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61" r:id="rId1"/>
  </p:sldMasterIdLst>
  <p:notesMasterIdLst>
    <p:notesMasterId r:id="rId69"/>
  </p:notesMasterIdLst>
  <p:sldIdLst>
    <p:sldId id="256" r:id="rId2"/>
    <p:sldId id="257" r:id="rId3"/>
    <p:sldId id="266" r:id="rId4"/>
    <p:sldId id="4637" r:id="rId5"/>
    <p:sldId id="4639" r:id="rId6"/>
    <p:sldId id="267" r:id="rId7"/>
    <p:sldId id="270" r:id="rId8"/>
    <p:sldId id="268" r:id="rId9"/>
    <p:sldId id="4640" r:id="rId10"/>
    <p:sldId id="271" r:id="rId11"/>
    <p:sldId id="272" r:id="rId12"/>
    <p:sldId id="315" r:id="rId13"/>
    <p:sldId id="4641" r:id="rId14"/>
    <p:sldId id="273" r:id="rId15"/>
    <p:sldId id="4638" r:id="rId16"/>
    <p:sldId id="274" r:id="rId17"/>
    <p:sldId id="316" r:id="rId18"/>
    <p:sldId id="277" r:id="rId19"/>
    <p:sldId id="4643" r:id="rId20"/>
    <p:sldId id="4642" r:id="rId21"/>
    <p:sldId id="319" r:id="rId22"/>
    <p:sldId id="4588" r:id="rId23"/>
    <p:sldId id="4589" r:id="rId24"/>
    <p:sldId id="4590" r:id="rId25"/>
    <p:sldId id="4592" r:id="rId26"/>
    <p:sldId id="4591" r:id="rId27"/>
    <p:sldId id="4593" r:id="rId28"/>
    <p:sldId id="4594" r:id="rId29"/>
    <p:sldId id="4596" r:id="rId30"/>
    <p:sldId id="4595" r:id="rId31"/>
    <p:sldId id="4597" r:id="rId32"/>
    <p:sldId id="4598" r:id="rId33"/>
    <p:sldId id="4599" r:id="rId34"/>
    <p:sldId id="4601" r:id="rId35"/>
    <p:sldId id="4602" r:id="rId36"/>
    <p:sldId id="4603" r:id="rId37"/>
    <p:sldId id="4604" r:id="rId38"/>
    <p:sldId id="4605" r:id="rId39"/>
    <p:sldId id="4606" r:id="rId40"/>
    <p:sldId id="4607" r:id="rId41"/>
    <p:sldId id="4608" r:id="rId42"/>
    <p:sldId id="4619" r:id="rId43"/>
    <p:sldId id="4609" r:id="rId44"/>
    <p:sldId id="4611" r:id="rId45"/>
    <p:sldId id="4612" r:id="rId46"/>
    <p:sldId id="4613" r:id="rId47"/>
    <p:sldId id="4614" r:id="rId48"/>
    <p:sldId id="4615" r:id="rId49"/>
    <p:sldId id="4616" r:id="rId50"/>
    <p:sldId id="4617" r:id="rId51"/>
    <p:sldId id="4618" r:id="rId52"/>
    <p:sldId id="4620" r:id="rId53"/>
    <p:sldId id="4621" r:id="rId54"/>
    <p:sldId id="4622" r:id="rId55"/>
    <p:sldId id="4623" r:id="rId56"/>
    <p:sldId id="4624" r:id="rId57"/>
    <p:sldId id="4625" r:id="rId58"/>
    <p:sldId id="4626" r:id="rId59"/>
    <p:sldId id="4636" r:id="rId60"/>
    <p:sldId id="4627" r:id="rId61"/>
    <p:sldId id="4633" r:id="rId62"/>
    <p:sldId id="4634" r:id="rId63"/>
    <p:sldId id="4978" r:id="rId64"/>
    <p:sldId id="5090" r:id="rId65"/>
    <p:sldId id="5091" r:id="rId66"/>
    <p:sldId id="5099" r:id="rId67"/>
    <p:sldId id="5100" r:id="rId68"/>
  </p:sldIdLst>
  <p:sldSz cx="9144000" cy="5143500" type="screen16x9"/>
  <p:notesSz cx="6858000" cy="9144000"/>
  <p:embeddedFontLst>
    <p:embeddedFont>
      <p:font typeface="Roboto Condensed Light" panose="02000000000000000000" pitchFamily="2" charset="0"/>
      <p:regular r:id="rId70"/>
      <p:bold r:id="rId71"/>
      <p:italic r:id="rId72"/>
      <p:boldItalic r:id="rId73"/>
    </p:embeddedFont>
    <p:embeddedFont>
      <p:font typeface="Trebuchet MS" panose="020B0603020202020204" pitchFamily="34" charset="0"/>
      <p:regular r:id="rId74"/>
      <p:bold r:id="rId75"/>
      <p:italic r:id="rId76"/>
      <p:boldItalic r:id="rId7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91B39-8D14-0271-4F9C-6231D1689B59}" v="1" dt="2021-02-09T06:20:53.943"/>
    <p1510:client id="{180986C7-D8B9-BA7C-CAAA-B1508F9DE3D9}" v="1" dt="2021-05-23T15:00:23.775"/>
    <p1510:client id="{ABB3D844-8188-E0F9-B8D2-3DA10166B735}" v="1" dt="2021-07-08T09:21:44.729"/>
  </p1510:revLst>
</p1510:revInfo>
</file>

<file path=ppt/tableStyles.xml><?xml version="1.0" encoding="utf-8"?>
<a:tblStyleLst xmlns:a="http://schemas.openxmlformats.org/drawingml/2006/main" def="{AF950EDE-842A-4D4B-8FDC-871F3C1C1B73}">
  <a:tblStyle styleId="{AF950EDE-842A-4D4B-8FDC-871F3C1C1B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162" autoAdjust="0"/>
  </p:normalViewPr>
  <p:slideViewPr>
    <p:cSldViewPr snapToGrid="0">
      <p:cViewPr varScale="1">
        <p:scale>
          <a:sx n="91" d="100"/>
          <a:sy n="91" d="100"/>
        </p:scale>
        <p:origin x="828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9381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06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990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984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927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28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75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133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215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612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428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74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511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971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734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471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865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668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514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606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496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585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52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>
          <a:extLst>
            <a:ext uri="{FF2B5EF4-FFF2-40B4-BE49-F238E27FC236}">
              <a16:creationId xmlns:a16="http://schemas.microsoft.com/office/drawing/2014/main" id="{4E349C17-FBF6-4A87-25DC-583059B9E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>
            <a:extLst>
              <a:ext uri="{FF2B5EF4-FFF2-40B4-BE49-F238E27FC236}">
                <a16:creationId xmlns:a16="http://schemas.microsoft.com/office/drawing/2014/main" id="{4B0B345C-DF70-B36D-7D85-754F6A68E8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>
            <a:extLst>
              <a:ext uri="{FF2B5EF4-FFF2-40B4-BE49-F238E27FC236}">
                <a16:creationId xmlns:a16="http://schemas.microsoft.com/office/drawing/2014/main" id="{896ABB20-B3D3-1CA0-6D6F-5A15DFD7DB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532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286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226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3789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150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03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204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1803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273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780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89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096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77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8490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209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6035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8340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8422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8403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3061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94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5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615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060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07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48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3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4"/>
            <a:ext cx="2307831" cy="207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942559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919981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399487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71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652448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6" name="TextBox 1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07697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915809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886154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90212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410049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6087155" y="1402046"/>
            <a:ext cx="3830241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4595104" cy="273844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5"/>
            <a:ext cx="865613" cy="818092"/>
          </a:xfrm>
        </p:spPr>
        <p:txBody>
          <a:bodyPr anchor="t"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474470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78553DE3-121F-C12D-C09A-752B202FF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5183" y="3247696"/>
            <a:ext cx="511659" cy="8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7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5F48BA-0062-429B-BDBF-DDF6D65708B3}"/>
              </a:ext>
            </a:extLst>
          </p:cNvPr>
          <p:cNvSpPr txBox="1"/>
          <p:nvPr userDrawn="1"/>
        </p:nvSpPr>
        <p:spPr>
          <a:xfrm>
            <a:off x="274321" y="4841875"/>
            <a:ext cx="645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Essentials of Medical</a:t>
            </a:r>
            <a:r>
              <a:rPr lang="en-US" sz="1100" b="0" i="0" u="none" strike="noStrike" cap="none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Microbiology, 4/e by </a:t>
            </a:r>
            <a:r>
              <a:rPr lang="en-US" sz="1100" b="0" i="0" u="none" strike="noStrike" cap="none" baseline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Apurba</a:t>
            </a:r>
            <a:r>
              <a:rPr lang="en-US" sz="1100" b="0" i="0" u="none" strike="noStrike" cap="none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1100" b="0" i="0" u="none" strike="noStrike" cap="none" baseline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Sastry</a:t>
            </a:r>
            <a:r>
              <a:rPr lang="en-US" sz="1100" b="0" i="0" u="none" strike="noStrike" cap="none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© </a:t>
            </a:r>
            <a:r>
              <a:rPr lang="en-US" sz="1100" b="0" i="0" u="none" strike="noStrike" cap="none" baseline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Jaypee</a:t>
            </a:r>
            <a:r>
              <a:rPr lang="en-US" sz="1100" b="0" i="0" u="none" strike="noStrike" cap="none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Brothers Medical Publishers</a:t>
            </a:r>
            <a:endParaRPr lang="en-IN" sz="1100" b="0" i="0" u="none" strike="noStrike" cap="none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51ED95-D45E-494C-A67F-DBCC5D113FDD}"/>
              </a:ext>
            </a:extLst>
          </p:cNvPr>
          <p:cNvCxnSpPr>
            <a:cxnSpLocks/>
          </p:cNvCxnSpPr>
          <p:nvPr userDrawn="1"/>
        </p:nvCxnSpPr>
        <p:spPr>
          <a:xfrm>
            <a:off x="0" y="4750925"/>
            <a:ext cx="6888480" cy="123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5DA42114-0948-A84F-3E3D-46EB0B306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2" y="115612"/>
            <a:ext cx="390070" cy="6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9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67987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5DA42114-0948-A84F-3E3D-46EB0B306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2" y="115612"/>
            <a:ext cx="390070" cy="6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8154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70614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319589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382906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243112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469461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673902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812740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15F1-9CC4-4C79-AF2A-4EA430AB2624}" type="datetimeFigureOut">
              <a:rPr lang="en-IN" smtClean="0"/>
              <a:t>28-11-2024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8264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</p:sldLayoutIdLst>
  <p:transition>
    <p:fade thruBlk="1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346841" y="346841"/>
            <a:ext cx="8292661" cy="46560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540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br>
              <a:rPr lang="en-US" sz="5400" dirty="0">
                <a:latin typeface="Roboto Condensed Light" panose="020B0604020202020204" charset="0"/>
                <a:ea typeface="Roboto Condensed Light" panose="020B0604020202020204" charset="0"/>
              </a:rPr>
            </a:br>
            <a:br>
              <a:rPr lang="en-US" sz="54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5400" dirty="0">
                <a:latin typeface="Roboto Condensed Light" panose="020B0604020202020204" charset="0"/>
                <a:ea typeface="Roboto Condensed Light" panose="020B0604020202020204" charset="0"/>
              </a:rPr>
              <a:t>Fungal Infections of </a:t>
            </a:r>
            <a:br>
              <a:rPr lang="en-US" sz="54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5400" dirty="0">
                <a:latin typeface="Roboto Condensed Light" panose="020B0604020202020204" charset="0"/>
                <a:ea typeface="Roboto Condensed Light" panose="020B0604020202020204" charset="0"/>
              </a:rPr>
              <a:t>Respiratory Tract</a:t>
            </a:r>
            <a:br>
              <a:rPr lang="en-US" sz="5400" dirty="0">
                <a:latin typeface="Roboto Condensed Light" panose="020B0604020202020204" charset="0"/>
                <a:ea typeface="Roboto Condensed Light" panose="020B0604020202020204" charset="0"/>
              </a:rPr>
            </a:br>
            <a:br>
              <a:rPr lang="en-US" sz="5400" dirty="0">
                <a:latin typeface="Roboto Condensed Light" panose="020B0604020202020204" charset="0"/>
                <a:ea typeface="Roboto Condensed Light" panose="020B0604020202020204" charset="0"/>
              </a:rPr>
            </a:br>
            <a:br>
              <a:rPr lang="en-US" sz="5400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Dr.Nidhi</a:t>
            </a:r>
            <a:r>
              <a:rPr lang="en-US" sz="20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Bhalodia</a:t>
            </a:r>
            <a:br>
              <a:rPr lang="en-US" sz="20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0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Associate Professor</a:t>
            </a:r>
            <a:br>
              <a:rPr lang="en-US" sz="20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0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Department of Microbiology</a:t>
            </a:r>
            <a:br>
              <a:rPr lang="en-US" sz="20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0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SBKSMI&amp;RC</a:t>
            </a:r>
            <a:br>
              <a:rPr lang="en-US" sz="5400" b="1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br>
              <a:rPr lang="en-US" sz="5400" dirty="0">
                <a:latin typeface="Roboto Condensed Light" panose="020B0604020202020204" charset="0"/>
                <a:ea typeface="Roboto Condensed Light" panose="020B0604020202020204" charset="0"/>
              </a:rPr>
            </a:br>
            <a:br>
              <a:rPr lang="en-US" sz="5400" dirty="0">
                <a:latin typeface="Roboto Condensed Light" panose="020B0604020202020204" charset="0"/>
                <a:ea typeface="Roboto Condensed Light" panose="020B0604020202020204" charset="0"/>
              </a:rPr>
            </a:br>
            <a:endParaRPr lang="en-US" sz="54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2E4BB-AA84-B53C-79DD-DC6702A9814B}"/>
              </a:ext>
            </a:extLst>
          </p:cNvPr>
          <p:cNvSpPr txBox="1"/>
          <p:nvPr/>
        </p:nvSpPr>
        <p:spPr>
          <a:xfrm>
            <a:off x="4089493" y="2417861"/>
            <a:ext cx="4958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COMPETENCY MI 6.1,6.2,6.3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Taxonomical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Based on the production of sexual spores</a:t>
            </a:r>
          </a:p>
          <a:p>
            <a:pPr>
              <a:buNone/>
            </a:pPr>
            <a:r>
              <a:rPr lang="en-IN" b="1" dirty="0"/>
              <a:t>1. Phylum zygomycota</a:t>
            </a:r>
            <a:r>
              <a:rPr lang="en-IN" dirty="0"/>
              <a:t>: sexual spores – </a:t>
            </a:r>
            <a:r>
              <a:rPr lang="en-IN" b="1" dirty="0"/>
              <a:t>zygospores, </a:t>
            </a:r>
            <a:r>
              <a:rPr lang="en-IN" dirty="0"/>
              <a:t>and</a:t>
            </a:r>
            <a:r>
              <a:rPr lang="en-IN" b="1" dirty="0"/>
              <a:t> possess aseptate </a:t>
            </a:r>
            <a:r>
              <a:rPr lang="en-IN" dirty="0"/>
              <a:t>hyphae, e.g. </a:t>
            </a:r>
            <a:r>
              <a:rPr lang="en-IN" i="1" dirty="0"/>
              <a:t>Rhizopus and Mucor.</a:t>
            </a:r>
          </a:p>
          <a:p>
            <a:pPr>
              <a:buNone/>
            </a:pPr>
            <a:r>
              <a:rPr lang="en-IN" b="1" dirty="0"/>
              <a:t>2. Phylum </a:t>
            </a:r>
            <a:r>
              <a:rPr lang="en-IN" b="1" dirty="0" err="1"/>
              <a:t>ascomycota</a:t>
            </a:r>
            <a:r>
              <a:rPr lang="en-IN" dirty="0"/>
              <a:t>: Sexual spores - </a:t>
            </a:r>
            <a:r>
              <a:rPr lang="en-IN" b="1" dirty="0"/>
              <a:t>ascospores </a:t>
            </a:r>
            <a:r>
              <a:rPr lang="en-IN" dirty="0"/>
              <a:t>and</a:t>
            </a:r>
            <a:r>
              <a:rPr lang="en-IN" b="1" dirty="0"/>
              <a:t> possess septate hyphae, e.g. </a:t>
            </a:r>
            <a:r>
              <a:rPr lang="en-IN" i="1" dirty="0"/>
              <a:t>Aspergillus.</a:t>
            </a:r>
          </a:p>
          <a:p>
            <a:pPr>
              <a:buNone/>
            </a:pPr>
            <a:r>
              <a:rPr lang="en-IN" b="1" dirty="0"/>
              <a:t>3. Phylum </a:t>
            </a:r>
            <a:r>
              <a:rPr lang="en-IN" b="1" dirty="0" err="1"/>
              <a:t>basidiomycota</a:t>
            </a:r>
            <a:r>
              <a:rPr lang="en-IN" dirty="0"/>
              <a:t>: Sexual spores - </a:t>
            </a:r>
            <a:r>
              <a:rPr lang="en-IN" b="1" dirty="0"/>
              <a:t>basidiospore e.g. </a:t>
            </a:r>
            <a:r>
              <a:rPr lang="en-IN" b="1" i="1" dirty="0"/>
              <a:t>Cryptococcus</a:t>
            </a:r>
          </a:p>
          <a:p>
            <a:pPr>
              <a:buNone/>
            </a:pPr>
            <a:r>
              <a:rPr lang="en-IN" b="1" dirty="0"/>
              <a:t>4. Phylum </a:t>
            </a:r>
            <a:r>
              <a:rPr lang="en-IN" b="1" dirty="0" err="1"/>
              <a:t>deuteromycota</a:t>
            </a:r>
            <a:r>
              <a:rPr lang="en-IN" b="1" dirty="0"/>
              <a:t> (Fungi </a:t>
            </a:r>
            <a:r>
              <a:rPr lang="en-IN" b="1" dirty="0" err="1"/>
              <a:t>imperfecti</a:t>
            </a:r>
            <a:r>
              <a:rPr lang="en-IN" b="1" dirty="0"/>
              <a:t>): </a:t>
            </a:r>
            <a:r>
              <a:rPr lang="en-IN" dirty="0"/>
              <a:t>sexual state is either absent or unidentified yet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1906227"/>
          </a:xfrm>
        </p:spPr>
        <p:txBody>
          <a:bodyPr>
            <a:normAutofit fontScale="90000"/>
          </a:bodyPr>
          <a:lstStyle/>
          <a:p>
            <a:br>
              <a:rPr lang="en-IN" b="1" dirty="0">
                <a:effectLst/>
              </a:rPr>
            </a:br>
            <a:br>
              <a:rPr lang="en-IN" b="1" dirty="0">
                <a:effectLst/>
              </a:rPr>
            </a:br>
            <a:br>
              <a:rPr lang="en-IN" b="1" dirty="0">
                <a:effectLst/>
              </a:rPr>
            </a:br>
            <a:br>
              <a:rPr lang="en-IN" b="1" dirty="0">
                <a:effectLst/>
              </a:rPr>
            </a:br>
            <a:r>
              <a:rPr lang="en-IN" b="1" dirty="0">
                <a:effectLst/>
              </a:rPr>
              <a:t>Types of fungal spores</a:t>
            </a:r>
            <a:br>
              <a:rPr lang="en-IN" b="1" dirty="0">
                <a:effectLst/>
              </a:rPr>
            </a:br>
            <a:br>
              <a:rPr lang="en-IN" b="1" dirty="0">
                <a:effectLst/>
              </a:rPr>
            </a:br>
            <a:br>
              <a:rPr lang="en-IN" b="1" dirty="0">
                <a:effectLst/>
              </a:rPr>
            </a:br>
            <a:r>
              <a:rPr lang="en-IN" b="1" dirty="0" err="1">
                <a:effectLst/>
              </a:rPr>
              <a:t>A.Sexual</a:t>
            </a:r>
            <a:r>
              <a:rPr lang="en-IN" b="1" dirty="0">
                <a:effectLst/>
              </a:rPr>
              <a:t> spore</a:t>
            </a:r>
            <a:br>
              <a:rPr lang="en-IN" b="1" dirty="0">
                <a:effectLst/>
              </a:rPr>
            </a:br>
            <a:r>
              <a:rPr lang="en-IN" b="1" dirty="0" err="1">
                <a:effectLst/>
              </a:rPr>
              <a:t>B.Asexual</a:t>
            </a:r>
            <a:r>
              <a:rPr lang="en-IN" b="1" dirty="0">
                <a:effectLst/>
              </a:rPr>
              <a:t> spore</a:t>
            </a:r>
            <a:br>
              <a:rPr lang="en-IN" b="1" dirty="0">
                <a:effectLst/>
              </a:rPr>
            </a:br>
            <a:br>
              <a:rPr lang="en-IN" b="1" dirty="0">
                <a:effectLst/>
              </a:rPr>
            </a:br>
            <a:br>
              <a:rPr lang="en-IN" b="1" dirty="0">
                <a:effectLst/>
              </a:rPr>
            </a:br>
            <a:endParaRPr lang="en-IN" b="1" dirty="0">
              <a:effectLst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210271"/>
              </p:ext>
            </p:extLst>
          </p:nvPr>
        </p:nvGraphicFramePr>
        <p:xfrm>
          <a:off x="449261" y="2354317"/>
          <a:ext cx="8398478" cy="2238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4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+mn-lt"/>
                          <a:ea typeface="Calibri" panose="020F0502020204030204"/>
                        </a:rPr>
                        <a:t>Sexual Spore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+mn-lt"/>
                          <a:ea typeface="Calibri" panose="020F0502020204030204"/>
                        </a:rPr>
                        <a:t>Observed in-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Zygospores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Zygomycetes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+mn-lt"/>
                          <a:ea typeface="Calibri" panose="020F0502020204030204"/>
                        </a:rPr>
                        <a:t>Ascospores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>
                          <a:latin typeface="+mn-lt"/>
                          <a:ea typeface="Calibri" panose="020F0502020204030204"/>
                        </a:rPr>
                        <a:t>Aspergillus</a:t>
                      </a:r>
                      <a:endParaRPr lang="en-IN" sz="200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Basidiospores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Cryptococcus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Types of fungal spores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557649"/>
              </p:ext>
            </p:extLst>
          </p:nvPr>
        </p:nvGraphicFramePr>
        <p:xfrm>
          <a:off x="449261" y="1534510"/>
          <a:ext cx="8398478" cy="27326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9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827">
                <a:tc>
                  <a:txBody>
                    <a:bodyPr/>
                    <a:lstStyle/>
                    <a:p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Aerial asexual spore</a:t>
                      </a:r>
                      <a:endParaRPr lang="en-IN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>
                          <a:latin typeface="+mn-lt"/>
                          <a:ea typeface="Calibri" panose="020F0502020204030204"/>
                        </a:rPr>
                        <a:t>Conidiospore or conidia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i="1">
                          <a:latin typeface="+mn-lt"/>
                          <a:ea typeface="Calibri" panose="020F0502020204030204"/>
                        </a:rPr>
                        <a:t>Aspergillus</a:t>
                      </a:r>
                      <a:endParaRPr lang="en-IN" sz="240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>
                          <a:latin typeface="+mn-lt"/>
                          <a:ea typeface="Calibri" panose="020F0502020204030204"/>
                        </a:rPr>
                        <a:t>Sporangiospore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>
                          <a:latin typeface="+mn-lt"/>
                          <a:ea typeface="Calibri" panose="020F0502020204030204"/>
                        </a:rPr>
                        <a:t>Zygomycetes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+mn-lt"/>
                          <a:ea typeface="Calibri" panose="020F0502020204030204"/>
                        </a:rPr>
                        <a:t>Microconidia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+mn-lt"/>
                          <a:ea typeface="Calibri" panose="020F0502020204030204"/>
                        </a:rPr>
                        <a:t>Dermatophytes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>
                          <a:latin typeface="+mn-lt"/>
                          <a:ea typeface="Calibri" panose="020F0502020204030204"/>
                        </a:rPr>
                        <a:t>Macroconidia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+mn-lt"/>
                          <a:ea typeface="Calibri" panose="020F0502020204030204"/>
                        </a:rPr>
                        <a:t>Dermatophytes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E9FC-AD45-CCDF-7425-7721A6A4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b="1" dirty="0"/>
              <a:t>SYSTEMIC CLASSIFICATION </a:t>
            </a:r>
            <a:endParaRPr lang="en-IN" sz="4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4443A-0BB8-1F90-7AB5-10FC1FDF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D1B9B-0614-5987-B368-89FA95E6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966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SYSTEMIC CLASSIFICATION 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261450"/>
              </p:ext>
            </p:extLst>
          </p:nvPr>
        </p:nvGraphicFramePr>
        <p:xfrm>
          <a:off x="628650" y="1587061"/>
          <a:ext cx="8245476" cy="33107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5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9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200" b="1" dirty="0">
                          <a:latin typeface="+mn-lt"/>
                          <a:ea typeface="Calibri" panose="020F0502020204030204"/>
                        </a:rPr>
                        <a:t>Superficial mycoses</a:t>
                      </a:r>
                      <a:endParaRPr lang="en-IN" sz="22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200" b="1" dirty="0">
                          <a:latin typeface="+mn-lt"/>
                          <a:ea typeface="Calibri" panose="020F0502020204030204"/>
                        </a:rPr>
                        <a:t>Agents</a:t>
                      </a:r>
                      <a:endParaRPr lang="en-IN" sz="22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Tinea versicolor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>
                          <a:latin typeface="+mn-lt"/>
                          <a:ea typeface="Calibri" panose="020F0502020204030204"/>
                        </a:rPr>
                        <a:t>Malassezia furfur</a:t>
                      </a:r>
                      <a:endParaRPr lang="en-IN" sz="200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+mn-lt"/>
                          <a:ea typeface="Calibri" panose="020F0502020204030204"/>
                        </a:rPr>
                        <a:t>Tinea nigra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>
                          <a:latin typeface="+mn-lt"/>
                          <a:ea typeface="Calibri" panose="020F0502020204030204"/>
                        </a:rPr>
                        <a:t>Hortaea werneckii</a:t>
                      </a:r>
                      <a:endParaRPr lang="en-IN" sz="200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Piedra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Trichosporon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beigelii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,</a:t>
                      </a:r>
                      <a:r>
                        <a:rPr lang="en-IN" sz="2000" i="1" baseline="0" dirty="0"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Piedraia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hortae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Dermatophytosis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Trichophyton,</a:t>
                      </a:r>
                      <a:r>
                        <a:rPr lang="en-IN" sz="2000" i="1" baseline="0" dirty="0"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Microsporum,</a:t>
                      </a:r>
                      <a:r>
                        <a:rPr lang="en-IN" sz="2000" i="1" baseline="0" dirty="0"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Epidermophyton 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F5848-C96A-744A-6AEC-4CA707BFF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897C-F946-AB1B-8F68-F5C15136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SYSTEMIC CLASSIFICATION 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8D1A8C-5ADE-237C-DAA2-DE3912B19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919312"/>
              </p:ext>
            </p:extLst>
          </p:nvPr>
        </p:nvGraphicFramePr>
        <p:xfrm>
          <a:off x="449263" y="1671145"/>
          <a:ext cx="8245476" cy="33527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5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9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030">
                <a:tc gridSpan="2">
                  <a:txBody>
                    <a:bodyPr/>
                    <a:lstStyle/>
                    <a:p>
                      <a:r>
                        <a:rPr lang="en-IN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Subcutaneous mycoses</a:t>
                      </a:r>
                      <a:endParaRPr lang="en-IN" sz="2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+mn-lt"/>
                          <a:ea typeface="Calibri" panose="020F0502020204030204"/>
                        </a:rPr>
                        <a:t>Mycetoma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Madurella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mycetomatis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,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Pseudallescheria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boydii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, etc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Sporotrichosis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>
                          <a:latin typeface="+mn-lt"/>
                          <a:ea typeface="Calibri" panose="020F0502020204030204"/>
                        </a:rPr>
                        <a:t>Sporothrix schenckii</a:t>
                      </a:r>
                      <a:endParaRPr lang="en-IN" sz="200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0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Chromoblastomycosis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>
                          <a:latin typeface="+mn-lt"/>
                          <a:ea typeface="Calibri" panose="020F0502020204030204"/>
                        </a:rPr>
                        <a:t>Phialophora verrucosa Fonsecaea pedrosoi</a:t>
                      </a:r>
                      <a:endParaRPr lang="en-IN" sz="200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0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Rhinosporidiosis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Rhinosporidium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seeberi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C8888-1058-04CA-4DF6-29527B13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CLASSIFICATION OF FUNGAL DISEASES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582922"/>
              </p:ext>
            </p:extLst>
          </p:nvPr>
        </p:nvGraphicFramePr>
        <p:xfrm>
          <a:off x="449261" y="1681655"/>
          <a:ext cx="8398478" cy="32266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9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218">
                <a:tc>
                  <a:txBody>
                    <a:bodyPr/>
                    <a:lstStyle/>
                    <a:p>
                      <a:r>
                        <a:rPr lang="en-IN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Systemic mycoses</a:t>
                      </a:r>
                      <a:endParaRPr lang="en-IN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Histoplasmosis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>
                          <a:latin typeface="+mn-lt"/>
                          <a:ea typeface="Calibri" panose="020F0502020204030204"/>
                        </a:rPr>
                        <a:t>Histoplasma capsulatum</a:t>
                      </a:r>
                      <a:endParaRPr lang="en-IN" sz="200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Blastomycosis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>
                          <a:latin typeface="+mn-lt"/>
                          <a:ea typeface="Calibri" panose="020F0502020204030204"/>
                        </a:rPr>
                        <a:t>Blastomyces dermatitidis</a:t>
                      </a:r>
                      <a:endParaRPr lang="en-IN" sz="200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Coccidioidomycosis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>
                          <a:latin typeface="+mn-lt"/>
                          <a:ea typeface="Calibri" panose="020F0502020204030204"/>
                        </a:rPr>
                        <a:t>Coccidioides immitis</a:t>
                      </a:r>
                      <a:endParaRPr lang="en-IN" sz="200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+mn-lt"/>
                          <a:ea typeface="Calibri" panose="020F0502020204030204"/>
                        </a:rPr>
                        <a:t>Paracoccidioidomycosis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Paracoccidioides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brasiliensis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CLASSIFICATION OF FUNGAL DISEASES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41294"/>
              </p:ext>
            </p:extLst>
          </p:nvPr>
        </p:nvGraphicFramePr>
        <p:xfrm>
          <a:off x="449262" y="1196975"/>
          <a:ext cx="8398477" cy="38651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500">
                <a:tc gridSpan="2">
                  <a:txBody>
                    <a:bodyPr/>
                    <a:lstStyle/>
                    <a:p>
                      <a:r>
                        <a:rPr lang="en-IN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Opportunistic mycoses</a:t>
                      </a:r>
                      <a:endParaRPr lang="en-IN" sz="2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Candidiasis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Candida albicans, </a:t>
                      </a:r>
                      <a:r>
                        <a:rPr lang="en-IN" sz="2000" dirty="0">
                          <a:latin typeface="+mn-lt"/>
                          <a:ea typeface="Calibri" panose="020F0502020204030204"/>
                        </a:rPr>
                        <a:t>Other 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Candida</a:t>
                      </a:r>
                      <a:r>
                        <a:rPr lang="en-IN" sz="2000" dirty="0">
                          <a:latin typeface="+mn-lt"/>
                          <a:ea typeface="Calibri" panose="020F0502020204030204"/>
                        </a:rPr>
                        <a:t> species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Cryptococcosis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>
                          <a:latin typeface="+mn-lt"/>
                          <a:ea typeface="Calibri" panose="020F0502020204030204"/>
                        </a:rPr>
                        <a:t>Cryptococcus neoformans</a:t>
                      </a:r>
                      <a:endParaRPr lang="en-IN" sz="200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+mn-lt"/>
                          <a:ea typeface="Calibri" panose="020F0502020204030204"/>
                        </a:rPr>
                        <a:t>Zygomycosis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Rhizopus, Mucor,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Absidia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Aspergillosis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Aspergillus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flavus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, Aspergillus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fumigatus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 Aspergillus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niger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 panose="020F0502020204030204"/>
                        </a:rPr>
                        <a:t>Penicilliosis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Penicillium marneffei, </a:t>
                      </a:r>
                      <a:r>
                        <a:rPr lang="en-IN" sz="2000" dirty="0">
                          <a:latin typeface="+mn-lt"/>
                          <a:ea typeface="Calibri" panose="020F0502020204030204"/>
                        </a:rPr>
                        <a:t>Other </a:t>
                      </a: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Penicillium </a:t>
                      </a:r>
                      <a:r>
                        <a:rPr lang="en-IN" sz="2000" dirty="0">
                          <a:latin typeface="+mn-lt"/>
                          <a:ea typeface="Calibri" panose="020F0502020204030204"/>
                        </a:rPr>
                        <a:t>species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latin typeface="+mn-lt"/>
                          <a:ea typeface="Calibri" panose="020F0502020204030204"/>
                        </a:rPr>
                        <a:t>pneumocystosis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i="1" dirty="0">
                          <a:latin typeface="+mn-lt"/>
                          <a:ea typeface="Calibri" panose="020F0502020204030204"/>
                        </a:rPr>
                        <a:t>Pneumocystis </a:t>
                      </a:r>
                      <a:r>
                        <a:rPr lang="en-IN" sz="2000" i="1" dirty="0" err="1">
                          <a:latin typeface="+mn-lt"/>
                          <a:ea typeface="Calibri" panose="020F0502020204030204"/>
                        </a:rPr>
                        <a:t>jirovecii</a:t>
                      </a:r>
                      <a:endParaRPr lang="en-IN" sz="2000" dirty="0"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500">
                <a:tc>
                  <a:txBody>
                    <a:bodyPr/>
                    <a:lstStyle/>
                    <a:p>
                      <a:endParaRPr lang="en-IN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4510"/>
            <a:ext cx="7886700" cy="3506597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IN" b="1" dirty="0"/>
              <a:t>KOH preparation</a:t>
            </a:r>
          </a:p>
          <a:p>
            <a:pPr marL="0" indent="0">
              <a:buNone/>
            </a:pPr>
            <a:r>
              <a:rPr lang="en-IN" dirty="0"/>
              <a:t>Keratinized tissue specimens treated with 10% KOH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/>
              <a:t>digests  keratin </a:t>
            </a:r>
            <a:r>
              <a:rPr lang="en-IN" dirty="0">
                <a:sym typeface="Wingdings" panose="05000000000000000000" pitchFamily="2" charset="2"/>
              </a:rPr>
              <a:t></a:t>
            </a:r>
            <a:r>
              <a:rPr lang="en-IN" dirty="0"/>
              <a:t> fungal hyphae clearly seen</a:t>
            </a:r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dirty="0"/>
              <a:t>2) </a:t>
            </a:r>
            <a:r>
              <a:rPr lang="en-IN" b="1" dirty="0"/>
              <a:t>lactophenol cotton blue (LPCB):</a:t>
            </a:r>
            <a:endParaRPr lang="en-IN" dirty="0"/>
          </a:p>
          <a:p>
            <a:pPr>
              <a:buFontTx/>
              <a:buChar char="-"/>
            </a:pPr>
            <a:r>
              <a:rPr lang="en-IN" dirty="0"/>
              <a:t>Phenol acts as disinfectant </a:t>
            </a:r>
          </a:p>
          <a:p>
            <a:pPr>
              <a:buFontTx/>
              <a:buChar char="-"/>
            </a:pPr>
            <a:r>
              <a:rPr lang="en-IN" dirty="0"/>
              <a:t>Lactic acid preserves the morphology of fungi </a:t>
            </a:r>
          </a:p>
          <a:p>
            <a:pPr>
              <a:buFontTx/>
              <a:buChar char="-"/>
            </a:pPr>
            <a:r>
              <a:rPr lang="en-IN" dirty="0"/>
              <a:t>Glycerol prevents drying </a:t>
            </a:r>
          </a:p>
          <a:p>
            <a:pPr>
              <a:buFontTx/>
              <a:buChar char="-"/>
            </a:pPr>
            <a:r>
              <a:rPr lang="en-IN" dirty="0"/>
              <a:t>Cotton blue stains the fungal elements blue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BC03A0-3609-D187-612A-CBDD4F59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KOH MOUNT OF SAMPLE</a:t>
            </a:r>
            <a:endParaRPr lang="en-IN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2C6F3BC-48DE-76D3-80A5-A2BED14BE3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9336" y="1752600"/>
            <a:ext cx="4610929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619B3-EF72-E2E8-D39B-D170ADB7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A0F87-DE83-4D6E-BEF5-3AC096E6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730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6582"/>
            <a:ext cx="8465906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ts val="2800"/>
              </a:lnSpc>
              <a:spcBef>
                <a:spcPts val="1200"/>
              </a:spcBef>
              <a:buNone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At the end of the session, the students will be able to understand:</a:t>
            </a:r>
          </a:p>
          <a:p>
            <a:pPr algn="just">
              <a:lnSpc>
                <a:spcPts val="2800"/>
              </a:lnSpc>
              <a:spcBef>
                <a:spcPts val="1200"/>
              </a:spcBef>
            </a:pPr>
            <a:r>
              <a:rPr lang="en-US" sz="22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Examples of  fungi that cause infections of respiratory tract.</a:t>
            </a:r>
          </a:p>
          <a:p>
            <a:pPr algn="just">
              <a:lnSpc>
                <a:spcPts val="2800"/>
              </a:lnSpc>
              <a:spcBef>
                <a:spcPts val="1200"/>
              </a:spcBef>
            </a:pPr>
            <a:r>
              <a:rPr lang="en-US" sz="22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Epidemiology, pathogenesis, clinical manifestations, lab diagnosis and  treatment of  </a:t>
            </a:r>
            <a:r>
              <a:rPr lang="en-US" sz="2200" dirty="0" err="1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Pneumocyctis</a:t>
            </a:r>
            <a:r>
              <a:rPr lang="en-US" sz="22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pneumonia, </a:t>
            </a:r>
            <a:r>
              <a:rPr lang="en-US" sz="2200" dirty="0" err="1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Zygomycoses</a:t>
            </a:r>
            <a:r>
              <a:rPr lang="en-US" sz="22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, Aspergillosis.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>
          <a:extLst>
            <a:ext uri="{FF2B5EF4-FFF2-40B4-BE49-F238E27FC236}">
              <a16:creationId xmlns:a16="http://schemas.microsoft.com/office/drawing/2014/main" id="{516CECCB-9E03-BB9E-C541-DE33C007B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>
            <a:extLst>
              <a:ext uri="{FF2B5EF4-FFF2-40B4-BE49-F238E27FC236}">
                <a16:creationId xmlns:a16="http://schemas.microsoft.com/office/drawing/2014/main" id="{354B8D23-A737-71D3-06ED-D494BD031D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Aspergillus microscopic picture (LPCB mount)</a:t>
            </a:r>
            <a:endParaRPr lang="en-US" sz="28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>
            <a:extLst>
              <a:ext uri="{FF2B5EF4-FFF2-40B4-BE49-F238E27FC236}">
                <a16:creationId xmlns:a16="http://schemas.microsoft.com/office/drawing/2014/main" id="{158F8B87-ADF8-E99C-1387-9E12656B95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5A3BB-1050-8D36-6888-F52FD6B39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98" y="1556386"/>
            <a:ext cx="7482162" cy="24681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16A70F-D4DC-5103-7D77-BD55B7660634}"/>
              </a:ext>
            </a:extLst>
          </p:cNvPr>
          <p:cNvSpPr/>
          <p:nvPr/>
        </p:nvSpPr>
        <p:spPr>
          <a:xfrm>
            <a:off x="1371600" y="4185641"/>
            <a:ext cx="615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A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Aspergillus fumigatus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Aspergillus </a:t>
            </a:r>
            <a:r>
              <a:rPr lang="en-US" sz="1800" i="1" dirty="0" err="1">
                <a:latin typeface="Roboto Condensed Light" panose="020B0604020202020204" charset="0"/>
                <a:ea typeface="Roboto Condensed Light" panose="020B0604020202020204" charset="0"/>
              </a:rPr>
              <a:t>flavus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C.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Aspergillus </a:t>
            </a:r>
            <a:r>
              <a:rPr lang="en-US" sz="1800" i="1" dirty="0" err="1">
                <a:latin typeface="Roboto Condensed Light" panose="020B0604020202020204" charset="0"/>
                <a:ea typeface="Roboto Condensed Light" panose="020B0604020202020204" charset="0"/>
              </a:rPr>
              <a:t>niger</a:t>
            </a:r>
            <a:endParaRPr lang="en-US" sz="1800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17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Culture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2371"/>
            <a:ext cx="7886700" cy="2730351"/>
          </a:xfrm>
        </p:spPr>
        <p:txBody>
          <a:bodyPr>
            <a:normAutofit/>
          </a:bodyPr>
          <a:lstStyle/>
          <a:p>
            <a:r>
              <a:rPr lang="en-IN" dirty="0"/>
              <a:t></a:t>
            </a:r>
            <a:r>
              <a:rPr lang="en-IN" b="1" dirty="0"/>
              <a:t>Sabouraud’s dextrose agar (SDA</a:t>
            </a:r>
            <a:r>
              <a:rPr lang="en-IN" dirty="0"/>
              <a:t>): </a:t>
            </a:r>
          </a:p>
          <a:p>
            <a:pPr>
              <a:buFontTx/>
              <a:buChar char="-"/>
            </a:pPr>
            <a:r>
              <a:rPr lang="en-IN" dirty="0"/>
              <a:t>Most commonly used medium </a:t>
            </a:r>
          </a:p>
          <a:p>
            <a:pPr>
              <a:buFontTx/>
              <a:buChar char="-"/>
            </a:pPr>
            <a:r>
              <a:rPr lang="en-IN" dirty="0"/>
              <a:t>Contains peptone (1%), dextrose (4%) and pH of 5.6 </a:t>
            </a:r>
          </a:p>
          <a:p>
            <a:pPr>
              <a:buFontTx/>
              <a:buChar char="-"/>
            </a:pPr>
            <a:r>
              <a:rPr lang="en-IN" dirty="0"/>
              <a:t>May not support some pathogenic fungi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1376856"/>
            <a:ext cx="8208579" cy="17657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FUNGAL INFECTIONS OF</a:t>
            </a:r>
            <a:br>
              <a:rPr lang="en-US" sz="44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44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RESPIRATORY TRACT</a:t>
            </a:r>
            <a:endParaRPr lang="en-US" sz="4400" dirty="0">
              <a:solidFill>
                <a:schemeClr val="bg1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6706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FUNGAL INFECTIONS OF RESPIRATORY TRACT</a:t>
            </a:r>
            <a:endParaRPr lang="en-US" sz="2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89634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spcBef>
                <a:spcPts val="1200"/>
              </a:spcBef>
              <a:buNone/>
            </a:pPr>
            <a:r>
              <a:rPr lang="en-US" sz="2200" b="1" dirty="0"/>
              <a:t>Opportunistic fungal agents</a:t>
            </a:r>
            <a:r>
              <a:rPr lang="en-US" sz="2200" dirty="0"/>
              <a:t>: Major fungal agents  cause respiratory infections</a:t>
            </a:r>
          </a:p>
          <a:p>
            <a:pPr>
              <a:spcBef>
                <a:spcPts val="1200"/>
              </a:spcBef>
            </a:pPr>
            <a:r>
              <a:rPr lang="en-US" sz="2200" i="1" dirty="0"/>
              <a:t>Pneumocystis </a:t>
            </a:r>
            <a:r>
              <a:rPr lang="en-US" sz="2200" i="1" dirty="0" err="1"/>
              <a:t>jirovecii</a:t>
            </a:r>
            <a:r>
              <a:rPr lang="en-US" sz="2200" i="1" dirty="0"/>
              <a:t> </a:t>
            </a:r>
            <a:r>
              <a:rPr lang="en-US" sz="2200" dirty="0"/>
              <a:t>pneumonia</a:t>
            </a:r>
          </a:p>
          <a:p>
            <a:pPr>
              <a:spcBef>
                <a:spcPts val="1200"/>
              </a:spcBef>
            </a:pPr>
            <a:r>
              <a:rPr lang="en-US" sz="2200" dirty="0" err="1"/>
              <a:t>Zygomycoses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Aspergillosis</a:t>
            </a:r>
          </a:p>
          <a:p>
            <a:pPr>
              <a:spcBef>
                <a:spcPts val="1200"/>
              </a:spcBef>
            </a:pPr>
            <a:r>
              <a:rPr lang="en-US" sz="2200" dirty="0" err="1"/>
              <a:t>Penicillosis</a:t>
            </a:r>
            <a:r>
              <a:rPr lang="en-US" sz="2200" dirty="0"/>
              <a:t>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756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FUNGAL INFECTIONS OF RESPIRATORY TRACT </a:t>
            </a:r>
            <a:r>
              <a:rPr lang="en-US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8141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spcBef>
                <a:spcPts val="1200"/>
              </a:spcBef>
              <a:buNone/>
            </a:pPr>
            <a:r>
              <a:rPr lang="en-US" sz="2200" b="1" dirty="0"/>
              <a:t>Fungi causing systemic mycoses: </a:t>
            </a:r>
          </a:p>
          <a:p>
            <a:pPr>
              <a:spcBef>
                <a:spcPts val="1200"/>
              </a:spcBef>
            </a:pPr>
            <a:r>
              <a:rPr lang="en-US" sz="2200" i="1" dirty="0" err="1"/>
              <a:t>Blastomyces</a:t>
            </a:r>
            <a:r>
              <a:rPr lang="en-US" sz="2200" i="1" dirty="0"/>
              <a:t> </a:t>
            </a:r>
            <a:r>
              <a:rPr lang="en-US" sz="2200" i="1" dirty="0" err="1"/>
              <a:t>dermatitidis</a:t>
            </a:r>
            <a:endParaRPr lang="en-US" sz="2200" i="1" dirty="0"/>
          </a:p>
          <a:p>
            <a:pPr>
              <a:spcBef>
                <a:spcPts val="1200"/>
              </a:spcBef>
            </a:pPr>
            <a:r>
              <a:rPr lang="en-US" sz="2200" i="1" dirty="0"/>
              <a:t>Histoplasma </a:t>
            </a:r>
            <a:r>
              <a:rPr lang="en-US" sz="2200" i="1" dirty="0" err="1"/>
              <a:t>capsulatum</a:t>
            </a:r>
            <a:endParaRPr lang="en-US" sz="2200" i="1" dirty="0"/>
          </a:p>
          <a:p>
            <a:pPr>
              <a:spcBef>
                <a:spcPts val="1200"/>
              </a:spcBef>
            </a:pPr>
            <a:r>
              <a:rPr lang="en-US" sz="2200" i="1" dirty="0" err="1"/>
              <a:t>Paracoccidioides</a:t>
            </a:r>
            <a:r>
              <a:rPr lang="en-US" sz="2200" i="1" dirty="0"/>
              <a:t> </a:t>
            </a:r>
            <a:r>
              <a:rPr lang="en-US" sz="2200" i="1" dirty="0" err="1"/>
              <a:t>brasiliensis</a:t>
            </a:r>
            <a:endParaRPr lang="en-US" sz="2200" i="1" dirty="0"/>
          </a:p>
          <a:p>
            <a:pPr>
              <a:spcBef>
                <a:spcPts val="1200"/>
              </a:spcBef>
            </a:pPr>
            <a:r>
              <a:rPr lang="en-US" sz="2200" i="1" dirty="0" err="1"/>
              <a:t>Coccidioides</a:t>
            </a:r>
            <a:r>
              <a:rPr lang="en-US" sz="2200" i="1" dirty="0"/>
              <a:t> </a:t>
            </a:r>
            <a:r>
              <a:rPr lang="en-US" sz="2200" i="1" dirty="0" err="1"/>
              <a:t>immitis</a:t>
            </a:r>
            <a:r>
              <a:rPr lang="en-US" sz="2200" i="1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Yeast</a:t>
            </a:r>
            <a:r>
              <a:rPr lang="en-US" sz="2400" dirty="0"/>
              <a:t>: </a:t>
            </a:r>
            <a:r>
              <a:rPr lang="en-US" sz="2400" i="1" dirty="0"/>
              <a:t>Cryptococcus </a:t>
            </a:r>
            <a:r>
              <a:rPr lang="en-US" sz="2400" i="1" dirty="0" err="1"/>
              <a:t>neoformans</a:t>
            </a:r>
            <a:r>
              <a:rPr lang="en-US" sz="2400" i="1" dirty="0"/>
              <a:t> </a:t>
            </a:r>
            <a:endParaRPr lang="en-US" sz="2400" dirty="0"/>
          </a:p>
          <a:p>
            <a:pPr>
              <a:spcBef>
                <a:spcPts val="1200"/>
              </a:spcBef>
            </a:pPr>
            <a:endParaRPr lang="en-US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547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1278386"/>
            <a:ext cx="8198069" cy="19167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PNEUMOCYSTIS PNEUMONIA</a:t>
            </a: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35531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Taxonomy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" y="1219237"/>
            <a:ext cx="8239874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US" sz="2200" dirty="0"/>
              <a:t>Recently, the taxonomy of </a:t>
            </a:r>
            <a:r>
              <a:rPr lang="en-US" sz="2200" i="1" dirty="0"/>
              <a:t>Pneumocystis </a:t>
            </a:r>
            <a:r>
              <a:rPr lang="en-US" sz="2200" dirty="0"/>
              <a:t>has been changed (2002). </a:t>
            </a:r>
          </a:p>
          <a:p>
            <a:pPr algn="just">
              <a:spcBef>
                <a:spcPts val="1200"/>
              </a:spcBef>
            </a:pPr>
            <a:r>
              <a:rPr lang="en-US" sz="2200" dirty="0"/>
              <a:t>Once thought to be a protozoan, now under fungus based on nucleic acid sequence studies.</a:t>
            </a:r>
          </a:p>
          <a:p>
            <a:pPr algn="just">
              <a:spcBef>
                <a:spcPts val="1200"/>
              </a:spcBef>
            </a:pPr>
            <a:r>
              <a:rPr lang="en-US" sz="2200" dirty="0"/>
              <a:t>Taxonomists renamed the human species of </a:t>
            </a:r>
            <a:r>
              <a:rPr lang="en-US" sz="2200" i="1" dirty="0"/>
              <a:t>Pneumocystis </a:t>
            </a:r>
            <a:r>
              <a:rPr lang="en-US" sz="2200" dirty="0"/>
              <a:t>as </a:t>
            </a:r>
            <a:r>
              <a:rPr lang="en-US" sz="2200" i="1" dirty="0"/>
              <a:t>Pneumocystis </a:t>
            </a:r>
            <a:r>
              <a:rPr lang="en-US" sz="2200" i="1" dirty="0" err="1"/>
              <a:t>jirovecii</a:t>
            </a:r>
            <a:r>
              <a:rPr lang="en-US" sz="2200" dirty="0"/>
              <a:t>.</a:t>
            </a:r>
            <a:endParaRPr lang="en-US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907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Pathogenesis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8414535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US" sz="2200" i="1" dirty="0"/>
              <a:t>Pneumocystis </a:t>
            </a:r>
            <a:r>
              <a:rPr lang="en-US" sz="2200" dirty="0"/>
              <a:t>exists in cyst and </a:t>
            </a:r>
            <a:r>
              <a:rPr lang="en-US" sz="2200" dirty="0" err="1"/>
              <a:t>trophozoite</a:t>
            </a:r>
            <a:r>
              <a:rPr lang="en-US" sz="2200" dirty="0"/>
              <a:t> forms. The </a:t>
            </a:r>
          </a:p>
          <a:p>
            <a:pPr algn="just">
              <a:spcBef>
                <a:spcPts val="1200"/>
              </a:spcBef>
            </a:pPr>
            <a:r>
              <a:rPr lang="en-US" sz="2200" dirty="0"/>
              <a:t>Cysts - found in the environment, in human tissues both cysts an </a:t>
            </a:r>
            <a:r>
              <a:rPr lang="en-US" sz="2200" dirty="0" err="1"/>
              <a:t>trophozoites</a:t>
            </a:r>
            <a:r>
              <a:rPr lang="en-US" sz="2200" dirty="0"/>
              <a:t> (containing 4–8 </a:t>
            </a:r>
            <a:r>
              <a:rPr lang="en-US" sz="2200" dirty="0" err="1"/>
              <a:t>sporozoites</a:t>
            </a:r>
            <a:r>
              <a:rPr lang="en-US" sz="2200" dirty="0"/>
              <a:t>) are found.</a:t>
            </a:r>
          </a:p>
          <a:p>
            <a:pPr algn="just">
              <a:spcBef>
                <a:spcPts val="1200"/>
              </a:spcBef>
            </a:pPr>
            <a:r>
              <a:rPr lang="en-US" sz="2200" dirty="0"/>
              <a:t>Once inhaled, the cysts are carried to – lungs - transform into </a:t>
            </a:r>
            <a:r>
              <a:rPr lang="en-US" sz="2200" dirty="0" err="1"/>
              <a:t>trophozoite</a:t>
            </a:r>
            <a:r>
              <a:rPr lang="en-US" sz="2200" dirty="0"/>
              <a:t> </a:t>
            </a:r>
          </a:p>
          <a:p>
            <a:pPr algn="just">
              <a:spcBef>
                <a:spcPts val="1200"/>
              </a:spcBef>
            </a:pPr>
            <a:r>
              <a:rPr lang="en-US" sz="2200" dirty="0" err="1"/>
              <a:t>Trophozoites</a:t>
            </a:r>
            <a:r>
              <a:rPr lang="en-US" sz="2200" dirty="0"/>
              <a:t> induce - inflammatory response – recruitment of plasma cells -</a:t>
            </a:r>
            <a:r>
              <a:rPr lang="en-US" sz="2200" b="1" dirty="0"/>
              <a:t>frothy exudate - </a:t>
            </a:r>
            <a:r>
              <a:rPr lang="en-US" sz="2200" dirty="0"/>
              <a:t>also called </a:t>
            </a:r>
            <a:r>
              <a:rPr lang="en-US" sz="2200" b="1" dirty="0"/>
              <a:t>plasma cell pneumonia</a:t>
            </a:r>
            <a:r>
              <a:rPr lang="en-US" sz="2200" dirty="0"/>
              <a:t>.</a:t>
            </a:r>
            <a:endParaRPr lang="en-US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214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569976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Histopathological examination of lung tissue - reveals </a:t>
            </a:r>
            <a:r>
              <a:rPr lang="en-US" sz="2200" b="1" dirty="0"/>
              <a:t>cysts</a:t>
            </a:r>
            <a:r>
              <a:rPr lang="en-US" sz="22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200" dirty="0" err="1"/>
              <a:t>Gomori’s</a:t>
            </a:r>
            <a:r>
              <a:rPr lang="en-US" sz="2200" dirty="0"/>
              <a:t> </a:t>
            </a:r>
            <a:r>
              <a:rPr lang="en-US" sz="2200" dirty="0" err="1"/>
              <a:t>methenamine</a:t>
            </a:r>
            <a:r>
              <a:rPr lang="en-US" sz="2200" dirty="0"/>
              <a:t> silver (GMS) staining method-demonstrate the cysts of </a:t>
            </a:r>
            <a:r>
              <a:rPr lang="en-US" sz="2200" i="1" dirty="0"/>
              <a:t>P. </a:t>
            </a:r>
            <a:r>
              <a:rPr lang="en-US" sz="2200" i="1" dirty="0" err="1"/>
              <a:t>jirovecii</a:t>
            </a:r>
            <a:r>
              <a:rPr lang="en-US" sz="2200" dirty="0"/>
              <a:t>. 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Cysts - black colored </a:t>
            </a:r>
            <a:r>
              <a:rPr lang="en-US" sz="2200" b="1" dirty="0"/>
              <a:t>crushed ping-pong balls</a:t>
            </a:r>
            <a:r>
              <a:rPr lang="en-US" sz="2200" dirty="0"/>
              <a:t>, against the green background</a:t>
            </a:r>
            <a:endParaRPr lang="en-US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760" y="1452094"/>
            <a:ext cx="3231793" cy="24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7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534416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US" sz="2200" b="1" dirty="0"/>
              <a:t>Radiology: </a:t>
            </a:r>
            <a:r>
              <a:rPr lang="en-US" sz="2200" dirty="0"/>
              <a:t>Chest X-ray - classical finding of bilateral diffuse infiltrates. </a:t>
            </a:r>
          </a:p>
          <a:p>
            <a:pPr algn="just">
              <a:spcBef>
                <a:spcPts val="1200"/>
              </a:spcBef>
            </a:pPr>
            <a:r>
              <a:rPr lang="en-US" sz="2200" dirty="0"/>
              <a:t>CT of the lung - </a:t>
            </a:r>
            <a:r>
              <a:rPr lang="en-US" sz="2200" b="1" dirty="0"/>
              <a:t>ground-glass opacities </a:t>
            </a:r>
            <a:br>
              <a:rPr lang="en-US" sz="2200" b="1" dirty="0"/>
            </a:br>
            <a:r>
              <a:rPr lang="en-US" sz="2200" dirty="0"/>
              <a:t>at the early stage.</a:t>
            </a:r>
          </a:p>
          <a:p>
            <a:pPr algn="just">
              <a:spcBef>
                <a:spcPts val="1200"/>
              </a:spcBef>
            </a:pPr>
            <a:r>
              <a:rPr lang="en-US" sz="2200" dirty="0"/>
              <a:t>Atypical manifestations - nodular densities, </a:t>
            </a:r>
            <a:r>
              <a:rPr lang="en-US" sz="2200" dirty="0" err="1"/>
              <a:t>cavitary</a:t>
            </a:r>
            <a:r>
              <a:rPr lang="en-US" sz="2200" dirty="0"/>
              <a:t> lesions</a:t>
            </a:r>
            <a:endParaRPr lang="en-US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245" y="1289130"/>
            <a:ext cx="2497599" cy="19931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4797" y="3282313"/>
            <a:ext cx="26839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Roboto Condensed Light" panose="020B0604020202020204" charset="0"/>
                <a:ea typeface="Roboto Condensed Light" panose="020B0604020202020204" charset="0"/>
              </a:rPr>
              <a:t>CT scan of lungs suggestive of </a:t>
            </a:r>
            <a:r>
              <a:rPr lang="en-US" sz="1600" i="1" dirty="0">
                <a:latin typeface="Roboto Condensed Light" panose="020B0604020202020204" charset="0"/>
                <a:ea typeface="Roboto Condensed Light" panose="020B0604020202020204" charset="0"/>
              </a:rPr>
              <a:t>Pneumocystis </a:t>
            </a:r>
            <a:r>
              <a:rPr lang="en-US" sz="1600" dirty="0">
                <a:latin typeface="Roboto Condensed Light" panose="020B0604020202020204" charset="0"/>
                <a:ea typeface="Roboto Condensed Light" panose="020B0604020202020204" charset="0"/>
              </a:rPr>
              <a:t>pneumonia (soft tissue density nodule with reverse halo sign in the right upper lobe).</a:t>
            </a:r>
          </a:p>
        </p:txBody>
      </p:sp>
    </p:spTree>
    <p:extLst>
      <p:ext uri="{BB962C8B-B14F-4D97-AF65-F5344CB8AC3E}">
        <p14:creationId xmlns:p14="http://schemas.microsoft.com/office/powerpoint/2010/main" val="56922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effectLst/>
              </a:rPr>
              <a:t>Fungi differ from bacteria &amp; other eukaryotes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Eukaryotic and  possess eukaryotic cell organelles</a:t>
            </a:r>
          </a:p>
          <a:p>
            <a:r>
              <a:rPr lang="en-IN" dirty="0"/>
              <a:t>Possess a rigid cell wall, composed of chitin, </a:t>
            </a:r>
            <a:r>
              <a:rPr lang="el-GR" dirty="0"/>
              <a:t>β-</a:t>
            </a:r>
            <a:r>
              <a:rPr lang="en-IN" dirty="0" err="1"/>
              <a:t>glucans</a:t>
            </a:r>
            <a:r>
              <a:rPr lang="en-IN" dirty="0"/>
              <a:t> and other polysaccharides</a:t>
            </a:r>
          </a:p>
          <a:p>
            <a:r>
              <a:rPr lang="en-IN" dirty="0"/>
              <a:t>Cell membrane contains </a:t>
            </a:r>
            <a:r>
              <a:rPr lang="en-IN" dirty="0" err="1"/>
              <a:t>ergosterol</a:t>
            </a:r>
            <a:r>
              <a:rPr lang="en-IN" dirty="0"/>
              <a:t> instead of cholesterol</a:t>
            </a:r>
          </a:p>
          <a:p>
            <a:r>
              <a:rPr lang="en-IN" dirty="0"/>
              <a:t>May be unicellular or </a:t>
            </a:r>
            <a:r>
              <a:rPr lang="en-IN" dirty="0" err="1"/>
              <a:t>multicellular</a:t>
            </a:r>
            <a:endParaRPr lang="en-IN" dirty="0"/>
          </a:p>
          <a:p>
            <a:r>
              <a:rPr lang="en-IN" dirty="0"/>
              <a:t>Lack chlorophyll and divide by asexual and/or sexual means by producing spores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Pneumocystis </a:t>
            </a:r>
            <a:r>
              <a:rPr lang="en-US" sz="2200" dirty="0"/>
              <a:t>is not cultivable - no serological test available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PCR - developed for detection of </a:t>
            </a:r>
            <a:r>
              <a:rPr lang="en-US" sz="2200" i="1" dirty="0"/>
              <a:t>P. </a:t>
            </a:r>
            <a:r>
              <a:rPr lang="en-US" sz="2200" i="1" dirty="0" err="1"/>
              <a:t>jirovecii</a:t>
            </a:r>
            <a:r>
              <a:rPr lang="en-US" sz="2200" i="1" dirty="0"/>
              <a:t> </a:t>
            </a:r>
            <a:r>
              <a:rPr lang="en-US" sz="2200" dirty="0"/>
              <a:t>specific genes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Detection of 1, 3 β-D-glucan in serum</a:t>
            </a:r>
            <a:endParaRPr lang="en-US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467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Pneumocystis pneumonia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835289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/>
              <a:t>Cotrimoxazole</a:t>
            </a:r>
            <a:r>
              <a:rPr lang="en-US" sz="2200" dirty="0"/>
              <a:t> (trimethoprim/sulfamethoxazole) - drug of choice for </a:t>
            </a:r>
            <a:r>
              <a:rPr lang="en-US" sz="2200" i="1" dirty="0"/>
              <a:t>Pneumocystis </a:t>
            </a:r>
            <a:r>
              <a:rPr lang="en-US" sz="2200" dirty="0"/>
              <a:t>pneumonia.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Given for 14 days in non-HIV patients and 21 days in patients with HIV.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Also the recommended drug for primary and secondary prophylaxis in patients with HIV</a:t>
            </a:r>
            <a:endParaRPr lang="en-US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520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8526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ZYGOMYCOSIS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438266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ZYGOMYCOSIS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8363164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200" dirty="0"/>
              <a:t>Life-threatening infections caused by </a:t>
            </a:r>
            <a:r>
              <a:rPr lang="en-IN" sz="2200" dirty="0" err="1"/>
              <a:t>aseptate</a:t>
            </a:r>
            <a:r>
              <a:rPr lang="en-IN" sz="2200" dirty="0"/>
              <a:t> fungi belonging to the phylum </a:t>
            </a:r>
            <a:r>
              <a:rPr lang="en-IN" sz="2200" dirty="0" err="1"/>
              <a:t>Zygomycota</a:t>
            </a:r>
            <a:endParaRPr lang="en-IN" sz="2200" dirty="0"/>
          </a:p>
          <a:p>
            <a:pPr algn="just">
              <a:lnSpc>
                <a:spcPct val="150000"/>
              </a:lnSpc>
              <a:buNone/>
            </a:pPr>
            <a:r>
              <a:rPr lang="en-IN" sz="2200" dirty="0"/>
              <a:t>  </a:t>
            </a:r>
            <a:r>
              <a:rPr lang="en-IN" sz="2200" b="1" dirty="0"/>
              <a:t>Order </a:t>
            </a:r>
            <a:r>
              <a:rPr lang="en-IN" sz="2200" b="1" dirty="0" err="1"/>
              <a:t>mucorales</a:t>
            </a:r>
            <a:r>
              <a:rPr lang="en-IN" sz="2200" b="1" dirty="0"/>
              <a:t> (causes mucormycosis)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sz="2200" i="1" dirty="0" err="1"/>
              <a:t>Rhizopus</a:t>
            </a:r>
            <a:r>
              <a:rPr lang="en-IN" sz="2200" i="1" dirty="0"/>
              <a:t> (R. </a:t>
            </a:r>
            <a:r>
              <a:rPr lang="en-IN" sz="2200" i="1" dirty="0" err="1"/>
              <a:t>arrhizus</a:t>
            </a:r>
            <a:r>
              <a:rPr lang="en-IN" sz="2200" i="1" dirty="0"/>
              <a:t> and R. </a:t>
            </a:r>
            <a:r>
              <a:rPr lang="en-IN" sz="2200" i="1" dirty="0" err="1"/>
              <a:t>microsporus</a:t>
            </a:r>
            <a:r>
              <a:rPr lang="en-IN" sz="2200" i="1" dirty="0"/>
              <a:t>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sz="2200" i="1" dirty="0" err="1"/>
              <a:t>Mucor</a:t>
            </a:r>
            <a:r>
              <a:rPr lang="en-IN" sz="2200" i="1" dirty="0"/>
              <a:t> </a:t>
            </a:r>
            <a:r>
              <a:rPr lang="en-IN" sz="2200" i="1" dirty="0" err="1"/>
              <a:t>racemosus</a:t>
            </a:r>
            <a:r>
              <a:rPr lang="en-IN" sz="2200" i="1" dirty="0"/>
              <a:t>, </a:t>
            </a:r>
            <a:r>
              <a:rPr lang="en-IN" sz="2200" i="1" dirty="0" err="1"/>
              <a:t>Rhizomucor</a:t>
            </a:r>
            <a:r>
              <a:rPr lang="en-IN" sz="2200" i="1" dirty="0"/>
              <a:t> </a:t>
            </a:r>
            <a:r>
              <a:rPr lang="en-IN" sz="2200" i="1" dirty="0" err="1"/>
              <a:t>pusillus</a:t>
            </a:r>
            <a:endParaRPr lang="en-IN" sz="2200" i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sz="2200" i="1" dirty="0" err="1"/>
              <a:t>Lichtheimia</a:t>
            </a:r>
            <a:r>
              <a:rPr lang="en-IN" sz="2200" i="1" dirty="0"/>
              <a:t> </a:t>
            </a:r>
            <a:r>
              <a:rPr lang="en-IN" sz="2200" i="1" dirty="0" err="1"/>
              <a:t>corymbifera</a:t>
            </a:r>
            <a:r>
              <a:rPr lang="en-IN" sz="2200" i="1" dirty="0"/>
              <a:t> , </a:t>
            </a:r>
            <a:r>
              <a:rPr lang="en-IN" sz="2200" i="1" dirty="0" err="1"/>
              <a:t>Apophysomyces</a:t>
            </a:r>
            <a:r>
              <a:rPr lang="en-IN" sz="2200" i="1" dirty="0"/>
              <a:t> </a:t>
            </a:r>
            <a:r>
              <a:rPr lang="en-IN" sz="2200" i="1" dirty="0" err="1"/>
              <a:t>elegans</a:t>
            </a:r>
            <a:r>
              <a:rPr lang="en-IN" sz="2200" i="1" dirty="0"/>
              <a:t>.</a:t>
            </a:r>
            <a:endParaRPr lang="en-US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724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Mucormycosis</a:t>
            </a:r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 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Pathogenesis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8373438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200" dirty="0"/>
              <a:t>Spores found ubiquitously in the environment</a:t>
            </a:r>
          </a:p>
          <a:p>
            <a:pPr algn="just">
              <a:lnSpc>
                <a:spcPct val="150000"/>
              </a:lnSpc>
            </a:pPr>
            <a:r>
              <a:rPr lang="en-IN" sz="2200" dirty="0"/>
              <a:t>Transmission - inhalation, inoculation or rarely ingestion of spores</a:t>
            </a:r>
          </a:p>
          <a:p>
            <a:pPr algn="just">
              <a:lnSpc>
                <a:spcPct val="150000"/>
              </a:lnSpc>
            </a:pPr>
            <a:r>
              <a:rPr lang="en-IN" sz="2200" dirty="0"/>
              <a:t>Spores </a:t>
            </a:r>
            <a:r>
              <a:rPr lang="en-IN" sz="2200" dirty="0">
                <a:sym typeface="Wingdings" panose="05000000000000000000" pitchFamily="2" charset="2"/>
              </a:rPr>
              <a:t>-</a:t>
            </a:r>
            <a:r>
              <a:rPr lang="en-IN" sz="2200" dirty="0"/>
              <a:t> mycelial form which are </a:t>
            </a:r>
            <a:r>
              <a:rPr lang="en-IN" sz="2200" dirty="0" err="1"/>
              <a:t>angioinvasive</a:t>
            </a:r>
            <a:r>
              <a:rPr lang="en-IN" sz="2200" dirty="0"/>
              <a:t> - </a:t>
            </a:r>
            <a:r>
              <a:rPr lang="en-US" sz="2200" dirty="0"/>
              <a:t>resulting in spread of infection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550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Mucormycosis</a:t>
            </a:r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 –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Pathogenesis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3978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IN" sz="2200" b="1" dirty="0"/>
              <a:t>Predisposing factors: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Conditions with increased iron load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Diabetic ketoacidosis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End stage renal disease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Iron therapy or </a:t>
            </a:r>
            <a:r>
              <a:rPr lang="en-IN" sz="2200" dirty="0" err="1"/>
              <a:t>deferoxamine</a:t>
            </a:r>
            <a:endParaRPr lang="en-IN" sz="22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Defects in phagocytic functions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415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Mucormycosis</a:t>
            </a:r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 –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51370" y="1219237"/>
            <a:ext cx="8085762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7338" indent="-287338" algn="just">
              <a:spcBef>
                <a:spcPts val="1200"/>
              </a:spcBef>
              <a:buNone/>
            </a:pPr>
            <a:r>
              <a:rPr lang="en-IN" sz="2200" b="1" dirty="0"/>
              <a:t>1. </a:t>
            </a:r>
            <a:r>
              <a:rPr lang="en-IN" sz="2200" b="1" dirty="0" err="1"/>
              <a:t>Rhinocerebral</a:t>
            </a:r>
            <a:r>
              <a:rPr lang="en-IN" sz="2200" b="1" dirty="0"/>
              <a:t> </a:t>
            </a:r>
            <a:r>
              <a:rPr lang="en-IN" sz="2200" b="1" dirty="0" err="1"/>
              <a:t>mucormycosis</a:t>
            </a:r>
            <a:r>
              <a:rPr lang="en-IN" sz="2200" b="1" dirty="0"/>
              <a:t>: </a:t>
            </a:r>
            <a:r>
              <a:rPr lang="en-IN" sz="2200" dirty="0"/>
              <a:t>Most common form, Orbital cellulitis, proptosis and vision loss </a:t>
            </a:r>
          </a:p>
          <a:p>
            <a:pPr marL="287338" indent="-287338" algn="just">
              <a:spcBef>
                <a:spcPts val="1200"/>
              </a:spcBef>
              <a:buNone/>
            </a:pPr>
            <a:r>
              <a:rPr lang="en-IN" sz="2200" b="1" dirty="0"/>
              <a:t>2. Pulmonary </a:t>
            </a:r>
            <a:r>
              <a:rPr lang="en-IN" sz="2200" b="1" dirty="0" err="1"/>
              <a:t>mucormycosis</a:t>
            </a:r>
            <a:r>
              <a:rPr lang="en-IN" sz="2200" b="1" dirty="0"/>
              <a:t> </a:t>
            </a:r>
            <a:r>
              <a:rPr lang="en-IN" sz="2200" dirty="0"/>
              <a:t>- in patients with </a:t>
            </a:r>
            <a:r>
              <a:rPr lang="en-IN" sz="2200" dirty="0" err="1"/>
              <a:t>leukemia</a:t>
            </a:r>
            <a:endParaRPr lang="en-IN" sz="2200" dirty="0"/>
          </a:p>
          <a:p>
            <a:pPr marL="287338" indent="-287338" algn="just">
              <a:spcBef>
                <a:spcPts val="1200"/>
              </a:spcBef>
              <a:buNone/>
            </a:pPr>
            <a:r>
              <a:rPr lang="en-IN" sz="2200" b="1" dirty="0"/>
              <a:t>3. Cutaneous </a:t>
            </a:r>
            <a:r>
              <a:rPr lang="en-IN" sz="2200" b="1" dirty="0" err="1"/>
              <a:t>mucormycosis</a:t>
            </a:r>
            <a:endParaRPr lang="en-IN" sz="2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059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Mucormycosis</a:t>
            </a:r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 –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1096" y="1198689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200" b="1" dirty="0"/>
              <a:t>4. Gastrointestinal </a:t>
            </a:r>
            <a:r>
              <a:rPr lang="en-IN" sz="2200" b="1" dirty="0" err="1"/>
              <a:t>mucormycosis</a:t>
            </a:r>
            <a:r>
              <a:rPr lang="en-IN" sz="2200" b="1" dirty="0"/>
              <a:t> </a:t>
            </a:r>
            <a:r>
              <a:rPr lang="en-IN" sz="2200" dirty="0"/>
              <a:t>– necrotizing enterocolitis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IN" sz="2200" b="1" dirty="0"/>
              <a:t>5. Disseminated </a:t>
            </a:r>
            <a:r>
              <a:rPr lang="en-IN" sz="2200" b="1" dirty="0" err="1"/>
              <a:t>mucormycosis</a:t>
            </a:r>
            <a:r>
              <a:rPr lang="en-IN" sz="2200" dirty="0"/>
              <a:t>: Brain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IN" sz="2200" b="1" dirty="0"/>
              <a:t>6. Miscellaneous forms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679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Mucormycosis</a:t>
            </a:r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 –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486664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Histopathological staining or </a:t>
            </a:r>
            <a:r>
              <a:rPr lang="en-IN" sz="2200" b="1" dirty="0" err="1"/>
              <a:t>methenamine</a:t>
            </a:r>
            <a:r>
              <a:rPr lang="en-IN" sz="2200" b="1" dirty="0"/>
              <a:t> silver stain </a:t>
            </a:r>
            <a:r>
              <a:rPr lang="en-IN" sz="2200" dirty="0"/>
              <a:t>of tissue biopsies shows broad </a:t>
            </a:r>
            <a:r>
              <a:rPr lang="en-IN" sz="2200" dirty="0" err="1"/>
              <a:t>aseptate</a:t>
            </a:r>
            <a:r>
              <a:rPr lang="en-IN" sz="2200" dirty="0"/>
              <a:t> hyaline hyphae with wide angle branching 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801" y="1322680"/>
            <a:ext cx="3019585" cy="22202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71602" y="3566476"/>
            <a:ext cx="3369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Roboto Condensed Light" panose="020B0604020202020204" charset="0"/>
                <a:ea typeface="Roboto Condensed Light" panose="020B0604020202020204" charset="0"/>
              </a:rPr>
              <a:t>Zygomycosis</a:t>
            </a:r>
            <a:r>
              <a:rPr lang="en-US" sz="1600" dirty="0">
                <a:latin typeface="Roboto Condensed Light" panose="020B0604020202020204" charset="0"/>
                <a:ea typeface="Roboto Condensed Light" panose="020B0604020202020204" charset="0"/>
              </a:rPr>
              <a:t>—histopathology of tissue section shows </a:t>
            </a:r>
            <a:r>
              <a:rPr lang="en-US" sz="1600" dirty="0" err="1">
                <a:latin typeface="Roboto Condensed Light" panose="020B0604020202020204" charset="0"/>
                <a:ea typeface="Roboto Condensed Light" panose="020B0604020202020204" charset="0"/>
              </a:rPr>
              <a:t>aseptate</a:t>
            </a:r>
            <a:r>
              <a:rPr lang="en-US" sz="1600" dirty="0">
                <a:latin typeface="Roboto Condensed Light" panose="020B0604020202020204" charset="0"/>
                <a:ea typeface="Roboto Condensed Light" panose="020B0604020202020204" charset="0"/>
              </a:rPr>
              <a:t> broad hyphae (</a:t>
            </a:r>
            <a:r>
              <a:rPr lang="en-US" sz="1600" dirty="0" err="1">
                <a:latin typeface="Roboto Condensed Light" panose="020B0604020202020204" charset="0"/>
                <a:ea typeface="Roboto Condensed Light" panose="020B0604020202020204" charset="0"/>
              </a:rPr>
              <a:t>Methenamine</a:t>
            </a:r>
            <a:r>
              <a:rPr lang="en-US" sz="1600" dirty="0">
                <a:latin typeface="Roboto Condensed Light" panose="020B0604020202020204" charset="0"/>
                <a:ea typeface="Roboto Condensed Light" panose="020B0604020202020204" charset="0"/>
              </a:rPr>
              <a:t> silver stain).</a:t>
            </a:r>
          </a:p>
        </p:txBody>
      </p:sp>
    </p:spTree>
    <p:extLst>
      <p:ext uri="{BB962C8B-B14F-4D97-AF65-F5344CB8AC3E}">
        <p14:creationId xmlns:p14="http://schemas.microsoft.com/office/powerpoint/2010/main" val="2728049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err="1">
                <a:latin typeface="Roboto Condensed Light" panose="020B0604020202020204" charset="0"/>
                <a:ea typeface="Roboto Condensed Light" panose="020B0604020202020204" charset="0"/>
              </a:rPr>
              <a:t>Mucormycosis</a:t>
            </a:r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 –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495808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Culture on SDA at 25°C: </a:t>
            </a:r>
            <a:r>
              <a:rPr lang="en-US" sz="2200" dirty="0"/>
              <a:t>White cottony woolly colonies with tube filling growth (hence called </a:t>
            </a:r>
            <a:r>
              <a:rPr lang="en-US" sz="2200" b="1" dirty="0"/>
              <a:t>lid lifters</a:t>
            </a:r>
            <a:r>
              <a:rPr lang="en-US" sz="2200" dirty="0"/>
              <a:t>).</a:t>
            </a:r>
          </a:p>
          <a:p>
            <a:pPr>
              <a:lnSpc>
                <a:spcPct val="150000"/>
              </a:lnSpc>
            </a:pPr>
            <a:r>
              <a:rPr lang="en-US" sz="2200" i="1" dirty="0" err="1"/>
              <a:t>Rhizopus</a:t>
            </a:r>
            <a:r>
              <a:rPr lang="en-US" sz="2200" i="1" dirty="0"/>
              <a:t> </a:t>
            </a:r>
            <a:r>
              <a:rPr lang="en-US" sz="2200" dirty="0"/>
              <a:t>- colonies become brown black later, due to sporulation giving rise to </a:t>
            </a:r>
            <a:r>
              <a:rPr lang="en-US" sz="2200" b="1" dirty="0"/>
              <a:t>salt and pepper </a:t>
            </a:r>
            <a:r>
              <a:rPr lang="en-US" sz="2200" dirty="0"/>
              <a:t>appearance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2876"/>
          <a:stretch/>
        </p:blipFill>
        <p:spPr>
          <a:xfrm>
            <a:off x="5648290" y="1219236"/>
            <a:ext cx="2592739" cy="21487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6891" y="3405900"/>
            <a:ext cx="3738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1600" b="1" dirty="0">
                <a:latin typeface="Roboto Condensed Light" panose="020B0604020202020204" charset="0"/>
                <a:ea typeface="Roboto Condensed Light" panose="020B0604020202020204" charset="0"/>
              </a:rPr>
              <a:t>A. 	</a:t>
            </a:r>
            <a:r>
              <a:rPr lang="en-US" sz="1600" i="1" dirty="0">
                <a:latin typeface="Roboto Condensed Light" panose="020B0604020202020204" charset="0"/>
                <a:ea typeface="Roboto Condensed Light" panose="020B0604020202020204" charset="0"/>
              </a:rPr>
              <a:t>Rhizopus </a:t>
            </a:r>
            <a:r>
              <a:rPr lang="en-US" sz="1600" dirty="0">
                <a:latin typeface="Roboto Condensed Light" panose="020B0604020202020204" charset="0"/>
                <a:ea typeface="Roboto Condensed Light" panose="020B0604020202020204" charset="0"/>
              </a:rPr>
              <a:t>colony on SDA shows white cottony woolly colonies with black spores (salt and pepper appearance);</a:t>
            </a:r>
          </a:p>
          <a:p>
            <a:pPr marL="233363" indent="-233363"/>
            <a:r>
              <a:rPr lang="en-US" sz="1600" b="1" dirty="0">
                <a:latin typeface="Roboto Condensed Light" panose="020B0604020202020204" charset="0"/>
                <a:ea typeface="Roboto Condensed Light" panose="020B0604020202020204" charset="0"/>
              </a:rPr>
              <a:t>B. 	</a:t>
            </a:r>
            <a:r>
              <a:rPr lang="en-US" sz="1600" i="1" dirty="0">
                <a:latin typeface="Roboto Condensed Light" panose="020B0604020202020204" charset="0"/>
                <a:ea typeface="Roboto Condensed Light" panose="020B0604020202020204" charset="0"/>
              </a:rPr>
              <a:t>Mucor </a:t>
            </a:r>
            <a:r>
              <a:rPr lang="en-US" sz="1600" dirty="0">
                <a:latin typeface="Roboto Condensed Light" panose="020B0604020202020204" charset="0"/>
                <a:ea typeface="Roboto Condensed Light" panose="020B0604020202020204" charset="0"/>
              </a:rPr>
              <a:t>on SDA—white cottony woolly colonies</a:t>
            </a:r>
          </a:p>
        </p:txBody>
      </p:sp>
    </p:spTree>
    <p:extLst>
      <p:ext uri="{BB962C8B-B14F-4D97-AF65-F5344CB8AC3E}">
        <p14:creationId xmlns:p14="http://schemas.microsoft.com/office/powerpoint/2010/main" val="282116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337EA-F904-575A-A25F-2DB3BC0B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BAAF-17EF-DBA2-21B6-3D1E0D83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 Classification of Fungi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520F3-CC93-3A27-5338-8CB80D67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IN" sz="2400" b="1" dirty="0"/>
              <a:t>1. Morphological classification</a:t>
            </a:r>
          </a:p>
          <a:p>
            <a:pPr>
              <a:buNone/>
            </a:pPr>
            <a:r>
              <a:rPr lang="en-IN" sz="2400" b="1" dirty="0"/>
              <a:t>2. Taxonomical Classification</a:t>
            </a:r>
          </a:p>
          <a:p>
            <a:pPr>
              <a:buNone/>
            </a:pPr>
            <a:r>
              <a:rPr lang="en-IN" sz="2400" b="1" dirty="0"/>
              <a:t>3. Systemic classification</a:t>
            </a:r>
            <a:endParaRPr lang="en-IN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682BB-9F91-E3DD-E836-E975907F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2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err="1">
                <a:latin typeface="Roboto Condensed Light" panose="020B0604020202020204" charset="0"/>
                <a:ea typeface="Roboto Condensed Light" panose="020B0604020202020204" charset="0"/>
              </a:rPr>
              <a:t>Mucormycosis</a:t>
            </a:r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 –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" y="1219237"/>
            <a:ext cx="847618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/>
              <a:t>Microscopic appearance: </a:t>
            </a:r>
            <a:r>
              <a:rPr lang="en-US" sz="2200" dirty="0"/>
              <a:t>LPCB mount - broad </a:t>
            </a:r>
            <a:r>
              <a:rPr lang="en-US" sz="2200" dirty="0" err="1"/>
              <a:t>aseptate</a:t>
            </a:r>
            <a:r>
              <a:rPr lang="en-US" sz="2200" dirty="0"/>
              <a:t> hyaline hyphae, from which </a:t>
            </a:r>
            <a:r>
              <a:rPr lang="en-US" sz="2200" dirty="0" err="1"/>
              <a:t>sporangiophore</a:t>
            </a:r>
            <a:r>
              <a:rPr lang="en-US" sz="2200" dirty="0"/>
              <a:t> – sporangium – </a:t>
            </a:r>
            <a:r>
              <a:rPr lang="en-US" sz="2200" dirty="0" err="1"/>
              <a:t>sporangiospores</a:t>
            </a:r>
            <a:r>
              <a:rPr lang="en-US" sz="22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200" b="1" dirty="0"/>
              <a:t>Rhizoid: </a:t>
            </a:r>
            <a:r>
              <a:rPr lang="en-US" sz="2200" dirty="0"/>
              <a:t>Root like growth arising from hyphae</a:t>
            </a:r>
          </a:p>
          <a:p>
            <a:pPr>
              <a:spcBef>
                <a:spcPts val="1200"/>
              </a:spcBef>
            </a:pPr>
            <a:r>
              <a:rPr lang="en-US" sz="2200" i="1" dirty="0" err="1"/>
              <a:t>Rhizopus</a:t>
            </a:r>
            <a:r>
              <a:rPr lang="en-US" sz="2200" i="1" dirty="0"/>
              <a:t> </a:t>
            </a:r>
            <a:r>
              <a:rPr lang="en-US" sz="2200" dirty="0"/>
              <a:t>- nodal rhizoids</a:t>
            </a:r>
          </a:p>
          <a:p>
            <a:pPr>
              <a:spcBef>
                <a:spcPts val="1200"/>
              </a:spcBef>
            </a:pPr>
            <a:r>
              <a:rPr lang="en-US" sz="2200" i="1" dirty="0" err="1"/>
              <a:t>Lichtheimia</a:t>
            </a:r>
            <a:r>
              <a:rPr lang="en-US" sz="2200" i="1" dirty="0"/>
              <a:t> </a:t>
            </a:r>
            <a:r>
              <a:rPr lang="en-US" sz="2200" dirty="0"/>
              <a:t>- </a:t>
            </a:r>
            <a:r>
              <a:rPr lang="en-US" sz="2200" dirty="0" err="1"/>
              <a:t>internodal</a:t>
            </a:r>
            <a:r>
              <a:rPr lang="en-US" sz="2200" dirty="0"/>
              <a:t> rhizoids</a:t>
            </a:r>
          </a:p>
          <a:p>
            <a:pPr>
              <a:spcBef>
                <a:spcPts val="1200"/>
              </a:spcBef>
            </a:pPr>
            <a:r>
              <a:rPr lang="en-US" sz="2200" i="1" dirty="0" err="1"/>
              <a:t>Mucor</a:t>
            </a:r>
            <a:r>
              <a:rPr lang="en-US" sz="2200" dirty="0"/>
              <a:t> - rhizoids absent.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825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err="1">
                <a:latin typeface="Roboto Condensed Light" panose="020B0604020202020204" charset="0"/>
                <a:ea typeface="Roboto Condensed Light" panose="020B0604020202020204" charset="0"/>
              </a:rPr>
              <a:t>Mucormycosis</a:t>
            </a:r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 –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579" r="4405"/>
          <a:stretch/>
        </p:blipFill>
        <p:spPr>
          <a:xfrm>
            <a:off x="2431152" y="1437772"/>
            <a:ext cx="4281697" cy="22706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4080" y="3783471"/>
            <a:ext cx="735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C.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LPCB mount of colonies of </a:t>
            </a:r>
            <a:r>
              <a:rPr lang="en-US" sz="1800" i="1" dirty="0" err="1">
                <a:latin typeface="Roboto Condensed Light" panose="020B0604020202020204" charset="0"/>
                <a:ea typeface="Roboto Condensed Light" panose="020B0604020202020204" charset="0"/>
              </a:rPr>
              <a:t>Rhizopus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shows sporangium with rhizoid present;</a:t>
            </a:r>
          </a:p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D.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LPCB mount of colonies of </a:t>
            </a:r>
            <a:r>
              <a:rPr lang="en-US" sz="1800" i="1" dirty="0" err="1">
                <a:latin typeface="Roboto Condensed Light" panose="020B0604020202020204" charset="0"/>
                <a:ea typeface="Roboto Condensed Light" panose="020B0604020202020204" charset="0"/>
              </a:rPr>
              <a:t>Mucor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shows sporangium (absence of rhizoid).</a:t>
            </a:r>
          </a:p>
        </p:txBody>
      </p:sp>
    </p:spTree>
    <p:extLst>
      <p:ext uri="{BB962C8B-B14F-4D97-AF65-F5344CB8AC3E}">
        <p14:creationId xmlns:p14="http://schemas.microsoft.com/office/powerpoint/2010/main" val="1488880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err="1">
                <a:latin typeface="Roboto Condensed Light" panose="020B0604020202020204" charset="0"/>
                <a:ea typeface="Roboto Condensed Light" panose="020B0604020202020204" charset="0"/>
              </a:rPr>
              <a:t>Mucormycosis</a:t>
            </a:r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 –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20" y="1597448"/>
            <a:ext cx="7752703" cy="2325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3357" y="4074167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dirty="0">
                <a:latin typeface="Roboto Condensed Light" panose="020B0604020202020204" charset="0"/>
                <a:ea typeface="Roboto Condensed Light" panose="020B0604020202020204" charset="0"/>
              </a:rPr>
              <a:t>A. </a:t>
            </a:r>
            <a:r>
              <a:rPr lang="de-DE" sz="1800" i="1" dirty="0">
                <a:latin typeface="Roboto Condensed Light" panose="020B0604020202020204" charset="0"/>
                <a:ea typeface="Roboto Condensed Light" panose="020B0604020202020204" charset="0"/>
              </a:rPr>
              <a:t>Rhizopus; </a:t>
            </a:r>
            <a:r>
              <a:rPr lang="de-DE" sz="1800" b="1" dirty="0">
                <a:latin typeface="Roboto Condensed Light" panose="020B0604020202020204" charset="0"/>
                <a:ea typeface="Roboto Condensed Light" panose="020B0604020202020204" charset="0"/>
              </a:rPr>
              <a:t>B. </a:t>
            </a:r>
            <a:r>
              <a:rPr lang="de-DE" sz="1800" i="1" dirty="0">
                <a:latin typeface="Roboto Condensed Light" panose="020B0604020202020204" charset="0"/>
                <a:ea typeface="Roboto Condensed Light" panose="020B0604020202020204" charset="0"/>
              </a:rPr>
              <a:t>Lichtheimia</a:t>
            </a:r>
            <a:r>
              <a:rPr lang="de-DE" sz="1800" dirty="0">
                <a:latin typeface="Roboto Condensed Light" panose="020B0604020202020204" charset="0"/>
                <a:ea typeface="Roboto Condensed Light" panose="020B0604020202020204" charset="0"/>
              </a:rPr>
              <a:t>; </a:t>
            </a:r>
            <a:r>
              <a:rPr lang="de-DE" sz="1800" b="1" dirty="0">
                <a:latin typeface="Roboto Condensed Light" panose="020B0604020202020204" charset="0"/>
                <a:ea typeface="Roboto Condensed Light" panose="020B0604020202020204" charset="0"/>
              </a:rPr>
              <a:t>C. </a:t>
            </a:r>
            <a:r>
              <a:rPr lang="de-DE" sz="1800" i="1" dirty="0">
                <a:latin typeface="Roboto Condensed Light" panose="020B0604020202020204" charset="0"/>
                <a:ea typeface="Roboto Condensed Light" panose="020B0604020202020204" charset="0"/>
              </a:rPr>
              <a:t>Mucor</a:t>
            </a:r>
            <a:endParaRPr lang="en-US" sz="1800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26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</a:t>
            </a:r>
            <a:r>
              <a:rPr lang="en-US" sz="3200" dirty="0" err="1">
                <a:latin typeface="Roboto Condensed Light" panose="020B0604020202020204" charset="0"/>
                <a:ea typeface="Roboto Condensed Light" panose="020B0604020202020204" charset="0"/>
              </a:rPr>
              <a:t>Zygomycosis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8167955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Amphotericin B </a:t>
            </a:r>
            <a:r>
              <a:rPr lang="en-US" sz="2200" dirty="0" err="1"/>
              <a:t>deoxycholate</a:t>
            </a:r>
            <a:r>
              <a:rPr lang="en-US" sz="2200" dirty="0"/>
              <a:t> - drug of choice for all forms of </a:t>
            </a:r>
            <a:r>
              <a:rPr lang="en-US" sz="2200" dirty="0" err="1"/>
              <a:t>mucormycosis</a:t>
            </a:r>
            <a:r>
              <a:rPr lang="en-US" sz="22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dirty="0" err="1"/>
              <a:t>Posaconazole</a:t>
            </a:r>
            <a:r>
              <a:rPr lang="en-US" sz="2200" dirty="0"/>
              <a:t> or </a:t>
            </a:r>
            <a:r>
              <a:rPr lang="en-US" sz="2200" dirty="0" err="1"/>
              <a:t>isavuconazole</a:t>
            </a:r>
            <a:r>
              <a:rPr lang="en-US" sz="2200" dirty="0"/>
              <a:t> - given alternatively. 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For mild localized skin lesions in immunocompetent patients, which can be removed surgically.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9564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38526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B0604020202020204" charset="0"/>
                <a:ea typeface="Roboto Condensed Light" panose="020B0604020202020204" charset="0"/>
              </a:rPr>
              <a:t>ASPERGILLOSIS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91053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ASPERGILLOSIS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8342616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200" dirty="0"/>
              <a:t>Aspergillosis refers to the invasive and allergic diseases caused by a hyaline </a:t>
            </a:r>
            <a:r>
              <a:rPr lang="en-IN" sz="2200" dirty="0" err="1"/>
              <a:t>mold</a:t>
            </a:r>
            <a:r>
              <a:rPr lang="en-IN" sz="2200" dirty="0"/>
              <a:t> named Aspergillus. </a:t>
            </a:r>
          </a:p>
          <a:p>
            <a:pPr algn="just">
              <a:lnSpc>
                <a:spcPct val="150000"/>
              </a:lnSpc>
            </a:pPr>
            <a:r>
              <a:rPr lang="en-IN" sz="2200" dirty="0"/>
              <a:t>There are nearly 35 pathogenic and allergenic species of Aspergillus, important ones being— </a:t>
            </a:r>
            <a:r>
              <a:rPr lang="en-IN" sz="2200" i="1" dirty="0"/>
              <a:t>A. fumigatus, A. </a:t>
            </a:r>
            <a:r>
              <a:rPr lang="en-IN" sz="2200" i="1" dirty="0" err="1"/>
              <a:t>flavus</a:t>
            </a:r>
            <a:r>
              <a:rPr lang="en-IN" sz="2200" i="1" dirty="0"/>
              <a:t> and A. </a:t>
            </a:r>
            <a:r>
              <a:rPr lang="en-IN" sz="2200" i="1" dirty="0" err="1"/>
              <a:t>niger</a:t>
            </a:r>
            <a:endParaRPr lang="en-IN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7026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Pathogenesis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Widely distributed in nature - decaying plants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Transmission – inhalation of airborne conidia.</a:t>
            </a:r>
            <a:endParaRPr lang="en-IN" sz="2200" i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99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Pathogenesis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8455631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IN" sz="2200" b="1" dirty="0"/>
              <a:t>Risk factors for invasive aspergillosis are: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Glucocorticoid use (the most important risk factor)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Profound neutropenia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Neutrophil dysfunction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Underlying pneumonia, chronic obstructive pulmonary disease, tuberculosis or sarcoidosis 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Anti-</a:t>
            </a:r>
            <a:r>
              <a:rPr lang="en-IN" sz="2200" dirty="0" err="1"/>
              <a:t>tumor</a:t>
            </a:r>
            <a:r>
              <a:rPr lang="en-IN" sz="2200" dirty="0"/>
              <a:t> necrosis factor therapy.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753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8141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Incubation period - 2 to 90 days.</a:t>
            </a:r>
          </a:p>
          <a:p>
            <a:pPr>
              <a:spcBef>
                <a:spcPts val="1200"/>
              </a:spcBef>
            </a:pPr>
            <a:r>
              <a:rPr lang="en-IN" sz="2200" dirty="0"/>
              <a:t> </a:t>
            </a:r>
            <a:r>
              <a:rPr lang="en-IN" sz="2200" b="1" dirty="0"/>
              <a:t>Pulmonary aspergillosis: </a:t>
            </a:r>
            <a:r>
              <a:rPr lang="en-IN" sz="2200" dirty="0"/>
              <a:t>Most common form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Allergic bronchopulmonary aspergillosis (ABPA)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Severe bronchial asthma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 err="1"/>
              <a:t>Aspergilloma</a:t>
            </a:r>
            <a:r>
              <a:rPr lang="en-IN" sz="2200" dirty="0"/>
              <a:t> (fungal ball)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Acute </a:t>
            </a:r>
            <a:r>
              <a:rPr lang="en-IN" sz="2200" dirty="0" err="1"/>
              <a:t>angioinvasive</a:t>
            </a:r>
            <a:r>
              <a:rPr lang="en-IN" sz="2200" dirty="0"/>
              <a:t> pulmonary aspergillosis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200" dirty="0"/>
              <a:t>Chronic </a:t>
            </a:r>
            <a:r>
              <a:rPr lang="en-IN" sz="2200" dirty="0" err="1"/>
              <a:t>cavitary</a:t>
            </a:r>
            <a:r>
              <a:rPr lang="en-IN" sz="2200" dirty="0"/>
              <a:t> pulmonary </a:t>
            </a:r>
            <a:r>
              <a:rPr lang="en-IN" sz="2200" dirty="0" err="1"/>
              <a:t>aspergillosis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233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882868"/>
            <a:ext cx="9105400" cy="4260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Invasive sinusitis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Chronic granulomatous sinusitis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Maxillary fungal ball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Allergic fungal sinusitis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Cardiac aspergillosis: Endocarditis (native or prosthetic) and pericarditis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Cerebral aspergillosis: Brain abscess, </a:t>
            </a:r>
            <a:r>
              <a:rPr lang="en-IN" sz="2200" dirty="0" err="1"/>
              <a:t>hemorrhagic</a:t>
            </a:r>
            <a:r>
              <a:rPr lang="en-IN" sz="2200" dirty="0"/>
              <a:t> infarction, and meningitis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96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B438-00FC-F6AB-57C3-A489BBF9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800" b="1" dirty="0"/>
              <a:t>Morphological classification</a:t>
            </a:r>
            <a:endParaRPr lang="en-IN" sz="4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3FF78-406F-00CF-D6EC-BAEFCECE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63276-53C7-8AF4-6492-F2CEAEF7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69833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Ocular aspergillosis: Keratitis and </a:t>
            </a:r>
            <a:r>
              <a:rPr lang="en-IN" sz="2200" dirty="0" err="1"/>
              <a:t>endophthalmitis</a:t>
            </a:r>
            <a:endParaRPr lang="en-IN" sz="2200" dirty="0"/>
          </a:p>
          <a:p>
            <a:pPr>
              <a:lnSpc>
                <a:spcPct val="150000"/>
              </a:lnSpc>
            </a:pPr>
            <a:r>
              <a:rPr lang="en-IN" sz="2200" dirty="0"/>
              <a:t>Ear infection: Otitis externa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Cutaneous aspergillosis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Nail bed infection: Onychomycosis</a:t>
            </a:r>
          </a:p>
          <a:p>
            <a:pPr>
              <a:lnSpc>
                <a:spcPct val="150000"/>
              </a:lnSpc>
            </a:pPr>
            <a:r>
              <a:rPr lang="en-IN" sz="2200" dirty="0" err="1"/>
              <a:t>Mycotoxicosis</a:t>
            </a:r>
            <a:endParaRPr lang="en-IN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230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Direct Examination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499872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Specimens - sputum and tissue biopsies 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KOH (10%) mount or histopathological staining of specimens </a:t>
            </a:r>
            <a:r>
              <a:rPr lang="en-IN" sz="2200" dirty="0">
                <a:sym typeface="Wingdings" panose="05000000000000000000" pitchFamily="2" charset="2"/>
              </a:rPr>
              <a:t>- </a:t>
            </a:r>
            <a:r>
              <a:rPr lang="en-IN" sz="2200" dirty="0"/>
              <a:t>narrow septate hyaline hyphae with acute angle branching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665" y="1698119"/>
            <a:ext cx="3109229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76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Culture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50059"/>
            <a:ext cx="8116584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200" b="1" dirty="0"/>
              <a:t>Culture:</a:t>
            </a:r>
            <a:r>
              <a:rPr lang="en-IN" sz="2200" dirty="0"/>
              <a:t> SDA and incubated at 25°C</a:t>
            </a:r>
          </a:p>
          <a:p>
            <a:pPr algn="just">
              <a:lnSpc>
                <a:spcPct val="150000"/>
              </a:lnSpc>
            </a:pPr>
            <a:r>
              <a:rPr lang="en-IN" sz="2200" dirty="0"/>
              <a:t>Species identification - based on macroscopic and microscopic (LPCB mount) appearance of the colonies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992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Identification features of Aspergillus species</a:t>
            </a:r>
            <a:endParaRPr lang="en-US" sz="28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68084"/>
              </p:ext>
            </p:extLst>
          </p:nvPr>
        </p:nvGraphicFramePr>
        <p:xfrm>
          <a:off x="405373" y="1158775"/>
          <a:ext cx="8333255" cy="34777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48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2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17"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1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Aspergillus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marL="4381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species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210820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Macroscopic appearance of colony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48895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Microscopic appearance of colony (LPCB mount)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636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A. fumigatus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Colonies—smoky green, velvety to powdery,</a:t>
                      </a:r>
                    </a:p>
                    <a:p>
                      <a:pPr marL="4381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reverse is white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Vesicle is</a:t>
                      </a:r>
                      <a:r>
                        <a:rPr lang="en-US" sz="1300" spc="2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conical-shaped</a:t>
                      </a:r>
                    </a:p>
                    <a:p>
                      <a:pPr marL="342900" marR="11366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300" dirty="0" err="1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Phialides</a:t>
                      </a:r>
                      <a:r>
                        <a:rPr lang="en-US" sz="1300" spc="-8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are</a:t>
                      </a:r>
                      <a:r>
                        <a:rPr lang="en-US" sz="1300" spc="-8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arranged</a:t>
                      </a:r>
                      <a:r>
                        <a:rPr lang="en-US" sz="1300" spc="-8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spc="-3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in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single</a:t>
                      </a:r>
                      <a:r>
                        <a:rPr lang="en-US" sz="1300" spc="-3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row</a:t>
                      </a:r>
                    </a:p>
                    <a:p>
                      <a:pPr marL="342900" marR="11112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Conidia arise from </a:t>
                      </a:r>
                      <a:r>
                        <a:rPr lang="en-US" sz="1300" spc="-1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upper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third of</a:t>
                      </a:r>
                      <a:r>
                        <a:rPr lang="en-US" sz="1300" spc="-2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vesicle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Conidia are</a:t>
                      </a:r>
                      <a:r>
                        <a:rPr lang="en-US" sz="1300" spc="-1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hyaline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636">
                <a:tc>
                  <a:txBody>
                    <a:bodyPr/>
                    <a:lstStyle/>
                    <a:p>
                      <a:pPr marL="44450" marR="13589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300" i="1" dirty="0" err="1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flavus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Colonies—yellow green, velvety, reverse is white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Vesicle is</a:t>
                      </a:r>
                      <a:r>
                        <a:rPr lang="en-US" sz="1300" spc="-12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globular-shaped</a:t>
                      </a:r>
                    </a:p>
                    <a:p>
                      <a:pPr marL="342900" marR="19875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300" dirty="0" err="1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Phialides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in one or </a:t>
                      </a:r>
                      <a:r>
                        <a:rPr lang="en-US" sz="1300" spc="-2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two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rows</a:t>
                      </a:r>
                    </a:p>
                    <a:p>
                      <a:pPr marL="342900" marR="6858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Conidia arise from upper two-third to entire</a:t>
                      </a:r>
                      <a:r>
                        <a:rPr lang="en-US" sz="1300" spc="1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spc="-1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vesicle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Symbol" panose="05050102010706020507" pitchFamily="18" charset="2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8750" algn="l"/>
                        </a:tabLs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Conidia are</a:t>
                      </a:r>
                      <a:r>
                        <a:rPr lang="en-US" sz="1300" spc="-1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hyaline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636">
                <a:tc>
                  <a:txBody>
                    <a:bodyPr/>
                    <a:lstStyle/>
                    <a:p>
                      <a:pPr marL="44450" marR="0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300" i="1" dirty="0" err="1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niger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Roboto Condensed Light" panose="020B0604020202020204" charset="0"/>
                        <a:ea typeface="Roboto Condensed Light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marR="8890">
                        <a:lnSpc>
                          <a:spcPct val="100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Times New Roman" panose="02020603050405020304" pitchFamily="18" charset="0"/>
                        </a:rPr>
                        <a:t>Colonies—black, cottony type, reverse is white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9385" algn="l"/>
                        </a:tabLs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Vesicle is</a:t>
                      </a:r>
                      <a:r>
                        <a:rPr lang="en-US" sz="1300" spc="-12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globular-shaped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9385" algn="l"/>
                        </a:tabLst>
                      </a:pPr>
                      <a:r>
                        <a:rPr lang="en-US" sz="1300" dirty="0" err="1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Phialides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in two</a:t>
                      </a:r>
                      <a:r>
                        <a:rPr lang="en-US" sz="1300" spc="-11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rows</a:t>
                      </a:r>
                    </a:p>
                    <a:p>
                      <a:pPr marL="342900" marR="11938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9385" algn="l"/>
                        </a:tabLs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Conidia arise from </a:t>
                      </a:r>
                      <a:r>
                        <a:rPr lang="en-US" sz="1300" spc="-1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entire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vesicle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850"/>
                        <a:buFont typeface="Wingdings" panose="05000000000000000000" pitchFamily="2" charset="2"/>
                        <a:buChar char="Ø"/>
                        <a:tabLst>
                          <a:tab pos="159385" algn="l"/>
                        </a:tabLst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Conidia</a:t>
                      </a:r>
                      <a:r>
                        <a:rPr lang="en-US" sz="1300" spc="-4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are</a:t>
                      </a:r>
                      <a:r>
                        <a:rPr lang="en-US" sz="1300" spc="-4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black</a:t>
                      </a:r>
                      <a:r>
                        <a:rPr lang="en-US" sz="1300" spc="-45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in</a:t>
                      </a:r>
                      <a:r>
                        <a:rPr lang="en-US" sz="1300" spc="-4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  <a:latin typeface="Roboto Condensed Light" panose="020B0604020202020204" charset="0"/>
                          <a:ea typeface="Roboto Condensed Light" panose="020B0604020202020204" charset="0"/>
                          <a:cs typeface="Symbol" panose="05050102010706020507" pitchFamily="18" charset="2"/>
                        </a:rPr>
                        <a:t>color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8138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Conidiation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of various Aspergillus species</a:t>
            </a:r>
            <a:endParaRPr lang="en-US" sz="28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54" y="1614427"/>
            <a:ext cx="7440113" cy="25020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6282" y="4211164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A.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fumigatus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A. </a:t>
            </a:r>
            <a:r>
              <a:rPr lang="en-US" sz="1800" i="1" dirty="0" err="1">
                <a:latin typeface="Roboto Condensed Light" panose="020B0604020202020204" charset="0"/>
                <a:ea typeface="Roboto Condensed Light" panose="020B0604020202020204" charset="0"/>
              </a:rPr>
              <a:t>flavus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C.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A. </a:t>
            </a:r>
            <a:r>
              <a:rPr lang="en-US" sz="1800" i="1" dirty="0" err="1">
                <a:latin typeface="Roboto Condensed Light" panose="020B0604020202020204" charset="0"/>
                <a:ea typeface="Roboto Condensed Light" panose="020B0604020202020204" charset="0"/>
              </a:rPr>
              <a:t>niger</a:t>
            </a:r>
            <a:endParaRPr lang="en-US" sz="1800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6480" y="3750750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560" y="3679630"/>
            <a:ext cx="24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7120" y="3679630"/>
            <a:ext cx="27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493635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Aspergillus (colonies on SDA)</a:t>
            </a:r>
            <a:endParaRPr lang="en-US" sz="32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38" y="1691628"/>
            <a:ext cx="7610792" cy="22617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3520" y="4096262"/>
            <a:ext cx="615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A.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Aspergillus fumigatus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Aspergillus </a:t>
            </a:r>
            <a:r>
              <a:rPr lang="en-US" sz="1800" i="1" dirty="0" err="1">
                <a:latin typeface="Roboto Condensed Light" panose="020B0604020202020204" charset="0"/>
                <a:ea typeface="Roboto Condensed Light" panose="020B0604020202020204" charset="0"/>
              </a:rPr>
              <a:t>flavus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C.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Aspergillus </a:t>
            </a:r>
            <a:r>
              <a:rPr lang="en-US" sz="1800" i="1" dirty="0" err="1">
                <a:latin typeface="Roboto Condensed Light" panose="020B0604020202020204" charset="0"/>
                <a:ea typeface="Roboto Condensed Light" panose="020B0604020202020204" charset="0"/>
              </a:rPr>
              <a:t>niger</a:t>
            </a:r>
            <a:endParaRPr lang="en-US" sz="1800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162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Aspergillus microscopic picture (LPCB mount)</a:t>
            </a:r>
            <a:endParaRPr lang="en-US" sz="28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98" y="1556386"/>
            <a:ext cx="7482162" cy="2468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4185641"/>
            <a:ext cx="615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A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Aspergillus fumigatus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Aspergillus </a:t>
            </a:r>
            <a:r>
              <a:rPr lang="en-US" sz="1800" i="1" dirty="0" err="1">
                <a:latin typeface="Roboto Condensed Light" panose="020B0604020202020204" charset="0"/>
                <a:ea typeface="Roboto Condensed Light" panose="020B0604020202020204" charset="0"/>
              </a:rPr>
              <a:t>flavus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; 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C.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Aspergillus </a:t>
            </a:r>
            <a:r>
              <a:rPr lang="en-US" sz="1800" i="1" dirty="0" err="1">
                <a:latin typeface="Roboto Condensed Light" panose="020B0604020202020204" charset="0"/>
                <a:ea typeface="Roboto Condensed Light" panose="020B0604020202020204" charset="0"/>
              </a:rPr>
              <a:t>niger</a:t>
            </a:r>
            <a:endParaRPr lang="en-US" sz="1800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38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- </a:t>
            </a:r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Antigen Detection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β</a:t>
            </a:r>
            <a:r>
              <a:rPr lang="en-US" sz="2200" b="1" dirty="0"/>
              <a:t>-d-Glucan antigen assay: </a:t>
            </a:r>
            <a:r>
              <a:rPr lang="en-US" sz="2200" dirty="0"/>
              <a:t>Marker of invasive fungal infections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Raised in most invasive fungal infection – invasive aspergillosis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Galactomannan antigen: </a:t>
            </a:r>
            <a:r>
              <a:rPr lang="en-US" sz="2200" dirty="0"/>
              <a:t>Detected by ELISA in patient’s sera or urine.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845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-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Antibody Detection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8671389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IN" sz="2200" dirty="0"/>
              <a:t>Useful for chronic invasive aspergillosis and </a:t>
            </a:r>
            <a:r>
              <a:rPr lang="en-IN" sz="2200" dirty="0" err="1"/>
              <a:t>aspergilloma</a:t>
            </a:r>
            <a:r>
              <a:rPr lang="en-IN" sz="2200" dirty="0"/>
              <a:t>, where the culture is usually negative</a:t>
            </a:r>
          </a:p>
          <a:p>
            <a:pPr algn="just">
              <a:spcBef>
                <a:spcPts val="1200"/>
              </a:spcBef>
            </a:pPr>
            <a:r>
              <a:rPr lang="en-IN" sz="2200" dirty="0"/>
              <a:t>In allergic syndromes such as ABPA and severe asthma, specific serum </a:t>
            </a:r>
            <a:r>
              <a:rPr lang="en-IN" sz="2200" dirty="0" err="1"/>
              <a:t>IgE</a:t>
            </a:r>
            <a:r>
              <a:rPr lang="en-IN" sz="2200" dirty="0"/>
              <a:t> levels are elevated.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418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3EBD-55EB-8C8E-1F34-B552CCA3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301"/>
            <a:ext cx="5398907" cy="766200"/>
          </a:xfrm>
        </p:spPr>
        <p:txBody>
          <a:bodyPr/>
          <a:lstStyle/>
          <a:p>
            <a:r>
              <a:rPr lang="en-US" sz="3200" dirty="0"/>
              <a:t>Skin Test</a:t>
            </a:r>
            <a:endParaRPr lang="en-IN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26D05-4E6D-6617-14F6-EFBDFB5F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93" y="1299411"/>
            <a:ext cx="8527551" cy="2818498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 sz="2400" b="0" i="0" u="none" strike="noStrike" baseline="0" dirty="0">
                <a:latin typeface="Roboto Condensed Light" panose="020B0604020202020204" charset="0"/>
                <a:ea typeface="Roboto Condensed Light" panose="020B0604020202020204" charset="0"/>
                <a:cs typeface="Raavi" panose="02000500000000000000" pitchFamily="2"/>
              </a:rPr>
              <a:t>Positive skin test to various antigen extracts of </a:t>
            </a:r>
            <a:r>
              <a:rPr lang="en-US" sz="2400" b="0" i="1" u="none" strike="noStrike" baseline="0" dirty="0">
                <a:latin typeface="Roboto Condensed Light" panose="020B0604020202020204" charset="0"/>
                <a:ea typeface="Roboto Condensed Light" panose="020B0604020202020204" charset="0"/>
                <a:cs typeface="Raavi" panose="02000500000000000000" pitchFamily="2"/>
              </a:rPr>
              <a:t>Aspergillus </a:t>
            </a:r>
            <a:r>
              <a:rPr lang="en-US" sz="2400" b="0" i="0" u="none" strike="noStrike" baseline="0" dirty="0">
                <a:latin typeface="Roboto Condensed Light" panose="020B0604020202020204" charset="0"/>
                <a:ea typeface="Roboto Condensed Light" panose="020B0604020202020204" charset="0"/>
                <a:cs typeface="Raavi" panose="02000500000000000000" pitchFamily="2"/>
              </a:rPr>
              <a:t>indicates hypersensitivity response and is usually positive for various allergic </a:t>
            </a:r>
            <a:r>
              <a:rPr lang="en-IN" sz="2400" b="0" i="0" u="none" strike="noStrike" baseline="0" dirty="0">
                <a:latin typeface="Roboto Condensed Light" panose="020B0604020202020204" charset="0"/>
                <a:ea typeface="Roboto Condensed Light" panose="020B0604020202020204" charset="0"/>
                <a:cs typeface="Raavi" panose="02000500000000000000" pitchFamily="2"/>
              </a:rPr>
              <a:t>type of aspergillosis</a:t>
            </a:r>
            <a:r>
              <a:rPr lang="en-IN" sz="1800" b="0" i="0" u="none" strike="noStrike" baseline="0" dirty="0">
                <a:latin typeface="Roboto Condensed Light" panose="020B0604020202020204" charset="0"/>
                <a:ea typeface="Roboto Condensed Light" panose="020B0604020202020204" charset="0"/>
                <a:cs typeface="Raavi" panose="02000500000000000000" pitchFamily="2"/>
              </a:rPr>
              <a:t>.</a:t>
            </a:r>
            <a:endParaRPr lang="en-IN" dirty="0">
              <a:latin typeface="Roboto Condensed Light" panose="020B0604020202020204" charset="0"/>
              <a:ea typeface="Roboto Condensed Light" panose="020B0604020202020204" charset="0"/>
              <a:cs typeface="Raavi" panose="02000500000000000000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0D46C-C3FD-289E-4C8F-4C392BA8C2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148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835572"/>
          </a:xfrm>
        </p:spPr>
        <p:txBody>
          <a:bodyPr>
            <a:normAutofit/>
          </a:bodyPr>
          <a:lstStyle/>
          <a:p>
            <a:r>
              <a:rPr lang="en-IN" b="1" dirty="0"/>
              <a:t>Morphological Classification of Fungi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566041"/>
            <a:ext cx="7404653" cy="33756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/>
              <a:t>1. </a:t>
            </a:r>
            <a:r>
              <a:rPr lang="en-IN" sz="2000" b="1" dirty="0"/>
              <a:t>Yeast</a:t>
            </a:r>
            <a:r>
              <a:rPr lang="en-IN" sz="2000" dirty="0"/>
              <a:t>: Round to oval cells that reproduce by budding</a:t>
            </a:r>
          </a:p>
          <a:p>
            <a:pPr>
              <a:buFontTx/>
              <a:buChar char="-"/>
            </a:pPr>
            <a:r>
              <a:rPr lang="en-IN" sz="2000" i="1" dirty="0"/>
              <a:t>Cryptococcus neoformans (pathogenic)</a:t>
            </a:r>
          </a:p>
          <a:p>
            <a:pPr>
              <a:buFontTx/>
              <a:buChar char="-"/>
            </a:pPr>
            <a:r>
              <a:rPr lang="en-IN" sz="2000" i="1" dirty="0" err="1"/>
              <a:t>Saccharomyces</a:t>
            </a:r>
            <a:r>
              <a:rPr lang="en-IN" sz="2000" i="1" dirty="0"/>
              <a:t> </a:t>
            </a:r>
            <a:r>
              <a:rPr lang="en-IN" sz="2000" i="1" dirty="0" err="1"/>
              <a:t>cerevisiae</a:t>
            </a:r>
            <a:r>
              <a:rPr lang="en-IN" sz="2000" i="1" dirty="0"/>
              <a:t> (non-pathogenic)</a:t>
            </a:r>
            <a:endParaRPr lang="en-IN" sz="2000" dirty="0"/>
          </a:p>
          <a:p>
            <a:pPr>
              <a:buNone/>
            </a:pPr>
            <a:r>
              <a:rPr lang="en-IN" sz="2000" b="1" dirty="0"/>
              <a:t>2. Yeast-like</a:t>
            </a:r>
            <a:r>
              <a:rPr lang="en-IN" sz="2000" dirty="0"/>
              <a:t>: Yeasts forming pseudohyphae (e.g. </a:t>
            </a:r>
            <a:r>
              <a:rPr lang="en-IN" sz="2000" i="1" dirty="0"/>
              <a:t>Candida)</a:t>
            </a:r>
          </a:p>
          <a:p>
            <a:pPr>
              <a:buNone/>
            </a:pPr>
            <a:r>
              <a:rPr lang="en-IN" sz="2000" i="1" dirty="0"/>
              <a:t>- </a:t>
            </a:r>
            <a:r>
              <a:rPr lang="en-IN" sz="2000" dirty="0"/>
              <a:t> Differentiated from true hyphae as they have constrictions at septa</a:t>
            </a:r>
          </a:p>
          <a:p>
            <a:pPr>
              <a:buNone/>
            </a:pPr>
            <a:r>
              <a:rPr lang="en-IN" sz="2000" b="1" dirty="0"/>
              <a:t>3. </a:t>
            </a:r>
            <a:r>
              <a:rPr lang="en-IN" sz="2000" b="1" dirty="0" err="1"/>
              <a:t>Molds</a:t>
            </a:r>
            <a:r>
              <a:rPr lang="en-IN" sz="2000" dirty="0"/>
              <a:t>: long branching filaments called hyphae</a:t>
            </a:r>
          </a:p>
          <a:p>
            <a:pPr>
              <a:buNone/>
            </a:pPr>
            <a:r>
              <a:rPr lang="en-IN" sz="2000" dirty="0"/>
              <a:t>- Hyphae - septate or </a:t>
            </a:r>
            <a:r>
              <a:rPr lang="en-IN" sz="2000" dirty="0" err="1"/>
              <a:t>nonseptate</a:t>
            </a:r>
            <a:endParaRPr lang="en-IN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of Aspergillosis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29511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For invasive aspergillosis—</a:t>
            </a:r>
            <a:r>
              <a:rPr lang="en-US" sz="2200" dirty="0" err="1"/>
              <a:t>voriconazole</a:t>
            </a:r>
            <a:r>
              <a:rPr lang="en-US" sz="2200" dirty="0"/>
              <a:t> is the drug of choice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For ABPA—</a:t>
            </a:r>
            <a:r>
              <a:rPr lang="en-US" sz="2200" dirty="0" err="1"/>
              <a:t>itraconazole</a:t>
            </a:r>
            <a:r>
              <a:rPr lang="en-US" sz="2200" dirty="0"/>
              <a:t> is the drug of choice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For single </a:t>
            </a:r>
            <a:r>
              <a:rPr lang="en-US" sz="2200" dirty="0" err="1"/>
              <a:t>aspergilloma</a:t>
            </a:r>
            <a:r>
              <a:rPr lang="en-US" sz="2200" dirty="0"/>
              <a:t>—surgery is indicated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For chronic pulmonary aspergillosis—</a:t>
            </a:r>
            <a:r>
              <a:rPr lang="en-US" sz="2200" dirty="0" err="1"/>
              <a:t>itraconazole</a:t>
            </a:r>
            <a:r>
              <a:rPr lang="en-US" sz="2200" dirty="0"/>
              <a:t> or </a:t>
            </a:r>
            <a:r>
              <a:rPr lang="en-US" sz="2200" dirty="0" err="1"/>
              <a:t>voriconazole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For prophylaxis -  </a:t>
            </a:r>
            <a:r>
              <a:rPr lang="en-US" sz="2200" dirty="0" err="1"/>
              <a:t>posaconazole</a:t>
            </a:r>
            <a:r>
              <a:rPr lang="en-US" sz="2200" dirty="0"/>
              <a:t> is indicated.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4439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60746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PULMONARY CRYPTOCOCCOSIS</a:t>
            </a:r>
            <a:endParaRPr lang="en-US" sz="4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01697"/>
      </p:ext>
    </p:extLst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PULMONARY CRYPTOCOCCOSIS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8373438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US" sz="2200" i="1" dirty="0"/>
              <a:t>Cryptococcus </a:t>
            </a:r>
            <a:r>
              <a:rPr lang="en-US" sz="2200" i="1" dirty="0" err="1"/>
              <a:t>neoformans</a:t>
            </a:r>
            <a:r>
              <a:rPr lang="en-US" sz="2200" i="1" dirty="0"/>
              <a:t> </a:t>
            </a:r>
            <a:r>
              <a:rPr lang="en-US" sz="2200" dirty="0"/>
              <a:t>- capsulated yeast causes meningitis in HIV-infected individuals.</a:t>
            </a:r>
          </a:p>
          <a:p>
            <a:pPr algn="just">
              <a:spcBef>
                <a:spcPts val="1200"/>
              </a:spcBef>
            </a:pPr>
            <a:r>
              <a:rPr lang="en-US" sz="2200" dirty="0"/>
              <a:t>Acquired by inhalational route</a:t>
            </a:r>
          </a:p>
          <a:p>
            <a:pPr algn="just">
              <a:spcBef>
                <a:spcPts val="1200"/>
              </a:spcBef>
            </a:pPr>
            <a:r>
              <a:rPr lang="en-US" sz="2200" dirty="0"/>
              <a:t>In immunocompetent individuals - lungs exhibit defense mechanisms.</a:t>
            </a:r>
          </a:p>
          <a:p>
            <a:pPr algn="just">
              <a:spcBef>
                <a:spcPts val="1200"/>
              </a:spcBef>
            </a:pPr>
            <a:r>
              <a:rPr lang="en-US" sz="2200" dirty="0"/>
              <a:t>People with low immunity, pulmonary infection occurs first, followed by dissemination through blood to distant sites such as CNS.</a:t>
            </a:r>
            <a:endParaRPr lang="en-IN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3146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47577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Q1. :</a:t>
            </a:r>
            <a:r>
              <a:rPr lang="en-US" sz="2200" i="1" dirty="0"/>
              <a:t> Cryptococcus neoformans is?</a:t>
            </a:r>
            <a:endParaRPr lang="en-US" sz="2200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 Yeast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Yeast like fungus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Dimorphic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Mold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A66BAE2-A443-8DCA-D93F-584A56C033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63</a:t>
            </a:fld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020063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58775"/>
            <a:ext cx="9144000" cy="1844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Q2. </a:t>
            </a:r>
            <a:r>
              <a:rPr lang="en-US" sz="2400" dirty="0">
                <a:ea typeface="Roboto Condensed Light" panose="020B0604020202020204" charset="0"/>
                <a:cs typeface="Times New Roman" panose="02020603050405020304" pitchFamily="18" charset="0"/>
              </a:rPr>
              <a:t>Special stain used for demonstration of capsule of </a:t>
            </a:r>
            <a:r>
              <a:rPr lang="en-US" sz="2400" i="1" dirty="0"/>
              <a:t>Cryptococcus neoformans is</a:t>
            </a:r>
            <a:endParaRPr lang="en-US" sz="2400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Negative stain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 err="1"/>
              <a:t>Fullton</a:t>
            </a:r>
            <a:r>
              <a:rPr lang="en-US" sz="2200" dirty="0"/>
              <a:t> stain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Giemsa stain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Leishman stain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75DDDCC-8D0E-DE5C-B754-A138B47ACE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64</a:t>
            </a:fld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528063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47577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Q3. Special  culture media used for cryptococcus neoformans</a:t>
            </a:r>
            <a:endParaRPr lang="en-US" sz="2200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BHI agar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TCBS agar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Chrome agar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Bird seed agar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1C1F784-33D7-4D4C-32FA-F59CD9BFEA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65</a:t>
            </a:fld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0" y="3787903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47577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Q4. :</a:t>
            </a:r>
            <a:r>
              <a:rPr lang="en-US" sz="2200" i="1" dirty="0"/>
              <a:t> Cryptococcus neoformans mode of transmission is </a:t>
            </a:r>
            <a:endParaRPr lang="en-US" sz="2200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 Inhalation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Ingestion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Vector borne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Contact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A66BAE2-A443-8DCA-D93F-584A56C033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66</a:t>
            </a:fld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020063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47577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Q5. :</a:t>
            </a:r>
            <a:r>
              <a:rPr lang="en-US" sz="2200" i="1" dirty="0"/>
              <a:t> Most important virulence factor of 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cryptococcus neoformans is</a:t>
            </a:r>
            <a:endParaRPr lang="en-US" sz="2200" dirty="0"/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 Capsule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Cell Wall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Cell membrane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Hyphae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endParaRPr lang="en-US" sz="2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A66BAE2-A443-8DCA-D93F-584A56C033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67</a:t>
            </a:fld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020063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Morphological Classification of Fungi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/>
              <a:t>4. Dimorphic fungi: </a:t>
            </a:r>
            <a:r>
              <a:rPr lang="en-IN" dirty="0"/>
              <a:t>exist as </a:t>
            </a:r>
            <a:r>
              <a:rPr lang="en-IN" dirty="0" err="1"/>
              <a:t>molds</a:t>
            </a:r>
            <a:r>
              <a:rPr lang="en-IN" dirty="0"/>
              <a:t> (hyphal form) in the environment at ambient temperature (25°C) and as yeasts in human tissues at body temperature (37°C)</a:t>
            </a:r>
          </a:p>
          <a:p>
            <a:pPr>
              <a:buFontTx/>
              <a:buChar char="-"/>
            </a:pPr>
            <a:r>
              <a:rPr lang="en-IN" i="1" dirty="0" err="1"/>
              <a:t>Histoplasma</a:t>
            </a:r>
            <a:r>
              <a:rPr lang="en-IN" i="1" dirty="0"/>
              <a:t> </a:t>
            </a:r>
            <a:r>
              <a:rPr lang="en-IN" i="1" dirty="0" err="1"/>
              <a:t>capsulatum</a:t>
            </a:r>
            <a:endParaRPr lang="en-IN" i="1" dirty="0"/>
          </a:p>
          <a:p>
            <a:pPr>
              <a:buFontTx/>
              <a:buChar char="-"/>
            </a:pPr>
            <a:r>
              <a:rPr lang="en-IN" i="1" dirty="0" err="1"/>
              <a:t>Blastomyces</a:t>
            </a:r>
            <a:r>
              <a:rPr lang="en-IN" i="1" dirty="0"/>
              <a:t> </a:t>
            </a:r>
            <a:r>
              <a:rPr lang="en-IN" i="1" dirty="0" err="1"/>
              <a:t>dermatitidis</a:t>
            </a:r>
            <a:endParaRPr lang="en-IN" i="1" dirty="0"/>
          </a:p>
          <a:p>
            <a:pPr>
              <a:buFontTx/>
              <a:buChar char="-"/>
            </a:pPr>
            <a:r>
              <a:rPr lang="en-IN" i="1" dirty="0"/>
              <a:t>Coccidioides </a:t>
            </a:r>
            <a:r>
              <a:rPr lang="en-IN" i="1" dirty="0" err="1"/>
              <a:t>immitis</a:t>
            </a:r>
            <a:endParaRPr lang="en-IN" i="1" dirty="0"/>
          </a:p>
          <a:p>
            <a:pPr>
              <a:buFontTx/>
              <a:buChar char="-"/>
            </a:pPr>
            <a:r>
              <a:rPr lang="en-IN" i="1" dirty="0" err="1"/>
              <a:t>Paracoccidioides</a:t>
            </a:r>
            <a:r>
              <a:rPr lang="en-IN" i="1" dirty="0"/>
              <a:t> </a:t>
            </a:r>
            <a:r>
              <a:rPr lang="en-IN" i="1" dirty="0" err="1"/>
              <a:t>brasiliensis</a:t>
            </a:r>
            <a:endParaRPr lang="en-IN" i="1" dirty="0"/>
          </a:p>
          <a:p>
            <a:pPr>
              <a:buFontTx/>
              <a:buChar char="-"/>
            </a:pPr>
            <a:r>
              <a:rPr lang="en-IN" i="1" dirty="0"/>
              <a:t>Penicillium marneffei</a:t>
            </a:r>
          </a:p>
          <a:p>
            <a:pPr>
              <a:buFontTx/>
              <a:buChar char="-"/>
            </a:pPr>
            <a:r>
              <a:rPr lang="en-IN" i="1" dirty="0" err="1"/>
              <a:t>Sporothrix</a:t>
            </a:r>
            <a:r>
              <a:rPr lang="en-IN" i="1" dirty="0"/>
              <a:t> </a:t>
            </a:r>
            <a:r>
              <a:rPr lang="en-IN" i="1" dirty="0" err="1"/>
              <a:t>schenckii</a:t>
            </a:r>
            <a:r>
              <a:rPr lang="en-IN" i="1" dirty="0"/>
              <a:t>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effectLst/>
              </a:rPr>
              <a:t>Morphological forms of fungi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41" y="1630362"/>
            <a:ext cx="5806476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DA89-3A48-E691-50EA-0D0D5061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5400" b="1" dirty="0"/>
              <a:t>Taxonomical Classification</a:t>
            </a:r>
            <a:endParaRPr lang="en-IN" sz="5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BCA6E-5FA9-DB16-1C47-EA7B94EE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AAA15-08BE-926E-F978-99F59819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575843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23711</TotalTime>
  <Words>2206</Words>
  <Application>Microsoft Office PowerPoint</Application>
  <PresentationFormat>On-screen Show (16:9)</PresentationFormat>
  <Paragraphs>402</Paragraphs>
  <Slides>67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Wingdings</vt:lpstr>
      <vt:lpstr>Roboto Condensed Light</vt:lpstr>
      <vt:lpstr>Trebuchet MS</vt:lpstr>
      <vt:lpstr>Arial</vt:lpstr>
      <vt:lpstr>Berlin</vt:lpstr>
      <vt:lpstr>   Fungal Infections of  Respiratory Tract   Dr.Nidhi Bhalodia Associate Professor Department of Microbiology SBKSMI&amp;RC   </vt:lpstr>
      <vt:lpstr>Learning objectives</vt:lpstr>
      <vt:lpstr>Fungi differ from bacteria &amp; other eukaryotes </vt:lpstr>
      <vt:lpstr> Classification of Fungi</vt:lpstr>
      <vt:lpstr>Morphological classification</vt:lpstr>
      <vt:lpstr>Morphological Classification of Fungi</vt:lpstr>
      <vt:lpstr>Morphological Classification of Fungi</vt:lpstr>
      <vt:lpstr>Morphological forms of fungi</vt:lpstr>
      <vt:lpstr>Taxonomical Classification</vt:lpstr>
      <vt:lpstr>Taxonomical Classification</vt:lpstr>
      <vt:lpstr>    Types of fungal spores   A.Sexual spore B.Asexual spore   </vt:lpstr>
      <vt:lpstr>Types of fungal spores</vt:lpstr>
      <vt:lpstr>SYSTEMIC CLASSIFICATION </vt:lpstr>
      <vt:lpstr>SYSTEMIC CLASSIFICATION </vt:lpstr>
      <vt:lpstr>SYSTEMIC CLASSIFICATION </vt:lpstr>
      <vt:lpstr>CLASSIFICATION OF FUNGAL DISEASES</vt:lpstr>
      <vt:lpstr>CLASSIFICATION OF FUNGAL DISEASES</vt:lpstr>
      <vt:lpstr>Microscopy</vt:lpstr>
      <vt:lpstr>KOH MOUNT OF SAMPLE</vt:lpstr>
      <vt:lpstr>Aspergillus microscopic picture (LPCB mount)</vt:lpstr>
      <vt:lpstr>Culture Media</vt:lpstr>
      <vt:lpstr>FUNGAL INFECTIONS OF RESPIRATORY TRACT</vt:lpstr>
      <vt:lpstr>FUNGAL INFECTIONS OF RESPIRATORY TRACT</vt:lpstr>
      <vt:lpstr>FUNGAL INFECTIONS OF RESPIRATORY TRACT (Cont..)</vt:lpstr>
      <vt:lpstr>PNEUMOCYSTIS PNEUMONIA</vt:lpstr>
      <vt:lpstr>Taxonomy</vt:lpstr>
      <vt:lpstr>Pathogenesis</vt:lpstr>
      <vt:lpstr>Laboratory Diagnosis</vt:lpstr>
      <vt:lpstr>Laboratory Diagnosis (Cont..)</vt:lpstr>
      <vt:lpstr>Laboratory Diagnosis (Cont..)</vt:lpstr>
      <vt:lpstr>Treatment of Pneumocystis pneumonia</vt:lpstr>
      <vt:lpstr>ZYGOMYCOSIS</vt:lpstr>
      <vt:lpstr>ZYGOMYCOSIS</vt:lpstr>
      <vt:lpstr>Mucormycosis - Pathogenesis</vt:lpstr>
      <vt:lpstr>Mucormycosis – Pathogenesis (Cont..)</vt:lpstr>
      <vt:lpstr>Mucormycosis – Clinical Manifestations</vt:lpstr>
      <vt:lpstr>Mucormycosis – Clinical Manifestations</vt:lpstr>
      <vt:lpstr>Mucormycosis – Laboratory Diagnosis</vt:lpstr>
      <vt:lpstr>Mucormycosis – Laboratory Diagnosis (Cont..)</vt:lpstr>
      <vt:lpstr>Mucormycosis – Laboratory Diagnosis (Cont..)</vt:lpstr>
      <vt:lpstr>Mucormycosis – Laboratory Diagnosis (Cont..)</vt:lpstr>
      <vt:lpstr>Mucormycosis – Laboratory Diagnosis (Cont..)</vt:lpstr>
      <vt:lpstr>Treatment of Zygomycosis</vt:lpstr>
      <vt:lpstr>ASPERGILLOSIS</vt:lpstr>
      <vt:lpstr>ASPERGILLOSIS</vt:lpstr>
      <vt:lpstr>Pathogenesis</vt:lpstr>
      <vt:lpstr>Pathogenesis (Cont..)</vt:lpstr>
      <vt:lpstr>Clinical Manifestations</vt:lpstr>
      <vt:lpstr>Clinical Manifestations (Cont..)</vt:lpstr>
      <vt:lpstr>Clinical Manifestations (Cont..)</vt:lpstr>
      <vt:lpstr>Laboratory Diagnosis - Direct Examination</vt:lpstr>
      <vt:lpstr>Laboratory Diagnosis - Culture</vt:lpstr>
      <vt:lpstr>Identification features of Aspergillus species</vt:lpstr>
      <vt:lpstr>Conidiation of various Aspergillus species</vt:lpstr>
      <vt:lpstr>Aspergillus (colonies on SDA)</vt:lpstr>
      <vt:lpstr>Aspergillus microscopic picture (LPCB mount)</vt:lpstr>
      <vt:lpstr>Laboratory Diagnosis - Antigen Detection</vt:lpstr>
      <vt:lpstr>Laboratory Diagnosis - Antibody Detection</vt:lpstr>
      <vt:lpstr>Skin Test</vt:lpstr>
      <vt:lpstr>Treatment of Aspergillosis</vt:lpstr>
      <vt:lpstr>PULMONARY CRYPTOCOCCOSIS</vt:lpstr>
      <vt:lpstr>PULMONARY CRYPTOCOCCOSIS</vt:lpstr>
      <vt:lpstr>PowerPoint Presentation</vt:lpstr>
      <vt:lpstr>Questions:</vt:lpstr>
      <vt:lpstr>Questions: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History</dc:title>
  <cp:lastModifiedBy>nidhi jivani</cp:lastModifiedBy>
  <cp:revision>1298</cp:revision>
  <dcterms:modified xsi:type="dcterms:W3CDTF">2024-11-28T06:04:26Z</dcterms:modified>
</cp:coreProperties>
</file>