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26/11/2024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26/11/2024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26/11/2024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26/11/2024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26/11/2024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&amp; Ethical Aspects of Medical Practice</a:t>
            </a:r>
            <a:endParaRPr lang="en-IN" dirty="0"/>
          </a:p>
        </p:txBody>
      </p:sp>
      <p:sp>
        <p:nvSpPr>
          <p:cNvPr id="3" name="Subtitle 2"/>
          <p:cNvSpPr>
            <a:spLocks noGrp="1"/>
          </p:cNvSpPr>
          <p:nvPr>
            <p:ph type="subTitle" idx="1"/>
          </p:nvPr>
        </p:nvSpPr>
        <p:spPr/>
        <p:txBody>
          <a:bodyPr>
            <a:normAutofit lnSpcReduction="10000"/>
          </a:bodyPr>
          <a:lstStyle/>
          <a:p>
            <a:r>
              <a:rPr lang="en-US" dirty="0" smtClean="0"/>
              <a:t>Dr. </a:t>
            </a:r>
            <a:r>
              <a:rPr lang="en-US" dirty="0" err="1" smtClean="0"/>
              <a:t>Lavlesh</a:t>
            </a:r>
            <a:r>
              <a:rPr lang="en-US" dirty="0" smtClean="0"/>
              <a:t> Kumar</a:t>
            </a:r>
          </a:p>
          <a:p>
            <a:r>
              <a:rPr lang="en-US" dirty="0" smtClean="0"/>
              <a:t>Prof &amp; Head</a:t>
            </a:r>
          </a:p>
          <a:p>
            <a:r>
              <a:rPr lang="en-US" dirty="0" smtClean="0"/>
              <a:t>Forensic Medicine</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1</a:t>
            </a:r>
            <a:endParaRPr lang="en-IN" dirty="0"/>
          </a:p>
        </p:txBody>
      </p:sp>
      <p:sp>
        <p:nvSpPr>
          <p:cNvPr id="3" name="Content Placeholder 2"/>
          <p:cNvSpPr>
            <a:spLocks noGrp="1"/>
          </p:cNvSpPr>
          <p:nvPr>
            <p:ph idx="1"/>
          </p:nvPr>
        </p:nvSpPr>
        <p:spPr/>
        <p:txBody>
          <a:bodyPr/>
          <a:lstStyle/>
          <a:p>
            <a:r>
              <a:rPr lang="en-US" dirty="0" smtClean="0"/>
              <a:t>Q. Professional death sentence means</a:t>
            </a:r>
          </a:p>
          <a:p>
            <a:pPr lvl="2"/>
            <a:r>
              <a:rPr lang="en-US" dirty="0" smtClean="0"/>
              <a:t>A. Receiving commission</a:t>
            </a:r>
          </a:p>
          <a:p>
            <a:pPr lvl="2"/>
            <a:r>
              <a:rPr lang="en-US" dirty="0" smtClean="0"/>
              <a:t>B. Erasing name of the Doctor from Register permanently</a:t>
            </a:r>
          </a:p>
          <a:p>
            <a:pPr lvl="2"/>
            <a:r>
              <a:rPr lang="en-US" dirty="0" smtClean="0"/>
              <a:t>C. Warning notice to the doctor</a:t>
            </a:r>
          </a:p>
          <a:p>
            <a:pPr lvl="2"/>
            <a:r>
              <a:rPr lang="en-US" dirty="0" smtClean="0"/>
              <a:t>D. Capital punishment</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2</a:t>
            </a:r>
            <a:endParaRPr lang="en-IN" dirty="0"/>
          </a:p>
        </p:txBody>
      </p:sp>
      <p:sp>
        <p:nvSpPr>
          <p:cNvPr id="3" name="Content Placeholder 2"/>
          <p:cNvSpPr>
            <a:spLocks noGrp="1"/>
          </p:cNvSpPr>
          <p:nvPr>
            <p:ph idx="1"/>
          </p:nvPr>
        </p:nvSpPr>
        <p:spPr/>
        <p:txBody>
          <a:bodyPr/>
          <a:lstStyle/>
          <a:p>
            <a:r>
              <a:rPr lang="en-US" dirty="0" smtClean="0"/>
              <a:t>Professional secrecy can be divulged</a:t>
            </a:r>
          </a:p>
          <a:p>
            <a:pPr lvl="2"/>
            <a:r>
              <a:rPr lang="en-US" dirty="0" smtClean="0"/>
              <a:t>A. if the doctor feels so in the interest of society</a:t>
            </a:r>
          </a:p>
          <a:p>
            <a:pPr lvl="2"/>
            <a:r>
              <a:rPr lang="en-US" dirty="0" smtClean="0"/>
              <a:t>B. On demand by a court</a:t>
            </a:r>
          </a:p>
          <a:p>
            <a:pPr lvl="2"/>
            <a:r>
              <a:rPr lang="en-US" dirty="0" smtClean="0"/>
              <a:t>C. Both</a:t>
            </a:r>
          </a:p>
          <a:p>
            <a:pPr lvl="2"/>
            <a:r>
              <a:rPr lang="en-US" dirty="0" smtClean="0"/>
              <a:t>D. None</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IN" dirty="0"/>
          </a:p>
        </p:txBody>
      </p:sp>
      <p:sp>
        <p:nvSpPr>
          <p:cNvPr id="3" name="Content Placeholder 2"/>
          <p:cNvSpPr>
            <a:spLocks noGrp="1"/>
          </p:cNvSpPr>
          <p:nvPr>
            <p:ph idx="1"/>
          </p:nvPr>
        </p:nvSpPr>
        <p:spPr/>
        <p:txBody>
          <a:bodyPr/>
          <a:lstStyle/>
          <a:p>
            <a:r>
              <a:rPr lang="en-US" dirty="0" smtClean="0"/>
              <a:t>Which of the following is </a:t>
            </a:r>
            <a:r>
              <a:rPr lang="en-US" dirty="0" err="1" smtClean="0"/>
              <a:t>is</a:t>
            </a:r>
            <a:r>
              <a:rPr lang="en-US" dirty="0" smtClean="0"/>
              <a:t> an example of ‘res </a:t>
            </a:r>
            <a:r>
              <a:rPr lang="en-US" dirty="0" err="1" smtClean="0"/>
              <a:t>ipsa</a:t>
            </a:r>
            <a:r>
              <a:rPr lang="en-US" dirty="0" smtClean="0"/>
              <a:t> </a:t>
            </a:r>
            <a:r>
              <a:rPr lang="en-US" dirty="0" err="1" smtClean="0"/>
              <a:t>loquitor</a:t>
            </a:r>
            <a:r>
              <a:rPr lang="en-US" dirty="0" smtClean="0"/>
              <a:t>’</a:t>
            </a:r>
          </a:p>
          <a:p>
            <a:pPr lvl="2"/>
            <a:r>
              <a:rPr lang="en-US" dirty="0" smtClean="0"/>
              <a:t>A. Failure to cure</a:t>
            </a:r>
          </a:p>
          <a:p>
            <a:pPr lvl="2"/>
            <a:r>
              <a:rPr lang="en-US" dirty="0" smtClean="0"/>
              <a:t>B. Infection after an operation</a:t>
            </a:r>
          </a:p>
          <a:p>
            <a:pPr lvl="2"/>
            <a:r>
              <a:rPr lang="en-US" dirty="0" smtClean="0"/>
              <a:t>C. </a:t>
            </a:r>
            <a:r>
              <a:rPr lang="en-US" dirty="0" err="1" smtClean="0"/>
              <a:t>Pulmonay</a:t>
            </a:r>
            <a:r>
              <a:rPr lang="en-US" dirty="0" smtClean="0"/>
              <a:t> embolism after an operation</a:t>
            </a:r>
          </a:p>
          <a:p>
            <a:pPr lvl="2"/>
            <a:r>
              <a:rPr lang="en-US" dirty="0" smtClean="0"/>
              <a:t>D. Prescribing an overdose of medicine</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4</a:t>
            </a:r>
            <a:endParaRPr lang="en-IN" dirty="0"/>
          </a:p>
        </p:txBody>
      </p:sp>
      <p:sp>
        <p:nvSpPr>
          <p:cNvPr id="3" name="Content Placeholder 2"/>
          <p:cNvSpPr>
            <a:spLocks noGrp="1"/>
          </p:cNvSpPr>
          <p:nvPr>
            <p:ph idx="1"/>
          </p:nvPr>
        </p:nvSpPr>
        <p:spPr/>
        <p:txBody>
          <a:bodyPr/>
          <a:lstStyle/>
          <a:p>
            <a:r>
              <a:rPr lang="en-US" dirty="0" smtClean="0"/>
              <a:t>Who can be examined with reasonable force without consent?</a:t>
            </a:r>
          </a:p>
          <a:p>
            <a:pPr lvl="2"/>
            <a:r>
              <a:rPr lang="en-US" dirty="0" smtClean="0"/>
              <a:t>A. Accused</a:t>
            </a:r>
          </a:p>
          <a:p>
            <a:pPr lvl="2"/>
            <a:r>
              <a:rPr lang="en-US" dirty="0" smtClean="0"/>
              <a:t>B. victim </a:t>
            </a:r>
          </a:p>
          <a:p>
            <a:pPr lvl="2"/>
            <a:r>
              <a:rPr lang="en-US" dirty="0" smtClean="0"/>
              <a:t>C. Both</a:t>
            </a:r>
          </a:p>
          <a:p>
            <a:pPr lvl="2"/>
            <a:r>
              <a:rPr lang="en-US" dirty="0" smtClean="0"/>
              <a:t>D. None</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5</a:t>
            </a:r>
            <a:endParaRPr lang="en-IN" dirty="0"/>
          </a:p>
        </p:txBody>
      </p:sp>
      <p:sp>
        <p:nvSpPr>
          <p:cNvPr id="3" name="Content Placeholder 2"/>
          <p:cNvSpPr>
            <a:spLocks noGrp="1"/>
          </p:cNvSpPr>
          <p:nvPr>
            <p:ph idx="1"/>
          </p:nvPr>
        </p:nvSpPr>
        <p:spPr/>
        <p:txBody>
          <a:bodyPr/>
          <a:lstStyle/>
          <a:p>
            <a:r>
              <a:rPr lang="en-US" dirty="0" smtClean="0"/>
              <a:t>Consent is not a valid defense in </a:t>
            </a:r>
          </a:p>
          <a:p>
            <a:pPr lvl="2"/>
            <a:r>
              <a:rPr lang="en-US" dirty="0" smtClean="0"/>
              <a:t>A. Professional negligence</a:t>
            </a:r>
          </a:p>
          <a:p>
            <a:pPr lvl="2"/>
            <a:r>
              <a:rPr lang="en-US" dirty="0" smtClean="0"/>
              <a:t>B. Criminal abortion</a:t>
            </a:r>
          </a:p>
          <a:p>
            <a:pPr lvl="2"/>
            <a:r>
              <a:rPr lang="en-US" dirty="0" smtClean="0"/>
              <a:t>C. Committing a crime</a:t>
            </a:r>
          </a:p>
          <a:p>
            <a:pPr lvl="2"/>
            <a:r>
              <a:rPr lang="en-US" dirty="0" smtClean="0"/>
              <a:t>D. All of the above</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N" b="1" dirty="0" smtClean="0">
                <a:solidFill>
                  <a:schemeClr val="tx1"/>
                </a:solidFill>
              </a:rPr>
              <a:t>introduction</a:t>
            </a:r>
            <a:endParaRPr lang="en-IN" b="1" dirty="0">
              <a:solidFill>
                <a:schemeClr val="tx1"/>
              </a:solidFill>
            </a:endParaRPr>
          </a:p>
        </p:txBody>
      </p:sp>
      <p:sp>
        <p:nvSpPr>
          <p:cNvPr id="3" name="Content Placeholder 2"/>
          <p:cNvSpPr>
            <a:spLocks noGrp="1"/>
          </p:cNvSpPr>
          <p:nvPr>
            <p:ph sz="quarter" idx="1"/>
          </p:nvPr>
        </p:nvSpPr>
        <p:spPr>
          <a:xfrm>
            <a:off x="457200" y="1600200"/>
            <a:ext cx="8001000" cy="4873625"/>
          </a:xfrm>
        </p:spPr>
        <p:txBody>
          <a:bodyPr>
            <a:normAutofit fontScale="92500"/>
          </a:bodyPr>
          <a:lstStyle/>
          <a:p>
            <a:pPr eaLnBrk="1" hangingPunct="1"/>
            <a:r>
              <a:rPr lang="en-IN" b="1" dirty="0" smtClean="0"/>
              <a:t>Ethics</a:t>
            </a:r>
            <a:r>
              <a:rPr lang="en-IN" dirty="0" smtClean="0"/>
              <a:t>: </a:t>
            </a:r>
            <a:r>
              <a:rPr lang="en-IN" i="1" dirty="0" smtClean="0"/>
              <a:t>Greek</a:t>
            </a:r>
            <a:r>
              <a:rPr lang="en-IN" dirty="0" smtClean="0"/>
              <a:t> </a:t>
            </a:r>
            <a:r>
              <a:rPr lang="en-IN" i="1" dirty="0" smtClean="0"/>
              <a:t>Word</a:t>
            </a:r>
            <a:r>
              <a:rPr lang="en-IN" dirty="0" smtClean="0"/>
              <a:t> : </a:t>
            </a:r>
            <a:r>
              <a:rPr lang="en-IN" b="1" dirty="0" smtClean="0"/>
              <a:t>Ethos</a:t>
            </a:r>
            <a:r>
              <a:rPr lang="en-IN" dirty="0" smtClean="0"/>
              <a:t> : Custom or convention</a:t>
            </a:r>
          </a:p>
          <a:p>
            <a:pPr eaLnBrk="1" hangingPunct="1">
              <a:buNone/>
            </a:pPr>
            <a:endParaRPr lang="en-IN" dirty="0" smtClean="0"/>
          </a:p>
          <a:p>
            <a:pPr eaLnBrk="1" hangingPunct="1"/>
            <a:r>
              <a:rPr lang="en-IN" dirty="0" smtClean="0"/>
              <a:t>Moral principles that governs a person’s behaviour or conducting an activity. </a:t>
            </a:r>
            <a:r>
              <a:rPr lang="en-IN" i="1" dirty="0" smtClean="0"/>
              <a:t>Oxford dictionary (2014)</a:t>
            </a:r>
          </a:p>
          <a:p>
            <a:pPr eaLnBrk="1" hangingPunct="1"/>
            <a:endParaRPr lang="en-IN" i="1" dirty="0" smtClean="0"/>
          </a:p>
          <a:p>
            <a:pPr eaLnBrk="1" hangingPunct="1"/>
            <a:r>
              <a:rPr lang="en-IN" dirty="0" smtClean="0"/>
              <a:t>A branch of philosophy that deals with morality. </a:t>
            </a:r>
          </a:p>
          <a:p>
            <a:pPr eaLnBrk="1" hangingPunct="1"/>
            <a:r>
              <a:rPr lang="en-IN" dirty="0" smtClean="0"/>
              <a:t>Ethics is concerned with distinguishing between  </a:t>
            </a:r>
            <a:r>
              <a:rPr lang="en-IN" b="1" dirty="0" smtClean="0"/>
              <a:t>good and evil</a:t>
            </a:r>
            <a:r>
              <a:rPr lang="en-IN" dirty="0" smtClean="0"/>
              <a:t> in the world, between </a:t>
            </a:r>
            <a:r>
              <a:rPr lang="en-IN" b="1" dirty="0" smtClean="0"/>
              <a:t>right and wrong </a:t>
            </a:r>
            <a:r>
              <a:rPr lang="en-IN" dirty="0" smtClean="0"/>
              <a:t>in human action, and </a:t>
            </a:r>
            <a:r>
              <a:rPr lang="en-IN" b="1" dirty="0" smtClean="0"/>
              <a:t>virtuous and non- virtuous</a:t>
            </a:r>
            <a:r>
              <a:rPr lang="en-IN" dirty="0" smtClean="0"/>
              <a:t> characteristic of people.</a:t>
            </a:r>
          </a:p>
          <a:p>
            <a:pPr eaLnBrk="1" hangingPunct="1">
              <a:buFont typeface="Wingdings" pitchFamily="2" charset="2"/>
              <a:buNone/>
            </a:pPr>
            <a:r>
              <a:rPr lang="en-IN" dirty="0" smtClean="0"/>
              <a:t> </a:t>
            </a:r>
            <a:r>
              <a:rPr lang="en-IN" i="1" dirty="0" smtClean="0"/>
              <a:t>(The American Dictionary of Cultural Literacy (2005)</a:t>
            </a:r>
          </a:p>
          <a:p>
            <a:pPr eaLnBrk="1" hangingPunct="1"/>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Rights &amp; Privileges of a doctor</a:t>
            </a:r>
            <a:endParaRPr lang="en-IN" dirty="0"/>
          </a:p>
        </p:txBody>
      </p:sp>
      <p:sp>
        <p:nvSpPr>
          <p:cNvPr id="3" name="Content Placeholder 2"/>
          <p:cNvSpPr>
            <a:spLocks noGrp="1"/>
          </p:cNvSpPr>
          <p:nvPr>
            <p:ph idx="1"/>
          </p:nvPr>
        </p:nvSpPr>
        <p:spPr>
          <a:xfrm>
            <a:off x="457200" y="1609416"/>
            <a:ext cx="7391400" cy="4846320"/>
          </a:xfrm>
        </p:spPr>
        <p:txBody>
          <a:bodyPr/>
          <a:lstStyle/>
          <a:p>
            <a:r>
              <a:rPr lang="en-US" dirty="0" smtClean="0"/>
              <a:t>Right to choose patient</a:t>
            </a:r>
          </a:p>
          <a:p>
            <a:r>
              <a:rPr lang="en-US" dirty="0" smtClean="0"/>
              <a:t>Right to use title – qualification</a:t>
            </a:r>
          </a:p>
          <a:p>
            <a:r>
              <a:rPr lang="en-US" dirty="0" smtClean="0"/>
              <a:t>Appointment in local and private hospital</a:t>
            </a:r>
          </a:p>
          <a:p>
            <a:r>
              <a:rPr lang="en-US" dirty="0" smtClean="0"/>
              <a:t>Right to prescribe and dispense medicine</a:t>
            </a:r>
          </a:p>
          <a:p>
            <a:r>
              <a:rPr lang="en-US" dirty="0" smtClean="0"/>
              <a:t>Right to realize fee and other expenses</a:t>
            </a:r>
          </a:p>
          <a:p>
            <a:r>
              <a:rPr lang="en-US" dirty="0" smtClean="0"/>
              <a:t>Right to issue medical certificates , medico-legal reports</a:t>
            </a:r>
          </a:p>
          <a:p>
            <a:r>
              <a:rPr lang="en-US" dirty="0" smtClean="0"/>
              <a:t>Right to give evidence in court of Law</a:t>
            </a:r>
          </a:p>
          <a:p>
            <a:r>
              <a:rPr lang="en-US" dirty="0" smtClean="0"/>
              <a:t>Right to Removal of organs from dead body</a:t>
            </a:r>
          </a:p>
          <a:p>
            <a:r>
              <a:rPr lang="en-US" dirty="0" smtClean="0"/>
              <a:t>Right to perform MTP</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Misconduct</a:t>
            </a:r>
            <a:endParaRPr lang="en-IN" dirty="0"/>
          </a:p>
        </p:txBody>
      </p:sp>
      <p:sp>
        <p:nvSpPr>
          <p:cNvPr id="3" name="Content Placeholder 2"/>
          <p:cNvSpPr>
            <a:spLocks noGrp="1"/>
          </p:cNvSpPr>
          <p:nvPr>
            <p:ph idx="1"/>
          </p:nvPr>
        </p:nvSpPr>
        <p:spPr/>
        <p:txBody>
          <a:bodyPr/>
          <a:lstStyle/>
          <a:p>
            <a:r>
              <a:rPr lang="en-US" dirty="0" smtClean="0"/>
              <a:t>Professional misconduct, Infamous conduct</a:t>
            </a:r>
          </a:p>
          <a:p>
            <a:r>
              <a:rPr lang="en-US" dirty="0" smtClean="0"/>
              <a:t>“That act of a medical man done in the pursuit of his profession, with regard to which it would be reasonably regarded as disgraceful or dishonorable by his professional brethren of good repute and competence”.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IN" dirty="0"/>
          </a:p>
        </p:txBody>
      </p:sp>
      <p:sp>
        <p:nvSpPr>
          <p:cNvPr id="3" name="Content Placeholder 2"/>
          <p:cNvSpPr>
            <a:spLocks noGrp="1"/>
          </p:cNvSpPr>
          <p:nvPr>
            <p:ph idx="1"/>
          </p:nvPr>
        </p:nvSpPr>
        <p:spPr/>
        <p:txBody>
          <a:bodyPr/>
          <a:lstStyle/>
          <a:p>
            <a:r>
              <a:rPr lang="en-US" dirty="0" smtClean="0"/>
              <a:t>Violation of the regulations</a:t>
            </a:r>
          </a:p>
          <a:p>
            <a:r>
              <a:rPr lang="en-US" dirty="0" smtClean="0"/>
              <a:t>Non maintenance of medical records</a:t>
            </a:r>
          </a:p>
          <a:p>
            <a:r>
              <a:rPr lang="en-US" dirty="0" smtClean="0"/>
              <a:t>Non display of registration no. and qualification</a:t>
            </a:r>
          </a:p>
          <a:p>
            <a:r>
              <a:rPr lang="en-US" dirty="0" smtClean="0"/>
              <a:t>Adultery</a:t>
            </a:r>
          </a:p>
          <a:p>
            <a:r>
              <a:rPr lang="en-US" dirty="0" smtClean="0"/>
              <a:t>Sex determination test</a:t>
            </a:r>
          </a:p>
          <a:p>
            <a:r>
              <a:rPr lang="en-US" dirty="0" smtClean="0"/>
              <a:t>Issuing false/fake certificates</a:t>
            </a:r>
          </a:p>
          <a:p>
            <a:r>
              <a:rPr lang="en-US" dirty="0" smtClean="0"/>
              <a:t>Association</a:t>
            </a:r>
          </a:p>
          <a:p>
            <a:r>
              <a:rPr lang="en-US" dirty="0" smtClean="0"/>
              <a:t>Alcoholism</a:t>
            </a:r>
          </a:p>
          <a:p>
            <a:r>
              <a:rPr lang="en-US" dirty="0" smtClean="0"/>
              <a:t>Advertisement</a:t>
            </a:r>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Punishment / disciplinary action</a:t>
            </a:r>
            <a:endParaRPr lang="en-IN" dirty="0"/>
          </a:p>
        </p:txBody>
      </p:sp>
      <p:sp>
        <p:nvSpPr>
          <p:cNvPr id="3" name="Content Placeholder 2"/>
          <p:cNvSpPr>
            <a:spLocks noGrp="1"/>
          </p:cNvSpPr>
          <p:nvPr>
            <p:ph idx="1"/>
          </p:nvPr>
        </p:nvSpPr>
        <p:spPr/>
        <p:txBody>
          <a:bodyPr>
            <a:normAutofit lnSpcReduction="10000"/>
          </a:bodyPr>
          <a:lstStyle/>
          <a:p>
            <a:r>
              <a:rPr lang="en-US" dirty="0" smtClean="0"/>
              <a:t>Complaint to appropriate council</a:t>
            </a:r>
          </a:p>
          <a:p>
            <a:r>
              <a:rPr lang="en-US" dirty="0" smtClean="0"/>
              <a:t>Enquiry</a:t>
            </a:r>
          </a:p>
          <a:p>
            <a:r>
              <a:rPr lang="en-US" dirty="0" smtClean="0"/>
              <a:t>Chance to be heard</a:t>
            </a:r>
          </a:p>
          <a:p>
            <a:r>
              <a:rPr lang="en-US" dirty="0" smtClean="0"/>
              <a:t>Removal of name from Medical register _Specific period ; publicized </a:t>
            </a:r>
          </a:p>
          <a:p>
            <a:r>
              <a:rPr lang="en-US" dirty="0" smtClean="0"/>
              <a:t>Restoration after expiry of said period</a:t>
            </a:r>
          </a:p>
          <a:p>
            <a:r>
              <a:rPr lang="en-US" dirty="0" smtClean="0"/>
              <a:t>Decision on complaint – 6 months</a:t>
            </a:r>
          </a:p>
          <a:p>
            <a:r>
              <a:rPr lang="en-US" dirty="0" smtClean="0"/>
              <a:t>During pendency of the complaint – restrain from practice</a:t>
            </a:r>
          </a:p>
          <a:p>
            <a:r>
              <a:rPr lang="en-US" dirty="0" smtClean="0"/>
              <a:t>Penal erasure</a:t>
            </a:r>
          </a:p>
          <a:p>
            <a:r>
              <a:rPr lang="en-US" dirty="0" smtClean="0"/>
              <a:t>Professional death sentence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Negligence</a:t>
            </a:r>
            <a:endParaRPr lang="en-IN" dirty="0"/>
          </a:p>
        </p:txBody>
      </p:sp>
      <p:sp>
        <p:nvSpPr>
          <p:cNvPr id="3" name="Content Placeholder 2"/>
          <p:cNvSpPr>
            <a:spLocks noGrp="1"/>
          </p:cNvSpPr>
          <p:nvPr>
            <p:ph idx="1"/>
          </p:nvPr>
        </p:nvSpPr>
        <p:spPr/>
        <p:txBody>
          <a:bodyPr/>
          <a:lstStyle/>
          <a:p>
            <a:endParaRPr lang="en-US" dirty="0" smtClean="0"/>
          </a:p>
          <a:p>
            <a:r>
              <a:rPr lang="en-US" dirty="0" smtClean="0"/>
              <a:t> Burden of Proof</a:t>
            </a:r>
          </a:p>
          <a:p>
            <a:r>
              <a:rPr lang="en-US" dirty="0" smtClean="0"/>
              <a:t>Doctrine of Res </a:t>
            </a:r>
            <a:r>
              <a:rPr lang="en-US" dirty="0" err="1" smtClean="0"/>
              <a:t>ipsa</a:t>
            </a:r>
            <a:r>
              <a:rPr lang="en-US" dirty="0" smtClean="0"/>
              <a:t> </a:t>
            </a:r>
            <a:r>
              <a:rPr lang="en-US" dirty="0" err="1" smtClean="0"/>
              <a:t>loquitor</a:t>
            </a:r>
            <a:r>
              <a:rPr lang="en-US" dirty="0" smtClean="0"/>
              <a:t>  : “facts speak for themselves”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Defenses : Negligence</a:t>
            </a:r>
            <a:endParaRPr lang="en-IN" dirty="0"/>
          </a:p>
        </p:txBody>
      </p:sp>
      <p:sp>
        <p:nvSpPr>
          <p:cNvPr id="3" name="Content Placeholder 2"/>
          <p:cNvSpPr>
            <a:spLocks noGrp="1"/>
          </p:cNvSpPr>
          <p:nvPr>
            <p:ph idx="1"/>
          </p:nvPr>
        </p:nvSpPr>
        <p:spPr/>
        <p:txBody>
          <a:bodyPr/>
          <a:lstStyle/>
          <a:p>
            <a:r>
              <a:rPr lang="en-US" dirty="0" smtClean="0"/>
              <a:t>No duty towards the patient</a:t>
            </a:r>
          </a:p>
          <a:p>
            <a:r>
              <a:rPr lang="en-US" dirty="0" smtClean="0"/>
              <a:t>Discharged the duty in accordance to the prevailing standard</a:t>
            </a:r>
          </a:p>
          <a:p>
            <a:r>
              <a:rPr lang="en-US" dirty="0" smtClean="0"/>
              <a:t>Contributory negligence</a:t>
            </a:r>
          </a:p>
          <a:p>
            <a:r>
              <a:rPr lang="en-US" dirty="0" smtClean="0"/>
              <a:t>Damage due to third party</a:t>
            </a:r>
          </a:p>
          <a:p>
            <a:r>
              <a:rPr lang="en-US" dirty="0" smtClean="0"/>
              <a:t>Expected outcome</a:t>
            </a:r>
          </a:p>
          <a:p>
            <a:r>
              <a:rPr lang="en-US" dirty="0" smtClean="0"/>
              <a:t>Error of judgment</a:t>
            </a:r>
          </a:p>
          <a:p>
            <a:r>
              <a:rPr lang="en-US" dirty="0" smtClean="0"/>
              <a:t>Therapeutic misadventure</a:t>
            </a:r>
          </a:p>
          <a:p>
            <a:r>
              <a:rPr lang="en-US" dirty="0" smtClean="0"/>
              <a:t>Res </a:t>
            </a:r>
            <a:r>
              <a:rPr lang="en-US" dirty="0" err="1" smtClean="0"/>
              <a:t>judicata</a:t>
            </a:r>
            <a:endParaRPr lang="en-US" dirty="0" smtClean="0"/>
          </a:p>
          <a:p>
            <a:r>
              <a:rPr lang="en-US" dirty="0" smtClean="0"/>
              <a:t>Unavoidable risk taken in good faith</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Iatrogenic disease </a:t>
            </a:r>
            <a:endParaRPr lang="en-IN" dirty="0"/>
          </a:p>
        </p:txBody>
      </p:sp>
      <p:sp>
        <p:nvSpPr>
          <p:cNvPr id="3" name="Content Placeholder 2"/>
          <p:cNvSpPr>
            <a:spLocks noGrp="1"/>
          </p:cNvSpPr>
          <p:nvPr>
            <p:ph idx="1"/>
          </p:nvPr>
        </p:nvSpPr>
        <p:spPr/>
        <p:txBody>
          <a:bodyPr/>
          <a:lstStyle/>
          <a:p>
            <a:r>
              <a:rPr lang="en-US" dirty="0" smtClean="0"/>
              <a:t>Medical maloccurance</a:t>
            </a:r>
          </a:p>
          <a:p>
            <a:r>
              <a:rPr lang="en-US" dirty="0" smtClean="0"/>
              <a:t>Therapeutic misadventure</a:t>
            </a:r>
          </a:p>
          <a:p>
            <a:r>
              <a:rPr lang="en-US" dirty="0" smtClean="0"/>
              <a:t>Corporate negligence</a:t>
            </a:r>
          </a:p>
          <a:p>
            <a:r>
              <a:rPr lang="en-US" dirty="0" smtClean="0"/>
              <a:t>Calculated risk</a:t>
            </a:r>
          </a:p>
          <a:p>
            <a:r>
              <a:rPr lang="en-US" dirty="0" smtClean="0"/>
              <a:t>Doctrine of common knowledge</a:t>
            </a:r>
          </a:p>
          <a:p>
            <a:r>
              <a:rPr lang="en-US" dirty="0" smtClean="0"/>
              <a:t>Novus </a:t>
            </a:r>
            <a:r>
              <a:rPr lang="en-US" dirty="0" err="1" smtClean="0"/>
              <a:t>Actus</a:t>
            </a:r>
            <a:r>
              <a:rPr lang="en-US" dirty="0" smtClean="0"/>
              <a:t> </a:t>
            </a:r>
            <a:r>
              <a:rPr lang="en-US" dirty="0" err="1" smtClean="0"/>
              <a:t>intervenins</a:t>
            </a:r>
            <a:endParaRPr lang="en-US" dirty="0" smtClean="0"/>
          </a:p>
          <a:p>
            <a:r>
              <a:rPr lang="en-US" dirty="0" smtClean="0"/>
              <a:t>Product liability</a:t>
            </a:r>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504</TotalTime>
  <Words>512</Words>
  <Application>Microsoft Office PowerPoint</Application>
  <PresentationFormat>On-screen Show (4:3)</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Legal &amp; Ethical Aspects of Medical Practice</vt:lpstr>
      <vt:lpstr>introduction</vt:lpstr>
      <vt:lpstr>Rights &amp; Privileges of a doctor</vt:lpstr>
      <vt:lpstr>Misconduct</vt:lpstr>
      <vt:lpstr>Examples</vt:lpstr>
      <vt:lpstr>Punishment / disciplinary action</vt:lpstr>
      <vt:lpstr>Negligence</vt:lpstr>
      <vt:lpstr>Defenses : Negligence</vt:lpstr>
      <vt:lpstr>Iatrogenic disease </vt:lpstr>
      <vt:lpstr>Mcq 1</vt:lpstr>
      <vt:lpstr>Mcq 2</vt:lpstr>
      <vt:lpstr>MCQ 3</vt:lpstr>
      <vt:lpstr>Mcq 4</vt:lpstr>
      <vt:lpstr>Mcq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&amp; Ethical Aspects of Medical Practice</dc:title>
  <dc:creator>FM</dc:creator>
  <cp:lastModifiedBy>user</cp:lastModifiedBy>
  <cp:revision>72</cp:revision>
  <dcterms:created xsi:type="dcterms:W3CDTF">2006-08-16T00:00:00Z</dcterms:created>
  <dcterms:modified xsi:type="dcterms:W3CDTF">2024-11-26T07:39:48Z</dcterms:modified>
</cp:coreProperties>
</file>