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5E8556B-C852-494B-9C91-0401E0AD3D94}" type="doc">
      <dgm:prSet loTypeId="urn:microsoft.com/office/officeart/2008/layout/RadialCluster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883900D-F754-445C-BAB1-6ECCDDBC7872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Forum decide admissibility within 21 days</a:t>
          </a:r>
          <a:endParaRPr lang="en-US" sz="2000" dirty="0">
            <a:solidFill>
              <a:schemeClr val="tx1"/>
            </a:solidFill>
          </a:endParaRPr>
        </a:p>
      </dgm:t>
    </dgm:pt>
    <dgm:pt modelId="{55C82007-BE22-4395-A524-35FD0123A2CA}" type="parTrans" cxnId="{696D3E60-1F92-49A1-8063-C28960E7D49F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D0FD6C8A-73ED-4AD5-998E-446E26118992}" type="sibTrans" cxnId="{696D3E60-1F92-49A1-8063-C28960E7D49F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405CACB7-F32D-4068-BFFC-23079B71FFAE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Consumer complaint in District Forum</a:t>
          </a:r>
          <a:endParaRPr lang="en-US" sz="2000" dirty="0">
            <a:solidFill>
              <a:schemeClr val="tx1"/>
            </a:solidFill>
          </a:endParaRPr>
        </a:p>
      </dgm:t>
    </dgm:pt>
    <dgm:pt modelId="{3B9615D9-4EAF-46BD-B0F0-BAC7ADE795F6}" type="parTrans" cxnId="{4BE79D9D-FCA1-4DB9-875C-910C5A62C6DE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F3146878-9A3F-4D7F-9460-B44A1A22DBFC}" type="sibTrans" cxnId="{4BE79D9D-FCA1-4DB9-875C-910C5A62C6DE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279CA432-0698-4568-9168-FBDBE3E0F4F4}">
      <dgm:prSet phldrT="[Text]" custT="1"/>
      <dgm:spPr/>
      <dgm:t>
        <a:bodyPr/>
        <a:lstStyle/>
        <a:p>
          <a:r>
            <a:rPr lang="en-US" sz="1800" b="1" dirty="0" smtClean="0">
              <a:solidFill>
                <a:schemeClr val="tx1"/>
              </a:solidFill>
            </a:rPr>
            <a:t>Frivolous complaints </a:t>
          </a:r>
          <a:r>
            <a:rPr lang="en-US" sz="1800" dirty="0" smtClean="0">
              <a:solidFill>
                <a:schemeClr val="tx1"/>
              </a:solidFill>
            </a:rPr>
            <a:t>– dismissed with penalty</a:t>
          </a:r>
          <a:endParaRPr lang="en-US" sz="1800" dirty="0">
            <a:solidFill>
              <a:schemeClr val="tx1"/>
            </a:solidFill>
          </a:endParaRPr>
        </a:p>
      </dgm:t>
    </dgm:pt>
    <dgm:pt modelId="{3F2A583A-F360-4C5F-BBBD-72AA0A976F7B}" type="parTrans" cxnId="{89C87900-AF12-4FAB-B919-ADE6827DB6A4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67235977-5E70-4653-B113-9753E082933C}" type="sibTrans" cxnId="{89C87900-AF12-4FAB-B919-ADE6827DB6A4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73592D3C-7AB1-44BC-B195-B6D720BD3E9D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Complaint accepted &amp; proceeded</a:t>
          </a:r>
          <a:endParaRPr lang="en-US" sz="2000" dirty="0">
            <a:solidFill>
              <a:schemeClr val="tx1"/>
            </a:solidFill>
          </a:endParaRPr>
        </a:p>
      </dgm:t>
    </dgm:pt>
    <dgm:pt modelId="{C10CE310-7418-40BA-8714-7ED8878D6705}" type="parTrans" cxnId="{6C444137-B82D-4089-96EA-E3BD27E0D97C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2BC96058-AEA1-4A8B-ACD9-9CABB7BD191D}" type="sibTrans" cxnId="{6C444137-B82D-4089-96EA-E3BD27E0D97C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EE4C80DA-F9BF-4813-9117-4AE26888A55F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Complaint rejected with reasons</a:t>
          </a:r>
          <a:endParaRPr lang="en-US" sz="2000" dirty="0">
            <a:solidFill>
              <a:schemeClr val="tx1"/>
            </a:solidFill>
          </a:endParaRPr>
        </a:p>
      </dgm:t>
    </dgm:pt>
    <dgm:pt modelId="{6A2AECA0-D464-4B87-8F16-6E5A9E7F1F77}" type="parTrans" cxnId="{975054D9-6BFA-4869-89EB-B381581502E4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F310AE90-2819-4595-B894-747D668B192E}" type="sibTrans" cxnId="{975054D9-6BFA-4869-89EB-B381581502E4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A6FF81DC-EC35-4D5E-A4BD-C521EA02062B}" type="pres">
      <dgm:prSet presAssocID="{55E8556B-C852-494B-9C91-0401E0AD3D94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A1EE3258-B4F5-4CD4-A128-A1E26E12C8EF}" type="pres">
      <dgm:prSet presAssocID="{9883900D-F754-445C-BAB1-6ECCDDBC7872}" presName="singleCycle" presStyleCnt="0"/>
      <dgm:spPr/>
    </dgm:pt>
    <dgm:pt modelId="{27B836B7-C4C0-454C-BD21-BAC2FF785A1B}" type="pres">
      <dgm:prSet presAssocID="{9883900D-F754-445C-BAB1-6ECCDDBC7872}" presName="singleCenter" presStyleLbl="node1" presStyleIdx="0" presStyleCnt="5" custScaleX="126036" custScaleY="110728" custLinFactNeighborY="-4580">
        <dgm:presLayoutVars>
          <dgm:chMax val="7"/>
          <dgm:chPref val="7"/>
        </dgm:presLayoutVars>
      </dgm:prSet>
      <dgm:spPr/>
      <dgm:t>
        <a:bodyPr/>
        <a:lstStyle/>
        <a:p>
          <a:endParaRPr lang="en-US"/>
        </a:p>
      </dgm:t>
    </dgm:pt>
    <dgm:pt modelId="{AD88F538-5BC7-4256-8766-89CD1F6E7F30}" type="pres">
      <dgm:prSet presAssocID="{3B9615D9-4EAF-46BD-B0F0-BAC7ADE795F6}" presName="Name56" presStyleLbl="parChTrans1D2" presStyleIdx="0" presStyleCnt="4"/>
      <dgm:spPr/>
      <dgm:t>
        <a:bodyPr/>
        <a:lstStyle/>
        <a:p>
          <a:endParaRPr lang="en-US"/>
        </a:p>
      </dgm:t>
    </dgm:pt>
    <dgm:pt modelId="{CD5A18AB-260B-434E-9CDF-5F1B8E47D22A}" type="pres">
      <dgm:prSet presAssocID="{405CACB7-F32D-4068-BFFC-23079B71FFAE}" presName="text0" presStyleLbl="node1" presStyleIdx="1" presStyleCnt="5" custScaleX="185080" custScaleY="12743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F136D6-54F5-4E4D-A579-0F8BCC423A1B}" type="pres">
      <dgm:prSet presAssocID="{3F2A583A-F360-4C5F-BBBD-72AA0A976F7B}" presName="Name56" presStyleLbl="parChTrans1D2" presStyleIdx="1" presStyleCnt="4"/>
      <dgm:spPr/>
      <dgm:t>
        <a:bodyPr/>
        <a:lstStyle/>
        <a:p>
          <a:endParaRPr lang="en-US"/>
        </a:p>
      </dgm:t>
    </dgm:pt>
    <dgm:pt modelId="{4B1F92C3-5383-4D02-B5EC-52F9C1C883E4}" type="pres">
      <dgm:prSet presAssocID="{279CA432-0698-4568-9168-FBDBE3E0F4F4}" presName="text0" presStyleLbl="node1" presStyleIdx="2" presStyleCnt="5" custScaleX="202275" custScaleY="140997" custRadScaleRad="143678" custRadScaleInc="952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ACA676-0AF8-4021-B6C1-C759D08B56CB}" type="pres">
      <dgm:prSet presAssocID="{C10CE310-7418-40BA-8714-7ED8878D6705}" presName="Name56" presStyleLbl="parChTrans1D2" presStyleIdx="2" presStyleCnt="4"/>
      <dgm:spPr/>
      <dgm:t>
        <a:bodyPr/>
        <a:lstStyle/>
        <a:p>
          <a:endParaRPr lang="en-US"/>
        </a:p>
      </dgm:t>
    </dgm:pt>
    <dgm:pt modelId="{8A55A575-C260-4491-9450-A29E907D2710}" type="pres">
      <dgm:prSet presAssocID="{73592D3C-7AB1-44BC-B195-B6D720BD3E9D}" presName="text0" presStyleLbl="node1" presStyleIdx="3" presStyleCnt="5" custScaleX="196233" custScaleY="135335" custRadScaleRad="92382" custRadScaleInc="-210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4E7546-E304-4B8C-A5E6-AA928F0FF279}" type="pres">
      <dgm:prSet presAssocID="{6A2AECA0-D464-4B87-8F16-6E5A9E7F1F77}" presName="Name56" presStyleLbl="parChTrans1D2" presStyleIdx="3" presStyleCnt="4"/>
      <dgm:spPr/>
      <dgm:t>
        <a:bodyPr/>
        <a:lstStyle/>
        <a:p>
          <a:endParaRPr lang="en-US"/>
        </a:p>
      </dgm:t>
    </dgm:pt>
    <dgm:pt modelId="{04754BA1-173F-49AE-B45B-898004CDF577}" type="pres">
      <dgm:prSet presAssocID="{EE4C80DA-F9BF-4813-9117-4AE26888A55F}" presName="text0" presStyleLbl="node1" presStyleIdx="4" presStyleCnt="5" custScaleX="179044" custScaleY="137963" custRadScaleRad="138179" custRadScaleInc="-9999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96D3E60-1F92-49A1-8063-C28960E7D49F}" srcId="{55E8556B-C852-494B-9C91-0401E0AD3D94}" destId="{9883900D-F754-445C-BAB1-6ECCDDBC7872}" srcOrd="0" destOrd="0" parTransId="{55C82007-BE22-4395-A524-35FD0123A2CA}" sibTransId="{D0FD6C8A-73ED-4AD5-998E-446E26118992}"/>
    <dgm:cxn modelId="{AADD6AD6-7E78-4648-BBD0-358D1ED84B8E}" type="presOf" srcId="{EE4C80DA-F9BF-4813-9117-4AE26888A55F}" destId="{04754BA1-173F-49AE-B45B-898004CDF577}" srcOrd="0" destOrd="0" presId="urn:microsoft.com/office/officeart/2008/layout/RadialCluster"/>
    <dgm:cxn modelId="{C72E1E10-B225-4B08-95BC-42FE06827178}" type="presOf" srcId="{6A2AECA0-D464-4B87-8F16-6E5A9E7F1F77}" destId="{F64E7546-E304-4B8C-A5E6-AA928F0FF279}" srcOrd="0" destOrd="0" presId="urn:microsoft.com/office/officeart/2008/layout/RadialCluster"/>
    <dgm:cxn modelId="{6C444137-B82D-4089-96EA-E3BD27E0D97C}" srcId="{9883900D-F754-445C-BAB1-6ECCDDBC7872}" destId="{73592D3C-7AB1-44BC-B195-B6D720BD3E9D}" srcOrd="2" destOrd="0" parTransId="{C10CE310-7418-40BA-8714-7ED8878D6705}" sibTransId="{2BC96058-AEA1-4A8B-ACD9-9CABB7BD191D}"/>
    <dgm:cxn modelId="{514DE183-A189-4004-BDA7-AE7F7AB3A535}" type="presOf" srcId="{3B9615D9-4EAF-46BD-B0F0-BAC7ADE795F6}" destId="{AD88F538-5BC7-4256-8766-89CD1F6E7F30}" srcOrd="0" destOrd="0" presId="urn:microsoft.com/office/officeart/2008/layout/RadialCluster"/>
    <dgm:cxn modelId="{CD362B72-C51E-4D53-805B-5D07BCA6CDCC}" type="presOf" srcId="{73592D3C-7AB1-44BC-B195-B6D720BD3E9D}" destId="{8A55A575-C260-4491-9450-A29E907D2710}" srcOrd="0" destOrd="0" presId="urn:microsoft.com/office/officeart/2008/layout/RadialCluster"/>
    <dgm:cxn modelId="{87E8F93F-1B67-4A68-A130-69995BCBB44C}" type="presOf" srcId="{9883900D-F754-445C-BAB1-6ECCDDBC7872}" destId="{27B836B7-C4C0-454C-BD21-BAC2FF785A1B}" srcOrd="0" destOrd="0" presId="urn:microsoft.com/office/officeart/2008/layout/RadialCluster"/>
    <dgm:cxn modelId="{AF8E39D1-DF95-4AA4-882C-AE38B08ADF44}" type="presOf" srcId="{405CACB7-F32D-4068-BFFC-23079B71FFAE}" destId="{CD5A18AB-260B-434E-9CDF-5F1B8E47D22A}" srcOrd="0" destOrd="0" presId="urn:microsoft.com/office/officeart/2008/layout/RadialCluster"/>
    <dgm:cxn modelId="{33FCBD50-DB6D-4518-9816-6D9C627698B9}" type="presOf" srcId="{C10CE310-7418-40BA-8714-7ED8878D6705}" destId="{DDACA676-0AF8-4021-B6C1-C759D08B56CB}" srcOrd="0" destOrd="0" presId="urn:microsoft.com/office/officeart/2008/layout/RadialCluster"/>
    <dgm:cxn modelId="{0CA266FA-3B89-4598-A29F-10C74EAAADB7}" type="presOf" srcId="{55E8556B-C852-494B-9C91-0401E0AD3D94}" destId="{A6FF81DC-EC35-4D5E-A4BD-C521EA02062B}" srcOrd="0" destOrd="0" presId="urn:microsoft.com/office/officeart/2008/layout/RadialCluster"/>
    <dgm:cxn modelId="{4BE79D9D-FCA1-4DB9-875C-910C5A62C6DE}" srcId="{9883900D-F754-445C-BAB1-6ECCDDBC7872}" destId="{405CACB7-F32D-4068-BFFC-23079B71FFAE}" srcOrd="0" destOrd="0" parTransId="{3B9615D9-4EAF-46BD-B0F0-BAC7ADE795F6}" sibTransId="{F3146878-9A3F-4D7F-9460-B44A1A22DBFC}"/>
    <dgm:cxn modelId="{0A58DD41-D4AF-4FAF-AC30-6EE9595CE7D9}" type="presOf" srcId="{279CA432-0698-4568-9168-FBDBE3E0F4F4}" destId="{4B1F92C3-5383-4D02-B5EC-52F9C1C883E4}" srcOrd="0" destOrd="0" presId="urn:microsoft.com/office/officeart/2008/layout/RadialCluster"/>
    <dgm:cxn modelId="{89C87900-AF12-4FAB-B919-ADE6827DB6A4}" srcId="{9883900D-F754-445C-BAB1-6ECCDDBC7872}" destId="{279CA432-0698-4568-9168-FBDBE3E0F4F4}" srcOrd="1" destOrd="0" parTransId="{3F2A583A-F360-4C5F-BBBD-72AA0A976F7B}" sibTransId="{67235977-5E70-4653-B113-9753E082933C}"/>
    <dgm:cxn modelId="{1DF7BA5B-E876-46D2-A202-7667B11E610B}" type="presOf" srcId="{3F2A583A-F360-4C5F-BBBD-72AA0A976F7B}" destId="{7FF136D6-54F5-4E4D-A579-0F8BCC423A1B}" srcOrd="0" destOrd="0" presId="urn:microsoft.com/office/officeart/2008/layout/RadialCluster"/>
    <dgm:cxn modelId="{975054D9-6BFA-4869-89EB-B381581502E4}" srcId="{9883900D-F754-445C-BAB1-6ECCDDBC7872}" destId="{EE4C80DA-F9BF-4813-9117-4AE26888A55F}" srcOrd="3" destOrd="0" parTransId="{6A2AECA0-D464-4B87-8F16-6E5A9E7F1F77}" sibTransId="{F310AE90-2819-4595-B894-747D668B192E}"/>
    <dgm:cxn modelId="{758D7A49-A785-4A2A-A802-0B08EBAAA390}" type="presParOf" srcId="{A6FF81DC-EC35-4D5E-A4BD-C521EA02062B}" destId="{A1EE3258-B4F5-4CD4-A128-A1E26E12C8EF}" srcOrd="0" destOrd="0" presId="urn:microsoft.com/office/officeart/2008/layout/RadialCluster"/>
    <dgm:cxn modelId="{6DBDB411-DCCC-4C80-AA90-966E618AA5A9}" type="presParOf" srcId="{A1EE3258-B4F5-4CD4-A128-A1E26E12C8EF}" destId="{27B836B7-C4C0-454C-BD21-BAC2FF785A1B}" srcOrd="0" destOrd="0" presId="urn:microsoft.com/office/officeart/2008/layout/RadialCluster"/>
    <dgm:cxn modelId="{C76C7582-AB11-4AD5-811B-B478A82C2D61}" type="presParOf" srcId="{A1EE3258-B4F5-4CD4-A128-A1E26E12C8EF}" destId="{AD88F538-5BC7-4256-8766-89CD1F6E7F30}" srcOrd="1" destOrd="0" presId="urn:microsoft.com/office/officeart/2008/layout/RadialCluster"/>
    <dgm:cxn modelId="{1B863859-0A1A-4210-8D2F-4DA6E9FD978F}" type="presParOf" srcId="{A1EE3258-B4F5-4CD4-A128-A1E26E12C8EF}" destId="{CD5A18AB-260B-434E-9CDF-5F1B8E47D22A}" srcOrd="2" destOrd="0" presId="urn:microsoft.com/office/officeart/2008/layout/RadialCluster"/>
    <dgm:cxn modelId="{A3B203FA-8EDB-4036-940D-5E88C825F70A}" type="presParOf" srcId="{A1EE3258-B4F5-4CD4-A128-A1E26E12C8EF}" destId="{7FF136D6-54F5-4E4D-A579-0F8BCC423A1B}" srcOrd="3" destOrd="0" presId="urn:microsoft.com/office/officeart/2008/layout/RadialCluster"/>
    <dgm:cxn modelId="{CBED2AA0-44E8-4A10-A2F1-1F513376054C}" type="presParOf" srcId="{A1EE3258-B4F5-4CD4-A128-A1E26E12C8EF}" destId="{4B1F92C3-5383-4D02-B5EC-52F9C1C883E4}" srcOrd="4" destOrd="0" presId="urn:microsoft.com/office/officeart/2008/layout/RadialCluster"/>
    <dgm:cxn modelId="{E83197E2-8F24-4E67-ABE2-D72AAD4E50F7}" type="presParOf" srcId="{A1EE3258-B4F5-4CD4-A128-A1E26E12C8EF}" destId="{DDACA676-0AF8-4021-B6C1-C759D08B56CB}" srcOrd="5" destOrd="0" presId="urn:microsoft.com/office/officeart/2008/layout/RadialCluster"/>
    <dgm:cxn modelId="{AE20543F-0221-43F0-9A71-5D6D1E3F3302}" type="presParOf" srcId="{A1EE3258-B4F5-4CD4-A128-A1E26E12C8EF}" destId="{8A55A575-C260-4491-9450-A29E907D2710}" srcOrd="6" destOrd="0" presId="urn:microsoft.com/office/officeart/2008/layout/RadialCluster"/>
    <dgm:cxn modelId="{4407122F-61FD-42CD-B980-D52B585D181E}" type="presParOf" srcId="{A1EE3258-B4F5-4CD4-A128-A1E26E12C8EF}" destId="{F64E7546-E304-4B8C-A5E6-AA928F0FF279}" srcOrd="7" destOrd="0" presId="urn:microsoft.com/office/officeart/2008/layout/RadialCluster"/>
    <dgm:cxn modelId="{D204DDFD-01C9-45EE-A471-B65CB99DFB6D}" type="presParOf" srcId="{A1EE3258-B4F5-4CD4-A128-A1E26E12C8EF}" destId="{04754BA1-173F-49AE-B45B-898004CDF577}" srcOrd="8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856DF363-38A9-42C7-A8DE-E2A9538D8481}" type="datetimeFigureOut">
              <a:rPr lang="en-US" smtClean="0"/>
              <a:pPr/>
              <a:t>26/11/2024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9F7840F3-6500-46FA-9351-C5D3F9C6BD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13387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DF363-38A9-42C7-A8DE-E2A9538D8481}" type="datetimeFigureOut">
              <a:rPr lang="en-US" smtClean="0"/>
              <a:pPr/>
              <a:t>26/11/2024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840F3-6500-46FA-9351-C5D3F9C6BD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81159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DF363-38A9-42C7-A8DE-E2A9538D8481}" type="datetimeFigureOut">
              <a:rPr lang="en-US" smtClean="0"/>
              <a:pPr/>
              <a:t>26/11/2024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840F3-6500-46FA-9351-C5D3F9C6BD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503683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DF363-38A9-42C7-A8DE-E2A9538D8481}" type="datetimeFigureOut">
              <a:rPr lang="en-US" smtClean="0"/>
              <a:pPr/>
              <a:t>26/11/2024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840F3-6500-46FA-9351-C5D3F9C6BD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391325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DF363-38A9-42C7-A8DE-E2A9538D8481}" type="datetimeFigureOut">
              <a:rPr lang="en-US" smtClean="0"/>
              <a:pPr/>
              <a:t>26/11/2024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840F3-6500-46FA-9351-C5D3F9C6BD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008226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DF363-38A9-42C7-A8DE-E2A9538D8481}" type="datetimeFigureOut">
              <a:rPr lang="en-US" smtClean="0"/>
              <a:pPr/>
              <a:t>26/11/2024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840F3-6500-46FA-9351-C5D3F9C6BD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740781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DF363-38A9-42C7-A8DE-E2A9538D8481}" type="datetimeFigureOut">
              <a:rPr lang="en-US" smtClean="0"/>
              <a:pPr/>
              <a:t>26/11/2024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840F3-6500-46FA-9351-C5D3F9C6BD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155927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DF363-38A9-42C7-A8DE-E2A9538D8481}" type="datetimeFigureOut">
              <a:rPr lang="en-US" smtClean="0"/>
              <a:pPr/>
              <a:t>26/11/2024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840F3-6500-46FA-9351-C5D3F9C6BD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633225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DF363-38A9-42C7-A8DE-E2A9538D8481}" type="datetimeFigureOut">
              <a:rPr lang="en-US" smtClean="0"/>
              <a:pPr/>
              <a:t>26/11/2024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840F3-6500-46FA-9351-C5D3F9C6BD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57969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DF363-38A9-42C7-A8DE-E2A9538D8481}" type="datetimeFigureOut">
              <a:rPr lang="en-US" smtClean="0"/>
              <a:pPr/>
              <a:t>26/11/2024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840F3-6500-46FA-9351-C5D3F9C6BD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48594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DF363-38A9-42C7-A8DE-E2A9538D8481}" type="datetimeFigureOut">
              <a:rPr lang="en-US" smtClean="0"/>
              <a:pPr/>
              <a:t>26/11/2024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840F3-6500-46FA-9351-C5D3F9C6BD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26455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DF363-38A9-42C7-A8DE-E2A9538D8481}" type="datetimeFigureOut">
              <a:rPr lang="en-US" smtClean="0"/>
              <a:pPr/>
              <a:t>26/11/2024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840F3-6500-46FA-9351-C5D3F9C6BD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48518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DF363-38A9-42C7-A8DE-E2A9538D8481}" type="datetimeFigureOut">
              <a:rPr lang="en-US" smtClean="0"/>
              <a:pPr/>
              <a:t>26/11/2024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840F3-6500-46FA-9351-C5D3F9C6BD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19109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DF363-38A9-42C7-A8DE-E2A9538D8481}" type="datetimeFigureOut">
              <a:rPr lang="en-US" smtClean="0"/>
              <a:pPr/>
              <a:t>26/11/2024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840F3-6500-46FA-9351-C5D3F9C6BD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1392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DF363-38A9-42C7-A8DE-E2A9538D8481}" type="datetimeFigureOut">
              <a:rPr lang="en-US" smtClean="0"/>
              <a:pPr/>
              <a:t>26/11/2024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840F3-6500-46FA-9351-C5D3F9C6BD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2235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DF363-38A9-42C7-A8DE-E2A9538D8481}" type="datetimeFigureOut">
              <a:rPr lang="en-US" smtClean="0"/>
              <a:pPr/>
              <a:t>26/11/2024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840F3-6500-46FA-9351-C5D3F9C6BD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63143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DF363-38A9-42C7-A8DE-E2A9538D8481}" type="datetimeFigureOut">
              <a:rPr lang="en-US" smtClean="0"/>
              <a:pPr/>
              <a:t>26/11/2024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840F3-6500-46FA-9351-C5D3F9C6BD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85701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856DF363-38A9-42C7-A8DE-E2A9538D8481}" type="datetimeFigureOut">
              <a:rPr lang="en-US" smtClean="0"/>
              <a:pPr/>
              <a:t>26/11/2024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9F7840F3-6500-46FA-9351-C5D3F9C6BD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17936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Consumer Protection Act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 algn="r">
              <a:buFontTx/>
              <a:buChar char="-"/>
            </a:pPr>
            <a:r>
              <a:rPr lang="en-US" sz="2400" dirty="0" smtClean="0"/>
              <a:t>Dr. r g </a:t>
            </a:r>
            <a:r>
              <a:rPr lang="en-US" sz="2400" dirty="0" err="1" smtClean="0"/>
              <a:t>datta</a:t>
            </a:r>
            <a:endParaRPr lang="en-US" sz="2400" dirty="0" smtClean="0"/>
          </a:p>
          <a:p>
            <a:pPr marL="285750" indent="-285750" algn="r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416413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/>
              <a:t>Punishment for not comply with orders of forum – Imprisonment 3yrs + fine 25k to 1L</a:t>
            </a:r>
          </a:p>
          <a:p>
            <a:r>
              <a:rPr lang="en-IN" dirty="0" smtClean="0"/>
              <a:t>To file appeal in higher forum – mandatory to deposit 50% of decreed amount</a:t>
            </a:r>
          </a:p>
          <a:p>
            <a:r>
              <a:rPr lang="en-IN" dirty="0" smtClean="0"/>
              <a:t>E commerce &amp; telemarketing included</a:t>
            </a:r>
          </a:p>
          <a:p>
            <a:r>
              <a:rPr lang="en-IN" dirty="0" smtClean="0"/>
              <a:t>Concept of ‘Unfair Contract’- Improper Consent</a:t>
            </a:r>
          </a:p>
          <a:p>
            <a:r>
              <a:rPr lang="en-IN" dirty="0" smtClean="0"/>
              <a:t>‘Unfair Trade Practice’</a:t>
            </a:r>
          </a:p>
          <a:p>
            <a:r>
              <a:rPr lang="en-IN" dirty="0" smtClean="0"/>
              <a:t>‘Product Liability’ – Responsibility of product manufacturer or product seller</a:t>
            </a:r>
          </a:p>
          <a:p>
            <a:r>
              <a:rPr lang="en-IN" dirty="0" smtClean="0"/>
              <a:t>‘Misleading Advertisements’ , ‘False endorsements of products by celebrities’ included.</a:t>
            </a:r>
          </a:p>
          <a:p>
            <a:endParaRPr lang="en-IN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Important amendments in CPA Act 2019 (</a:t>
            </a:r>
            <a:r>
              <a:rPr lang="en-IN" dirty="0" err="1" smtClean="0"/>
              <a:t>w.e.f</a:t>
            </a:r>
            <a:r>
              <a:rPr lang="en-IN" dirty="0" smtClean="0"/>
              <a:t>. 20/07/2020)</a:t>
            </a:r>
            <a:endParaRPr lang="en-IN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b="1" dirty="0" smtClean="0"/>
          </a:p>
          <a:p>
            <a:pPr marL="0" indent="0" algn="ctr">
              <a:buNone/>
            </a:pPr>
            <a:r>
              <a:rPr lang="en-US" sz="4800" b="1" dirty="0" smtClean="0"/>
              <a:t>THANK YOU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xmlns="" val="3876890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1986</a:t>
            </a:r>
          </a:p>
          <a:p>
            <a:r>
              <a:rPr lang="en-US" b="1" dirty="0" smtClean="0"/>
              <a:t>Purpose</a:t>
            </a:r>
            <a:r>
              <a:rPr lang="en-US" dirty="0" smtClean="0"/>
              <a:t> – for protection of interests of consumers</a:t>
            </a:r>
          </a:p>
          <a:p>
            <a:r>
              <a:rPr lang="en-US" b="1" dirty="0" smtClean="0"/>
              <a:t>Includes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 All services &amp; goods that are paid for.  [from 1995 medical services included]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Exclusion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Services provided free of charge(/</a:t>
            </a:r>
            <a:r>
              <a:rPr lang="en-US" dirty="0" err="1" smtClean="0"/>
              <a:t>tocken</a:t>
            </a:r>
            <a:r>
              <a:rPr lang="en-US" dirty="0" smtClean="0"/>
              <a:t> charge)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Government hospitals ?? – </a:t>
            </a:r>
            <a:r>
              <a:rPr lang="en-US" b="1" dirty="0" smtClean="0"/>
              <a:t>included</a:t>
            </a:r>
            <a:r>
              <a:rPr lang="en-US" dirty="0" smtClean="0"/>
              <a:t> because all services not at </a:t>
            </a:r>
            <a:r>
              <a:rPr lang="en-US" dirty="0" err="1" smtClean="0"/>
              <a:t>tocken</a:t>
            </a:r>
            <a:r>
              <a:rPr lang="en-US" dirty="0" smtClean="0"/>
              <a:t> charges like radiological investigations, OT charges, ward charges etc.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75538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Authorities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499"/>
            <a:ext cx="9913380" cy="3974721"/>
          </a:xfrm>
        </p:spPr>
        <p:txBody>
          <a:bodyPr>
            <a:normAutofit lnSpcReduction="10000"/>
          </a:bodyPr>
          <a:lstStyle/>
          <a:p>
            <a:pPr>
              <a:buFont typeface="+mj-lt"/>
              <a:buAutoNum type="arabicPeriod"/>
            </a:pPr>
            <a:r>
              <a:rPr lang="en-US" b="1" dirty="0" smtClean="0"/>
              <a:t>District Forum </a:t>
            </a:r>
            <a:r>
              <a:rPr lang="en-US" dirty="0" smtClean="0"/>
              <a:t>(</a:t>
            </a:r>
            <a:r>
              <a:rPr lang="en-US" sz="1600" dirty="0" smtClean="0"/>
              <a:t>e.g. Consumer Disputes </a:t>
            </a:r>
            <a:r>
              <a:rPr lang="en-US" sz="1600" dirty="0" err="1" smtClean="0"/>
              <a:t>Redressal</a:t>
            </a:r>
            <a:r>
              <a:rPr lang="en-US" sz="1600" dirty="0" smtClean="0"/>
              <a:t> Forum </a:t>
            </a:r>
            <a:r>
              <a:rPr lang="en-US" sz="1600" dirty="0" err="1" smtClean="0"/>
              <a:t>Surat</a:t>
            </a:r>
            <a:r>
              <a:rPr lang="en-US" sz="1600" dirty="0" smtClean="0"/>
              <a:t>- Nr. S. M. Quarters, Beside </a:t>
            </a:r>
            <a:r>
              <a:rPr lang="en-US" sz="1600" dirty="0" err="1" smtClean="0"/>
              <a:t>Ekata</a:t>
            </a:r>
            <a:r>
              <a:rPr lang="en-US" sz="1600" dirty="0" smtClean="0"/>
              <a:t> Society, </a:t>
            </a:r>
            <a:r>
              <a:rPr lang="en-US" sz="1600" dirty="0" err="1" smtClean="0"/>
              <a:t>Umra</a:t>
            </a:r>
            <a:r>
              <a:rPr lang="en-US" dirty="0" smtClean="0"/>
              <a:t>)</a:t>
            </a:r>
          </a:p>
          <a:p>
            <a:pPr lvl="1"/>
            <a:r>
              <a:rPr lang="en-US" sz="1800" dirty="0"/>
              <a:t>C</a:t>
            </a:r>
            <a:r>
              <a:rPr lang="en-US" sz="1800" dirty="0" smtClean="0"/>
              <a:t>laims </a:t>
            </a:r>
            <a:r>
              <a:rPr lang="en-US" sz="1800" dirty="0"/>
              <a:t>of Up to </a:t>
            </a:r>
            <a:r>
              <a:rPr lang="en-US" sz="1800" dirty="0" smtClean="0"/>
              <a:t>₹ 1 Cr</a:t>
            </a:r>
          </a:p>
          <a:p>
            <a:pPr>
              <a:buFont typeface="+mj-lt"/>
              <a:buAutoNum type="arabicPeriod"/>
            </a:pPr>
            <a:r>
              <a:rPr lang="en-US" b="1" dirty="0" smtClean="0"/>
              <a:t>State Commission </a:t>
            </a:r>
            <a:r>
              <a:rPr lang="en-US" dirty="0" smtClean="0"/>
              <a:t>(</a:t>
            </a:r>
            <a:r>
              <a:rPr lang="en-US" sz="1600" dirty="0"/>
              <a:t>Consumer Disputes </a:t>
            </a:r>
            <a:r>
              <a:rPr lang="en-US" sz="1600" dirty="0" err="1" smtClean="0"/>
              <a:t>Redressal</a:t>
            </a:r>
            <a:r>
              <a:rPr lang="en-US" sz="1600" dirty="0" smtClean="0"/>
              <a:t> Commission Gujarat, SG Highway, Nr </a:t>
            </a:r>
            <a:r>
              <a:rPr lang="en-US" sz="1600" dirty="0" err="1" smtClean="0"/>
              <a:t>Gota</a:t>
            </a:r>
            <a:r>
              <a:rPr lang="en-US" sz="1600" dirty="0" smtClean="0"/>
              <a:t> cross roads, Ahmedabad</a:t>
            </a:r>
            <a:r>
              <a:rPr lang="en-US" dirty="0" smtClean="0"/>
              <a:t>)</a:t>
            </a:r>
          </a:p>
          <a:p>
            <a:pPr lvl="1"/>
            <a:r>
              <a:rPr lang="en-US" sz="1800" dirty="0" smtClean="0"/>
              <a:t>Claims </a:t>
            </a:r>
            <a:r>
              <a:rPr lang="en-US" sz="1800" dirty="0"/>
              <a:t>of ₹ </a:t>
            </a:r>
            <a:r>
              <a:rPr lang="en-US" sz="1800" dirty="0" smtClean="0"/>
              <a:t>1 Cr – 10 Cr</a:t>
            </a:r>
          </a:p>
          <a:p>
            <a:pPr lvl="1"/>
            <a:r>
              <a:rPr lang="en-US" sz="1800" dirty="0" smtClean="0"/>
              <a:t>Appeal against district forum orders</a:t>
            </a:r>
          </a:p>
          <a:p>
            <a:pPr>
              <a:buFont typeface="+mj-lt"/>
              <a:buAutoNum type="arabicPeriod"/>
            </a:pPr>
            <a:r>
              <a:rPr lang="en-US" b="1" dirty="0" smtClean="0"/>
              <a:t>National Commission </a:t>
            </a:r>
            <a:r>
              <a:rPr lang="en-US" dirty="0" smtClean="0"/>
              <a:t>(</a:t>
            </a:r>
            <a:r>
              <a:rPr lang="en-US" sz="1600" dirty="0"/>
              <a:t>National Consumer Disputes </a:t>
            </a:r>
            <a:r>
              <a:rPr lang="en-US" sz="1600" dirty="0" err="1"/>
              <a:t>Redressal</a:t>
            </a:r>
            <a:r>
              <a:rPr lang="en-US" sz="1600" dirty="0"/>
              <a:t> Commission (NCDRC</a:t>
            </a:r>
            <a:r>
              <a:rPr lang="en-US" sz="1600" dirty="0" smtClean="0"/>
              <a:t>), New Delhi</a:t>
            </a:r>
            <a:r>
              <a:rPr lang="en-US" dirty="0" smtClean="0"/>
              <a:t>)</a:t>
            </a:r>
          </a:p>
          <a:p>
            <a:pPr lvl="1"/>
            <a:r>
              <a:rPr lang="en-US" sz="1800" dirty="0"/>
              <a:t>Claims of a</a:t>
            </a:r>
            <a:r>
              <a:rPr lang="en-US" sz="1800" dirty="0" smtClean="0"/>
              <a:t>bove ₹ 10 Cr </a:t>
            </a:r>
            <a:endParaRPr lang="en-US" sz="1800" dirty="0"/>
          </a:p>
          <a:p>
            <a:pPr lvl="1"/>
            <a:r>
              <a:rPr lang="en-US" sz="1800" dirty="0"/>
              <a:t>Appeal against </a:t>
            </a:r>
            <a:r>
              <a:rPr lang="en-US" sz="1800" dirty="0" smtClean="0"/>
              <a:t>state commission </a:t>
            </a:r>
            <a:r>
              <a:rPr lang="en-US" sz="1800" dirty="0"/>
              <a:t>orders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70980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304724495"/>
              </p:ext>
            </p:extLst>
          </p:nvPr>
        </p:nvGraphicFramePr>
        <p:xfrm>
          <a:off x="1155700" y="2156346"/>
          <a:ext cx="8824913" cy="44764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18688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Trial 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Speedy trials – within 3 </a:t>
            </a:r>
            <a:r>
              <a:rPr lang="en-US" dirty="0" err="1" smtClean="0"/>
              <a:t>mths</a:t>
            </a:r>
            <a:endParaRPr lang="en-US" dirty="0"/>
          </a:p>
          <a:p>
            <a:r>
              <a:rPr lang="en-US" dirty="0" smtClean="0"/>
              <a:t>Copy of complaint to opposite party demanding his reply within 30days</a:t>
            </a:r>
          </a:p>
          <a:p>
            <a:r>
              <a:rPr lang="en-US" dirty="0" smtClean="0"/>
              <a:t>Lawyers are not necessary</a:t>
            </a:r>
          </a:p>
          <a:p>
            <a:r>
              <a:rPr lang="en-US" dirty="0" smtClean="0"/>
              <a:t>Dist. Forum = a civil court</a:t>
            </a:r>
          </a:p>
          <a:p>
            <a:endParaRPr lang="en-US" dirty="0"/>
          </a:p>
          <a:p>
            <a:r>
              <a:rPr lang="en-US" dirty="0" smtClean="0"/>
              <a:t>Appeal to state commission against District Forum – within 30days of order</a:t>
            </a:r>
          </a:p>
          <a:p>
            <a:r>
              <a:rPr lang="en-US" dirty="0" smtClean="0"/>
              <a:t>Appeal against National commission order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  <a:r>
              <a:rPr lang="en-US" dirty="0" smtClean="0"/>
              <a:t> Review commission or </a:t>
            </a:r>
            <a:br>
              <a:rPr lang="en-US" dirty="0" smtClean="0"/>
            </a:br>
            <a:r>
              <a:rPr lang="en-US" dirty="0" smtClean="0"/>
              <a:t>												Supreme court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234530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limit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smtClean="0"/>
              <a:t>2 years </a:t>
            </a:r>
            <a:r>
              <a:rPr lang="en-US" dirty="0" smtClean="0"/>
              <a:t>from date of negligent service or incidence.</a:t>
            </a:r>
          </a:p>
          <a:p>
            <a:endParaRPr lang="en-US" dirty="0"/>
          </a:p>
          <a:p>
            <a:r>
              <a:rPr lang="en-US" dirty="0" smtClean="0"/>
              <a:t>In special circumstances – complaints allowed even post limit time.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498570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Criticism &amp; Limitations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CPA Discredits </a:t>
            </a:r>
            <a:r>
              <a:rPr lang="en-US" dirty="0"/>
              <a:t>Doctors </a:t>
            </a:r>
            <a:r>
              <a:rPr lang="en-US" dirty="0" smtClean="0"/>
              <a:t>as common traders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No scope for medical expert opinion(as in IPC 304A). Forum can decide by their own judgments.</a:t>
            </a:r>
          </a:p>
          <a:p>
            <a:endParaRPr lang="en-US" dirty="0"/>
          </a:p>
          <a:p>
            <a:r>
              <a:rPr lang="en-US" dirty="0" smtClean="0"/>
              <a:t>Doctors are already under disciplinary control of MCI, Health ministry, civil &amp; criminal courts,…</a:t>
            </a:r>
          </a:p>
          <a:p>
            <a:endParaRPr lang="en-US" dirty="0"/>
          </a:p>
          <a:p>
            <a:r>
              <a:rPr lang="en-US" dirty="0" smtClean="0"/>
              <a:t>If doctors &amp; medical services under CPA, </a:t>
            </a:r>
            <a:br>
              <a:rPr lang="en-US" dirty="0" smtClean="0"/>
            </a:br>
            <a:r>
              <a:rPr lang="en-US" dirty="0" smtClean="0"/>
              <a:t>Why not lawyers and judicial services??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059585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Prevention for consumer litigations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US" dirty="0" smtClean="0"/>
              <a:t>Informed Written Consent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Proper documentation of medical records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Knowledge &amp; practice according to medical ethics &amp; laws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Update medical expertise according to current standard practices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Quality maintenance of </a:t>
            </a:r>
            <a:r>
              <a:rPr lang="en-US" smtClean="0"/>
              <a:t>medical equipments, infrastructure, staff.</a:t>
            </a:r>
            <a:endParaRPr lang="en-US" dirty="0" smtClean="0"/>
          </a:p>
          <a:p>
            <a:pPr>
              <a:buFont typeface="+mj-lt"/>
              <a:buAutoNum type="arabicPeriod"/>
            </a:pPr>
            <a:endParaRPr lang="en-US" dirty="0" smtClean="0"/>
          </a:p>
          <a:p>
            <a:pPr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Important amendments in CPA Act 2019 (</a:t>
            </a:r>
            <a:r>
              <a:rPr lang="en-IN" dirty="0" err="1" smtClean="0"/>
              <a:t>w.e.f</a:t>
            </a:r>
            <a:r>
              <a:rPr lang="en-IN" dirty="0" smtClean="0"/>
              <a:t>. 20/07/2020)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dirty="0" smtClean="0"/>
              <a:t>Pt can file case in forum near by his address. Instead of forum covering jurisdiction of hospital.</a:t>
            </a:r>
          </a:p>
          <a:p>
            <a:r>
              <a:rPr lang="en-IN" dirty="0" smtClean="0"/>
              <a:t>Patient can file complaint online.</a:t>
            </a:r>
          </a:p>
          <a:p>
            <a:r>
              <a:rPr lang="en-IN" dirty="0" smtClean="0"/>
              <a:t>Fail to issue bill/receipt for service/drugs to patient -&gt; liable to pay compensation</a:t>
            </a:r>
          </a:p>
          <a:p>
            <a:r>
              <a:rPr lang="en-IN" dirty="0" smtClean="0"/>
              <a:t>If patient’s medical data disclosed to third party without patient’s consent -&gt; liable to pay compensation</a:t>
            </a:r>
          </a:p>
          <a:p>
            <a:r>
              <a:rPr lang="en-IN" dirty="0" smtClean="0"/>
              <a:t>No need of Ex- </a:t>
            </a:r>
            <a:r>
              <a:rPr lang="en-IN" dirty="0" err="1" smtClean="0"/>
              <a:t>Highcourt</a:t>
            </a:r>
            <a:r>
              <a:rPr lang="en-IN" dirty="0" smtClean="0"/>
              <a:t>/Supreme court judge in forum penal.</a:t>
            </a:r>
          </a:p>
          <a:p>
            <a:r>
              <a:rPr lang="en-IN" dirty="0" smtClean="0"/>
              <a:t>Forum members to be appointed by central govt. instead of State Judicial Committee.</a:t>
            </a:r>
          </a:p>
          <a:p>
            <a:r>
              <a:rPr lang="en-IN" dirty="0" smtClean="0"/>
              <a:t>A Medical Cell will be attached to every forum to facilitate Alternate Dispute </a:t>
            </a:r>
            <a:r>
              <a:rPr lang="en-IN" dirty="0" err="1" smtClean="0"/>
              <a:t>Redressal</a:t>
            </a:r>
            <a:r>
              <a:rPr lang="en-IN" dirty="0" smtClean="0"/>
              <a:t> (ADR).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Yellow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Ion Boardroom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 Boardroom" id="{FC33163D-4339-46B1-8EED-24C834239D99}" vid="{EC7F02AD-9687-440F-A9DF-FAA6F22270D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483</TotalTime>
  <Words>526</Words>
  <Application>Microsoft Office PowerPoint</Application>
  <PresentationFormat>Custom</PresentationFormat>
  <Paragraphs>69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Ion Boardroom</vt:lpstr>
      <vt:lpstr>Consumer Protection Act</vt:lpstr>
      <vt:lpstr>Introduction</vt:lpstr>
      <vt:lpstr>Authorities</vt:lpstr>
      <vt:lpstr>Procedure</vt:lpstr>
      <vt:lpstr>Trial Procedure</vt:lpstr>
      <vt:lpstr>Time limit</vt:lpstr>
      <vt:lpstr>Criticism &amp; Limitations</vt:lpstr>
      <vt:lpstr>Prevention for consumer litigations</vt:lpstr>
      <vt:lpstr>Important amendments in CPA Act 2019 (w.e.f. 20/07/2020)</vt:lpstr>
      <vt:lpstr>Important amendments in CPA Act 2019 (w.e.f. 20/07/2020)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Consumer Protection Act</dc:title>
  <dc:creator>KALPESH ZANZRUKIYA</dc:creator>
  <cp:lastModifiedBy>user</cp:lastModifiedBy>
  <cp:revision>86</cp:revision>
  <dcterms:created xsi:type="dcterms:W3CDTF">2017-05-03T10:50:17Z</dcterms:created>
  <dcterms:modified xsi:type="dcterms:W3CDTF">2024-11-26T07:41:28Z</dcterms:modified>
</cp:coreProperties>
</file>