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6" r:id="rId3"/>
    <p:sldId id="317" r:id="rId4"/>
    <p:sldId id="258" r:id="rId5"/>
    <p:sldId id="257" r:id="rId6"/>
    <p:sldId id="314" r:id="rId7"/>
    <p:sldId id="259" r:id="rId8"/>
    <p:sldId id="260" r:id="rId9"/>
    <p:sldId id="262" r:id="rId10"/>
    <p:sldId id="263" r:id="rId11"/>
    <p:sldId id="264" r:id="rId12"/>
    <p:sldId id="312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315" r:id="rId25"/>
    <p:sldId id="311" r:id="rId26"/>
    <p:sldId id="306" r:id="rId27"/>
    <p:sldId id="307" r:id="rId28"/>
    <p:sldId id="308" r:id="rId29"/>
    <p:sldId id="309" r:id="rId30"/>
    <p:sldId id="31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2975" autoAdjust="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LEGAL PROCEDURE - 1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- Dr. </a:t>
            </a:r>
            <a:r>
              <a:rPr lang="en-US" dirty="0" err="1" smtClean="0"/>
              <a:t>Umang</a:t>
            </a:r>
            <a:r>
              <a:rPr lang="en-US" dirty="0" smtClean="0"/>
              <a:t> Patel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363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1) Police Inquest </a:t>
            </a:r>
            <a:r>
              <a:rPr lang="en-US" dirty="0" smtClean="0"/>
              <a:t>(Cr PC 174)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Officer in-charge of police station(Investigating Officer)</a:t>
            </a:r>
            <a:br>
              <a:rPr lang="en-US" dirty="0" smtClean="0"/>
            </a:br>
            <a:r>
              <a:rPr lang="en-US" dirty="0" smtClean="0"/>
              <a:t>(&gt;/= Police Sub-Inspector)</a:t>
            </a:r>
          </a:p>
          <a:p>
            <a:r>
              <a:rPr lang="en-US" dirty="0" smtClean="0"/>
              <a:t>In any unusual suspicious death </a:t>
            </a:r>
          </a:p>
          <a:p>
            <a:r>
              <a:rPr lang="en-US" dirty="0" smtClean="0"/>
              <a:t>Info. /complain of any ‘unusual death’ -&gt; I.O. informs near by Executive Magistrate &amp; reaches the ‘crime scene’ -&gt; investigation in presence of two or more ‘</a:t>
            </a:r>
            <a:r>
              <a:rPr lang="en-US" dirty="0" err="1" smtClean="0"/>
              <a:t>panchas</a:t>
            </a:r>
            <a:r>
              <a:rPr lang="en-US" dirty="0" smtClean="0"/>
              <a:t>’ -&gt; prepares a written report of apparent cause of death &amp; signs -&gt; signs of </a:t>
            </a:r>
            <a:r>
              <a:rPr lang="en-US" dirty="0" err="1" smtClean="0"/>
              <a:t>punchas</a:t>
            </a:r>
            <a:r>
              <a:rPr lang="en-US" dirty="0" smtClean="0"/>
              <a:t> -&gt; if no foul play – </a:t>
            </a:r>
            <a:r>
              <a:rPr lang="en-US" dirty="0" err="1" smtClean="0"/>
              <a:t>deadbody</a:t>
            </a:r>
            <a:r>
              <a:rPr lang="en-US" dirty="0" smtClean="0"/>
              <a:t> handed over to relatives for funeral/cremation -&gt; if foul play/suspicious -&gt; dead body sent to nearest Gov. hospital for PM exam (with requisition, inquest &amp; form B) &amp; report to magistrate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7228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2) Magistrate Inquest </a:t>
            </a:r>
            <a:r>
              <a:rPr lang="en-US" dirty="0" smtClean="0"/>
              <a:t>(</a:t>
            </a:r>
            <a:r>
              <a:rPr lang="en-US" dirty="0" err="1" smtClean="0"/>
              <a:t>CrPC</a:t>
            </a:r>
            <a:r>
              <a:rPr lang="en-US" dirty="0" smtClean="0"/>
              <a:t> 176)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Executive magistrate (Collector, Deputy Commissioner, Sub-Divisional Magistrate, </a:t>
            </a:r>
            <a:r>
              <a:rPr lang="en-US" dirty="0" err="1" smtClean="0"/>
              <a:t>Tahsildar</a:t>
            </a:r>
            <a:r>
              <a:rPr lang="en-US" dirty="0" smtClean="0"/>
              <a:t>)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Dowry deaths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Exhumation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Death in psychiatric hospital/</a:t>
            </a:r>
            <a:r>
              <a:rPr lang="en-US" dirty="0" err="1" smtClean="0">
                <a:solidFill>
                  <a:schemeClr val="tx1"/>
                </a:solidFill>
              </a:rPr>
              <a:t>borstal</a:t>
            </a:r>
            <a:r>
              <a:rPr lang="en-US" dirty="0" smtClean="0">
                <a:solidFill>
                  <a:schemeClr val="tx1"/>
                </a:solidFill>
              </a:rPr>
              <a:t> school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Judicial Magistrate (magistrate with law degree)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Custodial deaths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Death due to police firing/ torture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518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sz="2800" b="1" dirty="0" smtClean="0"/>
              <a:t>3)</a:t>
            </a:r>
            <a:r>
              <a:rPr lang="en-IN" sz="2800" dirty="0" smtClean="0"/>
              <a:t> </a:t>
            </a:r>
            <a:r>
              <a:rPr lang="en-IN" sz="2800" b="1" dirty="0" smtClean="0"/>
              <a:t>Coroner’s Inquest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Was conducted in Bombay &amp; Calcutta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Abolished now in India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Currently conducted in Australia, New Zealand, Canada, UK, few states of USA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Coroner – Law/Judicial qualifications,  some judicial powers, ‘court of enquiry’</a:t>
            </a:r>
          </a:p>
          <a:p>
            <a:pPr lvl="1"/>
            <a:endParaRPr lang="en-IN" dirty="0" smtClean="0"/>
          </a:p>
          <a:p>
            <a:pPr>
              <a:buNone/>
            </a:pPr>
            <a:r>
              <a:rPr lang="en-IN" sz="2800" b="1" dirty="0" smtClean="0"/>
              <a:t>4) Medical Examiner’s Inquest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Not conducted in India</a:t>
            </a: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Currently conducted in many states of USA,</a:t>
            </a:r>
            <a:r>
              <a:rPr lang="en-US" sz="2700" dirty="0" smtClean="0">
                <a:solidFill>
                  <a:schemeClr val="tx1"/>
                </a:solidFill>
              </a:rPr>
              <a:t> Canada, Japan</a:t>
            </a:r>
            <a:endParaRPr lang="en-IN" sz="2700" dirty="0" smtClean="0">
              <a:solidFill>
                <a:schemeClr val="tx1"/>
              </a:solidFill>
            </a:endParaRPr>
          </a:p>
          <a:p>
            <a:pPr lvl="1"/>
            <a:r>
              <a:rPr lang="en-IN" sz="2700" dirty="0" smtClean="0">
                <a:solidFill>
                  <a:schemeClr val="tx1"/>
                </a:solidFill>
              </a:rPr>
              <a:t>Medical Examiner – Forensic Pathologist, No judicial powers, Medical scientific inquest, Better crime scene evidence preservation,  Superior to all types</a:t>
            </a:r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SUMMONS</a:t>
            </a:r>
            <a:r>
              <a:rPr lang="en-US" dirty="0" smtClean="0"/>
              <a:t> (Subpoena)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 PC 61-69</a:t>
            </a:r>
          </a:p>
          <a:p>
            <a:r>
              <a:rPr lang="en-US" b="1" u="sng" dirty="0" err="1" smtClean="0"/>
              <a:t>Def</a:t>
            </a:r>
            <a:r>
              <a:rPr lang="en-US" b="1" u="sng" dirty="0" smtClean="0"/>
              <a:t> </a:t>
            </a:r>
            <a:r>
              <a:rPr lang="en-US" dirty="0" smtClean="0"/>
              <a:t>– a </a:t>
            </a:r>
            <a:r>
              <a:rPr lang="en-US" b="1" dirty="0" smtClean="0"/>
              <a:t>document</a:t>
            </a:r>
            <a:r>
              <a:rPr lang="en-US" dirty="0" smtClean="0"/>
              <a:t> compelling the attendance of a witness in a court of law under penalty on a particular day, time &amp; place for the purpose of giving evidence.</a:t>
            </a:r>
          </a:p>
          <a:p>
            <a:endParaRPr lang="en-US" dirty="0"/>
          </a:p>
          <a:p>
            <a:r>
              <a:rPr lang="en-US" dirty="0" smtClean="0"/>
              <a:t>Issued by court in writing, in duplicate, with sign &amp; court seal</a:t>
            </a:r>
          </a:p>
          <a:p>
            <a:r>
              <a:rPr lang="en-US" dirty="0" smtClean="0"/>
              <a:t>Served to witness by police ‘by hand’</a:t>
            </a:r>
          </a:p>
          <a:p>
            <a:r>
              <a:rPr lang="en-US" dirty="0" smtClean="0"/>
              <a:t>If person not found, can be sent by </a:t>
            </a:r>
            <a:r>
              <a:rPr lang="en-US" dirty="0" err="1" smtClean="0"/>
              <a:t>reg</a:t>
            </a:r>
            <a:r>
              <a:rPr lang="en-US" dirty="0" smtClean="0"/>
              <a:t> post/ post it to main door of house/office of person</a:t>
            </a:r>
          </a:p>
        </p:txBody>
      </p:sp>
    </p:spTree>
    <p:extLst>
      <p:ext uri="{BB962C8B-B14F-4D97-AF65-F5344CB8AC3E}">
        <p14:creationId xmlns:p14="http://schemas.microsoft.com/office/powerpoint/2010/main" xmlns="" val="303972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Summons must be obeyed.</a:t>
            </a:r>
          </a:p>
          <a:p>
            <a:r>
              <a:rPr lang="en-US" dirty="0" smtClean="0"/>
              <a:t>If witness fails to obey summon –&gt; </a:t>
            </a:r>
            <a:r>
              <a:rPr lang="en-US" b="1" dirty="0" smtClean="0"/>
              <a:t>Warrant </a:t>
            </a:r>
            <a:r>
              <a:rPr lang="en-US" dirty="0" smtClean="0"/>
              <a:t>– </a:t>
            </a:r>
            <a:r>
              <a:rPr lang="en-US" dirty="0" err="1" smtClean="0"/>
              <a:t>Bailable</a:t>
            </a:r>
            <a:r>
              <a:rPr lang="en-US" dirty="0" smtClean="0"/>
              <a:t>/ 								</a:t>
            </a:r>
            <a:r>
              <a:rPr lang="en-US" dirty="0" err="1" smtClean="0"/>
              <a:t>Nonbailable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in civil case – liable for pay fine  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1"/>
                </a:solidFill>
              </a:rPr>
              <a:t>in criminal case -&gt; notice for reason -&gt; if reason is found invalid, fine or imprisonment(6mth) or both</a:t>
            </a:r>
            <a:endParaRPr lang="en-US" sz="3000" dirty="0"/>
          </a:p>
          <a:p>
            <a:r>
              <a:rPr lang="en-US" dirty="0" smtClean="0"/>
              <a:t>Priority of attendance if 2 summons received for same date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Criminal court &gt; civil court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Higher court &gt; lower court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Same level -&gt;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come- 1</a:t>
            </a:r>
            <a:r>
              <a:rPr lang="en-US" sz="2400" baseline="30000" dirty="0" smtClean="0">
                <a:solidFill>
                  <a:schemeClr val="tx1"/>
                </a:solidFill>
              </a:rPr>
              <a:t>st</a:t>
            </a:r>
            <a:r>
              <a:rPr lang="en-US" sz="2400" dirty="0" smtClean="0">
                <a:solidFill>
                  <a:schemeClr val="tx1"/>
                </a:solidFill>
              </a:rPr>
              <a:t> attend</a:t>
            </a:r>
          </a:p>
          <a:p>
            <a:r>
              <a:rPr lang="en-US" dirty="0" smtClean="0"/>
              <a:t>Conduct money – fee offered or paid to witness in civil cases for attending the court.</a:t>
            </a:r>
          </a:p>
          <a:p>
            <a:pPr marL="0" indent="0">
              <a:buNone/>
            </a:pPr>
            <a:r>
              <a:rPr lang="en-US" dirty="0" smtClean="0"/>
              <a:t>	In criminal cases – no conduct money, only Transport  	Allowance, Daily Allowance(TADA) given</a:t>
            </a:r>
          </a:p>
        </p:txBody>
      </p:sp>
    </p:spTree>
    <p:extLst>
      <p:ext uri="{BB962C8B-B14F-4D97-AF65-F5344CB8AC3E}">
        <p14:creationId xmlns:p14="http://schemas.microsoft.com/office/powerpoint/2010/main" xmlns="" val="7037854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Medical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statements deposited to courts by witnesses and </a:t>
            </a:r>
            <a:br>
              <a:rPr lang="en-US" dirty="0" smtClean="0"/>
            </a:br>
            <a:r>
              <a:rPr lang="en-US" dirty="0" smtClean="0"/>
              <a:t>all documents produced to the court related to the case .</a:t>
            </a:r>
          </a:p>
          <a:p>
            <a:endParaRPr lang="en-US" dirty="0"/>
          </a:p>
          <a:p>
            <a:r>
              <a:rPr lang="en-US" b="1" dirty="0" smtClean="0"/>
              <a:t>Types :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b="1" dirty="0" smtClean="0"/>
              <a:t>Documentary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Medical certificates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err="1" smtClean="0">
                <a:solidFill>
                  <a:schemeClr val="tx1"/>
                </a:solidFill>
              </a:rPr>
              <a:t>Medicolegal</a:t>
            </a:r>
            <a:r>
              <a:rPr lang="en-US" sz="2600" dirty="0" smtClean="0">
                <a:solidFill>
                  <a:schemeClr val="tx1"/>
                </a:solidFill>
              </a:rPr>
              <a:t> reports</a:t>
            </a:r>
          </a:p>
          <a:p>
            <a:pPr marL="788670" lvl="1" indent="-514350">
              <a:buClr>
                <a:schemeClr val="tx1"/>
              </a:buClr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Dying declaration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arenR"/>
            </a:pPr>
            <a:r>
              <a:rPr lang="en-US" b="1" dirty="0" smtClean="0"/>
              <a:t>Oral 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Direct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Indirect</a:t>
            </a:r>
          </a:p>
          <a:p>
            <a:pPr marL="788670" lvl="1" indent="-514350">
              <a:buClrTx/>
              <a:buFont typeface="+mj-lt"/>
              <a:buAutoNum type="alphaLcParenR"/>
            </a:pPr>
            <a:r>
              <a:rPr lang="en-US" sz="2600" dirty="0" smtClean="0">
                <a:solidFill>
                  <a:schemeClr val="tx1"/>
                </a:solidFill>
              </a:rPr>
              <a:t>‘Hearsay’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3477206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A) Medical certificates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illness(sickness)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fitness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age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Birth/ Death certificate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insanity/ mental disability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Certificate of physical disability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Retain duplicate record for 3yrs.</a:t>
            </a:r>
          </a:p>
          <a:p>
            <a:r>
              <a:rPr lang="en-US" dirty="0" smtClean="0"/>
              <a:t>If medicolegal case – indefinite time</a:t>
            </a:r>
          </a:p>
          <a:p>
            <a:r>
              <a:rPr lang="en-US" dirty="0"/>
              <a:t>IPC </a:t>
            </a:r>
            <a:r>
              <a:rPr lang="en-US" dirty="0" smtClean="0"/>
              <a:t>197 - Issuing/signing a false certificate -&gt; Imprisonment up to 7yrs +/- fine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395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Medicolegal reports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Reports prepared by a doctor on the request of the investigating officer, usually in criminal case.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Examination &amp; certificate for victim of sexual assault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accused </a:t>
            </a:r>
            <a:r>
              <a:rPr lang="en-US" dirty="0"/>
              <a:t>of sexual </a:t>
            </a:r>
            <a:r>
              <a:rPr lang="en-US" dirty="0" smtClean="0"/>
              <a:t>assault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Injury certificate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drunkenness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Examination &amp; certificate for </a:t>
            </a:r>
            <a:r>
              <a:rPr lang="en-US" dirty="0" smtClean="0"/>
              <a:t>potency</a:t>
            </a:r>
          </a:p>
        </p:txBody>
      </p:sp>
    </p:spTree>
    <p:extLst>
      <p:ext uri="{BB962C8B-B14F-4D97-AF65-F5344CB8AC3E}">
        <p14:creationId xmlns:p14="http://schemas.microsoft.com/office/powerpoint/2010/main" xmlns="" val="1007652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Preliminary information</a:t>
            </a:r>
          </a:p>
          <a:p>
            <a:r>
              <a:rPr lang="en-US" dirty="0" smtClean="0"/>
              <a:t>Consent</a:t>
            </a:r>
          </a:p>
          <a:p>
            <a:r>
              <a:rPr lang="en-US" dirty="0" smtClean="0"/>
              <a:t>History</a:t>
            </a:r>
          </a:p>
          <a:p>
            <a:r>
              <a:rPr lang="en-US" dirty="0" smtClean="0"/>
              <a:t>Examination findings</a:t>
            </a:r>
          </a:p>
          <a:p>
            <a:r>
              <a:rPr lang="en-US" dirty="0" smtClean="0"/>
              <a:t>Opinion</a:t>
            </a:r>
          </a:p>
          <a:p>
            <a:r>
              <a:rPr lang="en-US" dirty="0" smtClean="0"/>
              <a:t>Samples for further Investigations</a:t>
            </a:r>
          </a:p>
          <a:p>
            <a:endParaRPr lang="en-US" dirty="0"/>
          </a:p>
          <a:p>
            <a:r>
              <a:rPr lang="en-US" dirty="0" smtClean="0"/>
              <a:t>Triplet copy</a:t>
            </a:r>
          </a:p>
          <a:p>
            <a:pPr lvl="1"/>
            <a:r>
              <a:rPr lang="en-US" dirty="0" smtClean="0"/>
              <a:t>One copy(original) for Police</a:t>
            </a:r>
          </a:p>
          <a:p>
            <a:pPr lvl="1"/>
            <a:r>
              <a:rPr lang="en-US" dirty="0" smtClean="0"/>
              <a:t>One copy for Patient/near relative</a:t>
            </a:r>
          </a:p>
          <a:p>
            <a:pPr lvl="1"/>
            <a:r>
              <a:rPr lang="en-US" dirty="0" smtClean="0"/>
              <a:t>One copy – hospital records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2618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C) Dying declaration (IEA S.32)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err="1" smtClean="0"/>
              <a:t>Def</a:t>
            </a:r>
            <a:r>
              <a:rPr lang="en-US" dirty="0" smtClean="0"/>
              <a:t> - Written or oral statement of a person, who is dying as a result of some unlawful act, relating to the material facts of cause of death or bearing on the circumstances</a:t>
            </a:r>
          </a:p>
          <a:p>
            <a:endParaRPr lang="en-US" dirty="0" smtClean="0"/>
          </a:p>
          <a:p>
            <a:r>
              <a:rPr lang="en-US" dirty="0" smtClean="0"/>
              <a:t>Who can record?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Executive magistrate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Doctor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Police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Village headman(</a:t>
            </a:r>
            <a:r>
              <a:rPr lang="en-US" i="1" dirty="0" err="1" smtClean="0">
                <a:solidFill>
                  <a:schemeClr val="tx1"/>
                </a:solidFill>
              </a:rPr>
              <a:t>Sarpanch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Any responsible person or else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In Presence of two witness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96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 this session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52489" y="1295255"/>
          <a:ext cx="7848601" cy="5022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524"/>
                <a:gridCol w="4385982"/>
                <a:gridCol w="1077259"/>
                <a:gridCol w="846418"/>
                <a:gridCol w="846418"/>
              </a:tblGrid>
              <a:tr h="1214446"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No.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</a:rPr>
                        <a:t>COMPETENCY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Domain (K/S/A/C)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Level (K/KH/S/SH/P)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Core</a:t>
                      </a:r>
                      <a:r>
                        <a:rPr lang="en-IN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IN" sz="18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Mangal"/>
                        </a:rPr>
                        <a:t>(Y/N) </a:t>
                      </a:r>
                      <a:endParaRPr lang="en-IN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49938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FM1.3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legal procedures including Criminal Procedure Code, Indian Penal Code, Indian Evidence Act, Civil and Criminal Cases, Inquest (Police Inquest and Magistrate’s Inquest), Cognizable and Non-cognizable offences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109437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FM1.4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Courts in India and their powers: Supreme Court, High Court, Sessions court, Magistrate’s Court, Labour Court, Family Court, Executive Magistrate Court and Juvenile Justice Board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6606">
                <a:tc>
                  <a:txBody>
                    <a:bodyPr/>
                    <a:lstStyle/>
                    <a:p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FM1.5 </a:t>
                      </a:r>
                      <a:endParaRPr lang="en-I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latin typeface="Arial"/>
                          <a:ea typeface="Times New Roman"/>
                          <a:cs typeface="Mangal"/>
                        </a:rPr>
                        <a:t>Describe </a:t>
                      </a: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Court procedures including issue of Summons, conduct money, types of witnesses, recording of evidence oath, affirmation, examination in chief, cross examination, re-examination and court questions, recording of evidence &amp; conduct of doctor in witness box</a:t>
                      </a:r>
                      <a:endParaRPr lang="en-IN" sz="1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>
                          <a:latin typeface="Arial"/>
                          <a:ea typeface="Times New Roman"/>
                          <a:cs typeface="Mangal"/>
                        </a:rPr>
                        <a:t>KH</a:t>
                      </a:r>
                      <a:endParaRPr lang="en-IN" sz="18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latin typeface="Arial"/>
                          <a:ea typeface="Times New Roman"/>
                          <a:cs typeface="Mangal"/>
                        </a:rPr>
                        <a:t>N</a:t>
                      </a:r>
                      <a:endParaRPr lang="en-IN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record?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Presence of two witness</a:t>
            </a:r>
          </a:p>
          <a:p>
            <a:r>
              <a:rPr lang="en-US" dirty="0" smtClean="0"/>
              <a:t>Certify mental soundness(compos mentis)</a:t>
            </a:r>
          </a:p>
          <a:p>
            <a:r>
              <a:rPr lang="en-US" dirty="0" smtClean="0"/>
              <a:t>Write in person’s own words</a:t>
            </a:r>
          </a:p>
          <a:p>
            <a:r>
              <a:rPr lang="en-US" dirty="0" smtClean="0"/>
              <a:t>Read at last</a:t>
            </a:r>
          </a:p>
          <a:p>
            <a:r>
              <a:rPr lang="en-US" dirty="0" smtClean="0"/>
              <a:t>Sign/thumb impression of dying person</a:t>
            </a:r>
          </a:p>
          <a:p>
            <a:r>
              <a:rPr lang="en-US" dirty="0" smtClean="0"/>
              <a:t>Sign of witness</a:t>
            </a:r>
          </a:p>
          <a:p>
            <a:r>
              <a:rPr lang="en-US" dirty="0" smtClean="0"/>
              <a:t>Sign of certifying authority with designation</a:t>
            </a:r>
          </a:p>
          <a:p>
            <a:r>
              <a:rPr lang="en-US" dirty="0" smtClean="0"/>
              <a:t>Send DD to magistrate in sealed cover through police/ hand over by hand</a:t>
            </a:r>
          </a:p>
          <a:p>
            <a:endParaRPr lang="en-US" dirty="0" smtClean="0"/>
          </a:p>
          <a:p>
            <a:r>
              <a:rPr lang="en-US" dirty="0" smtClean="0"/>
              <a:t>If person become unconscious in between -&gt; mention &amp; sign</a:t>
            </a:r>
          </a:p>
          <a:p>
            <a:r>
              <a:rPr lang="en-US" dirty="0" smtClean="0"/>
              <a:t>If person unable to speak but can communicate by signs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-&gt; mention, record &amp; 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0853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smtClean="0"/>
              <a:t>Admissibility in courts:</a:t>
            </a:r>
            <a:endParaRPr lang="en-US" u="sng" dirty="0" smtClean="0"/>
          </a:p>
          <a:p>
            <a:r>
              <a:rPr lang="en-US" dirty="0" smtClean="0"/>
              <a:t>Admissible as an evidence</a:t>
            </a:r>
          </a:p>
          <a:p>
            <a:r>
              <a:rPr lang="en-US" dirty="0" smtClean="0"/>
              <a:t>Reliability depends</a:t>
            </a:r>
          </a:p>
          <a:p>
            <a:r>
              <a:rPr lang="en-US" dirty="0" smtClean="0"/>
              <a:t>If declarant survives -&gt; not admitted, only corroborative value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Dying Deposition: </a:t>
            </a:r>
            <a:r>
              <a:rPr lang="en-US" dirty="0" smtClean="0"/>
              <a:t>(not done in India currently)</a:t>
            </a:r>
          </a:p>
          <a:p>
            <a:r>
              <a:rPr lang="en-US" dirty="0" smtClean="0"/>
              <a:t>Statement of a person on oath, recorded by magistrate in presence of the accused or his lawyer. </a:t>
            </a:r>
          </a:p>
          <a:p>
            <a:r>
              <a:rPr lang="en-US" dirty="0" smtClean="0"/>
              <a:t>Cross examination is allowed. (Bed side court)</a:t>
            </a:r>
          </a:p>
          <a:p>
            <a:endParaRPr lang="en-US" dirty="0" smtClean="0"/>
          </a:p>
          <a:p>
            <a:r>
              <a:rPr lang="en-US" u="sng" dirty="0" smtClean="0"/>
              <a:t>Difference:</a:t>
            </a:r>
            <a:r>
              <a:rPr lang="en-US" dirty="0" smtClean="0"/>
              <a:t> Dying Declaration V/s Dying Deposition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4242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Oral Evidence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More important than documentary evidence</a:t>
            </a:r>
          </a:p>
          <a:p>
            <a:r>
              <a:rPr lang="en-US" dirty="0" smtClean="0"/>
              <a:t>Documentary evidence accepted only after oral testimony of the person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A) </a:t>
            </a:r>
            <a:r>
              <a:rPr lang="en-US" b="1" dirty="0" smtClean="0"/>
              <a:t>Direct :</a:t>
            </a:r>
          </a:p>
          <a:p>
            <a:r>
              <a:rPr lang="en-US" dirty="0"/>
              <a:t>O</a:t>
            </a:r>
            <a:r>
              <a:rPr lang="en-US" dirty="0" smtClean="0"/>
              <a:t>ral statement/testimony of eye witness</a:t>
            </a:r>
          </a:p>
          <a:p>
            <a:r>
              <a:rPr lang="en-US" dirty="0" smtClean="0"/>
              <a:t>Oral statement of expert witness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B) </a:t>
            </a:r>
            <a:r>
              <a:rPr lang="en-US" b="1" dirty="0" smtClean="0"/>
              <a:t>Indirect/Circumstantial:</a:t>
            </a:r>
          </a:p>
          <a:p>
            <a:r>
              <a:rPr lang="en-US" dirty="0"/>
              <a:t>T</a:t>
            </a:r>
            <a:r>
              <a:rPr lang="en-US" dirty="0" smtClean="0"/>
              <a:t>estimony by eyewitness of other subsidiary circumstantial facts</a:t>
            </a:r>
          </a:p>
          <a:p>
            <a:r>
              <a:rPr lang="en-US" dirty="0" smtClean="0"/>
              <a:t>In case of </a:t>
            </a:r>
            <a:r>
              <a:rPr lang="en-US" dirty="0"/>
              <a:t>B</a:t>
            </a:r>
            <a:r>
              <a:rPr lang="en-US" dirty="0" smtClean="0"/>
              <a:t> murdered A at particular day, time &amp; place;   C gives testimony that he saw B with a knife/gun at that place few minutes before the incidence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9405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C) </a:t>
            </a:r>
            <a:r>
              <a:rPr lang="en-US" b="1" dirty="0" smtClean="0"/>
              <a:t>Hearsay :</a:t>
            </a:r>
          </a:p>
          <a:p>
            <a:r>
              <a:rPr lang="en-US" dirty="0" smtClean="0"/>
              <a:t>Statement/testimony by any person about what he did not personally witness, or evidence he obtained from a third party</a:t>
            </a:r>
          </a:p>
          <a:p>
            <a:r>
              <a:rPr lang="en-US" dirty="0" smtClean="0"/>
              <a:t>A gives testimony that B had informed him that he had seen C committing crime.</a:t>
            </a:r>
          </a:p>
          <a:p>
            <a:r>
              <a:rPr lang="en-US" dirty="0" smtClean="0"/>
              <a:t>Court can obtain ‘direct’ evidence from B for reliability of ‘hearsay’ evidence of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528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Reference books</a:t>
            </a:r>
            <a:endParaRPr lang="en-US" sz="2400" dirty="0" smtClean="0"/>
          </a:p>
          <a:p>
            <a:pPr marL="914400" indent="-914400">
              <a:buClrTx/>
              <a:buAutoNum type="arabicPeriod"/>
            </a:pPr>
            <a:r>
              <a:rPr lang="en-US" sz="2400" dirty="0" smtClean="0"/>
              <a:t>The Essentials of FMT by Dr KSN Reddy</a:t>
            </a:r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Essentials of FMT by Dr A </a:t>
            </a:r>
            <a:r>
              <a:rPr lang="en-US" sz="2400" dirty="0" err="1" smtClean="0"/>
              <a:t>Aggrawal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err="1" smtClean="0"/>
              <a:t>MedicoLegal</a:t>
            </a:r>
            <a:r>
              <a:rPr lang="en-US" sz="2400" dirty="0" smtClean="0"/>
              <a:t> Manual by Dr S </a:t>
            </a:r>
            <a:r>
              <a:rPr lang="en-US" sz="2400" dirty="0" err="1" smtClean="0"/>
              <a:t>Agrawal</a:t>
            </a:r>
            <a:r>
              <a:rPr lang="en-US" sz="2400" dirty="0" smtClean="0"/>
              <a:t>, Dr L Kumar, Dr KD </a:t>
            </a:r>
            <a:r>
              <a:rPr lang="en-US" sz="2400" dirty="0" err="1" smtClean="0"/>
              <a:t>Chavali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Forensic Medicine by Dr BK </a:t>
            </a:r>
            <a:r>
              <a:rPr lang="en-US" sz="2400" dirty="0" err="1" smtClean="0"/>
              <a:t>Bastiya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Review of FMT by Dr G </a:t>
            </a:r>
            <a:r>
              <a:rPr lang="en-US" sz="2400" dirty="0" err="1" smtClean="0"/>
              <a:t>Biswas</a:t>
            </a:r>
            <a:endParaRPr lang="en-US" sz="2400" dirty="0" smtClean="0"/>
          </a:p>
          <a:p>
            <a:pPr marL="514350" indent="-514350">
              <a:buClrTx/>
              <a:buAutoNum type="arabicPeriod"/>
            </a:pPr>
            <a:r>
              <a:rPr lang="en-US" sz="2400" dirty="0" smtClean="0"/>
              <a:t>Textbook of MJFMT by Dr CK Parikh</a:t>
            </a:r>
          </a:p>
          <a:p>
            <a:pPr marL="514350" indent="-514350">
              <a:buClrTx/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0" indent="0">
              <a:buNone/>
            </a:pPr>
            <a:endParaRPr lang="en-US" sz="4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7028"/>
            <a:ext cx="8229600" cy="990600"/>
          </a:xfrm>
        </p:spPr>
        <p:txBody>
          <a:bodyPr/>
          <a:lstStyle/>
          <a:p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500174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Any questions?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Who conducts the inquest in case of a death occurs in prison?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Police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Magistrate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Coroner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Medical Examiner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65148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among following mentions ‘Subpoena’ correctly?</a:t>
            </a:r>
            <a:endParaRPr lang="en-IN" sz="2800" dirty="0" smtClean="0"/>
          </a:p>
          <a:p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Decomposing feature in </a:t>
            </a:r>
            <a:r>
              <a:rPr lang="en-US" sz="2800" dirty="0" err="1" smtClean="0"/>
              <a:t>deadbody</a:t>
            </a:r>
            <a:endParaRPr lang="en-US" sz="2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Designation of an investigating police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A police procedure in crime investigation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A court document for a witness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Indian Penal code (1860) consists of what among followings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Norms for procedure in court trails 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Define offences and prescribe punishment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Provide the mechanism for punishment of offences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IN" dirty="0" smtClean="0"/>
              <a:t>Formulates police duties in arresting offenders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‘inquiry into the circumstances of death’ is called as what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Inquest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Verdict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Postmortem report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Subpoena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15370" cy="5202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856"/>
                <a:gridCol w="966514"/>
              </a:tblGrid>
              <a:tr h="814523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Specific</a:t>
                      </a:r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> Learning Objectives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IN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At the end of this session, the 2</a:t>
                      </a:r>
                      <a:r>
                        <a:rPr kumimoji="0" lang="en-IN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kumimoji="0" lang="en-IN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MBBS student....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bg1"/>
                          </a:solidFill>
                        </a:rPr>
                        <a:t>Integration</a:t>
                      </a:r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514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legal penal codes in India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– IPC, 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CrPC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IEA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2.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Inquest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its types, procedure in detail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3.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types of offences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(Cognizable and Non-cognizable, 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Bailable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 &amp; Non-</a:t>
                      </a:r>
                      <a:r>
                        <a:rPr lang="en-IN" sz="1600" dirty="0" err="1">
                          <a:latin typeface="Arial"/>
                          <a:ea typeface="Times New Roman"/>
                          <a:cs typeface="Mangal"/>
                        </a:rPr>
                        <a:t>bailable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, Compoundable &amp; Non-compoundable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)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432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various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levels of courts of laws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in Indian Judicial system - Supreme Court, High Court, Sessions court, Magistrate’s Court, Special courts - Labour Court, Family Court, Executive Magistrate Court, Juvenile Justice Board etc.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2.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powers of various courts 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of laws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  <a:tr h="1341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1. should able to describe </a:t>
                      </a:r>
                      <a:r>
                        <a:rPr lang="en-IN" sz="1600" b="1" dirty="0">
                          <a:latin typeface="Arial"/>
                          <a:ea typeface="Times New Roman"/>
                          <a:cs typeface="Mangal"/>
                        </a:rPr>
                        <a:t>summons</a:t>
                      </a:r>
                      <a:r>
                        <a:rPr lang="en-IN" sz="1600" dirty="0">
                          <a:latin typeface="Arial"/>
                          <a:ea typeface="Times New Roman"/>
                          <a:cs typeface="Mangal"/>
                        </a:rPr>
                        <a:t> and rules to obey summons as a doctor in detail including </a:t>
                      </a:r>
                      <a:r>
                        <a:rPr lang="en-IN" sz="1600" dirty="0" smtClean="0">
                          <a:latin typeface="Arial"/>
                          <a:ea typeface="Times New Roman"/>
                          <a:cs typeface="Mangal"/>
                        </a:rPr>
                        <a:t>warrant</a:t>
                      </a:r>
                      <a:endParaRPr lang="en-IN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N</a:t>
                      </a:r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In which of following cases, magistrate inquest is NOT necessary to be done</a:t>
            </a:r>
            <a:r>
              <a:rPr lang="en-US" sz="3900" dirty="0" smtClean="0"/>
              <a:t>?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smtClean="0"/>
              <a:t>Exhumation case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Dowry death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Murder case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Death in police custody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834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LAW &amp; ORDER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Law</a:t>
            </a:r>
            <a:r>
              <a:rPr lang="en-US" dirty="0" smtClean="0"/>
              <a:t> – legal provision for carrying out some activity, punishment are prescribed if not obeyed.</a:t>
            </a:r>
          </a:p>
          <a:p>
            <a:r>
              <a:rPr lang="en-US" dirty="0" smtClean="0"/>
              <a:t>Code – large body of laws. IPC, </a:t>
            </a:r>
            <a:r>
              <a:rPr lang="en-US" dirty="0" err="1" smtClean="0"/>
              <a:t>CrPC</a:t>
            </a:r>
            <a:endParaRPr lang="en-US" dirty="0" smtClean="0"/>
          </a:p>
          <a:p>
            <a:r>
              <a:rPr lang="en-US" dirty="0" smtClean="0"/>
              <a:t>Bill – a new law introduced into parliament</a:t>
            </a:r>
          </a:p>
          <a:p>
            <a:r>
              <a:rPr lang="en-US" dirty="0" smtClean="0"/>
              <a:t>Act – a bill passed by both houses of parliament and signed by the </a:t>
            </a:r>
            <a:r>
              <a:rPr lang="en-US" dirty="0" err="1" smtClean="0"/>
              <a:t>hon</a:t>
            </a:r>
            <a:r>
              <a:rPr lang="en-US" dirty="0" smtClean="0"/>
              <a:t>’ President of India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IMC Act, Birth &amp; Death Reg. Act, MTP Act, PCPNDT Act, THO Act, NDPS Act</a:t>
            </a:r>
          </a:p>
          <a:p>
            <a:r>
              <a:rPr lang="en-US" dirty="0" smtClean="0"/>
              <a:t>Rules &amp; Regulations – legal instructions/guidelines for implementation of a law/act.</a:t>
            </a:r>
          </a:p>
          <a:p>
            <a:r>
              <a:rPr lang="en-US" dirty="0"/>
              <a:t>Criminal </a:t>
            </a:r>
            <a:r>
              <a:rPr lang="en-US" dirty="0" smtClean="0"/>
              <a:t>case </a:t>
            </a:r>
            <a:r>
              <a:rPr lang="en-US" dirty="0"/>
              <a:t>– ‘prosecution’, ‘defense’</a:t>
            </a:r>
          </a:p>
          <a:p>
            <a:r>
              <a:rPr lang="en-US" dirty="0"/>
              <a:t>Civil </a:t>
            </a:r>
            <a:r>
              <a:rPr lang="en-US" dirty="0" smtClean="0"/>
              <a:t>case </a:t>
            </a:r>
            <a:r>
              <a:rPr lang="en-US" dirty="0"/>
              <a:t>– ‘plaintiff,’ ‘defense’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344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LAWs in INDIA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IPC</a:t>
            </a:r>
            <a:r>
              <a:rPr lang="en-US" dirty="0" smtClean="0"/>
              <a:t> (Indian Penal Code, 1860)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Substantive criminal law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Defines offences &amp; prescribes punishments</a:t>
            </a:r>
          </a:p>
          <a:p>
            <a:r>
              <a:rPr lang="en-US" b="1" dirty="0" err="1" smtClean="0"/>
              <a:t>CrPC</a:t>
            </a:r>
            <a:r>
              <a:rPr lang="en-US" b="1" dirty="0" smtClean="0"/>
              <a:t> </a:t>
            </a:r>
            <a:r>
              <a:rPr lang="en-US" dirty="0" smtClean="0"/>
              <a:t>(Criminal Procedure Code, 1973)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Provides instructions for legal procedures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Duties of police, how to investigate a case, procedures for courts etc.</a:t>
            </a:r>
          </a:p>
          <a:p>
            <a:r>
              <a:rPr lang="en-US" b="1" dirty="0" smtClean="0"/>
              <a:t>IEA</a:t>
            </a:r>
            <a:r>
              <a:rPr lang="en-US" dirty="0" smtClean="0"/>
              <a:t> (Indian Evidence Act, 1872)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Laws for evidences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Different evidences, reliability, procedure for collection, preservation &amp; use of evidence in courts</a:t>
            </a:r>
          </a:p>
          <a:p>
            <a:r>
              <a:rPr lang="en-US" dirty="0" smtClean="0"/>
              <a:t>Acts, Government Resolutions, Rules, Regulations,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4553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/>
              <a:t>Offence(Crime)</a:t>
            </a:r>
            <a:r>
              <a:rPr lang="en-US" b="1" dirty="0" smtClean="0"/>
              <a:t> </a:t>
            </a:r>
            <a:r>
              <a:rPr lang="en-US" dirty="0" smtClean="0"/>
              <a:t>– any act or omission made punishable by law</a:t>
            </a:r>
          </a:p>
          <a:p>
            <a:endParaRPr lang="en-US" dirty="0" smtClean="0"/>
          </a:p>
          <a:p>
            <a:r>
              <a:rPr lang="en-US" sz="3100" b="1" dirty="0" smtClean="0"/>
              <a:t>Types</a:t>
            </a:r>
            <a:r>
              <a:rPr lang="en-US" sz="3100" dirty="0" smtClean="0"/>
              <a:t> </a:t>
            </a:r>
            <a:r>
              <a:rPr lang="en-US" dirty="0" smtClean="0"/>
              <a:t>–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Criminal &amp; Civil,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Cognizable-Non cognizable,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Bailable</a:t>
            </a:r>
            <a:r>
              <a:rPr lang="en-US" sz="2800" dirty="0" smtClean="0">
                <a:solidFill>
                  <a:schemeClr val="tx1"/>
                </a:solidFill>
              </a:rPr>
              <a:t>-Non </a:t>
            </a:r>
            <a:r>
              <a:rPr lang="en-US" sz="2800" dirty="0" err="1" smtClean="0">
                <a:solidFill>
                  <a:schemeClr val="tx1"/>
                </a:solidFill>
              </a:rPr>
              <a:t>bailable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</a:rPr>
              <a:t>Coumpoundable</a:t>
            </a:r>
            <a:r>
              <a:rPr lang="en-US" sz="2800" dirty="0" smtClean="0">
                <a:solidFill>
                  <a:schemeClr val="tx1"/>
                </a:solidFill>
              </a:rPr>
              <a:t>- non </a:t>
            </a:r>
            <a:r>
              <a:rPr lang="en-US" sz="2800" dirty="0" err="1" smtClean="0">
                <a:solidFill>
                  <a:schemeClr val="tx1"/>
                </a:solidFill>
              </a:rPr>
              <a:t>coumpoundable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b="1" dirty="0" smtClean="0"/>
              <a:t>Punishments (Penalties) </a:t>
            </a:r>
            <a:r>
              <a:rPr lang="en-US" dirty="0" smtClean="0"/>
              <a:t>: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Death(Capital punishment)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Life imprisonment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Imprisonment – a) Rigorous b) Simple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Forfeiture of property</a:t>
            </a:r>
          </a:p>
          <a:p>
            <a:pPr marL="514350" indent="-514350">
              <a:buClrTx/>
              <a:buFont typeface="+mj-lt"/>
              <a:buAutoNum type="arabicParenR"/>
            </a:pPr>
            <a:r>
              <a:rPr lang="en-US" dirty="0" smtClean="0"/>
              <a:t>Fine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0493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Courts of Law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Criminal courts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Supreme court – New Delhi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High court – </a:t>
            </a:r>
            <a:r>
              <a:rPr lang="en-US" dirty="0" err="1" smtClean="0">
                <a:solidFill>
                  <a:schemeClr val="tx1"/>
                </a:solidFill>
              </a:rPr>
              <a:t>Gandhinagar</a:t>
            </a:r>
            <a:endParaRPr lang="en-US" dirty="0" smtClean="0">
              <a:solidFill>
                <a:schemeClr val="tx1"/>
              </a:solidFill>
            </a:endParaRP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Sessions court – District wise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Additional sessions court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Assistant sessions court</a:t>
            </a:r>
          </a:p>
          <a:p>
            <a:pPr marL="788670" lvl="1" indent="-51435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Magistrate court – Chief judicial, </a:t>
            </a:r>
            <a:r>
              <a:rPr lang="en-US" dirty="0" err="1" smtClean="0">
                <a:solidFill>
                  <a:schemeClr val="tx1"/>
                </a:solidFill>
              </a:rPr>
              <a:t>Ist</a:t>
            </a:r>
            <a:r>
              <a:rPr lang="en-US" dirty="0" smtClean="0">
                <a:solidFill>
                  <a:schemeClr val="tx1"/>
                </a:solidFill>
              </a:rPr>
              <a:t> class judicial, </a:t>
            </a:r>
            <a:r>
              <a:rPr lang="en-US" dirty="0" err="1" smtClean="0">
                <a:solidFill>
                  <a:schemeClr val="tx1"/>
                </a:solidFill>
              </a:rPr>
              <a:t>IInd</a:t>
            </a:r>
            <a:r>
              <a:rPr lang="en-US" dirty="0" smtClean="0">
                <a:solidFill>
                  <a:schemeClr val="tx1"/>
                </a:solidFill>
              </a:rPr>
              <a:t> class </a:t>
            </a:r>
            <a:r>
              <a:rPr lang="en-US" dirty="0" err="1" smtClean="0">
                <a:solidFill>
                  <a:schemeClr val="tx1"/>
                </a:solidFill>
              </a:rPr>
              <a:t>ju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			(Chief metropolitan , </a:t>
            </a:r>
            <a:r>
              <a:rPr lang="en-US" dirty="0" err="1" smtClean="0">
                <a:solidFill>
                  <a:schemeClr val="tx1"/>
                </a:solidFill>
              </a:rPr>
              <a:t>Ist</a:t>
            </a:r>
            <a:r>
              <a:rPr lang="en-US" dirty="0" smtClean="0">
                <a:solidFill>
                  <a:schemeClr val="tx1"/>
                </a:solidFill>
              </a:rPr>
              <a:t> class metropolitan)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Civil courts - same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Special courts (tribunal)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Juvenile courts (Juvenile Justice Board)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Consumer courts (Forums)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Fast track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CBI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Military courts</a:t>
            </a:r>
          </a:p>
          <a:p>
            <a:pPr marL="845820" lvl="1" indent="-571500"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Company Tribunal</a:t>
            </a:r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236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Powers of courts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491449380"/>
              </p:ext>
            </p:extLst>
          </p:nvPr>
        </p:nvGraphicFramePr>
        <p:xfrm>
          <a:off x="457200" y="1219200"/>
          <a:ext cx="8229600" cy="5457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2667000"/>
                <a:gridCol w="1981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PUNISHMENT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FINE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Supreme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High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115615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District court</a:t>
                      </a:r>
                    </a:p>
                    <a:p>
                      <a:r>
                        <a:rPr lang="en-US" sz="2000" b="0" dirty="0" smtClean="0"/>
                        <a:t>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</a:t>
                      </a:r>
                      <a:r>
                        <a:rPr lang="en-US" baseline="0" dirty="0" smtClean="0"/>
                        <a:t> to life imprisonment,</a:t>
                      </a:r>
                    </a:p>
                    <a:p>
                      <a:r>
                        <a:rPr lang="en-US" baseline="0" dirty="0" smtClean="0"/>
                        <a:t>Capital punishment</a:t>
                      </a:r>
                    </a:p>
                    <a:p>
                      <a:r>
                        <a:rPr lang="en-US" u="sng" baseline="0" dirty="0" smtClean="0"/>
                        <a:t>Capital sentence must be confirmed by High court</a:t>
                      </a:r>
                      <a:endParaRPr lang="en-US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62254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Additional district</a:t>
                      </a:r>
                      <a:r>
                        <a:rPr lang="en-US" sz="2000" b="0" baseline="0" dirty="0" smtClean="0"/>
                        <a:t> court</a:t>
                      </a:r>
                    </a:p>
                    <a:p>
                      <a:r>
                        <a:rPr lang="en-US" sz="2000" b="0" baseline="0" dirty="0" smtClean="0"/>
                        <a:t>Additional 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 as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38538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Assistant sessions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 </a:t>
                      </a:r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370562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Chief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7 </a:t>
                      </a:r>
                      <a:r>
                        <a:rPr lang="en-US" dirty="0" err="1" smtClean="0"/>
                        <a:t>yrs</a:t>
                      </a:r>
                      <a:r>
                        <a:rPr lang="en-US" dirty="0" smtClean="0"/>
                        <a:t>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amount</a:t>
                      </a:r>
                      <a:endParaRPr lang="en-US" dirty="0"/>
                    </a:p>
                  </a:txBody>
                  <a:tcPr/>
                </a:tc>
              </a:tr>
              <a:tr h="44467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1</a:t>
                      </a:r>
                      <a:r>
                        <a:rPr lang="en-US" sz="2000" b="0" baseline="30000" dirty="0" smtClean="0"/>
                        <a:t>st</a:t>
                      </a:r>
                      <a:r>
                        <a:rPr lang="en-US" sz="2000" b="0" dirty="0" smtClean="0"/>
                        <a:t> class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3yrs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10000/-</a:t>
                      </a:r>
                    </a:p>
                  </a:txBody>
                  <a:tcPr/>
                </a:tc>
              </a:tr>
              <a:tr h="592899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2</a:t>
                      </a:r>
                      <a:r>
                        <a:rPr lang="en-US" sz="2000" b="0" baseline="30000" dirty="0" smtClean="0"/>
                        <a:t>nd</a:t>
                      </a:r>
                      <a:r>
                        <a:rPr lang="en-US" sz="2000" b="0" dirty="0" smtClean="0"/>
                        <a:t> class</a:t>
                      </a:r>
                      <a:r>
                        <a:rPr lang="en-US" sz="2000" b="0" baseline="0" dirty="0" smtClean="0"/>
                        <a:t> judicial magistrate court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1yr imprison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 to 5000/-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1455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INQUEST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 – </a:t>
            </a:r>
            <a:r>
              <a:rPr lang="en-US" b="1" dirty="0" smtClean="0"/>
              <a:t>an inquiry or investigation into the cause of death.</a:t>
            </a:r>
          </a:p>
          <a:p>
            <a:r>
              <a:rPr lang="en-US" dirty="0" smtClean="0"/>
              <a:t>Conducted in death due to – suicide, homicide(murder), accident, death by animal/machine, poisoning, occupational deaths, deaths due </a:t>
            </a:r>
            <a:r>
              <a:rPr lang="en-US" smtClean="0"/>
              <a:t>to anesthesia</a:t>
            </a:r>
            <a:r>
              <a:rPr lang="en-US" dirty="0" smtClean="0"/>
              <a:t>/ </a:t>
            </a:r>
            <a:r>
              <a:rPr lang="en-US" smtClean="0"/>
              <a:t>OT/ medical </a:t>
            </a:r>
            <a:r>
              <a:rPr lang="en-US" dirty="0" smtClean="0"/>
              <a:t>negligence, any suspicious deaths.</a:t>
            </a:r>
          </a:p>
          <a:p>
            <a:endParaRPr lang="en-US" dirty="0" smtClean="0"/>
          </a:p>
          <a:p>
            <a:r>
              <a:rPr lang="en-US" b="1" dirty="0" smtClean="0"/>
              <a:t>Types :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Police inquest			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Magistrate inquest	         </a:t>
            </a:r>
            <a:r>
              <a:rPr lang="en-US" sz="2800" dirty="0" smtClean="0">
                <a:solidFill>
                  <a:schemeClr val="tx1"/>
                </a:solidFill>
              </a:rPr>
              <a:t>In </a:t>
            </a:r>
            <a:r>
              <a:rPr lang="en-US" sz="2800" dirty="0">
                <a:solidFill>
                  <a:schemeClr val="tx1"/>
                </a:solidFill>
              </a:rPr>
              <a:t>India</a:t>
            </a:r>
            <a:endParaRPr lang="en-US" dirty="0" smtClean="0">
              <a:solidFill>
                <a:schemeClr val="tx1"/>
              </a:solidFill>
            </a:endParaRP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Coroner’s inquest 	    -- UK, some states of USA</a:t>
            </a:r>
          </a:p>
          <a:p>
            <a:pPr marL="731520" lvl="1" indent="-457200">
              <a:buClrTx/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Medical examiner’s inquest – USA, Canada, Japan</a:t>
            </a:r>
          </a:p>
          <a:p>
            <a:pPr marL="731520" lvl="1" indent="-457200">
              <a:buFont typeface="+mj-lt"/>
              <a:buAutoNum type="arabicParenR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343400" y="4452950"/>
            <a:ext cx="304800" cy="762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89524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1094</TotalTime>
  <Words>1649</Words>
  <Application>Microsoft Office PowerPoint</Application>
  <PresentationFormat>On-screen Show (4:3)</PresentationFormat>
  <Paragraphs>306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Origin</vt:lpstr>
      <vt:lpstr>LEGAL PROCEDURE - 1</vt:lpstr>
      <vt:lpstr>In this session</vt:lpstr>
      <vt:lpstr>Slide 3</vt:lpstr>
      <vt:lpstr>LAW &amp; ORDER</vt:lpstr>
      <vt:lpstr>LAWs in INDIA</vt:lpstr>
      <vt:lpstr>Slide 6</vt:lpstr>
      <vt:lpstr>Courts of Law</vt:lpstr>
      <vt:lpstr>Powers of courts</vt:lpstr>
      <vt:lpstr>INQUEST</vt:lpstr>
      <vt:lpstr>1) Police Inquest (Cr PC 174)</vt:lpstr>
      <vt:lpstr>2) Magistrate Inquest (CrPC 176)</vt:lpstr>
      <vt:lpstr>Slide 12</vt:lpstr>
      <vt:lpstr>SUMMONS (Subpoena)</vt:lpstr>
      <vt:lpstr>Slide 14</vt:lpstr>
      <vt:lpstr>Medical Evidence</vt:lpstr>
      <vt:lpstr>A) Medical certificates</vt:lpstr>
      <vt:lpstr>B) Medicolegal reports</vt:lpstr>
      <vt:lpstr>Slide 18</vt:lpstr>
      <vt:lpstr>C) Dying declaration (IEA S.32)</vt:lpstr>
      <vt:lpstr>How to record?</vt:lpstr>
      <vt:lpstr>Slide 21</vt:lpstr>
      <vt:lpstr>Oral Evidence</vt:lpstr>
      <vt:lpstr>Slide 23</vt:lpstr>
      <vt:lpstr>Slide 24</vt:lpstr>
      <vt:lpstr>MCQs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PROCEDURE</dc:title>
  <dc:creator>KALPESH ZANZRUKIYA</dc:creator>
  <cp:lastModifiedBy>user</cp:lastModifiedBy>
  <cp:revision>415</cp:revision>
  <dcterms:created xsi:type="dcterms:W3CDTF">2006-08-16T00:00:00Z</dcterms:created>
  <dcterms:modified xsi:type="dcterms:W3CDTF">2024-11-26T07:40:38Z</dcterms:modified>
</cp:coreProperties>
</file>