
<file path=[Content_Types].xml><?xml version="1.0" encoding="utf-8"?>
<Types xmlns="http://schemas.openxmlformats.org/package/2006/content-types">
  <Default Extension="emf" ContentType="image/x-emf"/>
  <Default Extension="jpeg" ContentType="image/jpeg"/>
  <Default Extension="jpg" ContentType="image/jpeg"/>
  <Default Extension="mp4" ContentType="vide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4" r:id="rId16"/>
    <p:sldId id="272"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660"/>
  </p:normalViewPr>
  <p:slideViewPr>
    <p:cSldViewPr snapToGrid="0">
      <p:cViewPr varScale="1">
        <p:scale>
          <a:sx n="78" d="100"/>
          <a:sy n="78" d="100"/>
        </p:scale>
        <p:origin x="73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E53364-E162-4882-8D9A-1B5967F03B74}" type="datetimeFigureOut">
              <a:rPr lang="en-IN" smtClean="0"/>
              <a:t>02-07-2024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3E6C0-CECF-43E8-93AE-1C8F0E41C6F6}" type="slidenum">
              <a:rPr lang="en-IN" smtClean="0"/>
              <a:t>‹#›</a:t>
            </a:fld>
            <a:endParaRPr lang="en-IN"/>
          </a:p>
        </p:txBody>
      </p:sp>
    </p:spTree>
    <p:extLst>
      <p:ext uri="{BB962C8B-B14F-4D97-AF65-F5344CB8AC3E}">
        <p14:creationId xmlns:p14="http://schemas.microsoft.com/office/powerpoint/2010/main" val="3550903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2D3E6C0-CECF-43E8-93AE-1C8F0E41C6F6}" type="slidenum">
              <a:rPr lang="en-IN" smtClean="0"/>
              <a:t>6</a:t>
            </a:fld>
            <a:endParaRPr lang="en-IN"/>
          </a:p>
        </p:txBody>
      </p:sp>
    </p:spTree>
    <p:extLst>
      <p:ext uri="{BB962C8B-B14F-4D97-AF65-F5344CB8AC3E}">
        <p14:creationId xmlns:p14="http://schemas.microsoft.com/office/powerpoint/2010/main" val="1945163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2D3E6C0-CECF-43E8-93AE-1C8F0E41C6F6}" type="slidenum">
              <a:rPr lang="en-IN" smtClean="0"/>
              <a:t>11</a:t>
            </a:fld>
            <a:endParaRPr lang="en-IN"/>
          </a:p>
        </p:txBody>
      </p:sp>
    </p:spTree>
    <p:extLst>
      <p:ext uri="{BB962C8B-B14F-4D97-AF65-F5344CB8AC3E}">
        <p14:creationId xmlns:p14="http://schemas.microsoft.com/office/powerpoint/2010/main" val="1339995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431F0D-84BA-44CC-8B7E-E3EF0434147A}" type="datetimeFigureOut">
              <a:rPr lang="en-IN" smtClean="0"/>
              <a:t>02-07-2024</a:t>
            </a:fld>
            <a:endParaRPr lang="en-IN"/>
          </a:p>
        </p:txBody>
      </p:sp>
      <p:sp>
        <p:nvSpPr>
          <p:cNvPr id="5" name="Footer Placeholder 4"/>
          <p:cNvSpPr>
            <a:spLocks noGrp="1"/>
          </p:cNvSpPr>
          <p:nvPr>
            <p:ph type="ftr" sz="quarter" idx="11"/>
          </p:nvPr>
        </p:nvSpPr>
        <p:spPr>
          <a:xfrm>
            <a:off x="1127124" y="329307"/>
            <a:ext cx="5943668" cy="309201"/>
          </a:xfrm>
        </p:spPr>
        <p:txBody>
          <a:bodyPr/>
          <a:lstStyle/>
          <a:p>
            <a:endParaRPr lang="en-IN"/>
          </a:p>
        </p:txBody>
      </p:sp>
      <p:sp>
        <p:nvSpPr>
          <p:cNvPr id="6" name="Slide Number Placeholder 5"/>
          <p:cNvSpPr>
            <a:spLocks noGrp="1"/>
          </p:cNvSpPr>
          <p:nvPr>
            <p:ph type="sldNum" sz="quarter" idx="12"/>
          </p:nvPr>
        </p:nvSpPr>
        <p:spPr>
          <a:xfrm>
            <a:off x="9924392" y="134930"/>
            <a:ext cx="811019" cy="503578"/>
          </a:xfrm>
        </p:spPr>
        <p:txBody>
          <a:bodyPr/>
          <a:lstStyle/>
          <a:p>
            <a:fld id="{91CC438B-0929-439B-9B88-1DF755AAA5F7}" type="slidenum">
              <a:rPr lang="en-IN" smtClean="0"/>
              <a:t>‹#›</a:t>
            </a:fld>
            <a:endParaRPr lang="en-IN"/>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71583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431F0D-84BA-44CC-8B7E-E3EF0434147A}" type="datetimeFigureOut">
              <a:rPr lang="en-IN" smtClean="0"/>
              <a:t>02-07-2024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CC438B-0929-439B-9B88-1DF755AAA5F7}" type="slidenum">
              <a:rPr lang="en-IN" smtClean="0"/>
              <a:t>‹#›</a:t>
            </a:fld>
            <a:endParaRPr lang="en-IN"/>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1408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431F0D-84BA-44CC-8B7E-E3EF0434147A}" type="datetimeFigureOut">
              <a:rPr lang="en-IN" smtClean="0"/>
              <a:t>02-07-2024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CC438B-0929-439B-9B88-1DF755AAA5F7}" type="slidenum">
              <a:rPr lang="en-IN" smtClean="0"/>
              <a:t>‹#›</a:t>
            </a:fld>
            <a:endParaRPr lang="en-IN"/>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111323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51431F0D-84BA-44CC-8B7E-E3EF0434147A}" type="datetimeFigureOut">
              <a:rPr lang="en-IN" smtClean="0"/>
              <a:t>02-07-2024</a:t>
            </a:fld>
            <a:endParaRPr lang="en-IN"/>
          </a:p>
        </p:txBody>
      </p:sp>
      <p:sp>
        <p:nvSpPr>
          <p:cNvPr id="5" name="Footer Placeholder 4"/>
          <p:cNvSpPr>
            <a:spLocks noGrp="1"/>
          </p:cNvSpPr>
          <p:nvPr>
            <p:ph type="ftr" sz="quarter" idx="11"/>
          </p:nvPr>
        </p:nvSpPr>
        <p:spPr/>
        <p:txBody>
          <a:bodyPr/>
          <a:lstStyle>
            <a:lvl1pPr>
              <a:defRPr sz="1200"/>
            </a:lvl1pPr>
          </a:lstStyle>
          <a:p>
            <a:endParaRPr lang="en-IN"/>
          </a:p>
        </p:txBody>
      </p:sp>
      <p:sp>
        <p:nvSpPr>
          <p:cNvPr id="6" name="Slide Number Placeholder 5"/>
          <p:cNvSpPr>
            <a:spLocks noGrp="1"/>
          </p:cNvSpPr>
          <p:nvPr>
            <p:ph type="sldNum" sz="quarter" idx="12"/>
          </p:nvPr>
        </p:nvSpPr>
        <p:spPr/>
        <p:txBody>
          <a:bodyPr/>
          <a:lstStyle/>
          <a:p>
            <a:fld id="{91CC438B-0929-439B-9B88-1DF755AAA5F7}" type="slidenum">
              <a:rPr lang="en-IN" smtClean="0"/>
              <a:t>‹#›</a:t>
            </a:fld>
            <a:endParaRPr lang="en-IN"/>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368447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1431F0D-84BA-44CC-8B7E-E3EF0434147A}" type="datetimeFigureOut">
              <a:rPr lang="en-IN" smtClean="0"/>
              <a:t>02-07-2024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CC438B-0929-439B-9B88-1DF755AAA5F7}" type="slidenum">
              <a:rPr lang="en-IN" smtClean="0"/>
              <a:t>‹#›</a:t>
            </a:fld>
            <a:endParaRPr lang="en-IN"/>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094006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431F0D-84BA-44CC-8B7E-E3EF0434147A}" type="datetimeFigureOut">
              <a:rPr lang="en-IN" smtClean="0"/>
              <a:t>02-07-2024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CC438B-0929-439B-9B88-1DF755AAA5F7}" type="slidenum">
              <a:rPr lang="en-IN" smtClean="0"/>
              <a:t>‹#›</a:t>
            </a:fld>
            <a:endParaRPr lang="en-IN"/>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247134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431F0D-84BA-44CC-8B7E-E3EF0434147A}" type="datetimeFigureOut">
              <a:rPr lang="en-IN" smtClean="0"/>
              <a:t>02-07-2024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1CC438B-0929-439B-9B88-1DF755AAA5F7}" type="slidenum">
              <a:rPr lang="en-IN" smtClean="0"/>
              <a:t>‹#›</a:t>
            </a:fld>
            <a:endParaRPr lang="en-IN"/>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353186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431F0D-84BA-44CC-8B7E-E3EF0434147A}" type="datetimeFigureOut">
              <a:rPr lang="en-IN" smtClean="0"/>
              <a:t>02-07-2024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1CC438B-0929-439B-9B88-1DF755AAA5F7}" type="slidenum">
              <a:rPr lang="en-IN" smtClean="0"/>
              <a:t>‹#›</a:t>
            </a:fld>
            <a:endParaRPr lang="en-IN"/>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075878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31F0D-84BA-44CC-8B7E-E3EF0434147A}" type="datetimeFigureOut">
              <a:rPr lang="en-IN" smtClean="0"/>
              <a:t>02-07-2024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1CC438B-0929-439B-9B88-1DF755AAA5F7}" type="slidenum">
              <a:rPr lang="en-IN" smtClean="0"/>
              <a:t>‹#›</a:t>
            </a:fld>
            <a:endParaRPr lang="en-IN"/>
          </a:p>
        </p:txBody>
      </p:sp>
    </p:spTree>
    <p:extLst>
      <p:ext uri="{BB962C8B-B14F-4D97-AF65-F5344CB8AC3E}">
        <p14:creationId xmlns:p14="http://schemas.microsoft.com/office/powerpoint/2010/main" val="138460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431F0D-84BA-44CC-8B7E-E3EF0434147A}" type="datetimeFigureOut">
              <a:rPr lang="en-IN" smtClean="0"/>
              <a:t>02-07-2024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CC438B-0929-439B-9B88-1DF755AAA5F7}" type="slidenum">
              <a:rPr lang="en-IN" smtClean="0"/>
              <a:t>‹#›</a:t>
            </a:fld>
            <a:endParaRPr lang="en-IN"/>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52106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51431F0D-84BA-44CC-8B7E-E3EF0434147A}" type="datetimeFigureOut">
              <a:rPr lang="en-IN" smtClean="0"/>
              <a:t>02-07-2024</a:t>
            </a:fld>
            <a:endParaRPr lang="en-IN"/>
          </a:p>
        </p:txBody>
      </p:sp>
      <p:sp>
        <p:nvSpPr>
          <p:cNvPr id="6" name="Footer Placeholder 5"/>
          <p:cNvSpPr>
            <a:spLocks noGrp="1"/>
          </p:cNvSpPr>
          <p:nvPr>
            <p:ph type="ftr" sz="quarter" idx="11"/>
          </p:nvPr>
        </p:nvSpPr>
        <p:spPr>
          <a:xfrm>
            <a:off x="1125300" y="318640"/>
            <a:ext cx="4877818" cy="320931"/>
          </a:xfrm>
        </p:spPr>
        <p:txBody>
          <a:bodyPr/>
          <a:lstStyle/>
          <a:p>
            <a:endParaRPr lang="en-IN"/>
          </a:p>
        </p:txBody>
      </p:sp>
      <p:sp>
        <p:nvSpPr>
          <p:cNvPr id="7" name="Slide Number Placeholder 6"/>
          <p:cNvSpPr>
            <a:spLocks noGrp="1"/>
          </p:cNvSpPr>
          <p:nvPr>
            <p:ph type="sldNum" sz="quarter" idx="12"/>
          </p:nvPr>
        </p:nvSpPr>
        <p:spPr>
          <a:xfrm>
            <a:off x="6176794" y="137408"/>
            <a:ext cx="811019" cy="503578"/>
          </a:xfrm>
        </p:spPr>
        <p:txBody>
          <a:bodyPr/>
          <a:lstStyle/>
          <a:p>
            <a:fld id="{91CC438B-0929-439B-9B88-1DF755AAA5F7}" type="slidenum">
              <a:rPr lang="en-IN" smtClean="0"/>
              <a:t>‹#›</a:t>
            </a:fld>
            <a:endParaRPr lang="en-IN"/>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398364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1431F0D-84BA-44CC-8B7E-E3EF0434147A}" type="datetimeFigureOut">
              <a:rPr lang="en-IN" smtClean="0"/>
              <a:t>02-07-2024</a:t>
            </a:fld>
            <a:endParaRPr lang="en-IN"/>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91CC438B-0929-439B-9B88-1DF755AAA5F7}" type="slidenum">
              <a:rPr lang="en-IN" smtClean="0"/>
              <a:t>‹#›</a:t>
            </a:fld>
            <a:endParaRPr lang="en-IN"/>
          </a:p>
        </p:txBody>
      </p:sp>
    </p:spTree>
    <p:extLst>
      <p:ext uri="{BB962C8B-B14F-4D97-AF65-F5344CB8AC3E}">
        <p14:creationId xmlns:p14="http://schemas.microsoft.com/office/powerpoint/2010/main" val="32057469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media/media1.mp4"/><Relationship Id="rId1" Type="http://schemas.microsoft.com/office/2007/relationships/media" Target="../media/media1.mp4"/><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ing.com/images/search?q=&amp;view=detailv2&amp;id=7F5ABCE069C64700504AFA3A02CD4F18C7759012&amp;ccid=hClpVxq6&amp;iss=fav&amp;FORM=SVIM01&amp;idpview=singleimage&amp;mediaurl=https%253a%252f%252fosmose-it.s3.amazonaws.com%252fRlrHBitdRKaz7qbYnc_CcdChSqOKLvfH%252f_.jpg&amp;expw=1920&amp;exph=1080&amp;thid=OIP.hClpVxq6HhgrOxU7Lj0z7AHaEK"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A45F3-56B1-0C11-9A17-1A49DFA47885}"/>
              </a:ext>
            </a:extLst>
          </p:cNvPr>
          <p:cNvSpPr>
            <a:spLocks noGrp="1"/>
          </p:cNvSpPr>
          <p:nvPr>
            <p:ph type="ctrTitle"/>
          </p:nvPr>
        </p:nvSpPr>
        <p:spPr>
          <a:xfrm>
            <a:off x="2414732" y="1903958"/>
            <a:ext cx="9370142" cy="1655762"/>
          </a:xfrm>
        </p:spPr>
        <p:txBody>
          <a:bodyPr>
            <a:noAutofit/>
          </a:bodyPr>
          <a:lstStyle/>
          <a:p>
            <a:r>
              <a:rPr lang="en-US" sz="6000" b="1" dirty="0">
                <a:latin typeface="+mn-lt"/>
              </a:rPr>
              <a:t>Psychiatric comorbidities among disabled children</a:t>
            </a:r>
            <a:endParaRPr lang="en-IN" sz="6000" b="1" dirty="0">
              <a:latin typeface="+mn-lt"/>
            </a:endParaRPr>
          </a:p>
        </p:txBody>
      </p:sp>
    </p:spTree>
    <p:extLst>
      <p:ext uri="{BB962C8B-B14F-4D97-AF65-F5344CB8AC3E}">
        <p14:creationId xmlns:p14="http://schemas.microsoft.com/office/powerpoint/2010/main" val="2081947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875AA-0B9F-D3F7-42B8-53AA95E0A5B1}"/>
              </a:ext>
            </a:extLst>
          </p:cNvPr>
          <p:cNvSpPr>
            <a:spLocks noGrp="1"/>
          </p:cNvSpPr>
          <p:nvPr>
            <p:ph type="title"/>
          </p:nvPr>
        </p:nvSpPr>
        <p:spPr>
          <a:xfrm>
            <a:off x="945213" y="0"/>
            <a:ext cx="9603275" cy="1049235"/>
          </a:xfrm>
        </p:spPr>
        <p:txBody>
          <a:bodyPr/>
          <a:lstStyle/>
          <a:p>
            <a:pPr algn="ctr"/>
            <a:r>
              <a:rPr lang="en-US" b="1" dirty="0">
                <a:latin typeface="+mn-lt"/>
              </a:rPr>
              <a:t>Pica</a:t>
            </a:r>
            <a:endParaRPr lang="en-IN" b="1" dirty="0">
              <a:latin typeface="+mn-lt"/>
            </a:endParaRPr>
          </a:p>
        </p:txBody>
      </p:sp>
      <p:pic>
        <p:nvPicPr>
          <p:cNvPr id="8" name="WhatsApp Video 2024-06-21 at 2.56.23 PM">
            <a:hlinkClick r:id="" action="ppaction://media"/>
            <a:extLst>
              <a:ext uri="{FF2B5EF4-FFF2-40B4-BE49-F238E27FC236}">
                <a16:creationId xmlns:a16="http://schemas.microsoft.com/office/drawing/2014/main" id="{0C0E27A8-BE54-095D-94A2-EC56137A5898}"/>
              </a:ext>
            </a:extLst>
          </p:cNvPr>
          <p:cNvPicPr>
            <a:picLocks noGrp="1" noChangeAspect="1"/>
          </p:cNvPicPr>
          <p:nvPr>
            <p:ph idx="1"/>
            <a:videoFile r:link="rId2"/>
            <p:extLst>
              <p:ext uri="{DAA4B4D4-6D71-4841-9C94-3DE7FCFB9230}">
                <p14:media xmlns:p14="http://schemas.microsoft.com/office/powerpoint/2010/main" r:embed="rId1"/>
              </p:ext>
            </p:extLst>
          </p:nvPr>
        </p:nvPicPr>
        <p:blipFill>
          <a:blip r:embed="rId4"/>
          <a:stretch>
            <a:fillRect/>
          </a:stretch>
        </p:blipFill>
        <p:spPr>
          <a:xfrm>
            <a:off x="2796948" y="1049235"/>
            <a:ext cx="6240462" cy="4679950"/>
          </a:xfrm>
        </p:spPr>
      </p:pic>
    </p:spTree>
    <p:extLst>
      <p:ext uri="{BB962C8B-B14F-4D97-AF65-F5344CB8AC3E}">
        <p14:creationId xmlns:p14="http://schemas.microsoft.com/office/powerpoint/2010/main" val="3324657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530"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A49B53-162B-1A11-7821-0316AEA9D3C3}"/>
              </a:ext>
            </a:extLst>
          </p:cNvPr>
          <p:cNvSpPr>
            <a:spLocks noGrp="1"/>
          </p:cNvSpPr>
          <p:nvPr>
            <p:ph idx="1"/>
          </p:nvPr>
        </p:nvSpPr>
        <p:spPr>
          <a:xfrm>
            <a:off x="714067" y="0"/>
            <a:ext cx="10763865" cy="5881995"/>
          </a:xfrm>
        </p:spPr>
        <p:txBody>
          <a:bodyPr>
            <a:normAutofit lnSpcReduction="10000"/>
          </a:bodyPr>
          <a:lstStyle/>
          <a:p>
            <a:endParaRPr lang="en-US" sz="2400" dirty="0"/>
          </a:p>
          <a:p>
            <a:endParaRPr lang="en-US" sz="2400" dirty="0"/>
          </a:p>
          <a:p>
            <a:pPr algn="just"/>
            <a:r>
              <a:rPr lang="en-US" sz="2400" dirty="0"/>
              <a:t>Pica is defined as persistent eating of nonnutritive substances. </a:t>
            </a:r>
          </a:p>
          <a:p>
            <a:pPr algn="just"/>
            <a:r>
              <a:rPr lang="en-US" sz="2400" dirty="0"/>
              <a:t>Medical problems associated with pica: Intestinal obstruction, intestinal infections, or poisonings arise, such as lead poisoning due to ingestion of lead containing paint chips. </a:t>
            </a:r>
          </a:p>
          <a:p>
            <a:pPr algn="just"/>
            <a:r>
              <a:rPr lang="en-US" sz="2400" dirty="0"/>
              <a:t>More frequent in the autism spectrum disorder or intellectual disability</a:t>
            </a:r>
          </a:p>
          <a:p>
            <a:pPr algn="just"/>
            <a:r>
              <a:rPr lang="en-US" sz="2400" dirty="0"/>
              <a:t>It is more common in ID and ASD.  15% of severe ID patients has Pica. </a:t>
            </a:r>
            <a:endParaRPr lang="en-IN" sz="2400" dirty="0"/>
          </a:p>
          <a:p>
            <a:pPr algn="just"/>
            <a:r>
              <a:rPr lang="en-US" sz="2400" dirty="0"/>
              <a:t>Psychosocial, environmental, behavioral, and family guidance approaches. When lead is present in the surroundings, it must be eliminated or rendered inaccessible or the child must be moved to new surroundings.</a:t>
            </a:r>
          </a:p>
          <a:p>
            <a:pPr marL="0" indent="0">
              <a:buNone/>
            </a:pPr>
            <a:endParaRPr lang="en-US" sz="2400" dirty="0"/>
          </a:p>
        </p:txBody>
      </p:sp>
    </p:spTree>
    <p:extLst>
      <p:ext uri="{BB962C8B-B14F-4D97-AF65-F5344CB8AC3E}">
        <p14:creationId xmlns:p14="http://schemas.microsoft.com/office/powerpoint/2010/main" val="469507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2ACF5-F420-4761-34DB-A48BF125A9E4}"/>
              </a:ext>
            </a:extLst>
          </p:cNvPr>
          <p:cNvSpPr>
            <a:spLocks noGrp="1"/>
          </p:cNvSpPr>
          <p:nvPr>
            <p:ph type="title"/>
          </p:nvPr>
        </p:nvSpPr>
        <p:spPr>
          <a:xfrm>
            <a:off x="1294362" y="95355"/>
            <a:ext cx="9603275" cy="1049235"/>
          </a:xfrm>
        </p:spPr>
        <p:txBody>
          <a:bodyPr/>
          <a:lstStyle/>
          <a:p>
            <a:pPr algn="ctr"/>
            <a:r>
              <a:rPr lang="en-US" b="1" dirty="0">
                <a:latin typeface="+mn-lt"/>
              </a:rPr>
              <a:t>Enuresis and Encopresis</a:t>
            </a:r>
            <a:endParaRPr lang="en-IN" b="1" dirty="0">
              <a:latin typeface="+mn-lt"/>
            </a:endParaRPr>
          </a:p>
        </p:txBody>
      </p:sp>
      <p:pic>
        <p:nvPicPr>
          <p:cNvPr id="11" name="Content Placeholder 10">
            <a:extLst>
              <a:ext uri="{FF2B5EF4-FFF2-40B4-BE49-F238E27FC236}">
                <a16:creationId xmlns:a16="http://schemas.microsoft.com/office/drawing/2014/main" id="{CF1DA24A-092D-57EE-7AC3-AF16C704E12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42878" y="916849"/>
            <a:ext cx="5006899" cy="5024301"/>
          </a:xfrm>
        </p:spPr>
      </p:pic>
      <p:graphicFrame>
        <p:nvGraphicFramePr>
          <p:cNvPr id="5" name="Table 4">
            <a:extLst>
              <a:ext uri="{FF2B5EF4-FFF2-40B4-BE49-F238E27FC236}">
                <a16:creationId xmlns:a16="http://schemas.microsoft.com/office/drawing/2014/main" id="{6AEA79BE-E6D9-131B-53C1-15A72E7E2022}"/>
              </a:ext>
            </a:extLst>
          </p:cNvPr>
          <p:cNvGraphicFramePr>
            <a:graphicFrameLocks noGrp="1"/>
          </p:cNvGraphicFramePr>
          <p:nvPr>
            <p:extLst>
              <p:ext uri="{D42A27DB-BD31-4B8C-83A1-F6EECF244321}">
                <p14:modId xmlns:p14="http://schemas.microsoft.com/office/powerpoint/2010/main" val="1234472227"/>
              </p:ext>
            </p:extLst>
          </p:nvPr>
        </p:nvGraphicFramePr>
        <p:xfrm>
          <a:off x="2232405" y="2157952"/>
          <a:ext cx="2786245" cy="1821368"/>
        </p:xfrm>
        <a:graphic>
          <a:graphicData uri="http://schemas.openxmlformats.org/drawingml/2006/table">
            <a:tbl>
              <a:tblPr/>
              <a:tblGrid>
                <a:gridCol w="2786245">
                  <a:extLst>
                    <a:ext uri="{9D8B030D-6E8A-4147-A177-3AD203B41FA5}">
                      <a16:colId xmlns:a16="http://schemas.microsoft.com/office/drawing/2014/main" val="2742028077"/>
                    </a:ext>
                  </a:extLst>
                </a:gridCol>
              </a:tblGrid>
              <a:tr h="910684">
                <a:tc>
                  <a:txBody>
                    <a:bodyPr/>
                    <a:lstStyle/>
                    <a:p>
                      <a:pPr fontAlgn="t"/>
                      <a:endParaRPr lang="en-IN">
                        <a:effectLst/>
                        <a:highlight>
                          <a:srgbClr val="FFFFFF"/>
                        </a:highligh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97684692"/>
                  </a:ext>
                </a:extLst>
              </a:tr>
              <a:tr h="910684">
                <a:tc>
                  <a:txBody>
                    <a:bodyPr/>
                    <a:lstStyle/>
                    <a:p>
                      <a:pPr fontAlgn="b"/>
                      <a:r>
                        <a:rPr lang="en-IN" dirty="0">
                          <a:effectLst/>
                          <a:hlinkClick r:id="rId3"/>
                        </a:rPr>
                        <a:t>www.osmosis.org</a:t>
                      </a:r>
                      <a:endParaRPr lang="en-IN" dirty="0">
                        <a:effectLst/>
                      </a:endParaRPr>
                    </a:p>
                  </a:txBody>
                  <a:tcPr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82501762"/>
                  </a:ext>
                </a:extLst>
              </a:tr>
            </a:tbl>
          </a:graphicData>
        </a:graphic>
      </p:graphicFrame>
      <p:pic>
        <p:nvPicPr>
          <p:cNvPr id="1027" name="Picture 3">
            <a:extLst>
              <a:ext uri="{FF2B5EF4-FFF2-40B4-BE49-F238E27FC236}">
                <a16:creationId xmlns:a16="http://schemas.microsoft.com/office/drawing/2014/main" id="{E7F74048-D47F-7C81-E50A-E2329E5279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2518" y="916849"/>
            <a:ext cx="4610360" cy="50243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519A9CC3-C61B-5E70-2F84-EA38A7A6DBDE}"/>
              </a:ext>
            </a:extLst>
          </p:cNvPr>
          <p:cNvSpPr>
            <a:spLocks noChangeArrowheads="1"/>
          </p:cNvSpPr>
          <p:nvPr/>
        </p:nvSpPr>
        <p:spPr bwMode="auto">
          <a:xfrm>
            <a:off x="2232405" y="1987440"/>
            <a:ext cx="1528454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23145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7B9041-8A50-B150-297F-28F7C0DF15E8}"/>
              </a:ext>
            </a:extLst>
          </p:cNvPr>
          <p:cNvSpPr>
            <a:spLocks noGrp="1"/>
          </p:cNvSpPr>
          <p:nvPr>
            <p:ph idx="1"/>
          </p:nvPr>
        </p:nvSpPr>
        <p:spPr>
          <a:xfrm>
            <a:off x="707922" y="345336"/>
            <a:ext cx="10528311" cy="5848988"/>
          </a:xfrm>
        </p:spPr>
        <p:txBody>
          <a:bodyPr>
            <a:normAutofit fontScale="92500" lnSpcReduction="10000"/>
          </a:bodyPr>
          <a:lstStyle/>
          <a:p>
            <a:pPr>
              <a:lnSpc>
                <a:spcPct val="120000"/>
              </a:lnSpc>
            </a:pPr>
            <a:endParaRPr lang="en-US" sz="2400" dirty="0"/>
          </a:p>
          <a:p>
            <a:pPr algn="just"/>
            <a:r>
              <a:rPr lang="en-US" sz="2400" dirty="0"/>
              <a:t>Enuresis: </a:t>
            </a:r>
            <a:r>
              <a:rPr kumimoji="0" lang="en-US" altLang="en-US" sz="2400" b="0" i="0" u="none" strike="noStrike" cap="none" normalizeH="0" baseline="0" dirty="0">
                <a:ln>
                  <a:noFill/>
                </a:ln>
                <a:solidFill>
                  <a:schemeClr val="tx1"/>
                </a:solidFill>
                <a:effectLst/>
                <a:latin typeface="+mj-lt"/>
              </a:rPr>
              <a:t>defined as the repeated involuntary or intentional voiding of urine into bed or clothes, occurring at least twice a week for at least three consecutive months in a child who is at least five years old. This behavior must not be due to the direct physiological effects of a substance or a general medical condition.</a:t>
            </a:r>
            <a:endParaRPr lang="en-US" sz="2400" dirty="0"/>
          </a:p>
          <a:p>
            <a:pPr algn="just">
              <a:lnSpc>
                <a:spcPct val="120000"/>
              </a:lnSpc>
            </a:pPr>
            <a:r>
              <a:rPr lang="en-US" sz="2400" b="1" dirty="0"/>
              <a:t>Psychosocial stressors</a:t>
            </a:r>
            <a:r>
              <a:rPr lang="en-US" sz="2400" dirty="0"/>
              <a:t>: the birth of a sibling, hospitalization between the ages of 2 and 4 years, the start of school, separation of a family due to divorce, or a move to a new environment.</a:t>
            </a:r>
          </a:p>
          <a:p>
            <a:pPr algn="just">
              <a:lnSpc>
                <a:spcPct val="120000"/>
              </a:lnSpc>
            </a:pPr>
            <a:r>
              <a:rPr lang="en-US" sz="2400" dirty="0"/>
              <a:t>Prevalence of enuresis decreases with increasing age. Most children with enuresis do not have comorbid psychiatric disorder but are at higher risk for developing psychiatric disorder.</a:t>
            </a:r>
          </a:p>
          <a:p>
            <a:pPr algn="just"/>
            <a:r>
              <a:rPr lang="en-US" sz="2400" dirty="0"/>
              <a:t>Treatment: Review appropriate toilet training. Recordkeeping, restricting fluids before bed and alarm therapy. Desmopressin therapy.</a:t>
            </a:r>
          </a:p>
          <a:p>
            <a:pPr algn="just">
              <a:lnSpc>
                <a:spcPct val="120000"/>
              </a:lnSpc>
            </a:pPr>
            <a:endParaRPr lang="en-IN" sz="2400" dirty="0"/>
          </a:p>
          <a:p>
            <a:pPr algn="just">
              <a:lnSpc>
                <a:spcPct val="120000"/>
              </a:lnSpc>
            </a:pPr>
            <a:endParaRPr lang="en-IN" sz="2400" dirty="0"/>
          </a:p>
        </p:txBody>
      </p:sp>
    </p:spTree>
    <p:extLst>
      <p:ext uri="{BB962C8B-B14F-4D97-AF65-F5344CB8AC3E}">
        <p14:creationId xmlns:p14="http://schemas.microsoft.com/office/powerpoint/2010/main" val="1834902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CF4169-E85A-397D-8F44-02488547B2C2}"/>
              </a:ext>
            </a:extLst>
          </p:cNvPr>
          <p:cNvSpPr>
            <a:spLocks noGrp="1"/>
          </p:cNvSpPr>
          <p:nvPr>
            <p:ph idx="1"/>
          </p:nvPr>
        </p:nvSpPr>
        <p:spPr>
          <a:xfrm>
            <a:off x="743564" y="-698442"/>
            <a:ext cx="10704871" cy="5754176"/>
          </a:xfrm>
        </p:spPr>
        <p:txBody>
          <a:bodyPr>
            <a:normAutofit fontScale="92500" lnSpcReduction="10000"/>
          </a:bodyPr>
          <a:lstStyle/>
          <a:p>
            <a:pPr marL="0" indent="0">
              <a:buNone/>
            </a:pPr>
            <a:endParaRPr lang="en-US" sz="2400" dirty="0"/>
          </a:p>
          <a:p>
            <a:pPr marL="0" indent="0">
              <a:buNone/>
            </a:pPr>
            <a:endParaRPr lang="en-US" sz="2400" dirty="0"/>
          </a:p>
          <a:p>
            <a:endParaRPr lang="en-US" sz="2400" dirty="0"/>
          </a:p>
          <a:p>
            <a:pPr algn="just"/>
            <a:r>
              <a:rPr lang="en-US" sz="2400" dirty="0"/>
              <a:t>Encopresis risk factors: sexual abuse, and other psychiatric disorders, parents insist that their children attempt to defecate before they are adequately treated may aggravate the condition. </a:t>
            </a:r>
          </a:p>
          <a:p>
            <a:pPr algn="just"/>
            <a:r>
              <a:rPr lang="en-US" sz="2400" dirty="0"/>
              <a:t>Children with encopresis who are not promptly treated, however, frequently end up being socially rejected</a:t>
            </a:r>
          </a:p>
          <a:p>
            <a:pPr algn="just"/>
            <a:r>
              <a:rPr lang="en-US" sz="2400" dirty="0"/>
              <a:t>Prevalence of encopresis ranges from 0.8 to 7.8%.</a:t>
            </a:r>
          </a:p>
          <a:p>
            <a:pPr algn="just"/>
            <a:r>
              <a:rPr lang="en-US" sz="2400" dirty="0"/>
              <a:t>Treatment: Oral laxatives such as Poly Ethylene Glycol and cognitive-behavioral intervention to begin regular attempts to have bowel movements in the toilet, and to diminish anxiety related to bowel movement. </a:t>
            </a:r>
          </a:p>
          <a:p>
            <a:pPr algn="just"/>
            <a:endParaRPr lang="en-IN" sz="2400" dirty="0"/>
          </a:p>
        </p:txBody>
      </p:sp>
    </p:spTree>
    <p:extLst>
      <p:ext uri="{BB962C8B-B14F-4D97-AF65-F5344CB8AC3E}">
        <p14:creationId xmlns:p14="http://schemas.microsoft.com/office/powerpoint/2010/main" val="317009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7215F-11E3-8917-DFD6-C159D2E009DF}"/>
              </a:ext>
            </a:extLst>
          </p:cNvPr>
          <p:cNvSpPr>
            <a:spLocks noGrp="1"/>
          </p:cNvSpPr>
          <p:nvPr>
            <p:ph type="title"/>
          </p:nvPr>
        </p:nvSpPr>
        <p:spPr>
          <a:xfrm>
            <a:off x="1166542" y="32986"/>
            <a:ext cx="9603275" cy="1049235"/>
          </a:xfrm>
        </p:spPr>
        <p:txBody>
          <a:bodyPr/>
          <a:lstStyle/>
          <a:p>
            <a:pPr algn="ctr"/>
            <a:r>
              <a:rPr lang="en-US" b="1" dirty="0"/>
              <a:t>Cerebral Palsy</a:t>
            </a:r>
            <a:endParaRPr lang="en-IN" dirty="0"/>
          </a:p>
        </p:txBody>
      </p:sp>
      <p:pic>
        <p:nvPicPr>
          <p:cNvPr id="5" name="Content Placeholder 4">
            <a:extLst>
              <a:ext uri="{FF2B5EF4-FFF2-40B4-BE49-F238E27FC236}">
                <a16:creationId xmlns:a16="http://schemas.microsoft.com/office/drawing/2014/main" id="{82D59930-1B2A-70FC-493D-695A985BA4A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9478" y="1209346"/>
            <a:ext cx="5094345" cy="4331483"/>
          </a:xfrm>
        </p:spPr>
      </p:pic>
      <p:pic>
        <p:nvPicPr>
          <p:cNvPr id="7" name="Picture 6">
            <a:extLst>
              <a:ext uri="{FF2B5EF4-FFF2-40B4-BE49-F238E27FC236}">
                <a16:creationId xmlns:a16="http://schemas.microsoft.com/office/drawing/2014/main" id="{0C442C6F-4671-C6FB-E1AA-7D3BB66532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3824" y="1209346"/>
            <a:ext cx="4545994" cy="4331483"/>
          </a:xfrm>
          <a:prstGeom prst="rect">
            <a:avLst/>
          </a:prstGeom>
        </p:spPr>
      </p:pic>
    </p:spTree>
    <p:extLst>
      <p:ext uri="{BB962C8B-B14F-4D97-AF65-F5344CB8AC3E}">
        <p14:creationId xmlns:p14="http://schemas.microsoft.com/office/powerpoint/2010/main" val="883812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91987C-3699-3F0A-1A42-A91CAFE54258}"/>
              </a:ext>
            </a:extLst>
          </p:cNvPr>
          <p:cNvSpPr>
            <a:spLocks noGrp="1"/>
          </p:cNvSpPr>
          <p:nvPr>
            <p:ph idx="1"/>
          </p:nvPr>
        </p:nvSpPr>
        <p:spPr>
          <a:xfrm>
            <a:off x="147483" y="-1"/>
            <a:ext cx="11857703" cy="6135329"/>
          </a:xfrm>
        </p:spPr>
        <p:txBody>
          <a:bodyPr>
            <a:normAutofit fontScale="92500" lnSpcReduction="10000"/>
          </a:bodyPr>
          <a:lstStyle/>
          <a:p>
            <a:endParaRPr lang="en-US" sz="1800" b="0" i="0" dirty="0">
              <a:solidFill>
                <a:srgbClr val="212529"/>
              </a:solidFill>
              <a:effectLst/>
              <a:highlight>
                <a:srgbClr val="FFFFFF"/>
              </a:highlight>
              <a:ea typeface="Calibri" panose="020F0502020204030204" pitchFamily="34" charset="0"/>
              <a:cs typeface="Calibri" panose="020F0502020204030204" pitchFamily="34" charset="0"/>
            </a:endParaRPr>
          </a:p>
          <a:p>
            <a:endParaRPr lang="en-US" sz="1800" dirty="0">
              <a:solidFill>
                <a:srgbClr val="212529"/>
              </a:solidFill>
              <a:highlight>
                <a:srgbClr val="FFFFFF"/>
              </a:highlight>
              <a:ea typeface="Calibri" panose="020F0502020204030204" pitchFamily="34" charset="0"/>
              <a:cs typeface="Calibri" panose="020F0502020204030204" pitchFamily="34" charset="0"/>
            </a:endParaRPr>
          </a:p>
          <a:p>
            <a:pPr algn="just"/>
            <a:r>
              <a:rPr lang="en-US" sz="1800" b="0" i="0" dirty="0">
                <a:solidFill>
                  <a:srgbClr val="212529"/>
                </a:solidFill>
                <a:effectLst/>
                <a:ea typeface="Calibri" panose="020F0502020204030204" pitchFamily="34" charset="0"/>
                <a:cs typeface="Calibri" panose="020F0502020204030204" pitchFamily="34" charset="0"/>
              </a:rPr>
              <a:t>Cerebral palsy (CP) </a:t>
            </a:r>
            <a:r>
              <a:rPr lang="en-US" sz="1800" dirty="0">
                <a:solidFill>
                  <a:srgbClr val="212529"/>
                </a:solidFill>
                <a:ea typeface="Calibri" panose="020F0502020204030204" pitchFamily="34" charset="0"/>
                <a:cs typeface="Calibri" panose="020F0502020204030204" pitchFamily="34" charset="0"/>
              </a:rPr>
              <a:t>refers to </a:t>
            </a:r>
            <a:r>
              <a:rPr lang="en-US" sz="1800" b="0" i="0" dirty="0">
                <a:solidFill>
                  <a:srgbClr val="212529"/>
                </a:solidFill>
                <a:effectLst/>
                <a:ea typeface="Calibri" panose="020F0502020204030204" pitchFamily="34" charset="0"/>
                <a:cs typeface="Calibri" panose="020F0502020204030204" pitchFamily="34" charset="0"/>
              </a:rPr>
              <a:t>a group of neurological disorders that appear in infancy or early childhood and permanently affect body movement and muscle coordination. </a:t>
            </a:r>
          </a:p>
          <a:p>
            <a:pPr algn="just"/>
            <a:r>
              <a:rPr lang="en-US" sz="1800" dirty="0">
                <a:solidFill>
                  <a:srgbClr val="212529"/>
                </a:solidFill>
                <a:ea typeface="Calibri" panose="020F0502020204030204" pitchFamily="34" charset="0"/>
                <a:cs typeface="Calibri" panose="020F0502020204030204" pitchFamily="34" charset="0"/>
              </a:rPr>
              <a:t>Etiology: D</a:t>
            </a:r>
            <a:r>
              <a:rPr lang="en-US" sz="1800" b="0" i="0" dirty="0">
                <a:solidFill>
                  <a:srgbClr val="212529"/>
                </a:solidFill>
                <a:effectLst/>
                <a:ea typeface="Calibri" panose="020F0502020204030204" pitchFamily="34" charset="0"/>
                <a:cs typeface="Calibri" panose="020F0502020204030204" pitchFamily="34" charset="0"/>
              </a:rPr>
              <a:t>isruption in the brain's ability to control movement and maintain posture and balance. </a:t>
            </a:r>
          </a:p>
          <a:p>
            <a:pPr marL="0" indent="0" algn="just">
              <a:buNone/>
            </a:pPr>
            <a:r>
              <a:rPr lang="en-US" sz="1800" b="0" i="0" dirty="0">
                <a:solidFill>
                  <a:srgbClr val="212529"/>
                </a:solidFill>
                <a:effectLst/>
                <a:ea typeface="Calibri" panose="020F0502020204030204" pitchFamily="34" charset="0"/>
                <a:cs typeface="Calibri" panose="020F0502020204030204" pitchFamily="34" charset="0"/>
              </a:rPr>
              <a:t>   </a:t>
            </a:r>
            <a:r>
              <a:rPr lang="en-US" sz="1800" b="1" i="0" dirty="0">
                <a:solidFill>
                  <a:srgbClr val="212529"/>
                </a:solidFill>
                <a:effectLst/>
                <a:ea typeface="Calibri" panose="020F0502020204030204" pitchFamily="34" charset="0"/>
                <a:cs typeface="Calibri" panose="020F0502020204030204" pitchFamily="34" charset="0"/>
              </a:rPr>
              <a:t>Clinical Features:</a:t>
            </a:r>
          </a:p>
          <a:p>
            <a:pPr algn="just">
              <a:buFont typeface="Arial" panose="020B0604020202020204" pitchFamily="34" charset="0"/>
              <a:buChar char="•"/>
            </a:pPr>
            <a:r>
              <a:rPr lang="en-US" sz="1800" b="0" i="0" dirty="0">
                <a:solidFill>
                  <a:srgbClr val="212529"/>
                </a:solidFill>
                <a:effectLst/>
                <a:ea typeface="Calibri" panose="020F0502020204030204" pitchFamily="34" charset="0"/>
                <a:cs typeface="Calibri" panose="020F0502020204030204" pitchFamily="34" charset="0"/>
              </a:rPr>
              <a:t>Lack of muscle coordination when performing voluntary movements (</a:t>
            </a:r>
            <a:r>
              <a:rPr lang="en-US" sz="1800" b="1" i="0" dirty="0">
                <a:solidFill>
                  <a:srgbClr val="212529"/>
                </a:solidFill>
                <a:effectLst/>
                <a:ea typeface="Calibri" panose="020F0502020204030204" pitchFamily="34" charset="0"/>
                <a:cs typeface="Calibri" panose="020F0502020204030204" pitchFamily="34" charset="0"/>
              </a:rPr>
              <a:t>ataxia</a:t>
            </a:r>
            <a:r>
              <a:rPr lang="en-US" sz="1800" b="0" i="0" dirty="0">
                <a:solidFill>
                  <a:srgbClr val="212529"/>
                </a:solidFill>
                <a:effectLst/>
                <a:ea typeface="Calibri" panose="020F0502020204030204" pitchFamily="34" charset="0"/>
                <a:cs typeface="Calibri" panose="020F0502020204030204" pitchFamily="34" charset="0"/>
              </a:rPr>
              <a:t>)</a:t>
            </a:r>
          </a:p>
          <a:p>
            <a:pPr algn="just">
              <a:buFont typeface="Arial" panose="020B0604020202020204" pitchFamily="34" charset="0"/>
              <a:buChar char="•"/>
            </a:pPr>
            <a:r>
              <a:rPr lang="en-US" sz="1800" b="0" i="0" dirty="0">
                <a:solidFill>
                  <a:srgbClr val="212529"/>
                </a:solidFill>
                <a:effectLst/>
                <a:ea typeface="Calibri" panose="020F0502020204030204" pitchFamily="34" charset="0"/>
                <a:cs typeface="Calibri" panose="020F0502020204030204" pitchFamily="34" charset="0"/>
              </a:rPr>
              <a:t>Stiff or tight muscles and exaggerated reflexes (</a:t>
            </a:r>
            <a:r>
              <a:rPr lang="en-US" sz="1800" b="1" i="0" dirty="0">
                <a:solidFill>
                  <a:srgbClr val="212529"/>
                </a:solidFill>
                <a:effectLst/>
                <a:ea typeface="Calibri" panose="020F0502020204030204" pitchFamily="34" charset="0"/>
                <a:cs typeface="Calibri" panose="020F0502020204030204" pitchFamily="34" charset="0"/>
              </a:rPr>
              <a:t>spasticity</a:t>
            </a:r>
            <a:r>
              <a:rPr lang="en-US" sz="1800" b="0" i="0" dirty="0">
                <a:solidFill>
                  <a:srgbClr val="212529"/>
                </a:solidFill>
                <a:effectLst/>
                <a:ea typeface="Calibri" panose="020F0502020204030204" pitchFamily="34" charset="0"/>
                <a:cs typeface="Calibri" panose="020F0502020204030204" pitchFamily="34" charset="0"/>
              </a:rPr>
              <a:t>)</a:t>
            </a:r>
          </a:p>
          <a:p>
            <a:pPr algn="just">
              <a:buFont typeface="Arial" panose="020B0604020202020204" pitchFamily="34" charset="0"/>
              <a:buChar char="•"/>
            </a:pPr>
            <a:r>
              <a:rPr lang="en-US" sz="1800" b="0" i="0" dirty="0">
                <a:solidFill>
                  <a:srgbClr val="212529"/>
                </a:solidFill>
                <a:effectLst/>
                <a:ea typeface="Calibri" panose="020F0502020204030204" pitchFamily="34" charset="0"/>
                <a:cs typeface="Calibri" panose="020F0502020204030204" pitchFamily="34" charset="0"/>
              </a:rPr>
              <a:t>Walking on the toes, a crouched gait, or a </a:t>
            </a:r>
            <a:r>
              <a:rPr lang="en-US" sz="1800" b="1" i="0" dirty="0">
                <a:solidFill>
                  <a:srgbClr val="212529"/>
                </a:solidFill>
                <a:effectLst/>
                <a:ea typeface="Calibri" panose="020F0502020204030204" pitchFamily="34" charset="0"/>
                <a:cs typeface="Calibri" panose="020F0502020204030204" pitchFamily="34" charset="0"/>
              </a:rPr>
              <a:t>scissored gait</a:t>
            </a:r>
          </a:p>
          <a:p>
            <a:pPr algn="just">
              <a:buFont typeface="Arial" panose="020B0604020202020204" pitchFamily="34" charset="0"/>
              <a:buChar char="•"/>
            </a:pPr>
            <a:r>
              <a:rPr lang="en-US" sz="1800" dirty="0">
                <a:solidFill>
                  <a:srgbClr val="212529"/>
                </a:solidFill>
                <a:ea typeface="Calibri" panose="020F0502020204030204" pitchFamily="34" charset="0"/>
                <a:cs typeface="Calibri" panose="020F0502020204030204" pitchFamily="34" charset="0"/>
              </a:rPr>
              <a:t>I</a:t>
            </a:r>
            <a:r>
              <a:rPr lang="en-US" sz="1800" b="0" i="0" dirty="0">
                <a:solidFill>
                  <a:srgbClr val="212529"/>
                </a:solidFill>
                <a:effectLst/>
                <a:ea typeface="Calibri" panose="020F0502020204030204" pitchFamily="34" charset="0"/>
                <a:cs typeface="Calibri" panose="020F0502020204030204" pitchFamily="34" charset="0"/>
              </a:rPr>
              <a:t>nvoluntary movements and difficulty with precise movements present.</a:t>
            </a:r>
          </a:p>
          <a:p>
            <a:pPr algn="just">
              <a:buFont typeface="Arial" panose="020B0604020202020204" pitchFamily="34" charset="0"/>
              <a:buChar char="•"/>
            </a:pPr>
            <a:r>
              <a:rPr lang="en-US" sz="1800" b="0" i="0" dirty="0">
                <a:solidFill>
                  <a:srgbClr val="212529"/>
                </a:solidFill>
                <a:effectLst/>
                <a:ea typeface="Calibri" panose="020F0502020204030204" pitchFamily="34" charset="0"/>
                <a:cs typeface="Calibri" panose="020F0502020204030204" pitchFamily="34" charset="0"/>
              </a:rPr>
              <a:t>Delayed motor milestones</a:t>
            </a:r>
          </a:p>
          <a:p>
            <a:pPr algn="just">
              <a:buFont typeface="Arial" panose="020B0604020202020204" pitchFamily="34" charset="0"/>
              <a:buChar char="•"/>
            </a:pPr>
            <a:r>
              <a:rPr lang="en-US" sz="1800" dirty="0">
                <a:solidFill>
                  <a:srgbClr val="212529"/>
                </a:solidFill>
                <a:ea typeface="Calibri" panose="020F0502020204030204" pitchFamily="34" charset="0"/>
                <a:cs typeface="Calibri" panose="020F0502020204030204" pitchFamily="34" charset="0"/>
              </a:rPr>
              <a:t>A</a:t>
            </a:r>
            <a:r>
              <a:rPr lang="en-US" sz="1800" i="0" dirty="0">
                <a:solidFill>
                  <a:srgbClr val="212529"/>
                </a:solidFill>
                <a:effectLst/>
                <a:ea typeface="Calibri" panose="020F0502020204030204" pitchFamily="34" charset="0"/>
                <a:cs typeface="Calibri" panose="020F0502020204030204" pitchFamily="34" charset="0"/>
              </a:rPr>
              <a:t>pproximately</a:t>
            </a:r>
            <a:r>
              <a:rPr lang="en-US" sz="1800" b="0" i="0" dirty="0">
                <a:solidFill>
                  <a:srgbClr val="212529"/>
                </a:solidFill>
                <a:effectLst/>
                <a:ea typeface="Calibri" panose="020F0502020204030204" pitchFamily="34" charset="0"/>
                <a:cs typeface="Calibri" panose="020F0502020204030204" pitchFamily="34" charset="0"/>
              </a:rPr>
              <a:t> 30–50 percent of individuals with CP have an intellectual disability.  </a:t>
            </a:r>
          </a:p>
          <a:p>
            <a:pPr algn="just">
              <a:buFont typeface="Arial" panose="020B0604020202020204" pitchFamily="34" charset="0"/>
              <a:buChar char="•"/>
            </a:pPr>
            <a:r>
              <a:rPr lang="en-US" sz="1800" b="0" i="0" dirty="0">
                <a:solidFill>
                  <a:srgbClr val="212529"/>
                </a:solidFill>
                <a:effectLst/>
                <a:ea typeface="Calibri" panose="020F0502020204030204" pitchFamily="34" charset="0"/>
                <a:cs typeface="Calibri" panose="020F0502020204030204" pitchFamily="34" charset="0"/>
              </a:rPr>
              <a:t>People with CP are at greater risk of developing anxiety, depression, and social and emotional issues.</a:t>
            </a:r>
          </a:p>
          <a:p>
            <a:pPr>
              <a:lnSpc>
                <a:spcPct val="100000"/>
              </a:lnSpc>
            </a:pPr>
            <a:r>
              <a:rPr lang="en-US" sz="1800" b="0" i="0" dirty="0">
                <a:solidFill>
                  <a:srgbClr val="212529"/>
                </a:solidFill>
                <a:effectLst/>
                <a:ea typeface="Calibri" panose="020F0502020204030204" pitchFamily="34" charset="0"/>
                <a:cs typeface="Calibri" panose="020F0502020204030204" pitchFamily="34" charset="0"/>
              </a:rPr>
              <a:t>Treatment: </a:t>
            </a:r>
            <a:r>
              <a:rPr lang="en-IN" sz="1800" b="0" i="0" dirty="0">
                <a:solidFill>
                  <a:srgbClr val="212529"/>
                </a:solidFill>
                <a:effectLst/>
              </a:rPr>
              <a:t>Physical therapy, recreation therapy , occupational therapy, Speech and language therapy. </a:t>
            </a:r>
            <a:r>
              <a:rPr lang="en-US" sz="1800" b="0" i="0" dirty="0">
                <a:solidFill>
                  <a:srgbClr val="212529"/>
                </a:solidFill>
                <a:effectLst/>
              </a:rPr>
              <a:t>Oral medications such as diazepam, baclofen, dantrolene sodium, and tizanidine are usually used as the first line of treatment to relax stiff, contracted, or overactive muscles.</a:t>
            </a:r>
          </a:p>
          <a:p>
            <a:pPr>
              <a:lnSpc>
                <a:spcPct val="120000"/>
              </a:lnSpc>
            </a:pPr>
            <a:endParaRPr lang="en-US" sz="2400" dirty="0"/>
          </a:p>
          <a:p>
            <a:pPr algn="just">
              <a:buFont typeface="Arial" panose="020B0604020202020204" pitchFamily="34" charset="0"/>
              <a:buChar char="•"/>
            </a:pPr>
            <a:endParaRPr lang="en-US" sz="1800" b="0" i="0" dirty="0">
              <a:solidFill>
                <a:srgbClr val="212529"/>
              </a:solidFill>
              <a:effectLst/>
              <a:ea typeface="Calibri" panose="020F0502020204030204" pitchFamily="34" charset="0"/>
              <a:cs typeface="Calibri" panose="020F0502020204030204" pitchFamily="34" charset="0"/>
            </a:endParaRPr>
          </a:p>
          <a:p>
            <a:endParaRPr lang="en-IN" sz="800" dirty="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5064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FB44E2-CF7E-4764-8107-BDF8232B4565}"/>
              </a:ext>
            </a:extLst>
          </p:cNvPr>
          <p:cNvSpPr>
            <a:spLocks noGrp="1"/>
          </p:cNvSpPr>
          <p:nvPr>
            <p:ph type="subTitle" idx="1"/>
          </p:nvPr>
        </p:nvSpPr>
        <p:spPr>
          <a:xfrm>
            <a:off x="1291472" y="933254"/>
            <a:ext cx="9376528" cy="4324546"/>
          </a:xfrm>
        </p:spPr>
        <p:txBody>
          <a:bodyPr>
            <a:normAutofit/>
          </a:bodyPr>
          <a:lstStyle/>
          <a:p>
            <a:pPr algn="ctr"/>
            <a:endParaRPr lang="en-IN" sz="7200" b="1" i="1" dirty="0">
              <a:latin typeface="Arial" panose="020B0604020202020204" pitchFamily="34" charset="0"/>
              <a:cs typeface="Arial" panose="020B0604020202020204" pitchFamily="34" charset="0"/>
            </a:endParaRPr>
          </a:p>
          <a:p>
            <a:pPr algn="ctr"/>
            <a:r>
              <a:rPr lang="en-IN" sz="7200" b="1" i="1"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2754803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C8537-69CD-8C18-355D-815078337C55}"/>
              </a:ext>
            </a:extLst>
          </p:cNvPr>
          <p:cNvSpPr>
            <a:spLocks noGrp="1"/>
          </p:cNvSpPr>
          <p:nvPr>
            <p:ph type="title"/>
          </p:nvPr>
        </p:nvSpPr>
        <p:spPr/>
        <p:txBody>
          <a:bodyPr/>
          <a:lstStyle/>
          <a:p>
            <a:pPr algn="ctr"/>
            <a:r>
              <a:rPr lang="en-US" b="1" dirty="0">
                <a:latin typeface="+mn-lt"/>
              </a:rPr>
              <a:t>Intellectual Disability</a:t>
            </a:r>
            <a:endParaRPr lang="en-IN" b="1" dirty="0">
              <a:latin typeface="+mn-lt"/>
            </a:endParaRPr>
          </a:p>
        </p:txBody>
      </p:sp>
      <p:pic>
        <p:nvPicPr>
          <p:cNvPr id="27" name="Picture 26">
            <a:extLst>
              <a:ext uri="{FF2B5EF4-FFF2-40B4-BE49-F238E27FC236}">
                <a16:creationId xmlns:a16="http://schemas.microsoft.com/office/drawing/2014/main" id="{1E118C53-2B73-202D-D8C5-CAF17C2CA2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8515" y="1495697"/>
            <a:ext cx="6346372" cy="4597492"/>
          </a:xfrm>
          <a:prstGeom prst="rect">
            <a:avLst/>
          </a:prstGeom>
        </p:spPr>
      </p:pic>
    </p:spTree>
    <p:extLst>
      <p:ext uri="{BB962C8B-B14F-4D97-AF65-F5344CB8AC3E}">
        <p14:creationId xmlns:p14="http://schemas.microsoft.com/office/powerpoint/2010/main" val="4175948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62A27A-CDDF-66F2-AD8E-37B2943D5281}"/>
              </a:ext>
            </a:extLst>
          </p:cNvPr>
          <p:cNvSpPr>
            <a:spLocks noGrp="1"/>
          </p:cNvSpPr>
          <p:nvPr>
            <p:ph idx="1"/>
          </p:nvPr>
        </p:nvSpPr>
        <p:spPr>
          <a:xfrm>
            <a:off x="329030" y="-365198"/>
            <a:ext cx="10909382" cy="6489911"/>
          </a:xfrm>
        </p:spPr>
        <p:txBody>
          <a:bodyPr>
            <a:normAutofit lnSpcReduction="10000"/>
          </a:bodyPr>
          <a:lstStyle/>
          <a:p>
            <a:endParaRPr lang="en-US" sz="2400" dirty="0"/>
          </a:p>
          <a:p>
            <a:endParaRPr lang="en-US" sz="2400" dirty="0"/>
          </a:p>
          <a:p>
            <a:r>
              <a:rPr lang="en-US" sz="2400" dirty="0"/>
              <a:t>Diagnosis: Standardized intellectual assessment + standardized measure of adaptive function (below the expected level in both areas) </a:t>
            </a:r>
          </a:p>
          <a:p>
            <a:r>
              <a:rPr lang="en-US" sz="2400" dirty="0"/>
              <a:t>The severity of the intellectual disability will be determined on the basis of the level of adaptive function.</a:t>
            </a:r>
          </a:p>
          <a:p>
            <a:r>
              <a:rPr lang="en-US" sz="2400" dirty="0"/>
              <a:t>2/3</a:t>
            </a:r>
            <a:r>
              <a:rPr lang="en-US" sz="2400" baseline="30000" dirty="0"/>
              <a:t>rd</a:t>
            </a:r>
            <a:r>
              <a:rPr lang="en-US" sz="2400" dirty="0"/>
              <a:t> of children with ID have comorbid psychiatric manifestations. </a:t>
            </a:r>
          </a:p>
          <a:p>
            <a:r>
              <a:rPr lang="en-US" sz="2400" dirty="0"/>
              <a:t>Disruptive and Conduct disorders are more frequent in mild ID.</a:t>
            </a:r>
          </a:p>
          <a:p>
            <a:r>
              <a:rPr lang="en-US" sz="2400" dirty="0"/>
              <a:t>Autism spectrum disorder are more frequent in severe ID</a:t>
            </a:r>
          </a:p>
          <a:p>
            <a:r>
              <a:rPr lang="en-US" sz="2400" dirty="0"/>
              <a:t>2-3% of ID meet diagnostic criteria for schizophrenia. 50% of ID are found to meet criteria for mood disorder.</a:t>
            </a:r>
          </a:p>
          <a:p>
            <a:r>
              <a:rPr lang="en-US" sz="2400" dirty="0"/>
              <a:t>Treatment for aggressive behaviors in ID: Risperidone</a:t>
            </a:r>
          </a:p>
          <a:p>
            <a:endParaRPr lang="en-IN" sz="2400" dirty="0"/>
          </a:p>
        </p:txBody>
      </p:sp>
    </p:spTree>
    <p:extLst>
      <p:ext uri="{BB962C8B-B14F-4D97-AF65-F5344CB8AC3E}">
        <p14:creationId xmlns:p14="http://schemas.microsoft.com/office/powerpoint/2010/main" val="246363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3B290-6D10-F29B-462F-06ACF874DF11}"/>
              </a:ext>
            </a:extLst>
          </p:cNvPr>
          <p:cNvSpPr>
            <a:spLocks noGrp="1"/>
          </p:cNvSpPr>
          <p:nvPr>
            <p:ph type="title"/>
          </p:nvPr>
        </p:nvSpPr>
        <p:spPr>
          <a:xfrm>
            <a:off x="707572" y="145234"/>
            <a:ext cx="10515600" cy="1325563"/>
          </a:xfrm>
        </p:spPr>
        <p:txBody>
          <a:bodyPr/>
          <a:lstStyle/>
          <a:p>
            <a:pPr algn="ctr"/>
            <a:r>
              <a:rPr lang="en-US" b="1" dirty="0">
                <a:latin typeface="+mn-lt"/>
              </a:rPr>
              <a:t>Attention Deficit Hyperactivity Disorder</a:t>
            </a:r>
            <a:endParaRPr lang="en-IN" b="1" dirty="0">
              <a:latin typeface="+mn-lt"/>
            </a:endParaRPr>
          </a:p>
        </p:txBody>
      </p:sp>
      <p:pic>
        <p:nvPicPr>
          <p:cNvPr id="5" name="Content Placeholder 20">
            <a:extLst>
              <a:ext uri="{FF2B5EF4-FFF2-40B4-BE49-F238E27FC236}">
                <a16:creationId xmlns:a16="http://schemas.microsoft.com/office/drawing/2014/main" id="{081880BE-27B9-D277-C2CB-E2DEAE8EDC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4331" y="947057"/>
            <a:ext cx="9283338" cy="5294812"/>
          </a:xfrm>
          <a:prstGeom prst="rect">
            <a:avLst/>
          </a:prstGeom>
        </p:spPr>
      </p:pic>
    </p:spTree>
    <p:extLst>
      <p:ext uri="{BB962C8B-B14F-4D97-AF65-F5344CB8AC3E}">
        <p14:creationId xmlns:p14="http://schemas.microsoft.com/office/powerpoint/2010/main" val="1488872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50E42-24BC-F0BB-1015-B37EE1BF8FEB}"/>
              </a:ext>
            </a:extLst>
          </p:cNvPr>
          <p:cNvSpPr>
            <a:spLocks noGrp="1"/>
          </p:cNvSpPr>
          <p:nvPr>
            <p:ph idx="1"/>
          </p:nvPr>
        </p:nvSpPr>
        <p:spPr>
          <a:xfrm>
            <a:off x="383458" y="-187515"/>
            <a:ext cx="11179277" cy="6696470"/>
          </a:xfrm>
        </p:spPr>
        <p:txBody>
          <a:bodyPr>
            <a:noAutofit/>
          </a:bodyPr>
          <a:lstStyle/>
          <a:p>
            <a:pPr>
              <a:lnSpc>
                <a:spcPct val="120000"/>
              </a:lnSpc>
            </a:pPr>
            <a:endParaRPr lang="en-US" sz="2400" dirty="0"/>
          </a:p>
          <a:p>
            <a:pPr marL="0" indent="0">
              <a:lnSpc>
                <a:spcPct val="120000"/>
              </a:lnSpc>
              <a:buNone/>
            </a:pPr>
            <a:endParaRPr lang="en-US" sz="2400" dirty="0"/>
          </a:p>
          <a:p>
            <a:pPr algn="just">
              <a:lnSpc>
                <a:spcPct val="120000"/>
              </a:lnSpc>
            </a:pPr>
            <a:r>
              <a:rPr lang="en-US" dirty="0"/>
              <a:t>Attention-deficit hyperactivity disorder (ADHD) is a neuropsychiatric condition affecting preschoolers, children, adolescents characterized by a pattern of diminished sustained attention, and increased impulsivity or hyperactivity.</a:t>
            </a:r>
          </a:p>
          <a:p>
            <a:pPr algn="just">
              <a:lnSpc>
                <a:spcPct val="120000"/>
              </a:lnSpc>
            </a:pPr>
            <a:r>
              <a:rPr lang="en-US" dirty="0"/>
              <a:t>Characteristics: Hyperactivity, attention deficit, impulsivity, memory and thinking deficits, specific learning disabilities, and speech and hearing deficits. </a:t>
            </a:r>
          </a:p>
          <a:p>
            <a:pPr algn="just">
              <a:lnSpc>
                <a:spcPct val="120000"/>
              </a:lnSpc>
            </a:pPr>
            <a:r>
              <a:rPr lang="en-US" dirty="0"/>
              <a:t>It is commonly associated with learning, mood and conduct disorder</a:t>
            </a:r>
          </a:p>
          <a:p>
            <a:pPr algn="just">
              <a:lnSpc>
                <a:spcPct val="120000"/>
              </a:lnSpc>
            </a:pPr>
            <a:r>
              <a:rPr lang="en-US" dirty="0"/>
              <a:t>Data suggests that inheritability of ADHD is 75%.</a:t>
            </a:r>
          </a:p>
          <a:p>
            <a:pPr algn="just">
              <a:lnSpc>
                <a:spcPct val="120000"/>
              </a:lnSpc>
            </a:pPr>
            <a:r>
              <a:rPr lang="en-US" dirty="0"/>
              <a:t>Treatment: First choice agents: Central nervous system stimulants like methylphenidate</a:t>
            </a:r>
            <a:r>
              <a:rPr lang="en-IN" dirty="0"/>
              <a:t> and dextroamphetamine</a:t>
            </a:r>
            <a:endParaRPr lang="en-US" dirty="0"/>
          </a:p>
          <a:p>
            <a:pPr>
              <a:lnSpc>
                <a:spcPct val="120000"/>
              </a:lnSpc>
            </a:pPr>
            <a:endParaRPr lang="en-US" sz="2400" dirty="0"/>
          </a:p>
          <a:p>
            <a:pPr>
              <a:lnSpc>
                <a:spcPct val="120000"/>
              </a:lnSpc>
            </a:pPr>
            <a:endParaRPr lang="en-US" sz="2400" dirty="0"/>
          </a:p>
        </p:txBody>
      </p:sp>
    </p:spTree>
    <p:extLst>
      <p:ext uri="{BB962C8B-B14F-4D97-AF65-F5344CB8AC3E}">
        <p14:creationId xmlns:p14="http://schemas.microsoft.com/office/powerpoint/2010/main" val="29411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A6C33-5AF3-A1DC-DA7B-B129C893E98F}"/>
              </a:ext>
            </a:extLst>
          </p:cNvPr>
          <p:cNvSpPr>
            <a:spLocks noGrp="1"/>
          </p:cNvSpPr>
          <p:nvPr>
            <p:ph type="title"/>
          </p:nvPr>
        </p:nvSpPr>
        <p:spPr>
          <a:xfrm>
            <a:off x="838200" y="201840"/>
            <a:ext cx="10515600" cy="1325563"/>
          </a:xfrm>
        </p:spPr>
        <p:txBody>
          <a:bodyPr/>
          <a:lstStyle/>
          <a:p>
            <a:pPr algn="ctr"/>
            <a:r>
              <a:rPr lang="en-US" b="1" dirty="0">
                <a:latin typeface="+mn-lt"/>
              </a:rPr>
              <a:t>Autism Spectrum Disorder</a:t>
            </a:r>
            <a:endParaRPr lang="en-IN" b="1" dirty="0">
              <a:latin typeface="+mn-lt"/>
            </a:endParaRPr>
          </a:p>
        </p:txBody>
      </p:sp>
      <p:pic>
        <p:nvPicPr>
          <p:cNvPr id="5" name="Content Placeholder 12">
            <a:extLst>
              <a:ext uri="{FF2B5EF4-FFF2-40B4-BE49-F238E27FC236}">
                <a16:creationId xmlns:a16="http://schemas.microsoft.com/office/drawing/2014/main" id="{C6251886-EE6C-C333-C4BF-E0C111AFD3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5372" y="1183641"/>
            <a:ext cx="7554686" cy="4490718"/>
          </a:xfrm>
          <a:prstGeom prst="rect">
            <a:avLst/>
          </a:prstGeom>
        </p:spPr>
      </p:pic>
    </p:spTree>
    <p:extLst>
      <p:ext uri="{BB962C8B-B14F-4D97-AF65-F5344CB8AC3E}">
        <p14:creationId xmlns:p14="http://schemas.microsoft.com/office/powerpoint/2010/main" val="55776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C3B42F-4744-B35A-961F-B4DD6FA4A8CD}"/>
              </a:ext>
            </a:extLst>
          </p:cNvPr>
          <p:cNvSpPr>
            <a:spLocks noGrp="1"/>
          </p:cNvSpPr>
          <p:nvPr>
            <p:ph idx="1"/>
          </p:nvPr>
        </p:nvSpPr>
        <p:spPr>
          <a:xfrm>
            <a:off x="560440" y="1130709"/>
            <a:ext cx="10756490" cy="4906297"/>
          </a:xfrm>
        </p:spPr>
        <p:txBody>
          <a:bodyPr>
            <a:normAutofit fontScale="85000" lnSpcReduction="10000"/>
          </a:bodyPr>
          <a:lstStyle/>
          <a:p>
            <a:pPr algn="just"/>
            <a:r>
              <a:rPr lang="en-US" sz="2400" dirty="0"/>
              <a:t>Autistic disorder is characterized by impairments in three domains: social communication, restricted and repetitive behaviors, and aberrant language development and usage.</a:t>
            </a:r>
          </a:p>
          <a:p>
            <a:pPr algn="just"/>
            <a:r>
              <a:rPr lang="en-US" sz="2400" dirty="0"/>
              <a:t>Irritability includes aggression, self-injurious behaviors, and severe temper tantrums.</a:t>
            </a:r>
          </a:p>
          <a:p>
            <a:pPr algn="just"/>
            <a:r>
              <a:rPr lang="en-US" sz="2400" dirty="0"/>
              <a:t>Some individuals with autism spectrum disorder have precocious or splinter skills of great proficiency, such as prodigious rote memories or calculating abilities, usually beyond the capabilities of their normal peers.</a:t>
            </a:r>
          </a:p>
          <a:p>
            <a:pPr algn="just"/>
            <a:r>
              <a:rPr lang="en-US" sz="2400" dirty="0"/>
              <a:t>Prevalence of ASD is 0.08% (8 cases per 10000 children}</a:t>
            </a:r>
          </a:p>
          <a:p>
            <a:pPr algn="just"/>
            <a:r>
              <a:rPr lang="en-US" sz="2400" dirty="0"/>
              <a:t>Treatment: Psychosocial intervention- Improve social interactions, communication, broaden strategies to integrate into schools, develop meaningful peer relationships, and increase long-term skills in independent living. Interventions.</a:t>
            </a:r>
          </a:p>
          <a:p>
            <a:pPr algn="just"/>
            <a:endParaRPr lang="en-IN" sz="2400" dirty="0"/>
          </a:p>
        </p:txBody>
      </p:sp>
    </p:spTree>
    <p:extLst>
      <p:ext uri="{BB962C8B-B14F-4D97-AF65-F5344CB8AC3E}">
        <p14:creationId xmlns:p14="http://schemas.microsoft.com/office/powerpoint/2010/main" val="2103477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938CC-8B45-79E6-4CB0-BD62C6343FAC}"/>
              </a:ext>
            </a:extLst>
          </p:cNvPr>
          <p:cNvSpPr>
            <a:spLocks noGrp="1"/>
          </p:cNvSpPr>
          <p:nvPr>
            <p:ph type="title"/>
          </p:nvPr>
        </p:nvSpPr>
        <p:spPr>
          <a:xfrm>
            <a:off x="1094476" y="91441"/>
            <a:ext cx="9603275" cy="1049235"/>
          </a:xfrm>
        </p:spPr>
        <p:txBody>
          <a:bodyPr/>
          <a:lstStyle/>
          <a:p>
            <a:pPr algn="ctr"/>
            <a:r>
              <a:rPr lang="en-US" b="1" dirty="0"/>
              <a:t>Conduct Disorder</a:t>
            </a:r>
            <a:endParaRPr lang="en-IN" b="1" dirty="0"/>
          </a:p>
        </p:txBody>
      </p:sp>
      <p:pic>
        <p:nvPicPr>
          <p:cNvPr id="4" name="Content Placeholder 4">
            <a:extLst>
              <a:ext uri="{FF2B5EF4-FFF2-40B4-BE49-F238E27FC236}">
                <a16:creationId xmlns:a16="http://schemas.microsoft.com/office/drawing/2014/main" id="{58892D61-E90C-6B05-F0D7-8261B327E52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29343" y="1140676"/>
            <a:ext cx="5057914" cy="4802187"/>
          </a:xfrm>
        </p:spPr>
      </p:pic>
      <p:pic>
        <p:nvPicPr>
          <p:cNvPr id="5" name="Content Placeholder 8">
            <a:extLst>
              <a:ext uri="{FF2B5EF4-FFF2-40B4-BE49-F238E27FC236}">
                <a16:creationId xmlns:a16="http://schemas.microsoft.com/office/drawing/2014/main" id="{0FBA25C3-A704-1F6B-F48D-BEA446FDE3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140677"/>
            <a:ext cx="5017086" cy="4881390"/>
          </a:xfrm>
          <a:prstGeom prst="rect">
            <a:avLst/>
          </a:prstGeom>
        </p:spPr>
      </p:pic>
    </p:spTree>
    <p:extLst>
      <p:ext uri="{BB962C8B-B14F-4D97-AF65-F5344CB8AC3E}">
        <p14:creationId xmlns:p14="http://schemas.microsoft.com/office/powerpoint/2010/main" val="3878621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418344-91DA-8F6C-2FF3-26340BA2B3C1}"/>
              </a:ext>
            </a:extLst>
          </p:cNvPr>
          <p:cNvSpPr>
            <a:spLocks noGrp="1"/>
          </p:cNvSpPr>
          <p:nvPr>
            <p:ph idx="1"/>
          </p:nvPr>
        </p:nvSpPr>
        <p:spPr>
          <a:xfrm>
            <a:off x="599769" y="363794"/>
            <a:ext cx="10754032" cy="6194322"/>
          </a:xfrm>
        </p:spPr>
        <p:txBody>
          <a:bodyPr>
            <a:normAutofit lnSpcReduction="10000"/>
          </a:bodyPr>
          <a:lstStyle/>
          <a:p>
            <a:endParaRPr lang="en-US" sz="2400" dirty="0"/>
          </a:p>
          <a:p>
            <a:pPr algn="just"/>
            <a:r>
              <a:rPr lang="en-US" sz="2400" dirty="0"/>
              <a:t>Conduct disorder is set of behavior characterized by :physical aggression or threats of harm to people, destruction of their own property or that of others, theft or acts of deceit, and frequent violation of age-appropriate rules.</a:t>
            </a:r>
          </a:p>
          <a:p>
            <a:pPr algn="just"/>
            <a:r>
              <a:rPr lang="en-US" sz="2400" dirty="0"/>
              <a:t>Aggression can be in the form of bullying, physical aggression, hostile, verbally abusive, and persistent lying, frequent truancy, and vandalism are common. Sexual behavior and regular use of psychoactive or other substances are present early for such children. </a:t>
            </a:r>
          </a:p>
          <a:p>
            <a:pPr algn="just"/>
            <a:r>
              <a:rPr lang="en-US" sz="2400" dirty="0"/>
              <a:t>Associated with: ADHD, depression, and learning disorders. </a:t>
            </a:r>
          </a:p>
          <a:p>
            <a:pPr algn="just"/>
            <a:r>
              <a:rPr lang="en-US" sz="2400" dirty="0"/>
              <a:t>Prevalence is more in males as compared to female 4:1. It is more common in children of parents with antisocial personality disorder and alcohol dependence.</a:t>
            </a:r>
          </a:p>
          <a:p>
            <a:endParaRPr lang="en-IN" dirty="0"/>
          </a:p>
        </p:txBody>
      </p:sp>
    </p:spTree>
    <p:extLst>
      <p:ext uri="{BB962C8B-B14F-4D97-AF65-F5344CB8AC3E}">
        <p14:creationId xmlns:p14="http://schemas.microsoft.com/office/powerpoint/2010/main" val="45624523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654</TotalTime>
  <Words>974</Words>
  <Application>Microsoft Office PowerPoint</Application>
  <PresentationFormat>Widescreen</PresentationFormat>
  <Paragraphs>73</Paragraphs>
  <Slides>17</Slides>
  <Notes>2</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Century Gothic</vt:lpstr>
      <vt:lpstr>Gallery</vt:lpstr>
      <vt:lpstr>Psychiatric comorbidities among disabled children</vt:lpstr>
      <vt:lpstr>Intellectual Disability</vt:lpstr>
      <vt:lpstr>PowerPoint Presentation</vt:lpstr>
      <vt:lpstr>Attention Deficit Hyperactivity Disorder</vt:lpstr>
      <vt:lpstr>PowerPoint Presentation</vt:lpstr>
      <vt:lpstr>Autism Spectrum Disorder</vt:lpstr>
      <vt:lpstr>PowerPoint Presentation</vt:lpstr>
      <vt:lpstr>Conduct Disorder</vt:lpstr>
      <vt:lpstr>PowerPoint Presentation</vt:lpstr>
      <vt:lpstr>Pica</vt:lpstr>
      <vt:lpstr>PowerPoint Presentation</vt:lpstr>
      <vt:lpstr>Enuresis and Encopresis</vt:lpstr>
      <vt:lpstr>PowerPoint Presentation</vt:lpstr>
      <vt:lpstr>PowerPoint Presentation</vt:lpstr>
      <vt:lpstr>Cerebral Palsy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Parthvi Psychiatry</dc:creator>
  <cp:lastModifiedBy>Parthvi Psychiatry</cp:lastModifiedBy>
  <cp:revision>103</cp:revision>
  <dcterms:created xsi:type="dcterms:W3CDTF">2024-06-20T17:21:03Z</dcterms:created>
  <dcterms:modified xsi:type="dcterms:W3CDTF">2024-07-02T05:18:48Z</dcterms:modified>
</cp:coreProperties>
</file>