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8" r:id="rId3"/>
    <p:sldId id="292" r:id="rId4"/>
    <p:sldId id="299" r:id="rId5"/>
    <p:sldId id="300" r:id="rId6"/>
    <p:sldId id="369" r:id="rId7"/>
    <p:sldId id="370" r:id="rId8"/>
    <p:sldId id="302" r:id="rId9"/>
    <p:sldId id="301" r:id="rId10"/>
    <p:sldId id="368" r:id="rId11"/>
    <p:sldId id="293" r:id="rId12"/>
    <p:sldId id="371" r:id="rId13"/>
    <p:sldId id="303" r:id="rId14"/>
    <p:sldId id="304" r:id="rId15"/>
    <p:sldId id="305" r:id="rId16"/>
    <p:sldId id="294" r:id="rId17"/>
    <p:sldId id="306" r:id="rId18"/>
    <p:sldId id="326" r:id="rId19"/>
    <p:sldId id="295" r:id="rId20"/>
    <p:sldId id="309" r:id="rId21"/>
    <p:sldId id="317" r:id="rId22"/>
    <p:sldId id="308" r:id="rId23"/>
    <p:sldId id="310" r:id="rId24"/>
    <p:sldId id="367" r:id="rId25"/>
    <p:sldId id="311" r:id="rId26"/>
    <p:sldId id="360" r:id="rId27"/>
    <p:sldId id="361" r:id="rId28"/>
    <p:sldId id="362" r:id="rId29"/>
    <p:sldId id="363" r:id="rId30"/>
    <p:sldId id="364" r:id="rId31"/>
    <p:sldId id="365" r:id="rId32"/>
    <p:sldId id="36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IDENTIFICATION</a:t>
            </a:r>
            <a:br>
              <a:rPr lang="en-US" dirty="0" smtClean="0"/>
            </a:br>
            <a:r>
              <a:rPr lang="en-US" dirty="0" err="1" smtClean="0"/>
              <a:t>Dactylography</a:t>
            </a:r>
            <a:r>
              <a:rPr lang="en-US" dirty="0" smtClean="0"/>
              <a:t>, Tattoo, Scar, Hair</a:t>
            </a:r>
            <a:endParaRPr lang="en-US" dirty="0"/>
          </a:p>
        </p:txBody>
      </p:sp>
      <p:sp>
        <p:nvSpPr>
          <p:cNvPr id="3" name="Subtitle 2"/>
          <p:cNvSpPr>
            <a:spLocks noGrp="1"/>
          </p:cNvSpPr>
          <p:nvPr>
            <p:ph type="subTitle" idx="1"/>
          </p:nvPr>
        </p:nvSpPr>
        <p:spPr/>
        <p:txBody>
          <a:bodyPr/>
          <a:lstStyle/>
          <a:p>
            <a:r>
              <a:rPr lang="en-US" dirty="0" err="1" smtClean="0"/>
              <a:t>Dr</a:t>
            </a:r>
            <a:r>
              <a:rPr lang="en-US" dirty="0" smtClean="0"/>
              <a:t> R G </a:t>
            </a:r>
            <a:r>
              <a:rPr lang="en-US" dirty="0" err="1" smtClean="0"/>
              <a:t>Datta</a:t>
            </a:r>
            <a:endParaRPr lang="en-US" smtClean="0"/>
          </a:p>
          <a:p>
            <a:endParaRPr lang="en-US" dirty="0"/>
          </a:p>
        </p:txBody>
      </p:sp>
    </p:spTree>
    <p:extLst>
      <p:ext uri="{BB962C8B-B14F-4D97-AF65-F5344CB8AC3E}">
        <p14:creationId xmlns:p14="http://schemas.microsoft.com/office/powerpoint/2010/main" xmlns="" val="3263129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Cheiloscopy</a:t>
            </a:r>
            <a:r>
              <a:rPr lang="en-US" dirty="0" smtClean="0"/>
              <a:t>, Palatal prints, Ear print</a:t>
            </a:r>
            <a:endParaRPr lang="en-IN" dirty="0"/>
          </a:p>
        </p:txBody>
      </p:sp>
      <p:sp>
        <p:nvSpPr>
          <p:cNvPr id="3" name="Content Placeholder 2"/>
          <p:cNvSpPr>
            <a:spLocks noGrp="1"/>
          </p:cNvSpPr>
          <p:nvPr>
            <p:ph idx="1"/>
          </p:nvPr>
        </p:nvSpPr>
        <p:spPr/>
        <p:txBody>
          <a:bodyPr/>
          <a:lstStyle/>
          <a:p>
            <a:endParaRPr lang="en-IN" dirty="0"/>
          </a:p>
        </p:txBody>
      </p:sp>
      <p:pic>
        <p:nvPicPr>
          <p:cNvPr id="4098" name="Picture 2" descr="C:\Users\Acer\Desktop\cheiloscopy.jpg"/>
          <p:cNvPicPr>
            <a:picLocks noChangeAspect="1" noChangeArrowheads="1"/>
          </p:cNvPicPr>
          <p:nvPr/>
        </p:nvPicPr>
        <p:blipFill>
          <a:blip r:embed="rId2"/>
          <a:srcRect/>
          <a:stretch>
            <a:fillRect/>
          </a:stretch>
        </p:blipFill>
        <p:spPr bwMode="auto">
          <a:xfrm>
            <a:off x="304800" y="1290637"/>
            <a:ext cx="3089986" cy="5338763"/>
          </a:xfrm>
          <a:prstGeom prst="rect">
            <a:avLst/>
          </a:prstGeom>
          <a:noFill/>
        </p:spPr>
      </p:pic>
      <p:pic>
        <p:nvPicPr>
          <p:cNvPr id="4099" name="Picture 3" descr="C:\Users\Acer\Desktop\ear print.jpg"/>
          <p:cNvPicPr>
            <a:picLocks noChangeAspect="1" noChangeArrowheads="1"/>
          </p:cNvPicPr>
          <p:nvPr/>
        </p:nvPicPr>
        <p:blipFill>
          <a:blip r:embed="rId3"/>
          <a:srcRect/>
          <a:stretch>
            <a:fillRect/>
          </a:stretch>
        </p:blipFill>
        <p:spPr bwMode="auto">
          <a:xfrm>
            <a:off x="3657600" y="2133600"/>
            <a:ext cx="5089525" cy="2514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Tattoo</a:t>
            </a:r>
            <a:endParaRPr lang="en-US" dirty="0"/>
          </a:p>
        </p:txBody>
      </p:sp>
      <p:sp>
        <p:nvSpPr>
          <p:cNvPr id="3" name="Content Placeholder 2"/>
          <p:cNvSpPr>
            <a:spLocks noGrp="1"/>
          </p:cNvSpPr>
          <p:nvPr>
            <p:ph idx="1"/>
          </p:nvPr>
        </p:nvSpPr>
        <p:spPr>
          <a:xfrm>
            <a:off x="76200" y="1600200"/>
            <a:ext cx="8915400" cy="4525963"/>
          </a:xfrm>
        </p:spPr>
        <p:txBody>
          <a:bodyPr/>
          <a:lstStyle/>
          <a:p>
            <a:r>
              <a:rPr lang="en-US" dirty="0" smtClean="0"/>
              <a:t>Def - Design made in the skin by multiple puncture wounds with needle dipped in color dyes.</a:t>
            </a:r>
          </a:p>
          <a:p>
            <a:pPr marL="400050" lvl="1" indent="0">
              <a:buNone/>
            </a:pPr>
            <a:endParaRPr lang="en-US" dirty="0" smtClean="0"/>
          </a:p>
        </p:txBody>
      </p:sp>
      <p:pic>
        <p:nvPicPr>
          <p:cNvPr id="1026" name="Picture 2" descr="C:\Users\Samrath\Desktop\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3926" y="2971800"/>
            <a:ext cx="3429000"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Samrath\Desktop\type-1-tattoo.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9795" y="2971800"/>
            <a:ext cx="3649405"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348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122" name="Picture 2" descr="D:\Kalpesh\f.m. dept\library\3  identification\golden-needle-tribal-tattoo.jpg"/>
          <p:cNvPicPr>
            <a:picLocks noGrp="1" noChangeAspect="1" noChangeArrowheads="1"/>
          </p:cNvPicPr>
          <p:nvPr>
            <p:ph idx="1"/>
          </p:nvPr>
        </p:nvPicPr>
        <p:blipFill>
          <a:blip r:embed="rId2"/>
          <a:srcRect/>
          <a:stretch>
            <a:fillRect/>
          </a:stretch>
        </p:blipFill>
        <p:spPr bwMode="auto">
          <a:xfrm>
            <a:off x="3961942" y="3124200"/>
            <a:ext cx="5034234" cy="3352800"/>
          </a:xfrm>
          <a:prstGeom prst="rect">
            <a:avLst/>
          </a:prstGeom>
          <a:noFill/>
        </p:spPr>
      </p:pic>
      <p:pic>
        <p:nvPicPr>
          <p:cNvPr id="5123" name="Picture 3" descr="D:\Kalpesh\f.m. dept\library\3  identification\tattoo-coil-machine-shader-machine-with-tattoo-cartridge-grip-cartridge-needle.jpg_640x640.jpg"/>
          <p:cNvPicPr>
            <a:picLocks noChangeAspect="1" noChangeArrowheads="1"/>
          </p:cNvPicPr>
          <p:nvPr/>
        </p:nvPicPr>
        <p:blipFill>
          <a:blip r:embed="rId3"/>
          <a:srcRect/>
          <a:stretch>
            <a:fillRect/>
          </a:stretch>
        </p:blipFill>
        <p:spPr bwMode="auto">
          <a:xfrm>
            <a:off x="304800" y="152400"/>
            <a:ext cx="3505200" cy="3505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DYES : </a:t>
            </a:r>
          </a:p>
          <a:p>
            <a:pPr marL="914400" lvl="1" indent="-514350">
              <a:buFont typeface="+mj-lt"/>
              <a:buAutoNum type="arabicParenR"/>
            </a:pPr>
            <a:r>
              <a:rPr lang="en-US" dirty="0" smtClean="0"/>
              <a:t>Indian ink</a:t>
            </a:r>
          </a:p>
          <a:p>
            <a:pPr marL="914400" lvl="1" indent="-514350">
              <a:buFont typeface="+mj-lt"/>
              <a:buAutoNum type="arabicParenR"/>
            </a:pPr>
            <a:r>
              <a:rPr lang="en-US" dirty="0" smtClean="0"/>
              <a:t>Carbon black</a:t>
            </a:r>
          </a:p>
          <a:p>
            <a:pPr marL="914400" lvl="1" indent="-514350">
              <a:buFont typeface="+mj-lt"/>
              <a:buAutoNum type="arabicParenR"/>
            </a:pPr>
            <a:r>
              <a:rPr lang="en-US" dirty="0" smtClean="0"/>
              <a:t>Cinnabar/vermilion</a:t>
            </a:r>
          </a:p>
          <a:p>
            <a:pPr marL="914400" lvl="1" indent="-514350">
              <a:buFont typeface="+mj-lt"/>
              <a:buAutoNum type="arabicParenR"/>
            </a:pPr>
            <a:r>
              <a:rPr lang="en-US" dirty="0" smtClean="0"/>
              <a:t>Chromic acid green</a:t>
            </a:r>
          </a:p>
          <a:p>
            <a:pPr marL="914400" lvl="1" indent="-514350">
              <a:buFont typeface="+mj-lt"/>
              <a:buAutoNum type="arabicParenR"/>
            </a:pPr>
            <a:r>
              <a:rPr lang="en-US" dirty="0" smtClean="0"/>
              <a:t>Indigo</a:t>
            </a:r>
          </a:p>
          <a:p>
            <a:pPr marL="914400" lvl="1" indent="-514350">
              <a:buFont typeface="+mj-lt"/>
              <a:buAutoNum type="arabicParenR"/>
            </a:pPr>
            <a:r>
              <a:rPr lang="en-US" dirty="0" smtClean="0"/>
              <a:t>Prussian blue</a:t>
            </a:r>
          </a:p>
          <a:p>
            <a:pPr marL="914400" lvl="1" indent="-514350">
              <a:buFont typeface="+mj-lt"/>
              <a:buAutoNum type="arabicParenR"/>
            </a:pPr>
            <a:r>
              <a:rPr lang="en-US" dirty="0" smtClean="0"/>
              <a:t>Ultramarine blue</a:t>
            </a:r>
          </a:p>
          <a:p>
            <a:pPr marL="914400" lvl="1" indent="-514350">
              <a:buFont typeface="+mj-lt"/>
              <a:buAutoNum type="arabicParenR"/>
            </a:pPr>
            <a:r>
              <a:rPr lang="en-US" dirty="0" smtClean="0"/>
              <a:t>Cobalt salts</a:t>
            </a:r>
          </a:p>
          <a:p>
            <a:pPr marL="914400" lvl="1" indent="-514350">
              <a:buFont typeface="+mj-lt"/>
              <a:buAutoNum type="arabicParenR"/>
            </a:pPr>
            <a:r>
              <a:rPr lang="en-US" dirty="0" smtClean="0"/>
              <a:t>UV florescent dyes</a:t>
            </a:r>
          </a:p>
          <a:p>
            <a:pPr marL="914400" lvl="1" indent="-514350">
              <a:buFont typeface="+mj-lt"/>
              <a:buAutoNum type="arabicParenR"/>
            </a:pPr>
            <a:endParaRPr lang="en-US" dirty="0"/>
          </a:p>
          <a:p>
            <a:r>
              <a:rPr lang="en-US" dirty="0" smtClean="0"/>
              <a:t>Disappearance – ink used, skin penetration, part of body</a:t>
            </a:r>
          </a:p>
          <a:p>
            <a:r>
              <a:rPr lang="en-US" dirty="0" smtClean="0"/>
              <a:t>Old fade up tattoo – Infrared light</a:t>
            </a:r>
          </a:p>
        </p:txBody>
      </p:sp>
      <p:pic>
        <p:nvPicPr>
          <p:cNvPr id="2050" name="Picture 2" descr="C:\Users\Samrath\Desktop\UV-Rude-Life-In-Daylight-And-Blacklight-Tatto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1987731"/>
            <a:ext cx="2667000" cy="3246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453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E</a:t>
            </a:r>
            <a:r>
              <a:rPr lang="en-US" dirty="0" smtClean="0"/>
              <a:t>rasure</a:t>
            </a:r>
          </a:p>
          <a:p>
            <a:pPr lvl="1"/>
            <a:r>
              <a:rPr lang="en-US" dirty="0" smtClean="0"/>
              <a:t>CO2 snow</a:t>
            </a:r>
          </a:p>
          <a:p>
            <a:pPr lvl="1"/>
            <a:r>
              <a:rPr lang="en-US" dirty="0" smtClean="0"/>
              <a:t>Laser</a:t>
            </a:r>
          </a:p>
          <a:p>
            <a:pPr lvl="1"/>
            <a:r>
              <a:rPr lang="en-US" dirty="0"/>
              <a:t>Skin </a:t>
            </a:r>
            <a:r>
              <a:rPr lang="en-US" dirty="0" smtClean="0"/>
              <a:t>grafting</a:t>
            </a:r>
          </a:p>
          <a:p>
            <a:pPr lvl="1"/>
            <a:r>
              <a:rPr lang="en-US" dirty="0"/>
              <a:t>E</a:t>
            </a:r>
            <a:r>
              <a:rPr lang="en-US" dirty="0" smtClean="0"/>
              <a:t>lectrolysis</a:t>
            </a:r>
          </a:p>
          <a:p>
            <a:pPr lvl="1"/>
            <a:r>
              <a:rPr lang="en-US" dirty="0" smtClean="0"/>
              <a:t>Caustic chemicals</a:t>
            </a:r>
          </a:p>
          <a:p>
            <a:pPr lvl="1"/>
            <a:r>
              <a:rPr lang="en-US" dirty="0" smtClean="0"/>
              <a:t>Burns</a:t>
            </a:r>
          </a:p>
          <a:p>
            <a:pPr lvl="1"/>
            <a:r>
              <a:rPr lang="en-US" dirty="0" smtClean="0"/>
              <a:t>Chronic eczema, skin disorders</a:t>
            </a:r>
            <a:endParaRPr lang="en-US" dirty="0"/>
          </a:p>
        </p:txBody>
      </p:sp>
    </p:spTree>
    <p:extLst>
      <p:ext uri="{BB962C8B-B14F-4D97-AF65-F5344CB8AC3E}">
        <p14:creationId xmlns:p14="http://schemas.microsoft.com/office/powerpoint/2010/main" xmlns="" val="3159705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Medicolegal importance</a:t>
            </a:r>
          </a:p>
          <a:p>
            <a:pPr marL="971550" lvl="1" indent="-514350">
              <a:buFont typeface="+mj-lt"/>
              <a:buAutoNum type="arabicParenR"/>
            </a:pPr>
            <a:r>
              <a:rPr lang="en-US" dirty="0" smtClean="0"/>
              <a:t>Identification – note size, site, color, shape(draw)</a:t>
            </a:r>
          </a:p>
          <a:p>
            <a:pPr marL="971550" lvl="1" indent="-514350">
              <a:buFont typeface="+mj-lt"/>
              <a:buAutoNum type="arabicParenR"/>
            </a:pPr>
            <a:r>
              <a:rPr lang="en-US" dirty="0" smtClean="0"/>
              <a:t>Religion, </a:t>
            </a:r>
            <a:r>
              <a:rPr lang="en-US" dirty="0"/>
              <a:t>C</a:t>
            </a:r>
            <a:r>
              <a:rPr lang="en-US" dirty="0" smtClean="0"/>
              <a:t>aste, Spiritual beliefs</a:t>
            </a:r>
          </a:p>
          <a:p>
            <a:pPr marL="971550" lvl="1" indent="-514350">
              <a:buFont typeface="+mj-lt"/>
              <a:buAutoNum type="arabicParenR"/>
            </a:pPr>
            <a:r>
              <a:rPr lang="en-US" dirty="0" smtClean="0"/>
              <a:t>Race, ethnicity, culture, country, region</a:t>
            </a:r>
          </a:p>
          <a:p>
            <a:pPr marL="971550" lvl="1" indent="-514350">
              <a:buFont typeface="+mj-lt"/>
              <a:buAutoNum type="arabicParenR"/>
            </a:pPr>
            <a:r>
              <a:rPr lang="en-US" dirty="0" smtClean="0"/>
              <a:t>Occupation, group/gang members</a:t>
            </a:r>
          </a:p>
          <a:p>
            <a:pPr marL="971550" lvl="1" indent="-514350">
              <a:buFont typeface="+mj-lt"/>
              <a:buAutoNum type="arabicParenR"/>
            </a:pPr>
            <a:r>
              <a:rPr lang="en-US" dirty="0" smtClean="0"/>
              <a:t>Love mate, Sexual attitude</a:t>
            </a:r>
          </a:p>
          <a:p>
            <a:pPr marL="971550" lvl="1" indent="-514350">
              <a:buFont typeface="+mj-lt"/>
              <a:buAutoNum type="arabicParenR"/>
            </a:pPr>
            <a:r>
              <a:rPr lang="en-US" dirty="0" smtClean="0"/>
              <a:t>Health problem, Drug addiction</a:t>
            </a:r>
          </a:p>
          <a:p>
            <a:pPr marL="971550" lvl="1" indent="-514350">
              <a:buFont typeface="+mj-lt"/>
              <a:buAutoNum type="arabicParenR"/>
            </a:pPr>
            <a:r>
              <a:rPr lang="en-US" dirty="0" smtClean="0"/>
              <a:t>Personality, Mental perversions, psychosis</a:t>
            </a:r>
          </a:p>
        </p:txBody>
      </p:sp>
    </p:spTree>
    <p:extLst>
      <p:ext uri="{BB962C8B-B14F-4D97-AF65-F5344CB8AC3E}">
        <p14:creationId xmlns:p14="http://schemas.microsoft.com/office/powerpoint/2010/main" xmlns="" val="127177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SCAR</a:t>
            </a:r>
            <a:endParaRPr lang="en-US" dirty="0"/>
          </a:p>
        </p:txBody>
      </p:sp>
      <p:sp>
        <p:nvSpPr>
          <p:cNvPr id="3" name="Content Placeholder 2"/>
          <p:cNvSpPr>
            <a:spLocks noGrp="1"/>
          </p:cNvSpPr>
          <p:nvPr>
            <p:ph idx="1"/>
          </p:nvPr>
        </p:nvSpPr>
        <p:spPr>
          <a:xfrm>
            <a:off x="76200" y="1676400"/>
            <a:ext cx="4876800" cy="4525963"/>
          </a:xfrm>
        </p:spPr>
        <p:txBody>
          <a:bodyPr>
            <a:normAutofit/>
          </a:bodyPr>
          <a:lstStyle/>
          <a:p>
            <a:r>
              <a:rPr lang="en-US" dirty="0" smtClean="0"/>
              <a:t>Def - “</a:t>
            </a:r>
            <a:r>
              <a:rPr lang="en-US" sz="2600" dirty="0" smtClean="0"/>
              <a:t>Fibrous tissue covered by epithelium without hair follicles, sweat glands produced from healing of a wound”</a:t>
            </a:r>
          </a:p>
          <a:p>
            <a:endParaRPr lang="en-US" sz="2600" dirty="0" smtClean="0"/>
          </a:p>
          <a:p>
            <a:r>
              <a:rPr lang="en-US" sz="2600" dirty="0" smtClean="0"/>
              <a:t>Injuries to ‘dermis’ produce scars</a:t>
            </a:r>
          </a:p>
          <a:p>
            <a:r>
              <a:rPr lang="en-US" sz="2600" dirty="0" smtClean="0"/>
              <a:t>Permanent</a:t>
            </a:r>
          </a:p>
          <a:p>
            <a:r>
              <a:rPr lang="en-US" sz="2600" dirty="0" smtClean="0"/>
              <a:t>If primary healing – minor scar, secondary – larger</a:t>
            </a:r>
          </a:p>
          <a:p>
            <a:endParaRPr lang="en-US" dirty="0"/>
          </a:p>
        </p:txBody>
      </p:sp>
      <p:pic>
        <p:nvPicPr>
          <p:cNvPr id="11266" name="Picture 2" descr="C:\Users\Samrath\Desktop\deep-sca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304800"/>
            <a:ext cx="4152900" cy="29718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Samrath\Desktop\20785611_m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9861" y="3657600"/>
            <a:ext cx="3429000" cy="25709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337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600" dirty="0" smtClean="0"/>
              <a:t>Medicolegal importance</a:t>
            </a:r>
          </a:p>
          <a:p>
            <a:pPr marL="971550" lvl="1" indent="-514350">
              <a:buFont typeface="+mj-lt"/>
              <a:buAutoNum type="arabicParenR"/>
            </a:pPr>
            <a:r>
              <a:rPr lang="en-US" sz="2600" dirty="0" smtClean="0"/>
              <a:t>Identification</a:t>
            </a:r>
          </a:p>
          <a:p>
            <a:pPr marL="971550" lvl="1" indent="-514350">
              <a:buFont typeface="+mj-lt"/>
              <a:buAutoNum type="arabicParenR"/>
            </a:pPr>
            <a:r>
              <a:rPr lang="en-US" sz="2600" dirty="0" smtClean="0"/>
              <a:t>Age of injury – recent, remote</a:t>
            </a:r>
          </a:p>
          <a:p>
            <a:pPr marL="971550" lvl="1" indent="-514350">
              <a:buFont typeface="+mj-lt"/>
              <a:buAutoNum type="arabicParenR"/>
            </a:pPr>
            <a:r>
              <a:rPr lang="en-US" sz="2600" dirty="0" smtClean="0"/>
              <a:t>Type of injury – incise, stab, gun shot, laceration, abrasion, burns, splash, electrocution, radiation</a:t>
            </a:r>
          </a:p>
          <a:p>
            <a:pPr marL="971550" lvl="1" indent="-514350">
              <a:buFont typeface="+mj-lt"/>
              <a:buAutoNum type="arabicParenR"/>
            </a:pPr>
            <a:r>
              <a:rPr lang="en-US" sz="2600" dirty="0" smtClean="0"/>
              <a:t>Nature of weapon</a:t>
            </a:r>
          </a:p>
          <a:p>
            <a:pPr marL="971550" lvl="1" indent="-514350">
              <a:buFont typeface="+mj-lt"/>
              <a:buAutoNum type="arabicParenR"/>
            </a:pPr>
            <a:r>
              <a:rPr lang="en-US" sz="2600" dirty="0" smtClean="0"/>
              <a:t>Nature of injury – simple, grievous, ‘self inflicted’</a:t>
            </a:r>
          </a:p>
          <a:p>
            <a:pPr marL="971550" lvl="1" indent="-514350">
              <a:buFont typeface="+mj-lt"/>
              <a:buAutoNum type="arabicParenR"/>
            </a:pPr>
            <a:r>
              <a:rPr lang="en-US" sz="2600" dirty="0" smtClean="0"/>
              <a:t>Medical history – surgery, pregnancy, vaccination skin disease</a:t>
            </a:r>
          </a:p>
          <a:p>
            <a:pPr marL="971550" lvl="1" indent="-514350">
              <a:buFont typeface="+mj-lt"/>
              <a:buAutoNum type="arabicParenR"/>
            </a:pPr>
            <a:endParaRPr lang="en-US" dirty="0"/>
          </a:p>
        </p:txBody>
      </p:sp>
    </p:spTree>
    <p:extLst>
      <p:ext uri="{BB962C8B-B14F-4D97-AF65-F5344CB8AC3E}">
        <p14:creationId xmlns:p14="http://schemas.microsoft.com/office/powerpoint/2010/main" xmlns="" val="328792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Samrath\Desktop\scar-tissue.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228600"/>
            <a:ext cx="3599114"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3" name="Picture 5" descr="C:\Users\Samrath\Desktop\8f80fd441b2939bfe3b0bd0cf8b95ea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2818109"/>
            <a:ext cx="1676400" cy="3963691"/>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C:\Users\Samrath\Desktop\scar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88731" y="3550011"/>
            <a:ext cx="4726669" cy="3155589"/>
          </a:xfrm>
          <a:prstGeom prst="rect">
            <a:avLst/>
          </a:prstGeom>
          <a:noFill/>
          <a:extLst>
            <a:ext uri="{909E8E84-426E-40DD-AFC4-6F175D3DCCD1}">
              <a14:hiddenFill xmlns:a14="http://schemas.microsoft.com/office/drawing/2010/main" xmlns="">
                <a:solidFill>
                  <a:srgbClr val="FFFFFF"/>
                </a:solidFill>
              </a14:hiddenFill>
            </a:ext>
          </a:extLst>
        </p:spPr>
      </p:pic>
      <p:pic>
        <p:nvPicPr>
          <p:cNvPr id="12295" name="Picture 7" descr="C:\Users\Samrath\Desktop\contracture-sca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94664" y="304799"/>
            <a:ext cx="4420735" cy="29471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3183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HAIR</a:t>
            </a:r>
            <a:endParaRPr lang="en-US" dirty="0"/>
          </a:p>
        </p:txBody>
      </p:sp>
      <p:sp>
        <p:nvSpPr>
          <p:cNvPr id="3" name="Content Placeholder 2"/>
          <p:cNvSpPr>
            <a:spLocks noGrp="1"/>
          </p:cNvSpPr>
          <p:nvPr>
            <p:ph idx="1"/>
          </p:nvPr>
        </p:nvSpPr>
        <p:spPr/>
        <p:txBody>
          <a:bodyPr/>
          <a:lstStyle/>
          <a:p>
            <a:r>
              <a:rPr lang="en-US" dirty="0" smtClean="0"/>
              <a:t>Trichology</a:t>
            </a:r>
          </a:p>
          <a:p>
            <a:endParaRPr lang="en-US" dirty="0"/>
          </a:p>
          <a:p>
            <a:r>
              <a:rPr lang="en-US" dirty="0" smtClean="0"/>
              <a:t>Morphology</a:t>
            </a:r>
          </a:p>
          <a:p>
            <a:pPr lvl="1"/>
            <a:r>
              <a:rPr lang="en-US" dirty="0" smtClean="0"/>
              <a:t>Root/ hair bulb</a:t>
            </a:r>
          </a:p>
          <a:p>
            <a:pPr lvl="1"/>
            <a:r>
              <a:rPr lang="en-US" dirty="0" smtClean="0"/>
              <a:t>Shaft </a:t>
            </a:r>
          </a:p>
          <a:p>
            <a:pPr marL="971550" lvl="1" indent="-514350">
              <a:buFont typeface="+mj-lt"/>
              <a:buAutoNum type="arabicParenR"/>
            </a:pPr>
            <a:endParaRPr lang="en-US" dirty="0"/>
          </a:p>
        </p:txBody>
      </p:sp>
      <p:pic>
        <p:nvPicPr>
          <p:cNvPr id="4" name="Picture 3" descr="C:\Users\mahesh\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90800" y="3899755"/>
            <a:ext cx="3124200" cy="295824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Samrath\Desktop\CSIRO_ScienceImage_8115_Human_hair_and_Merino_wool_fib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56287" y="3962400"/>
            <a:ext cx="2830513" cy="258033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Samrath\Desktop\hair-care-products.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62600" y="121444"/>
            <a:ext cx="3124200" cy="36123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421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 this session</a:t>
            </a:r>
            <a:endParaRPr lang="en-IN" dirty="0"/>
          </a:p>
        </p:txBody>
      </p:sp>
      <p:sp>
        <p:nvSpPr>
          <p:cNvPr id="3" name="Content Placeholder 2"/>
          <p:cNvSpPr>
            <a:spLocks noGrp="1"/>
          </p:cNvSpPr>
          <p:nvPr>
            <p:ph idx="1"/>
          </p:nvPr>
        </p:nvSpPr>
        <p:spPr/>
        <p:txBody>
          <a:bodyPr/>
          <a:lstStyle/>
          <a:p>
            <a:r>
              <a:rPr lang="en-IN" dirty="0" err="1" smtClean="0"/>
              <a:t>Dactylography</a:t>
            </a:r>
            <a:endParaRPr lang="en-IN" dirty="0" smtClean="0"/>
          </a:p>
          <a:p>
            <a:r>
              <a:rPr lang="en-IN" dirty="0" smtClean="0"/>
              <a:t>Tattoo</a:t>
            </a:r>
          </a:p>
          <a:p>
            <a:r>
              <a:rPr lang="en-IN" dirty="0" smtClean="0"/>
              <a:t>Scar</a:t>
            </a:r>
          </a:p>
          <a:p>
            <a:r>
              <a:rPr lang="en-IN" dirty="0" smtClean="0"/>
              <a:t>Hair</a:t>
            </a:r>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600" b="1" dirty="0"/>
              <a:t>Medicolegal importance</a:t>
            </a:r>
          </a:p>
          <a:p>
            <a:pPr marL="971550" lvl="1" indent="-514350">
              <a:buFont typeface="+mj-lt"/>
              <a:buAutoNum type="arabicParenR"/>
            </a:pPr>
            <a:r>
              <a:rPr lang="en-US" sz="2600" dirty="0" smtClean="0"/>
              <a:t>Hair or </a:t>
            </a:r>
            <a:r>
              <a:rPr lang="en-US" sz="2600" dirty="0" err="1" smtClean="0"/>
              <a:t>Fibre</a:t>
            </a:r>
            <a:r>
              <a:rPr lang="en-US" sz="2600" dirty="0" smtClean="0"/>
              <a:t> (cotton, silk, nylon, </a:t>
            </a:r>
            <a:r>
              <a:rPr lang="en-US" sz="2600" dirty="0" err="1" smtClean="0"/>
              <a:t>decron</a:t>
            </a:r>
            <a:r>
              <a:rPr lang="en-US" sz="2600" dirty="0" smtClean="0"/>
              <a:t>)</a:t>
            </a:r>
          </a:p>
          <a:p>
            <a:pPr marL="971550" lvl="1" indent="-514350">
              <a:buFont typeface="+mj-lt"/>
              <a:buAutoNum type="arabicParenR"/>
            </a:pPr>
            <a:r>
              <a:rPr lang="en-US" sz="2600" dirty="0" smtClean="0"/>
              <a:t>Species </a:t>
            </a:r>
            <a:r>
              <a:rPr lang="en-US" sz="2600" dirty="0"/>
              <a:t>– human/ </a:t>
            </a:r>
            <a:r>
              <a:rPr lang="en-US" sz="2600" dirty="0" smtClean="0"/>
              <a:t>animal</a:t>
            </a:r>
          </a:p>
          <a:p>
            <a:pPr marL="971550" lvl="1" indent="-514350">
              <a:buFont typeface="+mj-lt"/>
              <a:buAutoNum type="arabicParenR"/>
            </a:pPr>
            <a:r>
              <a:rPr lang="en-US" sz="2600" dirty="0" smtClean="0"/>
              <a:t>Age of person</a:t>
            </a:r>
          </a:p>
          <a:p>
            <a:pPr marL="971550" lvl="1" indent="-514350">
              <a:buFont typeface="+mj-lt"/>
              <a:buAutoNum type="arabicParenR"/>
            </a:pPr>
            <a:r>
              <a:rPr lang="en-US" sz="2600" dirty="0" smtClean="0"/>
              <a:t>Sex</a:t>
            </a:r>
          </a:p>
          <a:p>
            <a:pPr marL="971550" lvl="1" indent="-514350">
              <a:buFont typeface="+mj-lt"/>
              <a:buAutoNum type="arabicParenR"/>
            </a:pPr>
            <a:r>
              <a:rPr lang="en-US" sz="2600" dirty="0" smtClean="0"/>
              <a:t>Occupation of person, drug addiction</a:t>
            </a:r>
          </a:p>
          <a:p>
            <a:pPr marL="971550" lvl="1" indent="-514350">
              <a:buFont typeface="+mj-lt"/>
              <a:buAutoNum type="arabicParenR"/>
            </a:pPr>
            <a:r>
              <a:rPr lang="en-US" sz="2600" dirty="0"/>
              <a:t>Blood grouping &amp; </a:t>
            </a:r>
            <a:r>
              <a:rPr lang="en-US" sz="2600" dirty="0" smtClean="0"/>
              <a:t>DNA</a:t>
            </a:r>
          </a:p>
          <a:p>
            <a:pPr marL="971550" lvl="1" indent="-514350">
              <a:buFont typeface="+mj-lt"/>
              <a:buAutoNum type="arabicParenR"/>
            </a:pPr>
            <a:r>
              <a:rPr lang="en-US" sz="2600" dirty="0" smtClean="0"/>
              <a:t>Cause of death, Time since death</a:t>
            </a:r>
          </a:p>
          <a:p>
            <a:pPr marL="971550" lvl="1" indent="-514350">
              <a:buFont typeface="+mj-lt"/>
              <a:buAutoNum type="arabicParenR"/>
            </a:pPr>
            <a:r>
              <a:rPr lang="en-US" sz="2600" dirty="0" smtClean="0"/>
              <a:t>Sexual offences</a:t>
            </a:r>
          </a:p>
          <a:p>
            <a:endParaRPr lang="en-US" sz="2600" dirty="0"/>
          </a:p>
        </p:txBody>
      </p:sp>
      <p:pic>
        <p:nvPicPr>
          <p:cNvPr id="1026" name="Picture 2" descr="C:\Users\Acer\Desktop\hair on CS.jpg"/>
          <p:cNvPicPr>
            <a:picLocks noChangeAspect="1" noChangeArrowheads="1"/>
          </p:cNvPicPr>
          <p:nvPr/>
        </p:nvPicPr>
        <p:blipFill>
          <a:blip r:embed="rId2"/>
          <a:srcRect/>
          <a:stretch>
            <a:fillRect/>
          </a:stretch>
        </p:blipFill>
        <p:spPr bwMode="auto">
          <a:xfrm>
            <a:off x="5660756" y="228600"/>
            <a:ext cx="3254644" cy="1828800"/>
          </a:xfrm>
          <a:prstGeom prst="rect">
            <a:avLst/>
          </a:prstGeom>
          <a:noFill/>
        </p:spPr>
      </p:pic>
    </p:spTree>
    <p:extLst>
      <p:ext uri="{BB962C8B-B14F-4D97-AF65-F5344CB8AC3E}">
        <p14:creationId xmlns:p14="http://schemas.microsoft.com/office/powerpoint/2010/main" xmlns="" val="3718411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Samrath\Desktop\slide_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362200" y="4876800"/>
            <a:ext cx="6553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0"/>
            <a:ext cx="8763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2895600"/>
            <a:ext cx="2133600"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3178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609600"/>
          </a:xfrm>
        </p:spPr>
        <p:txBody>
          <a:bodyPr>
            <a:normAutofit fontScale="90000"/>
          </a:bodyPr>
          <a:lstStyle/>
          <a:p>
            <a:r>
              <a:rPr lang="en-US" b="1" u="sng" dirty="0" smtClean="0"/>
              <a:t>Human hair &amp; animal hair</a:t>
            </a:r>
            <a:endParaRPr lang="en-US" b="1"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73918056"/>
              </p:ext>
            </p:extLst>
          </p:nvPr>
        </p:nvGraphicFramePr>
        <p:xfrm>
          <a:off x="152400" y="1066800"/>
          <a:ext cx="8839199" cy="5220668"/>
        </p:xfrm>
        <a:graphic>
          <a:graphicData uri="http://schemas.openxmlformats.org/drawingml/2006/table">
            <a:tbl>
              <a:tblPr firstRow="1" bandRow="1">
                <a:tableStyleId>{073A0DAA-6AF3-43AB-8588-CEC1D06C72B9}</a:tableStyleId>
              </a:tblPr>
              <a:tblGrid>
                <a:gridCol w="1752600"/>
                <a:gridCol w="3352800"/>
                <a:gridCol w="3733799"/>
              </a:tblGrid>
              <a:tr h="652278">
                <a:tc>
                  <a:txBody>
                    <a:bodyPr/>
                    <a:lstStyle/>
                    <a:p>
                      <a:pPr algn="ctr"/>
                      <a:r>
                        <a:rPr lang="en-US" sz="2400" dirty="0" smtClean="0"/>
                        <a:t>Traits</a:t>
                      </a:r>
                      <a:endParaRPr lang="en-US" sz="2400" dirty="0"/>
                    </a:p>
                  </a:txBody>
                  <a:tcPr anchor="ctr">
                    <a:solidFill>
                      <a:schemeClr val="tx2"/>
                    </a:solidFill>
                  </a:tcPr>
                </a:tc>
                <a:tc>
                  <a:txBody>
                    <a:bodyPr/>
                    <a:lstStyle/>
                    <a:p>
                      <a:pPr algn="ctr"/>
                      <a:r>
                        <a:rPr lang="en-US" sz="2400" dirty="0" smtClean="0"/>
                        <a:t>Human hair</a:t>
                      </a:r>
                      <a:endParaRPr lang="en-US" sz="2400" dirty="0"/>
                    </a:p>
                  </a:txBody>
                  <a:tcPr anchor="ctr">
                    <a:solidFill>
                      <a:schemeClr val="tx2"/>
                    </a:solidFill>
                  </a:tcPr>
                </a:tc>
                <a:tc>
                  <a:txBody>
                    <a:bodyPr/>
                    <a:lstStyle/>
                    <a:p>
                      <a:pPr algn="ctr"/>
                      <a:r>
                        <a:rPr lang="en-US" sz="2400" dirty="0" smtClean="0"/>
                        <a:t>Animal hair</a:t>
                      </a:r>
                      <a:endParaRPr lang="en-US" sz="2400" dirty="0"/>
                    </a:p>
                  </a:txBody>
                  <a:tcPr anchor="ctr">
                    <a:solidFill>
                      <a:schemeClr val="tx2"/>
                    </a:solidFill>
                  </a:tcPr>
                </a:tc>
              </a:tr>
              <a:tr h="438097">
                <a:tc>
                  <a:txBody>
                    <a:bodyPr/>
                    <a:lstStyle/>
                    <a:p>
                      <a:r>
                        <a:rPr lang="en-US" sz="2000" b="1" dirty="0" smtClean="0"/>
                        <a:t>Character</a:t>
                      </a:r>
                      <a:endParaRPr lang="en-US" sz="2000" b="1" dirty="0"/>
                    </a:p>
                  </a:txBody>
                  <a:tcPr>
                    <a:solidFill>
                      <a:schemeClr val="tx2">
                        <a:lumMod val="40000"/>
                        <a:lumOff val="60000"/>
                      </a:schemeClr>
                    </a:solidFill>
                  </a:tcPr>
                </a:tc>
                <a:tc>
                  <a:txBody>
                    <a:bodyPr/>
                    <a:lstStyle/>
                    <a:p>
                      <a:r>
                        <a:rPr lang="en-US" sz="2000" b="0" dirty="0" smtClean="0"/>
                        <a:t>Thin, delicate</a:t>
                      </a:r>
                      <a:endParaRPr lang="en-US" sz="2000" b="0" dirty="0"/>
                    </a:p>
                  </a:txBody>
                  <a:tcPr>
                    <a:solidFill>
                      <a:schemeClr val="tx2">
                        <a:lumMod val="40000"/>
                        <a:lumOff val="60000"/>
                      </a:schemeClr>
                    </a:solidFill>
                  </a:tcPr>
                </a:tc>
                <a:tc>
                  <a:txBody>
                    <a:bodyPr/>
                    <a:lstStyle/>
                    <a:p>
                      <a:r>
                        <a:rPr lang="en-US" sz="2000" b="0" dirty="0" smtClean="0"/>
                        <a:t>Thick, coarse</a:t>
                      </a:r>
                      <a:endParaRPr lang="en-US" sz="2000" b="0" dirty="0"/>
                    </a:p>
                  </a:txBody>
                  <a:tcPr>
                    <a:solidFill>
                      <a:schemeClr val="tx2">
                        <a:lumMod val="40000"/>
                        <a:lumOff val="60000"/>
                      </a:schemeClr>
                    </a:solidFill>
                  </a:tcPr>
                </a:tc>
              </a:tr>
              <a:tr h="967025">
                <a:tc>
                  <a:txBody>
                    <a:bodyPr/>
                    <a:lstStyle/>
                    <a:p>
                      <a:r>
                        <a:rPr lang="en-US" sz="2000" b="1" dirty="0" smtClean="0"/>
                        <a:t>Cuticle</a:t>
                      </a:r>
                      <a:endParaRPr lang="en-US" sz="2000" b="1" dirty="0"/>
                    </a:p>
                  </a:txBody>
                  <a:tcPr>
                    <a:solidFill>
                      <a:schemeClr val="tx2">
                        <a:lumMod val="40000"/>
                        <a:lumOff val="60000"/>
                      </a:schemeClr>
                    </a:solidFill>
                  </a:tcPr>
                </a:tc>
                <a:tc>
                  <a:txBody>
                    <a:bodyPr/>
                    <a:lstStyle/>
                    <a:p>
                      <a:r>
                        <a:rPr lang="en-US" sz="2000" b="0" dirty="0" smtClean="0"/>
                        <a:t>Scales are shorter, thinner, completely encircles shaft</a:t>
                      </a:r>
                      <a:endParaRPr lang="en-US" sz="2000" b="0" dirty="0"/>
                    </a:p>
                  </a:txBody>
                  <a:tcPr>
                    <a:solidFill>
                      <a:schemeClr val="tx2">
                        <a:lumMod val="40000"/>
                        <a:lumOff val="60000"/>
                      </a:schemeClr>
                    </a:solidFill>
                  </a:tcPr>
                </a:tc>
                <a:tc>
                  <a:txBody>
                    <a:bodyPr/>
                    <a:lstStyle/>
                    <a:p>
                      <a:r>
                        <a:rPr lang="en-US" sz="2000" b="0" dirty="0" smtClean="0"/>
                        <a:t>Scales are larger,</a:t>
                      </a:r>
                      <a:r>
                        <a:rPr lang="en-US" sz="2000" b="0" baseline="0" dirty="0" smtClean="0"/>
                        <a:t> undulated projections but incompletely encircles shaft</a:t>
                      </a:r>
                      <a:endParaRPr lang="en-US" sz="2000" b="0" dirty="0"/>
                    </a:p>
                  </a:txBody>
                  <a:tcPr>
                    <a:solidFill>
                      <a:schemeClr val="tx2">
                        <a:lumMod val="40000"/>
                        <a:lumOff val="60000"/>
                      </a:schemeClr>
                    </a:solidFill>
                  </a:tcPr>
                </a:tc>
              </a:tr>
              <a:tr h="934607">
                <a:tc>
                  <a:txBody>
                    <a:bodyPr/>
                    <a:lstStyle/>
                    <a:p>
                      <a:r>
                        <a:rPr lang="en-US" sz="2000" b="1" dirty="0" smtClean="0"/>
                        <a:t>Cortex</a:t>
                      </a:r>
                      <a:endParaRPr lang="en-US" sz="2000" b="1" dirty="0"/>
                    </a:p>
                  </a:txBody>
                  <a:tcPr>
                    <a:solidFill>
                      <a:schemeClr val="tx2">
                        <a:lumMod val="40000"/>
                        <a:lumOff val="60000"/>
                      </a:schemeClr>
                    </a:solidFill>
                  </a:tcPr>
                </a:tc>
                <a:tc>
                  <a:txBody>
                    <a:bodyPr/>
                    <a:lstStyle/>
                    <a:p>
                      <a:r>
                        <a:rPr lang="en-US" sz="2000" b="0" dirty="0" smtClean="0"/>
                        <a:t>Forms max.</a:t>
                      </a:r>
                      <a:r>
                        <a:rPr lang="en-US" sz="2000" b="0" baseline="0" dirty="0" smtClean="0"/>
                        <a:t> thickness of shaft(4-6 times thicker than medulla)</a:t>
                      </a:r>
                      <a:endParaRPr lang="en-US" sz="2000" b="0" dirty="0"/>
                    </a:p>
                  </a:txBody>
                  <a:tcPr>
                    <a:solidFill>
                      <a:schemeClr val="tx2">
                        <a:lumMod val="40000"/>
                        <a:lumOff val="60000"/>
                      </a:schemeClr>
                    </a:solidFill>
                  </a:tcPr>
                </a:tc>
                <a:tc>
                  <a:txBody>
                    <a:bodyPr/>
                    <a:lstStyle/>
                    <a:p>
                      <a:r>
                        <a:rPr lang="en-US" sz="2000" b="0" dirty="0" smtClean="0"/>
                        <a:t>Thinner, usually not more than than double of thickness</a:t>
                      </a:r>
                      <a:r>
                        <a:rPr lang="en-US" sz="2000" b="0" baseline="0" dirty="0" smtClean="0"/>
                        <a:t> of medulla</a:t>
                      </a:r>
                      <a:endParaRPr lang="en-US" sz="2000" b="0" dirty="0"/>
                    </a:p>
                  </a:txBody>
                  <a:tcPr>
                    <a:solidFill>
                      <a:schemeClr val="tx2">
                        <a:lumMod val="40000"/>
                        <a:lumOff val="60000"/>
                      </a:schemeClr>
                    </a:solidFill>
                  </a:tcPr>
                </a:tc>
              </a:tr>
              <a:tr h="654226">
                <a:tc>
                  <a:txBody>
                    <a:bodyPr/>
                    <a:lstStyle/>
                    <a:p>
                      <a:r>
                        <a:rPr lang="en-US" sz="2000" b="1" dirty="0" smtClean="0"/>
                        <a:t>Medulla</a:t>
                      </a:r>
                      <a:endParaRPr lang="en-US" sz="2000" b="1" dirty="0"/>
                    </a:p>
                  </a:txBody>
                  <a:tcPr>
                    <a:solidFill>
                      <a:schemeClr val="tx2">
                        <a:lumMod val="40000"/>
                        <a:lumOff val="60000"/>
                      </a:schemeClr>
                    </a:solidFill>
                  </a:tcPr>
                </a:tc>
                <a:tc>
                  <a:txBody>
                    <a:bodyPr/>
                    <a:lstStyle/>
                    <a:p>
                      <a:r>
                        <a:rPr lang="en-US" sz="2000" b="0" dirty="0" smtClean="0"/>
                        <a:t>Varies, narrow, absent/</a:t>
                      </a:r>
                    </a:p>
                    <a:p>
                      <a:r>
                        <a:rPr lang="en-US" sz="2000" b="0" dirty="0" smtClean="0"/>
                        <a:t>fragmented/continuous</a:t>
                      </a:r>
                      <a:endParaRPr lang="en-US" sz="2000" b="0" dirty="0"/>
                    </a:p>
                  </a:txBody>
                  <a:tcPr>
                    <a:solidFill>
                      <a:schemeClr val="tx2">
                        <a:lumMod val="40000"/>
                        <a:lumOff val="60000"/>
                      </a:schemeClr>
                    </a:solidFill>
                  </a:tcPr>
                </a:tc>
                <a:tc>
                  <a:txBody>
                    <a:bodyPr/>
                    <a:lstStyle/>
                    <a:p>
                      <a:r>
                        <a:rPr lang="en-US" sz="2000" b="0" dirty="0" smtClean="0"/>
                        <a:t>Always</a:t>
                      </a:r>
                      <a:r>
                        <a:rPr lang="en-US" sz="2000" b="0" baseline="0" dirty="0" smtClean="0"/>
                        <a:t> present, usually wider &amp; continuous</a:t>
                      </a:r>
                      <a:endParaRPr lang="en-US" sz="2000" b="0" dirty="0"/>
                    </a:p>
                  </a:txBody>
                  <a:tcPr>
                    <a:solidFill>
                      <a:schemeClr val="tx2">
                        <a:lumMod val="40000"/>
                        <a:lumOff val="60000"/>
                      </a:schemeClr>
                    </a:solidFill>
                  </a:tcPr>
                </a:tc>
              </a:tr>
              <a:tr h="654226">
                <a:tc>
                  <a:txBody>
                    <a:bodyPr/>
                    <a:lstStyle/>
                    <a:p>
                      <a:r>
                        <a:rPr lang="en-US" sz="2000" b="1" dirty="0" smtClean="0"/>
                        <a:t>Pigments</a:t>
                      </a:r>
                      <a:endParaRPr lang="en-US" sz="2000" b="1" dirty="0"/>
                    </a:p>
                  </a:txBody>
                  <a:tcPr>
                    <a:solidFill>
                      <a:schemeClr val="tx2">
                        <a:lumMod val="40000"/>
                        <a:lumOff val="60000"/>
                      </a:schemeClr>
                    </a:solidFill>
                  </a:tcPr>
                </a:tc>
                <a:tc>
                  <a:txBody>
                    <a:bodyPr/>
                    <a:lstStyle/>
                    <a:p>
                      <a:r>
                        <a:rPr lang="en-US" sz="2000" b="0" dirty="0" smtClean="0"/>
                        <a:t>Mostly in cortex &amp; little</a:t>
                      </a:r>
                      <a:r>
                        <a:rPr lang="en-US" sz="2000" b="0" baseline="0" dirty="0" smtClean="0"/>
                        <a:t> in medulla</a:t>
                      </a:r>
                      <a:endParaRPr lang="en-US" sz="2000" b="0" dirty="0"/>
                    </a:p>
                  </a:txBody>
                  <a:tcPr>
                    <a:solidFill>
                      <a:schemeClr val="tx2">
                        <a:lumMod val="40000"/>
                        <a:lumOff val="60000"/>
                      </a:schemeClr>
                    </a:solidFill>
                  </a:tcPr>
                </a:tc>
                <a:tc>
                  <a:txBody>
                    <a:bodyPr/>
                    <a:lstStyle/>
                    <a:p>
                      <a:r>
                        <a:rPr lang="en-US" sz="2000" b="0" dirty="0" smtClean="0"/>
                        <a:t>In medulla usually</a:t>
                      </a:r>
                      <a:endParaRPr lang="en-US" sz="2000" b="0" dirty="0"/>
                    </a:p>
                  </a:txBody>
                  <a:tcPr>
                    <a:solidFill>
                      <a:schemeClr val="tx2">
                        <a:lumMod val="40000"/>
                        <a:lumOff val="60000"/>
                      </a:schemeClr>
                    </a:solidFill>
                  </a:tcPr>
                </a:tc>
              </a:tr>
              <a:tr h="716533">
                <a:tc>
                  <a:txBody>
                    <a:bodyPr/>
                    <a:lstStyle/>
                    <a:p>
                      <a:r>
                        <a:rPr lang="en-US" sz="2000" b="1" dirty="0" smtClean="0"/>
                        <a:t>Precipitin Test</a:t>
                      </a:r>
                      <a:endParaRPr lang="en-US" sz="2000" b="1" dirty="0"/>
                    </a:p>
                  </a:txBody>
                  <a:tcPr>
                    <a:solidFill>
                      <a:schemeClr val="tx2">
                        <a:lumMod val="40000"/>
                        <a:lumOff val="60000"/>
                      </a:schemeClr>
                    </a:solidFill>
                  </a:tcPr>
                </a:tc>
                <a:tc>
                  <a:txBody>
                    <a:bodyPr/>
                    <a:lstStyle/>
                    <a:p>
                      <a:r>
                        <a:rPr lang="en-US" sz="2000" b="0" dirty="0" smtClean="0"/>
                        <a:t>Specific for human being</a:t>
                      </a:r>
                      <a:endParaRPr lang="en-US" sz="2000" b="0" dirty="0"/>
                    </a:p>
                  </a:txBody>
                  <a:tcPr>
                    <a:solidFill>
                      <a:schemeClr val="tx2">
                        <a:lumMod val="40000"/>
                        <a:lumOff val="60000"/>
                      </a:schemeClr>
                    </a:solidFill>
                  </a:tcPr>
                </a:tc>
                <a:tc>
                  <a:txBody>
                    <a:bodyPr/>
                    <a:lstStyle/>
                    <a:p>
                      <a:r>
                        <a:rPr lang="en-US" sz="2000" b="0" dirty="0" smtClean="0"/>
                        <a:t>Species specific for animals</a:t>
                      </a:r>
                      <a:endParaRPr lang="en-US" sz="2000" b="0" dirty="0"/>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xmlns="" val="1493546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800" cy="762000"/>
          </a:xfrm>
        </p:spPr>
        <p:txBody>
          <a:bodyPr>
            <a:normAutofit/>
          </a:bodyPr>
          <a:lstStyle/>
          <a:p>
            <a:r>
              <a:rPr lang="en-US" b="1" u="sng" dirty="0" smtClean="0"/>
              <a:t>Age</a:t>
            </a:r>
            <a:endParaRPr lang="en-US" b="1" u="sng" dirty="0"/>
          </a:p>
        </p:txBody>
      </p:sp>
      <p:sp>
        <p:nvSpPr>
          <p:cNvPr id="3" name="Content Placeholder 2"/>
          <p:cNvSpPr>
            <a:spLocks noGrp="1"/>
          </p:cNvSpPr>
          <p:nvPr>
            <p:ph idx="1"/>
          </p:nvPr>
        </p:nvSpPr>
        <p:spPr>
          <a:xfrm>
            <a:off x="304800" y="1524000"/>
            <a:ext cx="8610600" cy="4114800"/>
          </a:xfrm>
        </p:spPr>
        <p:txBody>
          <a:bodyPr>
            <a:noAutofit/>
          </a:bodyPr>
          <a:lstStyle/>
          <a:p>
            <a:r>
              <a:rPr lang="en-US" sz="2600" dirty="0" smtClean="0"/>
              <a:t>Lanugo hairs - 4 to 5 months IU</a:t>
            </a:r>
          </a:p>
          <a:p>
            <a:r>
              <a:rPr lang="en-US" sz="2600" dirty="0" smtClean="0"/>
              <a:t>Pubic hair </a:t>
            </a:r>
            <a:r>
              <a:rPr lang="en-US" sz="2600" dirty="0"/>
              <a:t>-</a:t>
            </a:r>
            <a:r>
              <a:rPr lang="en-US" sz="2600" dirty="0" smtClean="0"/>
              <a:t> 13 to 14 </a:t>
            </a:r>
            <a:r>
              <a:rPr lang="en-US" sz="2600" dirty="0" err="1" smtClean="0"/>
              <a:t>yrs</a:t>
            </a:r>
            <a:r>
              <a:rPr lang="en-US" sz="2600" dirty="0" smtClean="0"/>
              <a:t> in female, 14 to 15 </a:t>
            </a:r>
            <a:r>
              <a:rPr lang="en-US" sz="2600" dirty="0" err="1" smtClean="0"/>
              <a:t>yrs</a:t>
            </a:r>
            <a:r>
              <a:rPr lang="en-US" sz="2600" dirty="0" smtClean="0"/>
              <a:t> in male.</a:t>
            </a:r>
          </a:p>
          <a:p>
            <a:r>
              <a:rPr lang="en-US" sz="2600" dirty="0" smtClean="0"/>
              <a:t>Axillary hairs - 14 </a:t>
            </a:r>
            <a:r>
              <a:rPr lang="en-US" sz="2600" dirty="0"/>
              <a:t>to </a:t>
            </a:r>
            <a:r>
              <a:rPr lang="en-US" sz="2600" dirty="0" smtClean="0"/>
              <a:t>15 </a:t>
            </a:r>
            <a:r>
              <a:rPr lang="en-US" sz="2600" dirty="0" err="1"/>
              <a:t>yrs</a:t>
            </a:r>
            <a:r>
              <a:rPr lang="en-US" sz="2600" dirty="0"/>
              <a:t> in </a:t>
            </a:r>
            <a:r>
              <a:rPr lang="en-US" sz="2600" dirty="0" smtClean="0"/>
              <a:t>female, 15 to 16 </a:t>
            </a:r>
            <a:r>
              <a:rPr lang="en-US" sz="2600" dirty="0" err="1"/>
              <a:t>yrs</a:t>
            </a:r>
            <a:r>
              <a:rPr lang="en-US" sz="2600" dirty="0"/>
              <a:t> in male</a:t>
            </a:r>
            <a:r>
              <a:rPr lang="en-US" sz="2600" dirty="0" smtClean="0"/>
              <a:t>.</a:t>
            </a:r>
          </a:p>
          <a:p>
            <a:r>
              <a:rPr lang="en-US" sz="2600" dirty="0" smtClean="0"/>
              <a:t>Beard, moustache </a:t>
            </a:r>
            <a:r>
              <a:rPr lang="en-US" sz="2600" dirty="0"/>
              <a:t>-</a:t>
            </a:r>
            <a:r>
              <a:rPr lang="en-US" sz="2600" dirty="0" smtClean="0"/>
              <a:t> 16 to 18 </a:t>
            </a:r>
            <a:r>
              <a:rPr lang="en-US" sz="2600" dirty="0" err="1" smtClean="0"/>
              <a:t>yrs</a:t>
            </a:r>
            <a:r>
              <a:rPr lang="en-US" sz="2600" dirty="0" smtClean="0"/>
              <a:t> in male.</a:t>
            </a:r>
          </a:p>
          <a:p>
            <a:r>
              <a:rPr lang="en-US" sz="2600" dirty="0" smtClean="0"/>
              <a:t>Greying of hairs starts by 30 to 40 yrs.</a:t>
            </a:r>
          </a:p>
          <a:p>
            <a:r>
              <a:rPr lang="en-US" sz="2600" dirty="0" smtClean="0"/>
              <a:t>Baldness in male - 40 to 50 </a:t>
            </a:r>
            <a:r>
              <a:rPr lang="en-US" sz="2600" dirty="0" err="1" smtClean="0"/>
              <a:t>yrs</a:t>
            </a:r>
            <a:endParaRPr lang="en-US" sz="2600" dirty="0" smtClean="0"/>
          </a:p>
          <a:p>
            <a:r>
              <a:rPr lang="en-US" sz="2600" dirty="0" smtClean="0"/>
              <a:t>In females - loss of axillary, pubic hairs - at menopause</a:t>
            </a:r>
            <a:r>
              <a:rPr lang="en-US" sz="2000" dirty="0" smtClean="0"/>
              <a:t>.</a:t>
            </a:r>
            <a:endParaRPr lang="en-US" sz="2000" dirty="0"/>
          </a:p>
        </p:txBody>
      </p:sp>
    </p:spTree>
    <p:extLst>
      <p:ext uri="{BB962C8B-B14F-4D97-AF65-F5344CB8AC3E}">
        <p14:creationId xmlns:p14="http://schemas.microsoft.com/office/powerpoint/2010/main" xmlns="" val="3906039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Race</a:t>
            </a:r>
            <a:endParaRPr lang="en-IN" dirty="0"/>
          </a:p>
        </p:txBody>
      </p:sp>
      <p:pic>
        <p:nvPicPr>
          <p:cNvPr id="3074" name="Picture 2" descr="C:\Users\Acer\Desktop\2019-09-26_112904.jpg"/>
          <p:cNvPicPr>
            <a:picLocks noGrp="1" noChangeAspect="1" noChangeArrowheads="1"/>
          </p:cNvPicPr>
          <p:nvPr>
            <p:ph idx="1"/>
          </p:nvPr>
        </p:nvPicPr>
        <p:blipFill>
          <a:blip r:embed="rId2"/>
          <a:srcRect/>
          <a:stretch>
            <a:fillRect/>
          </a:stretch>
        </p:blipFill>
        <p:spPr bwMode="auto">
          <a:xfrm>
            <a:off x="914400" y="1450910"/>
            <a:ext cx="2133600" cy="4180114"/>
          </a:xfrm>
          <a:prstGeom prst="rect">
            <a:avLst/>
          </a:prstGeom>
          <a:noFill/>
        </p:spPr>
      </p:pic>
      <p:pic>
        <p:nvPicPr>
          <p:cNvPr id="3076" name="Picture 4" descr="C:\Users\Acer\Desktop\2019-09-26_112922.jpg"/>
          <p:cNvPicPr>
            <a:picLocks noChangeAspect="1" noChangeArrowheads="1"/>
          </p:cNvPicPr>
          <p:nvPr/>
        </p:nvPicPr>
        <p:blipFill>
          <a:blip r:embed="rId3"/>
          <a:srcRect/>
          <a:stretch>
            <a:fillRect/>
          </a:stretch>
        </p:blipFill>
        <p:spPr bwMode="auto">
          <a:xfrm>
            <a:off x="3449445" y="1747554"/>
            <a:ext cx="2294983" cy="3738846"/>
          </a:xfrm>
          <a:prstGeom prst="rect">
            <a:avLst/>
          </a:prstGeom>
          <a:noFill/>
        </p:spPr>
      </p:pic>
      <p:pic>
        <p:nvPicPr>
          <p:cNvPr id="3077" name="Picture 5" descr="C:\Users\Acer\Desktop\2019-09-26_112938.jpg"/>
          <p:cNvPicPr>
            <a:picLocks noChangeAspect="1" noChangeArrowheads="1"/>
          </p:cNvPicPr>
          <p:nvPr/>
        </p:nvPicPr>
        <p:blipFill>
          <a:blip r:embed="rId4"/>
          <a:srcRect/>
          <a:stretch>
            <a:fillRect/>
          </a:stretch>
        </p:blipFill>
        <p:spPr bwMode="auto">
          <a:xfrm>
            <a:off x="5943599" y="1571689"/>
            <a:ext cx="2438401" cy="391471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Cause, nature &amp; TSD of death</a:t>
            </a:r>
            <a:endParaRPr lang="en-US" b="1" u="sng" dirty="0"/>
          </a:p>
        </p:txBody>
      </p:sp>
      <p:sp>
        <p:nvSpPr>
          <p:cNvPr id="3" name="Content Placeholder 2"/>
          <p:cNvSpPr>
            <a:spLocks noGrp="1"/>
          </p:cNvSpPr>
          <p:nvPr>
            <p:ph idx="1"/>
          </p:nvPr>
        </p:nvSpPr>
        <p:spPr/>
        <p:txBody>
          <a:bodyPr>
            <a:normAutofit lnSpcReduction="10000"/>
          </a:bodyPr>
          <a:lstStyle/>
          <a:p>
            <a:pPr marL="457200" indent="-457200">
              <a:buClr>
                <a:srgbClr val="C00000"/>
              </a:buClr>
              <a:buAutoNum type="arabicParenR"/>
            </a:pPr>
            <a:r>
              <a:rPr lang="en-US" sz="2600" b="1" dirty="0" smtClean="0"/>
              <a:t>Poisoning</a:t>
            </a:r>
            <a:r>
              <a:rPr lang="en-US" sz="2600" dirty="0" smtClean="0"/>
              <a:t> – some poisons like arsenic etc. can be detected in hair by chemical analysis.</a:t>
            </a:r>
          </a:p>
          <a:p>
            <a:pPr marL="457200" indent="-457200">
              <a:buClr>
                <a:srgbClr val="C00000"/>
              </a:buClr>
              <a:buAutoNum type="arabicParenR"/>
            </a:pPr>
            <a:r>
              <a:rPr lang="en-US" sz="2600" b="1" dirty="0" smtClean="0"/>
              <a:t>Mechanical Injury </a:t>
            </a:r>
            <a:r>
              <a:rPr lang="en-US" sz="2600" dirty="0" smtClean="0"/>
              <a:t>– crushing of root or sharp cut edge cut hairs depending upon hard, blunt or </a:t>
            </a:r>
            <a:r>
              <a:rPr lang="en-US" sz="2600" dirty="0"/>
              <a:t>sharp cutting </a:t>
            </a:r>
            <a:r>
              <a:rPr lang="en-US" sz="2600" dirty="0" smtClean="0"/>
              <a:t>weapon.</a:t>
            </a:r>
          </a:p>
          <a:p>
            <a:pPr marL="457200" indent="-457200">
              <a:buClr>
                <a:srgbClr val="C00000"/>
              </a:buClr>
              <a:buAutoNum type="arabicParenR"/>
            </a:pPr>
            <a:r>
              <a:rPr lang="en-US" sz="2600" b="1" dirty="0" smtClean="0"/>
              <a:t>Burns</a:t>
            </a:r>
            <a:r>
              <a:rPr lang="en-US" sz="2600" dirty="0" smtClean="0"/>
              <a:t> – hairs are burnt &amp; singeined. Helps to differentiate scald from chemical burn.</a:t>
            </a:r>
          </a:p>
          <a:p>
            <a:pPr marL="457200" indent="-457200">
              <a:buClr>
                <a:srgbClr val="C00000"/>
              </a:buClr>
              <a:buAutoNum type="arabicParenR"/>
            </a:pPr>
            <a:r>
              <a:rPr lang="en-US" sz="2600" dirty="0" smtClean="0"/>
              <a:t>If hairs of accused found grasped in victim’s cadaveric grip may point towards </a:t>
            </a:r>
            <a:r>
              <a:rPr lang="en-US" sz="2600" b="1" dirty="0" smtClean="0"/>
              <a:t>homicide.</a:t>
            </a:r>
          </a:p>
          <a:p>
            <a:pPr marL="457200" indent="-457200">
              <a:buClr>
                <a:srgbClr val="C00000"/>
              </a:buClr>
              <a:buAutoNum type="arabicParenR"/>
            </a:pPr>
            <a:r>
              <a:rPr lang="en-US" sz="2600" b="1" dirty="0" smtClean="0"/>
              <a:t>TSD</a:t>
            </a:r>
            <a:r>
              <a:rPr lang="en-US" sz="2600" dirty="0" smtClean="0"/>
              <a:t> - Hair easily </a:t>
            </a:r>
            <a:r>
              <a:rPr lang="en-US" sz="2600" dirty="0" err="1" smtClean="0"/>
              <a:t>pluckable</a:t>
            </a:r>
            <a:r>
              <a:rPr lang="en-US" sz="2600" dirty="0" smtClean="0"/>
              <a:t>/ fall out – 3 to 5days after death</a:t>
            </a:r>
          </a:p>
          <a:p>
            <a:pPr marL="457200" indent="-457200">
              <a:buClr>
                <a:srgbClr val="C00000"/>
              </a:buClr>
              <a:buAutoNum type="arabicParenR"/>
            </a:pPr>
            <a:endParaRPr lang="en-US" dirty="0"/>
          </a:p>
        </p:txBody>
      </p:sp>
    </p:spTree>
    <p:extLst>
      <p:ext uri="{BB962C8B-B14F-4D97-AF65-F5344CB8AC3E}">
        <p14:creationId xmlns:p14="http://schemas.microsoft.com/office/powerpoint/2010/main" xmlns="" val="785034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Acer\Desktop\slide_12 hair.jpg"/>
          <p:cNvPicPr>
            <a:picLocks noGrp="1" noChangeAspect="1" noChangeArrowheads="1"/>
          </p:cNvPicPr>
          <p:nvPr>
            <p:ph idx="1"/>
          </p:nvPr>
        </p:nvPicPr>
        <p:blipFill>
          <a:blip r:embed="rId2"/>
          <a:srcRect/>
          <a:stretch>
            <a:fillRect/>
          </a:stretch>
        </p:blipFill>
        <p:spPr bwMode="auto">
          <a:xfrm>
            <a:off x="975783" y="609600"/>
            <a:ext cx="7253817" cy="54403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IN" dirty="0" smtClean="0"/>
              <a:t>MCQs</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1</a:t>
            </a:r>
            <a:endParaRPr lang="en-US" dirty="0"/>
          </a:p>
        </p:txBody>
      </p:sp>
      <p:sp>
        <p:nvSpPr>
          <p:cNvPr id="3" name="Content Placeholder 2"/>
          <p:cNvSpPr>
            <a:spLocks noGrp="1"/>
          </p:cNvSpPr>
          <p:nvPr>
            <p:ph idx="1"/>
          </p:nvPr>
        </p:nvSpPr>
        <p:spPr/>
        <p:txBody>
          <a:bodyPr>
            <a:normAutofit/>
          </a:bodyPr>
          <a:lstStyle/>
          <a:p>
            <a:pPr marL="571500" indent="-457200"/>
            <a:r>
              <a:rPr lang="en-US" dirty="0" smtClean="0"/>
              <a:t>Which of following characteristic is not observed same type in Identical twins?</a:t>
            </a:r>
          </a:p>
          <a:p>
            <a:pPr marL="571500" indent="-457200">
              <a:buFont typeface="+mj-lt"/>
              <a:buAutoNum type="alphaLcParenR"/>
            </a:pPr>
            <a:endParaRPr lang="en-US" sz="2800" dirty="0" smtClean="0"/>
          </a:p>
          <a:p>
            <a:pPr marL="571500" indent="-457200">
              <a:buFont typeface="+mj-lt"/>
              <a:buAutoNum type="alphaLcParenR"/>
            </a:pPr>
            <a:r>
              <a:rPr lang="en-US" sz="2800" dirty="0" smtClean="0"/>
              <a:t>DNA typing</a:t>
            </a:r>
          </a:p>
          <a:p>
            <a:pPr marL="571500" indent="-457200">
              <a:buClrTx/>
              <a:buFont typeface="+mj-lt"/>
              <a:buAutoNum type="alphaLcParenR"/>
            </a:pPr>
            <a:r>
              <a:rPr lang="en-US" sz="2800" dirty="0" smtClean="0"/>
              <a:t>Fingerprint pattern</a:t>
            </a:r>
          </a:p>
          <a:p>
            <a:pPr marL="571500" indent="-457200">
              <a:buClrTx/>
              <a:buFont typeface="+mj-lt"/>
              <a:buAutoNum type="alphaLcParenR"/>
            </a:pPr>
            <a:r>
              <a:rPr lang="en-US" sz="2800" dirty="0" smtClean="0"/>
              <a:t>Blood group</a:t>
            </a:r>
          </a:p>
          <a:p>
            <a:pPr marL="571500" indent="-457200">
              <a:buClrTx/>
              <a:buFont typeface="+mj-lt"/>
              <a:buAutoNum type="alphaLcParenR"/>
            </a:pPr>
            <a:r>
              <a:rPr lang="en-US" sz="2800" dirty="0" smtClean="0"/>
              <a:t>HLA system</a:t>
            </a:r>
          </a:p>
          <a:p>
            <a:pPr marL="571500" indent="-457200">
              <a:buFont typeface="+mj-lt"/>
              <a:buAutoNum type="alphaLcParenR"/>
            </a:pPr>
            <a:endParaRPr lang="en-US" sz="2800" dirty="0"/>
          </a:p>
        </p:txBody>
      </p:sp>
    </p:spTree>
    <p:extLst>
      <p:ext uri="{BB962C8B-B14F-4D97-AF65-F5344CB8AC3E}">
        <p14:creationId xmlns:p14="http://schemas.microsoft.com/office/powerpoint/2010/main" xmlns="" val="3751512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2</a:t>
            </a:r>
            <a:endParaRPr lang="en-US" dirty="0"/>
          </a:p>
        </p:txBody>
      </p:sp>
      <p:sp>
        <p:nvSpPr>
          <p:cNvPr id="3" name="Content Placeholder 2"/>
          <p:cNvSpPr>
            <a:spLocks noGrp="1"/>
          </p:cNvSpPr>
          <p:nvPr>
            <p:ph idx="1"/>
          </p:nvPr>
        </p:nvSpPr>
        <p:spPr/>
        <p:txBody>
          <a:bodyPr>
            <a:normAutofit/>
          </a:bodyPr>
          <a:lstStyle/>
          <a:p>
            <a:r>
              <a:rPr lang="en-IN" dirty="0" smtClean="0"/>
              <a:t>‘Fragmented medulla in hair’ found in which human race?</a:t>
            </a:r>
          </a:p>
          <a:p>
            <a:endParaRPr lang="en-US" dirty="0" smtClean="0"/>
          </a:p>
          <a:p>
            <a:pPr marL="571500" indent="-457200">
              <a:buClrTx/>
              <a:buFont typeface="+mj-lt"/>
              <a:buAutoNum type="alphaLcParenR"/>
            </a:pPr>
            <a:r>
              <a:rPr lang="en-US" dirty="0" smtClean="0"/>
              <a:t>Negroes</a:t>
            </a:r>
          </a:p>
          <a:p>
            <a:pPr marL="571500" indent="-457200">
              <a:buClrTx/>
              <a:buFont typeface="+mj-lt"/>
              <a:buAutoNum type="alphaLcParenR"/>
            </a:pPr>
            <a:r>
              <a:rPr lang="en-US" dirty="0" smtClean="0"/>
              <a:t>Mongols</a:t>
            </a:r>
          </a:p>
          <a:p>
            <a:pPr marL="571500" indent="-457200">
              <a:buClrTx/>
              <a:buFont typeface="+mj-lt"/>
              <a:buAutoNum type="alphaLcParenR"/>
            </a:pPr>
            <a:r>
              <a:rPr lang="en-US" dirty="0" smtClean="0"/>
              <a:t>Caucasians</a:t>
            </a:r>
          </a:p>
          <a:p>
            <a:pPr marL="571500" indent="-457200">
              <a:buClrTx/>
              <a:buFont typeface="+mj-lt"/>
              <a:buAutoNum type="alphaLcParenR"/>
            </a:pPr>
            <a:r>
              <a:rPr lang="en-US" dirty="0" err="1" smtClean="0"/>
              <a:t>Europians</a:t>
            </a:r>
            <a:endParaRPr lang="en-US" dirty="0"/>
          </a:p>
        </p:txBody>
      </p:sp>
    </p:spTree>
    <p:extLst>
      <p:ext uri="{BB962C8B-B14F-4D97-AF65-F5344CB8AC3E}">
        <p14:creationId xmlns:p14="http://schemas.microsoft.com/office/powerpoint/2010/main" xmlns="" val="4009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DACTYLOGRAPHY</a:t>
            </a:r>
            <a:endParaRPr lang="en-US" dirty="0"/>
          </a:p>
        </p:txBody>
      </p:sp>
      <p:sp>
        <p:nvSpPr>
          <p:cNvPr id="3" name="Content Placeholder 2"/>
          <p:cNvSpPr>
            <a:spLocks noGrp="1"/>
          </p:cNvSpPr>
          <p:nvPr>
            <p:ph idx="1"/>
          </p:nvPr>
        </p:nvSpPr>
        <p:spPr>
          <a:xfrm>
            <a:off x="304800" y="2027237"/>
            <a:ext cx="8534400" cy="4525963"/>
          </a:xfrm>
        </p:spPr>
        <p:txBody>
          <a:bodyPr>
            <a:normAutofit fontScale="85000" lnSpcReduction="10000"/>
          </a:bodyPr>
          <a:lstStyle/>
          <a:p>
            <a:r>
              <a:rPr lang="en-US" dirty="0" smtClean="0"/>
              <a:t>‘Fingerprinting’, ‘Galton-Henry system’, ‘</a:t>
            </a:r>
            <a:r>
              <a:rPr lang="en-US" dirty="0" err="1" smtClean="0"/>
              <a:t>Dermatoglyphics</a:t>
            </a:r>
            <a:r>
              <a:rPr lang="en-US" dirty="0" smtClean="0"/>
              <a:t>’</a:t>
            </a:r>
          </a:p>
          <a:p>
            <a:r>
              <a:rPr lang="en-US" dirty="0" smtClean="0"/>
              <a:t>Study of ridge pattern of skin</a:t>
            </a:r>
            <a:endParaRPr lang="en-US" b="1" dirty="0" smtClean="0"/>
          </a:p>
          <a:p>
            <a:r>
              <a:rPr lang="en-US" b="1" dirty="0" smtClean="0"/>
              <a:t>Fingerprints</a:t>
            </a:r>
            <a:r>
              <a:rPr lang="en-US" dirty="0" smtClean="0"/>
              <a:t> - impressions of patterns formed by papillary &amp; epidermal ridges of fingers or palms. Sweat &amp; sebaceous secretion.</a:t>
            </a:r>
            <a:endParaRPr lang="en-US" u="sng" dirty="0" smtClean="0"/>
          </a:p>
          <a:p>
            <a:r>
              <a:rPr lang="en-US" dirty="0" smtClean="0"/>
              <a:t>Appear at 12-16wks IU</a:t>
            </a:r>
          </a:p>
          <a:p>
            <a:r>
              <a:rPr lang="en-US" dirty="0" smtClean="0"/>
              <a:t>Permanent*</a:t>
            </a:r>
          </a:p>
          <a:p>
            <a:r>
              <a:rPr lang="en-US" dirty="0" smtClean="0"/>
              <a:t>Identical</a:t>
            </a:r>
          </a:p>
          <a:p>
            <a:r>
              <a:rPr lang="en-US" dirty="0" smtClean="0"/>
              <a:t>Possibilities of same FP – 1 in 64 billions</a:t>
            </a:r>
          </a:p>
          <a:p>
            <a:r>
              <a:rPr lang="en-US" dirty="0" smtClean="0"/>
              <a:t>Also present in toes &amp; sole of feet (</a:t>
            </a:r>
            <a:r>
              <a:rPr lang="en-US" dirty="0" err="1" smtClean="0"/>
              <a:t>podogram</a:t>
            </a:r>
            <a:r>
              <a:rPr lang="en-US" dirty="0" smtClean="0"/>
              <a:t>)</a:t>
            </a:r>
          </a:p>
          <a:p>
            <a:endParaRPr lang="en-US" dirty="0"/>
          </a:p>
        </p:txBody>
      </p:sp>
      <p:pic>
        <p:nvPicPr>
          <p:cNvPr id="1026" name="Picture 2" descr="C:\Users\Samrath\Desktop\larson-jewelers-fingerprint-engraving-rin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0"/>
            <a:ext cx="1841500" cy="21526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Samrath\Desktop\Fingerprint_detail_on_male_fing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152400"/>
            <a:ext cx="2209800" cy="175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3426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3</a:t>
            </a:r>
            <a:endParaRPr lang="en-US" dirty="0"/>
          </a:p>
        </p:txBody>
      </p:sp>
      <p:sp>
        <p:nvSpPr>
          <p:cNvPr id="3" name="Content Placeholder 2"/>
          <p:cNvSpPr>
            <a:spLocks noGrp="1"/>
          </p:cNvSpPr>
          <p:nvPr>
            <p:ph idx="1"/>
          </p:nvPr>
        </p:nvSpPr>
        <p:spPr/>
        <p:txBody>
          <a:bodyPr>
            <a:normAutofit fontScale="85000" lnSpcReduction="20000"/>
          </a:bodyPr>
          <a:lstStyle/>
          <a:p>
            <a:r>
              <a:rPr lang="en-IN" dirty="0" smtClean="0"/>
              <a:t>A criminal whose family or relatives were not known and no biological samples available with police, escaped from police custody. A </a:t>
            </a:r>
            <a:r>
              <a:rPr lang="en-IN" dirty="0" err="1" smtClean="0"/>
              <a:t>deadbody</a:t>
            </a:r>
            <a:r>
              <a:rPr lang="en-IN" dirty="0" smtClean="0"/>
              <a:t> resembling the criminal, found in nearby forest on next day. But due to mutilation of face, the identity could not be established on spot. Which of following method can be used for identification in this case?</a:t>
            </a:r>
            <a:endParaRPr lang="en-US" dirty="0" smtClean="0"/>
          </a:p>
          <a:p>
            <a:endParaRPr lang="en-US" dirty="0" smtClean="0"/>
          </a:p>
          <a:p>
            <a:pPr marL="514350" indent="-514350" eaLnBrk="1" hangingPunct="1">
              <a:buClr>
                <a:srgbClr val="002060"/>
              </a:buClr>
              <a:buFont typeface="+mj-lt"/>
              <a:buAutoNum type="alphaLcParenR"/>
            </a:pPr>
            <a:r>
              <a:rPr lang="en-US" dirty="0" smtClean="0"/>
              <a:t>Blood grouping</a:t>
            </a:r>
          </a:p>
          <a:p>
            <a:pPr marL="514350" indent="-514350">
              <a:buClr>
                <a:srgbClr val="002060"/>
              </a:buClr>
              <a:buFont typeface="+mj-lt"/>
              <a:buAutoNum type="alphaLcParenR"/>
            </a:pPr>
            <a:r>
              <a:rPr lang="en-US" dirty="0" smtClean="0"/>
              <a:t>DNA profiling</a:t>
            </a:r>
          </a:p>
          <a:p>
            <a:pPr marL="514350" indent="-514350">
              <a:buClr>
                <a:srgbClr val="002060"/>
              </a:buClr>
              <a:buFont typeface="+mj-lt"/>
              <a:buAutoNum type="alphaLcParenR"/>
            </a:pPr>
            <a:r>
              <a:rPr lang="en-US" dirty="0" smtClean="0"/>
              <a:t>HLA typing</a:t>
            </a:r>
          </a:p>
          <a:p>
            <a:pPr marL="514350" indent="-514350">
              <a:buClr>
                <a:srgbClr val="002060"/>
              </a:buClr>
              <a:buFont typeface="+mj-lt"/>
              <a:buAutoNum type="alphaLcParenR"/>
            </a:pPr>
            <a:r>
              <a:rPr lang="en-US" dirty="0" err="1" smtClean="0"/>
              <a:t>Anthropomentry</a:t>
            </a:r>
            <a:endParaRPr lang="en-US" dirty="0" smtClean="0"/>
          </a:p>
        </p:txBody>
      </p:sp>
    </p:spTree>
    <p:extLst>
      <p:ext uri="{BB962C8B-B14F-4D97-AF65-F5344CB8AC3E}">
        <p14:creationId xmlns:p14="http://schemas.microsoft.com/office/powerpoint/2010/main" xmlns="" val="1712119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4</a:t>
            </a:r>
            <a:endParaRPr lang="en-US" dirty="0"/>
          </a:p>
        </p:txBody>
      </p:sp>
      <p:sp>
        <p:nvSpPr>
          <p:cNvPr id="3" name="Content Placeholder 2"/>
          <p:cNvSpPr>
            <a:spLocks noGrp="1"/>
          </p:cNvSpPr>
          <p:nvPr>
            <p:ph idx="1"/>
          </p:nvPr>
        </p:nvSpPr>
        <p:spPr/>
        <p:txBody>
          <a:bodyPr>
            <a:normAutofit/>
          </a:bodyPr>
          <a:lstStyle/>
          <a:p>
            <a:r>
              <a:rPr lang="en-US" dirty="0" err="1" smtClean="0"/>
              <a:t>Cheiloscopy</a:t>
            </a:r>
            <a:r>
              <a:rPr lang="en-US" dirty="0" smtClean="0"/>
              <a:t> is the study of which of following?</a:t>
            </a:r>
          </a:p>
          <a:p>
            <a:endParaRPr lang="en-US" dirty="0"/>
          </a:p>
          <a:p>
            <a:pPr marL="571500" indent="-457200">
              <a:buClrTx/>
              <a:buFont typeface="+mj-lt"/>
              <a:buAutoNum type="alphaLcParenR"/>
            </a:pPr>
            <a:r>
              <a:rPr lang="en-US" dirty="0" smtClean="0"/>
              <a:t>Footprints</a:t>
            </a:r>
          </a:p>
          <a:p>
            <a:pPr marL="571500" indent="-457200">
              <a:buClrTx/>
              <a:buFont typeface="+mj-lt"/>
              <a:buAutoNum type="alphaLcParenR"/>
            </a:pPr>
            <a:r>
              <a:rPr lang="en-US" dirty="0" smtClean="0"/>
              <a:t>Lip prints</a:t>
            </a:r>
          </a:p>
          <a:p>
            <a:pPr marL="571500" indent="-457200">
              <a:buClrTx/>
              <a:buFont typeface="+mj-lt"/>
              <a:buAutoNum type="alphaLcParenR"/>
            </a:pPr>
            <a:r>
              <a:rPr lang="en-US" dirty="0" smtClean="0"/>
              <a:t>Palm prints</a:t>
            </a:r>
          </a:p>
          <a:p>
            <a:pPr marL="571500" indent="-457200">
              <a:buClrTx/>
              <a:buFont typeface="+mj-lt"/>
              <a:buAutoNum type="alphaLcParenR"/>
            </a:pPr>
            <a:r>
              <a:rPr lang="en-US" dirty="0" smtClean="0"/>
              <a:t>Palatal prints</a:t>
            </a:r>
            <a:endParaRPr lang="en-US" dirty="0"/>
          </a:p>
        </p:txBody>
      </p:sp>
    </p:spTree>
    <p:extLst>
      <p:ext uri="{BB962C8B-B14F-4D97-AF65-F5344CB8AC3E}">
        <p14:creationId xmlns:p14="http://schemas.microsoft.com/office/powerpoint/2010/main" xmlns="" val="3406502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 5</a:t>
            </a:r>
            <a:endParaRPr lang="en-US" dirty="0"/>
          </a:p>
        </p:txBody>
      </p:sp>
      <p:sp>
        <p:nvSpPr>
          <p:cNvPr id="3" name="Content Placeholder 2"/>
          <p:cNvSpPr>
            <a:spLocks noGrp="1"/>
          </p:cNvSpPr>
          <p:nvPr>
            <p:ph idx="1"/>
          </p:nvPr>
        </p:nvSpPr>
        <p:spPr/>
        <p:txBody>
          <a:bodyPr>
            <a:normAutofit/>
          </a:bodyPr>
          <a:lstStyle/>
          <a:p>
            <a:r>
              <a:rPr lang="en-IN" dirty="0" smtClean="0"/>
              <a:t>Which among following is most accurate method for identification of a person?</a:t>
            </a:r>
            <a:endParaRPr lang="en-US" dirty="0" smtClean="0"/>
          </a:p>
          <a:p>
            <a:endParaRPr lang="en-US" dirty="0"/>
          </a:p>
          <a:p>
            <a:pPr marL="571500" indent="-457200">
              <a:buClrTx/>
              <a:buFont typeface="+mj-lt"/>
              <a:buAutoNum type="alphaLcParenR"/>
            </a:pPr>
            <a:r>
              <a:rPr lang="en-US" dirty="0" err="1" smtClean="0"/>
              <a:t>Dactylography</a:t>
            </a:r>
            <a:endParaRPr lang="en-US" dirty="0" smtClean="0"/>
          </a:p>
          <a:p>
            <a:pPr marL="571500" indent="-457200">
              <a:buClrTx/>
              <a:buFont typeface="+mj-lt"/>
              <a:buAutoNum type="alphaLcParenR"/>
            </a:pPr>
            <a:r>
              <a:rPr lang="en-US" dirty="0" smtClean="0"/>
              <a:t>DNA fingerprinting</a:t>
            </a:r>
          </a:p>
          <a:p>
            <a:pPr marL="571500" indent="-457200">
              <a:buClrTx/>
              <a:buFont typeface="+mj-lt"/>
              <a:buAutoNum type="alphaLcParenR"/>
            </a:pPr>
            <a:r>
              <a:rPr lang="en-US" dirty="0" err="1" smtClean="0"/>
              <a:t>Anthropomentry</a:t>
            </a:r>
            <a:endParaRPr lang="en-US" dirty="0" smtClean="0"/>
          </a:p>
          <a:p>
            <a:pPr marL="571500" indent="-457200">
              <a:buClrTx/>
              <a:buFont typeface="+mj-lt"/>
              <a:buAutoNum type="alphaLcParenR"/>
            </a:pPr>
            <a:r>
              <a:rPr lang="en-US" dirty="0" smtClean="0"/>
              <a:t>Superimposition</a:t>
            </a:r>
            <a:endParaRPr lang="en-US" dirty="0"/>
          </a:p>
        </p:txBody>
      </p:sp>
    </p:spTree>
    <p:extLst>
      <p:ext uri="{BB962C8B-B14F-4D97-AF65-F5344CB8AC3E}">
        <p14:creationId xmlns:p14="http://schemas.microsoft.com/office/powerpoint/2010/main" xmlns="" val="328601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85000" lnSpcReduction="20000"/>
          </a:bodyPr>
          <a:lstStyle/>
          <a:p>
            <a:r>
              <a:rPr lang="en-US" dirty="0" smtClean="0"/>
              <a:t>Classification:</a:t>
            </a:r>
          </a:p>
          <a:p>
            <a:pPr marL="971550" lvl="1" indent="-514350">
              <a:buFont typeface="+mj-lt"/>
              <a:buAutoNum type="arabicParenR"/>
            </a:pPr>
            <a:r>
              <a:rPr lang="en-US" dirty="0" smtClean="0"/>
              <a:t>Loop </a:t>
            </a:r>
            <a:r>
              <a:rPr lang="en-US" sz="2400" dirty="0" smtClean="0"/>
              <a:t>(60-70%)</a:t>
            </a:r>
          </a:p>
          <a:p>
            <a:pPr marL="971550" lvl="1" indent="-514350">
              <a:buFont typeface="+mj-lt"/>
              <a:buAutoNum type="arabicParenR"/>
            </a:pPr>
            <a:r>
              <a:rPr lang="en-US" dirty="0" smtClean="0"/>
              <a:t>Whorl </a:t>
            </a:r>
            <a:r>
              <a:rPr lang="en-US" sz="2400" dirty="0" smtClean="0"/>
              <a:t>(25-35%)</a:t>
            </a:r>
          </a:p>
          <a:p>
            <a:pPr marL="971550" lvl="1" indent="-514350">
              <a:buFont typeface="+mj-lt"/>
              <a:buAutoNum type="arabicParenR"/>
            </a:pPr>
            <a:r>
              <a:rPr lang="en-US" dirty="0" smtClean="0"/>
              <a:t>Arch </a:t>
            </a:r>
            <a:r>
              <a:rPr lang="en-US" sz="2400" dirty="0" smtClean="0"/>
              <a:t>(6-7%)</a:t>
            </a:r>
          </a:p>
          <a:p>
            <a:pPr marL="971550" lvl="1" indent="-514350">
              <a:buFont typeface="+mj-lt"/>
              <a:buAutoNum type="arabicParenR"/>
            </a:pPr>
            <a:r>
              <a:rPr lang="en-US" dirty="0" smtClean="0"/>
              <a:t>Composite </a:t>
            </a:r>
            <a:r>
              <a:rPr lang="en-US" sz="2400" dirty="0" smtClean="0"/>
              <a:t>(1-2%)</a:t>
            </a:r>
          </a:p>
          <a:p>
            <a:pPr marL="971550" lvl="1" indent="-514350">
              <a:buFont typeface="+mj-lt"/>
              <a:buAutoNum type="arabicParenR"/>
            </a:pPr>
            <a:endParaRPr lang="en-US" sz="2400" dirty="0" smtClean="0"/>
          </a:p>
          <a:p>
            <a:pPr marL="571500" indent="-514350"/>
            <a:r>
              <a:rPr lang="en-US" dirty="0" smtClean="0"/>
              <a:t>Characteristics</a:t>
            </a:r>
          </a:p>
          <a:p>
            <a:pPr marL="971550" lvl="1" indent="-514350"/>
            <a:r>
              <a:rPr lang="en-US" dirty="0" smtClean="0"/>
              <a:t>Core</a:t>
            </a:r>
          </a:p>
          <a:p>
            <a:pPr marL="971550" lvl="1" indent="-514350"/>
            <a:r>
              <a:rPr lang="en-US" dirty="0" smtClean="0"/>
              <a:t>Delta</a:t>
            </a:r>
          </a:p>
          <a:p>
            <a:pPr marL="971550" lvl="1" indent="-514350"/>
            <a:r>
              <a:rPr lang="en-US" dirty="0" smtClean="0"/>
              <a:t>Ridge end</a:t>
            </a:r>
          </a:p>
          <a:p>
            <a:pPr marL="971550" lvl="1" indent="-514350"/>
            <a:r>
              <a:rPr lang="en-US" dirty="0" smtClean="0"/>
              <a:t>Bifurcation</a:t>
            </a:r>
          </a:p>
          <a:p>
            <a:pPr marL="971550" lvl="1" indent="-514350"/>
            <a:r>
              <a:rPr lang="en-US" dirty="0" smtClean="0"/>
              <a:t>Lake</a:t>
            </a:r>
          </a:p>
          <a:p>
            <a:pPr marL="971550" lvl="1" indent="-514350"/>
            <a:r>
              <a:rPr lang="en-US" dirty="0" smtClean="0"/>
              <a:t>Island/ Dot</a:t>
            </a:r>
          </a:p>
          <a:p>
            <a:pPr marL="971550" lvl="1" indent="-514350"/>
            <a:r>
              <a:rPr lang="en-US" dirty="0" smtClean="0"/>
              <a:t>Spur</a:t>
            </a:r>
          </a:p>
          <a:p>
            <a:pPr marL="971550" lvl="1" indent="-514350"/>
            <a:r>
              <a:rPr lang="en-US" dirty="0" smtClean="0"/>
              <a:t>crossovers</a:t>
            </a:r>
          </a:p>
          <a:p>
            <a:pPr marL="571500" indent="-514350"/>
            <a:r>
              <a:rPr lang="en-US" dirty="0" smtClean="0"/>
              <a:t>10-12-20 characteristics matched</a:t>
            </a:r>
          </a:p>
          <a:p>
            <a:pPr marL="571500" indent="-514350"/>
            <a:endParaRPr lang="en-US" dirty="0"/>
          </a:p>
        </p:txBody>
      </p:sp>
      <p:pic>
        <p:nvPicPr>
          <p:cNvPr id="8194" name="Picture 2" descr="C:\Users\Samrath\Desktop\IMG_20161008_21541011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304800"/>
            <a:ext cx="3788163" cy="2121371"/>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Samrath\Desktop\IMG_20161008_21541011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2426171"/>
            <a:ext cx="3958381" cy="1993429"/>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C:\Users\Samrath\Desktop\IMG_20161008_215408196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20775" y="4398821"/>
            <a:ext cx="2005012" cy="20019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457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Techniques</a:t>
            </a:r>
            <a:endParaRPr lang="en-US" dirty="0"/>
          </a:p>
        </p:txBody>
      </p:sp>
      <p:sp>
        <p:nvSpPr>
          <p:cNvPr id="3" name="Content Placeholder 2"/>
          <p:cNvSpPr>
            <a:spLocks noGrp="1"/>
          </p:cNvSpPr>
          <p:nvPr>
            <p:ph idx="1"/>
          </p:nvPr>
        </p:nvSpPr>
        <p:spPr>
          <a:xfrm>
            <a:off x="457200" y="1600200"/>
            <a:ext cx="8534400" cy="4525963"/>
          </a:xfrm>
        </p:spPr>
        <p:txBody>
          <a:bodyPr>
            <a:normAutofit fontScale="92500" lnSpcReduction="20000"/>
          </a:bodyPr>
          <a:lstStyle/>
          <a:p>
            <a:pPr marL="0" indent="0">
              <a:buNone/>
            </a:pPr>
            <a:r>
              <a:rPr lang="en-US" dirty="0" smtClean="0"/>
              <a:t>1) In living persons</a:t>
            </a:r>
          </a:p>
          <a:p>
            <a:pPr lvl="1"/>
            <a:r>
              <a:rPr lang="en-US" dirty="0" smtClean="0"/>
              <a:t>Unglazed white paper, Printer’s ink</a:t>
            </a:r>
          </a:p>
          <a:p>
            <a:pPr lvl="1"/>
            <a:r>
              <a:rPr lang="en-US" dirty="0" smtClean="0"/>
              <a:t>Plain fingerprint</a:t>
            </a:r>
          </a:p>
          <a:p>
            <a:pPr lvl="1"/>
            <a:r>
              <a:rPr lang="en-US" dirty="0" smtClean="0"/>
              <a:t>Rolled fingerprint</a:t>
            </a:r>
          </a:p>
          <a:p>
            <a:pPr marL="0" indent="0">
              <a:buNone/>
            </a:pPr>
            <a:r>
              <a:rPr lang="en-US" dirty="0" smtClean="0"/>
              <a:t>2) In dead persons – fresh body, decomposed body</a:t>
            </a:r>
          </a:p>
          <a:p>
            <a:pPr marL="0" indent="0">
              <a:buNone/>
            </a:pPr>
            <a:r>
              <a:rPr lang="en-US" dirty="0" smtClean="0"/>
              <a:t>3) At crime scene</a:t>
            </a:r>
          </a:p>
          <a:p>
            <a:pPr lvl="1">
              <a:buFont typeface="Wingdings" pitchFamily="2" charset="2"/>
              <a:buChar char="Ø"/>
            </a:pPr>
            <a:r>
              <a:rPr lang="en-US" dirty="0" smtClean="0"/>
              <a:t>Types </a:t>
            </a:r>
          </a:p>
          <a:p>
            <a:pPr marL="971550" lvl="1" indent="-514350">
              <a:buFont typeface="+mj-lt"/>
              <a:buAutoNum type="alphaLcParenR"/>
            </a:pPr>
            <a:r>
              <a:rPr lang="en-US" dirty="0"/>
              <a:t>Visible </a:t>
            </a:r>
            <a:r>
              <a:rPr lang="en-US" dirty="0" smtClean="0"/>
              <a:t>print – dusting &amp; oblique photography, lifting</a:t>
            </a:r>
          </a:p>
          <a:p>
            <a:pPr marL="971550" lvl="1" indent="-514350">
              <a:buFont typeface="+mj-lt"/>
              <a:buAutoNum type="alphaLcParenR"/>
            </a:pPr>
            <a:r>
              <a:rPr lang="en-US" dirty="0" smtClean="0"/>
              <a:t>Latent(chance) print – dusting/chemical process &amp; lifting + photography</a:t>
            </a:r>
          </a:p>
          <a:p>
            <a:pPr marL="971550" lvl="1" indent="-514350">
              <a:buFont typeface="+mj-lt"/>
              <a:buAutoNum type="alphaLcParenR"/>
            </a:pPr>
            <a:r>
              <a:rPr lang="en-US" dirty="0" smtClean="0"/>
              <a:t>Plastic print – dusting, scanning microscopy</a:t>
            </a:r>
            <a:endParaRPr lang="en-US" dirty="0"/>
          </a:p>
        </p:txBody>
      </p:sp>
      <p:pic>
        <p:nvPicPr>
          <p:cNvPr id="1026" name="Picture 2" descr="D:\Kalpesh\f.m. dept\library\3  identification\2017-11-21_164856.jpg"/>
          <p:cNvPicPr>
            <a:picLocks noChangeAspect="1" noChangeArrowheads="1"/>
          </p:cNvPicPr>
          <p:nvPr/>
        </p:nvPicPr>
        <p:blipFill>
          <a:blip r:embed="rId2"/>
          <a:srcRect/>
          <a:stretch>
            <a:fillRect/>
          </a:stretch>
        </p:blipFill>
        <p:spPr bwMode="auto">
          <a:xfrm>
            <a:off x="5218869" y="96059"/>
            <a:ext cx="3848931" cy="1808941"/>
          </a:xfrm>
          <a:prstGeom prst="rect">
            <a:avLst/>
          </a:prstGeom>
          <a:noFill/>
        </p:spPr>
      </p:pic>
    </p:spTree>
    <p:extLst>
      <p:ext uri="{BB962C8B-B14F-4D97-AF65-F5344CB8AC3E}">
        <p14:creationId xmlns:p14="http://schemas.microsoft.com/office/powerpoint/2010/main" xmlns="" val="180450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D:\Kalpesh\f.m. dept\library\3  identification\autopsy fingerprinting.jpg"/>
          <p:cNvPicPr>
            <a:picLocks noChangeAspect="1" noChangeArrowheads="1"/>
          </p:cNvPicPr>
          <p:nvPr/>
        </p:nvPicPr>
        <p:blipFill>
          <a:blip r:embed="rId2"/>
          <a:srcRect/>
          <a:stretch>
            <a:fillRect/>
          </a:stretch>
        </p:blipFill>
        <p:spPr bwMode="auto">
          <a:xfrm>
            <a:off x="1447800" y="2046093"/>
            <a:ext cx="5562600" cy="290690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D:\Kalpesh\f.m. dept\library\3  identification\birth-certificate-500x405.jpg"/>
          <p:cNvPicPr>
            <a:picLocks noGrp="1" noChangeAspect="1" noChangeArrowheads="1"/>
          </p:cNvPicPr>
          <p:nvPr>
            <p:ph idx="1"/>
          </p:nvPr>
        </p:nvPicPr>
        <p:blipFill>
          <a:blip r:embed="rId2"/>
          <a:srcRect/>
          <a:stretch>
            <a:fillRect/>
          </a:stretch>
        </p:blipFill>
        <p:spPr bwMode="auto">
          <a:xfrm>
            <a:off x="1119678" y="304800"/>
            <a:ext cx="6576522" cy="6248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3000" b="1" u="sng" dirty="0"/>
              <a:t>Alteration in fingerprint ridges</a:t>
            </a:r>
            <a:endParaRPr lang="en-US" sz="3000" b="1" u="sng" dirty="0" smtClean="0"/>
          </a:p>
          <a:p>
            <a:pPr marL="514350" indent="-514350">
              <a:buFont typeface="+mj-lt"/>
              <a:buAutoNum type="arabicParenR"/>
            </a:pPr>
            <a:r>
              <a:rPr lang="en-US" sz="2600" dirty="0" smtClean="0"/>
              <a:t>Change in ridge distance – </a:t>
            </a:r>
            <a:r>
              <a:rPr lang="en-US" sz="2600" dirty="0" err="1" smtClean="0"/>
              <a:t>Acromegaly</a:t>
            </a:r>
            <a:r>
              <a:rPr lang="en-US" sz="2600" dirty="0" smtClean="0"/>
              <a:t>, Rickets</a:t>
            </a:r>
          </a:p>
          <a:p>
            <a:pPr marL="514350" indent="-514350">
              <a:buFont typeface="+mj-lt"/>
              <a:buAutoNum type="arabicParenR"/>
            </a:pPr>
            <a:r>
              <a:rPr lang="en-US" sz="2600" dirty="0" smtClean="0"/>
              <a:t>Temporary loss/alt. – Burns, </a:t>
            </a:r>
            <a:r>
              <a:rPr lang="en-US" sz="2600" dirty="0" err="1" smtClean="0"/>
              <a:t>Coeliac</a:t>
            </a:r>
            <a:r>
              <a:rPr lang="en-US" sz="2600" dirty="0" smtClean="0"/>
              <a:t> </a:t>
            </a:r>
            <a:r>
              <a:rPr lang="en-US" sz="2600" dirty="0" err="1" smtClean="0"/>
              <a:t>Dz</a:t>
            </a:r>
            <a:r>
              <a:rPr lang="en-US" sz="2600" dirty="0" smtClean="0"/>
              <a:t>, Dermatitis</a:t>
            </a:r>
          </a:p>
          <a:p>
            <a:pPr marL="514350" indent="-514350">
              <a:buFont typeface="+mj-lt"/>
              <a:buAutoNum type="arabicParenR"/>
            </a:pPr>
            <a:r>
              <a:rPr lang="en-US" sz="2600" dirty="0" smtClean="0"/>
              <a:t>Permanent loss/alt. – Electrocution, Radiation, Leprosy, Eczema, Scleroderma</a:t>
            </a:r>
          </a:p>
          <a:p>
            <a:pPr marL="514350" indent="-514350">
              <a:buFont typeface="+mj-lt"/>
              <a:buAutoNum type="arabicParenR"/>
            </a:pPr>
            <a:r>
              <a:rPr lang="en-US" sz="2600" dirty="0" smtClean="0"/>
              <a:t>Occupational – cement, lime, sand, corrosives</a:t>
            </a:r>
          </a:p>
          <a:p>
            <a:pPr marL="514350" indent="-514350">
              <a:buFont typeface="+mj-lt"/>
              <a:buAutoNum type="arabicParenR"/>
            </a:pPr>
            <a:endParaRPr lang="en-US" dirty="0" smtClean="0"/>
          </a:p>
          <a:p>
            <a:pPr>
              <a:buFont typeface="Wingdings" pitchFamily="2" charset="2"/>
              <a:buChar char="Ø"/>
            </a:pPr>
            <a:r>
              <a:rPr lang="en-US" sz="3000" dirty="0" err="1" smtClean="0"/>
              <a:t>Ridgeoscopy</a:t>
            </a:r>
            <a:endParaRPr lang="en-US" sz="3000" dirty="0" smtClean="0"/>
          </a:p>
          <a:p>
            <a:pPr>
              <a:buFont typeface="Wingdings" pitchFamily="2" charset="2"/>
              <a:buChar char="Ø"/>
            </a:pPr>
            <a:r>
              <a:rPr lang="en-US" sz="3000" dirty="0" err="1" smtClean="0"/>
              <a:t>Poroscopy</a:t>
            </a:r>
            <a:endParaRPr lang="en-US" sz="3000" dirty="0"/>
          </a:p>
          <a:p>
            <a:pPr>
              <a:buFont typeface="Wingdings" pitchFamily="2" charset="2"/>
              <a:buChar char="Ø"/>
            </a:pPr>
            <a:r>
              <a:rPr lang="en-US" sz="3000" dirty="0" err="1" smtClean="0"/>
              <a:t>Edgeoscopy</a:t>
            </a:r>
            <a:endParaRPr lang="en-US" sz="3000" dirty="0"/>
          </a:p>
        </p:txBody>
      </p:sp>
      <p:pic>
        <p:nvPicPr>
          <p:cNvPr id="10242" name="Picture 2" descr="C:\Users\Samrath\Desktop\IMG_20161008_2153061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200" y="3886200"/>
            <a:ext cx="4482284" cy="2032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344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Medicolegal importance</a:t>
            </a:r>
            <a:endParaRPr lang="en-US" sz="3600" b="1" dirty="0"/>
          </a:p>
        </p:txBody>
      </p:sp>
      <p:sp>
        <p:nvSpPr>
          <p:cNvPr id="3" name="Content Placeholder 2"/>
          <p:cNvSpPr>
            <a:spLocks noGrp="1"/>
          </p:cNvSpPr>
          <p:nvPr>
            <p:ph idx="1"/>
          </p:nvPr>
        </p:nvSpPr>
        <p:spPr/>
        <p:txBody>
          <a:bodyPr>
            <a:normAutofit/>
          </a:bodyPr>
          <a:lstStyle/>
          <a:p>
            <a:pPr marL="514350" indent="-514350">
              <a:buFont typeface="+mj-lt"/>
              <a:buAutoNum type="arabicParenR"/>
            </a:pPr>
            <a:r>
              <a:rPr lang="en-US" sz="2600" dirty="0" smtClean="0"/>
              <a:t>Identification – living &amp; dead</a:t>
            </a:r>
          </a:p>
          <a:p>
            <a:pPr marL="514350" indent="-514350">
              <a:buFont typeface="+mj-lt"/>
              <a:buAutoNum type="arabicParenR"/>
            </a:pPr>
            <a:r>
              <a:rPr lang="en-US" sz="2600" dirty="0" smtClean="0"/>
              <a:t>Civil documents - </a:t>
            </a:r>
            <a:r>
              <a:rPr lang="en-US" sz="2600" dirty="0" err="1" smtClean="0"/>
              <a:t>cheques</a:t>
            </a:r>
            <a:r>
              <a:rPr lang="en-US" sz="2600" dirty="0" smtClean="0"/>
              <a:t>, contract </a:t>
            </a:r>
            <a:r>
              <a:rPr lang="en-US" sz="2600" dirty="0" err="1" smtClean="0"/>
              <a:t>aggrements</a:t>
            </a:r>
            <a:r>
              <a:rPr lang="en-US" sz="2600" dirty="0" smtClean="0"/>
              <a:t>, passport, driving </a:t>
            </a:r>
            <a:r>
              <a:rPr lang="en-US" sz="2600" dirty="0" err="1" smtClean="0"/>
              <a:t>liscence</a:t>
            </a:r>
            <a:r>
              <a:rPr lang="en-US" sz="2600" dirty="0" smtClean="0"/>
              <a:t>, ID cards</a:t>
            </a:r>
          </a:p>
          <a:p>
            <a:pPr marL="514350" indent="-514350">
              <a:buFont typeface="+mj-lt"/>
              <a:buAutoNum type="arabicParenR"/>
            </a:pPr>
            <a:r>
              <a:rPr lang="en-US" sz="2600" dirty="0" smtClean="0"/>
              <a:t>Consent</a:t>
            </a:r>
          </a:p>
          <a:p>
            <a:pPr marL="514350" indent="-514350">
              <a:buFont typeface="+mj-lt"/>
              <a:buAutoNum type="arabicParenR"/>
            </a:pPr>
            <a:r>
              <a:rPr lang="en-US" sz="2600" dirty="0" smtClean="0"/>
              <a:t>Correlation of crime scene &amp; criminal</a:t>
            </a:r>
          </a:p>
          <a:p>
            <a:pPr marL="514350" indent="-514350">
              <a:buFont typeface="+mj-lt"/>
              <a:buAutoNum type="arabicParenR"/>
            </a:pPr>
            <a:r>
              <a:rPr lang="en-US" sz="2600" dirty="0" smtClean="0"/>
              <a:t>‘Baby swap cases’ – foot prints used</a:t>
            </a:r>
          </a:p>
          <a:p>
            <a:pPr marL="514350" indent="-514350">
              <a:buFont typeface="+mj-lt"/>
              <a:buAutoNum type="arabicParenR"/>
            </a:pPr>
            <a:r>
              <a:rPr lang="en-US" sz="2600" dirty="0"/>
              <a:t>B</a:t>
            </a:r>
            <a:r>
              <a:rPr lang="en-US" sz="2600" dirty="0" smtClean="0"/>
              <a:t>iometric systems</a:t>
            </a:r>
          </a:p>
          <a:p>
            <a:pPr marL="514350" indent="-514350">
              <a:buFont typeface="+mj-lt"/>
              <a:buAutoNum type="arabicParenR"/>
            </a:pPr>
            <a:endParaRPr lang="en-US" dirty="0" smtClean="0"/>
          </a:p>
        </p:txBody>
      </p:sp>
    </p:spTree>
    <p:extLst>
      <p:ext uri="{BB962C8B-B14F-4D97-AF65-F5344CB8AC3E}">
        <p14:creationId xmlns:p14="http://schemas.microsoft.com/office/powerpoint/2010/main" xmlns="" val="1935447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TotalTime>
  <Words>958</Words>
  <Application>Microsoft Office PowerPoint</Application>
  <PresentationFormat>On-screen Show (4:3)</PresentationFormat>
  <Paragraphs>193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IDENTIFICATION Dactylography, Tattoo, Scar, Hair</vt:lpstr>
      <vt:lpstr>In this session</vt:lpstr>
      <vt:lpstr>DACTYLOGRAPHY</vt:lpstr>
      <vt:lpstr>Slide 4</vt:lpstr>
      <vt:lpstr>Techniques</vt:lpstr>
      <vt:lpstr>Slide 6</vt:lpstr>
      <vt:lpstr>Slide 7</vt:lpstr>
      <vt:lpstr>Slide 8</vt:lpstr>
      <vt:lpstr>Medicolegal importance</vt:lpstr>
      <vt:lpstr>Cheiloscopy, Palatal prints, Ear print</vt:lpstr>
      <vt:lpstr>Tattoo</vt:lpstr>
      <vt:lpstr>Slide 12</vt:lpstr>
      <vt:lpstr>Slide 13</vt:lpstr>
      <vt:lpstr>Slide 14</vt:lpstr>
      <vt:lpstr>Slide 15</vt:lpstr>
      <vt:lpstr>SCAR</vt:lpstr>
      <vt:lpstr>Slide 17</vt:lpstr>
      <vt:lpstr>Slide 18</vt:lpstr>
      <vt:lpstr>HAIR</vt:lpstr>
      <vt:lpstr>Slide 20</vt:lpstr>
      <vt:lpstr>Slide 21</vt:lpstr>
      <vt:lpstr>Human hair &amp; animal hair</vt:lpstr>
      <vt:lpstr>Age</vt:lpstr>
      <vt:lpstr>Race</vt:lpstr>
      <vt:lpstr>Cause, nature &amp; TSD of death</vt:lpstr>
      <vt:lpstr>Slide 26</vt:lpstr>
      <vt:lpstr>MCQs</vt:lpstr>
      <vt:lpstr>MCQ 1</vt:lpstr>
      <vt:lpstr>MCQ 2</vt:lpstr>
      <vt:lpstr>MCQ 3</vt:lpstr>
      <vt:lpstr>MCQ 4</vt:lpstr>
      <vt:lpstr>MCQ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dc:title>
  <dc:creator>KALPESH ZANZRUKIYA</dc:creator>
  <cp:lastModifiedBy>user</cp:lastModifiedBy>
  <cp:revision>593</cp:revision>
  <dcterms:created xsi:type="dcterms:W3CDTF">2006-08-16T00:00:00Z</dcterms:created>
  <dcterms:modified xsi:type="dcterms:W3CDTF">2024-11-26T07:42:23Z</dcterms:modified>
</cp:coreProperties>
</file>