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58" r:id="rId3"/>
    <p:sldId id="280" r:id="rId4"/>
    <p:sldId id="369" r:id="rId5"/>
    <p:sldId id="367" r:id="rId6"/>
    <p:sldId id="368" r:id="rId7"/>
    <p:sldId id="296" r:id="rId8"/>
    <p:sldId id="324" r:id="rId9"/>
    <p:sldId id="312" r:id="rId10"/>
    <p:sldId id="313" r:id="rId11"/>
    <p:sldId id="316" r:id="rId12"/>
    <p:sldId id="315" r:id="rId13"/>
    <p:sldId id="338" r:id="rId14"/>
    <p:sldId id="339" r:id="rId15"/>
    <p:sldId id="346" r:id="rId16"/>
    <p:sldId id="370" r:id="rId17"/>
    <p:sldId id="330" r:id="rId18"/>
    <p:sldId id="361" r:id="rId19"/>
    <p:sldId id="362" r:id="rId20"/>
    <p:sldId id="363" r:id="rId21"/>
    <p:sldId id="364" r:id="rId22"/>
    <p:sldId id="365" r:id="rId23"/>
    <p:sldId id="36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26/11/2024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26/11/2024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26/11/2024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26/11/2024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26/11/2024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26/11/2024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26/11/2024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IDENTIFICATION</a:t>
            </a:r>
            <a:endParaRPr lang="en-US" dirty="0"/>
          </a:p>
        </p:txBody>
      </p:sp>
      <p:sp>
        <p:nvSpPr>
          <p:cNvPr id="3" name="Subtitle 2"/>
          <p:cNvSpPr>
            <a:spLocks noGrp="1"/>
          </p:cNvSpPr>
          <p:nvPr>
            <p:ph type="subTitle" idx="1"/>
          </p:nvPr>
        </p:nvSpPr>
        <p:spPr/>
        <p:txBody>
          <a:bodyPr/>
          <a:lstStyle/>
          <a:p>
            <a:r>
              <a:rPr lang="en-US" dirty="0" smtClean="0"/>
              <a:t>- </a:t>
            </a:r>
            <a:r>
              <a:rPr lang="en-US" dirty="0" err="1" smtClean="0"/>
              <a:t>Dr</a:t>
            </a:r>
            <a:r>
              <a:rPr lang="en-US" dirty="0"/>
              <a:t> </a:t>
            </a:r>
            <a:r>
              <a:rPr lang="en-US" dirty="0" err="1" smtClean="0"/>
              <a:t>Umang</a:t>
            </a:r>
            <a:r>
              <a:rPr lang="en-US" dirty="0" smtClean="0"/>
              <a:t> Patel</a:t>
            </a:r>
            <a:endParaRPr lang="en-US" dirty="0"/>
          </a:p>
        </p:txBody>
      </p:sp>
    </p:spTree>
    <p:extLst>
      <p:ext uri="{BB962C8B-B14F-4D97-AF65-F5344CB8AC3E}">
        <p14:creationId xmlns:p14="http://schemas.microsoft.com/office/powerpoint/2010/main" xmlns="" val="3263129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DNA FINGERPRINTING</a:t>
            </a:r>
            <a:endParaRPr lang="en-US" dirty="0"/>
          </a:p>
        </p:txBody>
      </p:sp>
      <p:sp>
        <p:nvSpPr>
          <p:cNvPr id="3" name="Content Placeholder 2"/>
          <p:cNvSpPr>
            <a:spLocks noGrp="1"/>
          </p:cNvSpPr>
          <p:nvPr>
            <p:ph idx="1"/>
          </p:nvPr>
        </p:nvSpPr>
        <p:spPr>
          <a:xfrm>
            <a:off x="457200" y="1600200"/>
            <a:ext cx="5486400" cy="5105400"/>
          </a:xfrm>
        </p:spPr>
        <p:txBody>
          <a:bodyPr>
            <a:normAutofit fontScale="92500" lnSpcReduction="10000"/>
          </a:bodyPr>
          <a:lstStyle/>
          <a:p>
            <a:r>
              <a:rPr lang="en-US" dirty="0" smtClean="0"/>
              <a:t>Technique to study DNA characteristics.</a:t>
            </a:r>
          </a:p>
          <a:p>
            <a:endParaRPr lang="en-US" b="1" u="sng" dirty="0"/>
          </a:p>
          <a:p>
            <a:r>
              <a:rPr lang="en-US" b="1" u="sng" dirty="0" smtClean="0"/>
              <a:t>Medicolegal </a:t>
            </a:r>
            <a:r>
              <a:rPr lang="en-US" b="1" u="sng" dirty="0"/>
              <a:t>Importance</a:t>
            </a:r>
          </a:p>
          <a:p>
            <a:pPr marL="971550" lvl="1" indent="-514350">
              <a:buFont typeface="+mj-lt"/>
              <a:buAutoNum type="arabicParenR"/>
            </a:pPr>
            <a:r>
              <a:rPr lang="en-US" dirty="0" smtClean="0"/>
              <a:t>Identification – in living &amp; dead</a:t>
            </a:r>
            <a:endParaRPr lang="en-US" dirty="0"/>
          </a:p>
          <a:p>
            <a:pPr marL="971550" lvl="1" indent="-514350">
              <a:buFont typeface="+mj-lt"/>
              <a:buAutoNum type="arabicParenR"/>
            </a:pPr>
            <a:r>
              <a:rPr lang="en-US" dirty="0"/>
              <a:t>Co-relation of accused to crime scene</a:t>
            </a:r>
          </a:p>
          <a:p>
            <a:pPr marL="971550" lvl="1" indent="-514350">
              <a:buFont typeface="+mj-lt"/>
              <a:buAutoNum type="arabicParenR"/>
            </a:pPr>
            <a:r>
              <a:rPr lang="en-US" dirty="0"/>
              <a:t>Sexual assault cases – rape, sodomy…</a:t>
            </a:r>
          </a:p>
          <a:p>
            <a:pPr marL="971550" lvl="1" indent="-514350">
              <a:buFont typeface="+mj-lt"/>
              <a:buAutoNum type="arabicParenR"/>
            </a:pPr>
            <a:r>
              <a:rPr lang="en-US" dirty="0"/>
              <a:t>Paternity disputes</a:t>
            </a:r>
          </a:p>
          <a:p>
            <a:pPr marL="971550" lvl="1" indent="-514350">
              <a:buFont typeface="+mj-lt"/>
              <a:buAutoNum type="arabicParenR"/>
            </a:pPr>
            <a:r>
              <a:rPr lang="en-US" dirty="0"/>
              <a:t>Maternity disputes</a:t>
            </a:r>
          </a:p>
          <a:p>
            <a:pPr marL="0" indent="0">
              <a:buNone/>
            </a:pPr>
            <a:endParaRPr lang="en-US" dirty="0" smtClean="0"/>
          </a:p>
          <a:p>
            <a:pPr marL="971550" lvl="1" indent="-514350">
              <a:buFont typeface="+mj-lt"/>
              <a:buAutoNum type="arabicParenR"/>
            </a:pPr>
            <a:endParaRPr lang="en-US" dirty="0"/>
          </a:p>
        </p:txBody>
      </p:sp>
      <p:pic>
        <p:nvPicPr>
          <p:cNvPr id="13314" name="Picture 2" descr="C:\Users\Samrath\Desktop\DN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943600" y="1398640"/>
            <a:ext cx="2808747" cy="210656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67653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Samples for DNA analysis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105669661"/>
              </p:ext>
            </p:extLst>
          </p:nvPr>
        </p:nvGraphicFramePr>
        <p:xfrm>
          <a:off x="457200" y="1600200"/>
          <a:ext cx="8305800" cy="4632960"/>
        </p:xfrm>
        <a:graphic>
          <a:graphicData uri="http://schemas.openxmlformats.org/drawingml/2006/table">
            <a:tbl>
              <a:tblPr firstRow="1" bandRow="1">
                <a:tableStyleId>{5C22544A-7EE6-4342-B048-85BDC9FD1C3A}</a:tableStyleId>
              </a:tblPr>
              <a:tblGrid>
                <a:gridCol w="4152900"/>
                <a:gridCol w="4152900"/>
              </a:tblGrid>
              <a:tr h="40551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t>In Living</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t>In dead</a:t>
                      </a:r>
                    </a:p>
                  </a:txBody>
                  <a:tcPr/>
                </a:tc>
              </a:tr>
              <a:tr h="3099686">
                <a:tc>
                  <a:txBody>
                    <a:bodyPr/>
                    <a:lstStyle/>
                    <a:p>
                      <a:pPr marL="514350" lvl="0" indent="-514350">
                        <a:buFont typeface="Arial" pitchFamily="34" charset="0"/>
                        <a:buChar char="•"/>
                      </a:pPr>
                      <a:r>
                        <a:rPr lang="en-US" sz="2400" dirty="0" smtClean="0"/>
                        <a:t>Blood in EDTA bulb- venous,  5ml</a:t>
                      </a:r>
                    </a:p>
                    <a:p>
                      <a:pPr marL="514350" lvl="0" indent="-514350">
                        <a:buFont typeface="Arial" pitchFamily="34" charset="0"/>
                        <a:buChar char="•"/>
                      </a:pPr>
                      <a:r>
                        <a:rPr lang="en-US" sz="2400" dirty="0" smtClean="0"/>
                        <a:t>Swab – buccal swab, vaginal swab, penile swab</a:t>
                      </a:r>
                    </a:p>
                    <a:p>
                      <a:pPr marL="514350" lvl="0" indent="-514350">
                        <a:buFont typeface="Arial" pitchFamily="34" charset="0"/>
                        <a:buChar char="•"/>
                      </a:pPr>
                      <a:r>
                        <a:rPr lang="en-US" sz="2400" dirty="0" smtClean="0"/>
                        <a:t>Hairs – plucked 15-20 occipital</a:t>
                      </a:r>
                    </a:p>
                    <a:p>
                      <a:pPr marL="514350" lvl="0" indent="-514350">
                        <a:buFont typeface="Arial" pitchFamily="34" charset="0"/>
                        <a:buChar char="•"/>
                      </a:pPr>
                      <a:r>
                        <a:rPr lang="en-US" sz="2400" dirty="0" smtClean="0"/>
                        <a:t>Semen </a:t>
                      </a:r>
                    </a:p>
                    <a:p>
                      <a:pPr marL="514350" lvl="0" indent="-514350">
                        <a:buFont typeface="Arial" pitchFamily="34" charset="0"/>
                        <a:buChar char="•"/>
                      </a:pPr>
                      <a:r>
                        <a:rPr lang="en-US" sz="2400" dirty="0" smtClean="0"/>
                        <a:t>Fingernail scrapings/clipping</a:t>
                      </a:r>
                    </a:p>
                  </a:txBody>
                  <a:tcPr/>
                </a:tc>
                <a:tc>
                  <a:txBody>
                    <a:bodyPr/>
                    <a:lstStyle/>
                    <a:p>
                      <a:pPr marL="514350" lvl="0" indent="-514350">
                        <a:buFont typeface="Arial" pitchFamily="34" charset="0"/>
                        <a:buChar char="•"/>
                      </a:pPr>
                      <a:r>
                        <a:rPr lang="en-US" sz="2400" dirty="0" smtClean="0"/>
                        <a:t>Blood</a:t>
                      </a:r>
                    </a:p>
                    <a:p>
                      <a:pPr marL="514350" lvl="0" indent="-514350">
                        <a:buFont typeface="Arial" pitchFamily="34" charset="0"/>
                        <a:buChar char="•"/>
                      </a:pPr>
                      <a:r>
                        <a:rPr lang="en-US" sz="2400" dirty="0" smtClean="0"/>
                        <a:t>Swabs</a:t>
                      </a:r>
                    </a:p>
                    <a:p>
                      <a:pPr marL="514350" lvl="0" indent="-514350">
                        <a:buFont typeface="Arial" pitchFamily="34" charset="0"/>
                        <a:buChar char="•"/>
                      </a:pPr>
                      <a:r>
                        <a:rPr lang="en-US" sz="2400" dirty="0" smtClean="0"/>
                        <a:t>Hairs</a:t>
                      </a:r>
                    </a:p>
                    <a:p>
                      <a:pPr marL="514350" lvl="0" indent="-514350">
                        <a:buFont typeface="Arial" pitchFamily="34" charset="0"/>
                        <a:buChar char="•"/>
                      </a:pPr>
                      <a:r>
                        <a:rPr lang="en-US" sz="2400" dirty="0" smtClean="0"/>
                        <a:t>Fingernail scrapings/clipping</a:t>
                      </a:r>
                    </a:p>
                    <a:p>
                      <a:pPr marL="514350" lvl="0" indent="-514350">
                        <a:buFont typeface="Arial" pitchFamily="34" charset="0"/>
                        <a:buChar char="•"/>
                      </a:pPr>
                      <a:r>
                        <a:rPr lang="en-US" sz="2400" dirty="0" smtClean="0"/>
                        <a:t>Bones with bone marrow</a:t>
                      </a:r>
                    </a:p>
                    <a:p>
                      <a:pPr marL="514350" lvl="0" indent="-514350">
                        <a:buFont typeface="Arial" pitchFamily="34" charset="0"/>
                        <a:buChar char="•"/>
                      </a:pPr>
                      <a:r>
                        <a:rPr lang="en-US" sz="2400" dirty="0" smtClean="0"/>
                        <a:t>Molar teeth</a:t>
                      </a:r>
                    </a:p>
                    <a:p>
                      <a:pPr marL="514350" lvl="0" indent="-514350">
                        <a:buFont typeface="Arial" pitchFamily="34" charset="0"/>
                        <a:buChar char="•"/>
                      </a:pPr>
                      <a:r>
                        <a:rPr lang="en-US" sz="2400" dirty="0" smtClean="0"/>
                        <a:t>Muscle tissue in NS – best</a:t>
                      </a:r>
                    </a:p>
                    <a:p>
                      <a:pPr marL="514350" lvl="0" indent="-514350">
                        <a:buFont typeface="Arial" pitchFamily="34" charset="0"/>
                        <a:buChar char="•"/>
                      </a:pPr>
                      <a:r>
                        <a:rPr lang="en-US" sz="2400" dirty="0" smtClean="0"/>
                        <a:t>Skin in NS</a:t>
                      </a:r>
                    </a:p>
                    <a:p>
                      <a:pPr marL="514350" lvl="0" indent="-514350">
                        <a:buFont typeface="Arial" pitchFamily="34" charset="0"/>
                        <a:buChar char="•"/>
                      </a:pPr>
                      <a:r>
                        <a:rPr lang="en-US" sz="2400" dirty="0" smtClean="0"/>
                        <a:t>Spleen-Liver tissue in NS</a:t>
                      </a:r>
                    </a:p>
                    <a:p>
                      <a:endParaRPr lang="en-US" sz="2400" dirty="0"/>
                    </a:p>
                  </a:txBody>
                  <a:tcPr/>
                </a:tc>
              </a:tr>
            </a:tbl>
          </a:graphicData>
        </a:graphic>
      </p:graphicFrame>
    </p:spTree>
    <p:extLst>
      <p:ext uri="{BB962C8B-B14F-4D97-AF65-F5344CB8AC3E}">
        <p14:creationId xmlns:p14="http://schemas.microsoft.com/office/powerpoint/2010/main" xmlns="" val="4290061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r>
              <a:rPr lang="en-US" b="1" u="sng" dirty="0" smtClean="0"/>
              <a:t>Mitochondrial DNA </a:t>
            </a:r>
            <a:r>
              <a:rPr lang="en-US" dirty="0" smtClean="0"/>
              <a:t>– derived from mother</a:t>
            </a:r>
          </a:p>
          <a:p>
            <a:endParaRPr lang="en-US" b="1" u="sng" dirty="0" smtClean="0"/>
          </a:p>
          <a:p>
            <a:r>
              <a:rPr lang="en-US" b="1" u="sng" dirty="0" smtClean="0"/>
              <a:t>Techniques</a:t>
            </a:r>
          </a:p>
          <a:p>
            <a:pPr marL="971550" lvl="1" indent="-514350">
              <a:buFont typeface="+mj-lt"/>
              <a:buAutoNum type="arabicParenR"/>
            </a:pPr>
            <a:r>
              <a:rPr lang="en-US" dirty="0" smtClean="0"/>
              <a:t>Restriction Fragment Length Polymorphism(RFLP)</a:t>
            </a:r>
          </a:p>
          <a:p>
            <a:pPr marL="971550" lvl="1" indent="-514350">
              <a:buFont typeface="+mj-lt"/>
              <a:buAutoNum type="arabicParenR"/>
            </a:pPr>
            <a:r>
              <a:rPr lang="en-US" dirty="0" smtClean="0"/>
              <a:t>Short Tandem Repeat analysis by PCR</a:t>
            </a:r>
          </a:p>
          <a:p>
            <a:pPr marL="971550" lvl="1" indent="-514350">
              <a:buFont typeface="+mj-lt"/>
              <a:buAutoNum type="arabicParenR"/>
            </a:pPr>
            <a:endParaRPr lang="en-US" dirty="0"/>
          </a:p>
          <a:p>
            <a:pPr marL="571500" indent="-514350"/>
            <a:endParaRPr lang="en-US" dirty="0" smtClean="0"/>
          </a:p>
          <a:p>
            <a:pPr marL="571500" indent="-514350"/>
            <a:r>
              <a:rPr lang="en-US" b="1" u="sng" dirty="0" smtClean="0"/>
              <a:t>Limitations</a:t>
            </a:r>
          </a:p>
          <a:p>
            <a:pPr marL="971550" lvl="1" indent="-514350">
              <a:buFont typeface="+mj-lt"/>
              <a:buAutoNum type="arabicParenR"/>
            </a:pPr>
            <a:r>
              <a:rPr lang="en-US" dirty="0" smtClean="0"/>
              <a:t>Monozygotic twins</a:t>
            </a:r>
          </a:p>
          <a:p>
            <a:pPr marL="971550" lvl="1" indent="-514350">
              <a:buFont typeface="+mj-lt"/>
              <a:buAutoNum type="arabicParenR"/>
            </a:pPr>
            <a:r>
              <a:rPr lang="en-US" dirty="0" smtClean="0"/>
              <a:t>Costly</a:t>
            </a:r>
          </a:p>
          <a:p>
            <a:pPr marL="971550" lvl="1" indent="-514350">
              <a:buFont typeface="+mj-lt"/>
              <a:buAutoNum type="arabicParenR"/>
            </a:pPr>
            <a:r>
              <a:rPr lang="en-US" dirty="0" smtClean="0"/>
              <a:t>Difficult procedure</a:t>
            </a:r>
          </a:p>
          <a:p>
            <a:pPr marL="971550" lvl="1" indent="-514350">
              <a:buFont typeface="+mj-lt"/>
              <a:buAutoNum type="arabicParenR"/>
            </a:pPr>
            <a:r>
              <a:rPr lang="en-US" dirty="0" smtClean="0"/>
              <a:t>Sabotage</a:t>
            </a:r>
          </a:p>
        </p:txBody>
      </p:sp>
    </p:spTree>
    <p:extLst>
      <p:ext uri="{BB962C8B-B14F-4D97-AF65-F5344CB8AC3E}">
        <p14:creationId xmlns:p14="http://schemas.microsoft.com/office/powerpoint/2010/main" xmlns="" val="3515857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Kalpesh\f.m. dept\library\15 blood stains, FSL, artefacts\Sampact2-color1 copy (1).jpg"/>
          <p:cNvPicPr>
            <a:picLocks noGrp="1" noChangeAspect="1" noChangeArrowheads="1"/>
          </p:cNvPicPr>
          <p:nvPr>
            <p:ph idx="1"/>
          </p:nvPr>
        </p:nvPicPr>
        <p:blipFill>
          <a:blip r:embed="rId2"/>
          <a:srcRect/>
          <a:stretch>
            <a:fillRect/>
          </a:stretch>
        </p:blipFill>
        <p:spPr bwMode="auto">
          <a:xfrm>
            <a:off x="609600" y="1981200"/>
            <a:ext cx="3200400" cy="3200400"/>
          </a:xfrm>
          <a:prstGeom prst="rect">
            <a:avLst/>
          </a:prstGeom>
          <a:noFill/>
        </p:spPr>
      </p:pic>
      <p:pic>
        <p:nvPicPr>
          <p:cNvPr id="1028" name="Picture 4" descr="C:\Users\Acer\Desktop\Picture2.png"/>
          <p:cNvPicPr>
            <a:picLocks noChangeAspect="1" noChangeArrowheads="1"/>
          </p:cNvPicPr>
          <p:nvPr/>
        </p:nvPicPr>
        <p:blipFill>
          <a:blip r:embed="rId3"/>
          <a:srcRect/>
          <a:stretch>
            <a:fillRect/>
          </a:stretch>
        </p:blipFill>
        <p:spPr bwMode="auto">
          <a:xfrm>
            <a:off x="4486275" y="1219200"/>
            <a:ext cx="4048125" cy="4841487"/>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2050" name="Picture 2" descr="C:\Users\Acer\Desktop\1633721_1412595910131.png"/>
          <p:cNvPicPr>
            <a:picLocks noGrp="1" noChangeAspect="1" noChangeArrowheads="1"/>
          </p:cNvPicPr>
          <p:nvPr>
            <p:ph idx="1"/>
          </p:nvPr>
        </p:nvPicPr>
        <p:blipFill>
          <a:blip r:embed="rId2"/>
          <a:srcRect/>
          <a:stretch>
            <a:fillRect/>
          </a:stretch>
        </p:blipFill>
        <p:spPr bwMode="auto">
          <a:xfrm>
            <a:off x="1219200" y="60691"/>
            <a:ext cx="6671377" cy="4587509"/>
          </a:xfrm>
          <a:prstGeom prst="rect">
            <a:avLst/>
          </a:prstGeom>
          <a:noFill/>
        </p:spPr>
      </p:pic>
      <p:pic>
        <p:nvPicPr>
          <p:cNvPr id="2051" name="Picture 3" descr="C:\Users\Acer\Desktop\Capture-2.png"/>
          <p:cNvPicPr>
            <a:picLocks noChangeAspect="1" noChangeArrowheads="1"/>
          </p:cNvPicPr>
          <p:nvPr/>
        </p:nvPicPr>
        <p:blipFill>
          <a:blip r:embed="rId3"/>
          <a:srcRect/>
          <a:stretch>
            <a:fillRect/>
          </a:stretch>
        </p:blipFill>
        <p:spPr bwMode="auto">
          <a:xfrm>
            <a:off x="1524000" y="4800600"/>
            <a:ext cx="4701741" cy="1685925"/>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Forensic </a:t>
            </a:r>
            <a:r>
              <a:rPr lang="en-IN" dirty="0" err="1" smtClean="0"/>
              <a:t>Odontology</a:t>
            </a:r>
            <a:endParaRPr lang="en-IN" dirty="0"/>
          </a:p>
        </p:txBody>
      </p:sp>
      <p:sp>
        <p:nvSpPr>
          <p:cNvPr id="3" name="Content Placeholder 2"/>
          <p:cNvSpPr>
            <a:spLocks noGrp="1"/>
          </p:cNvSpPr>
          <p:nvPr>
            <p:ph idx="1"/>
          </p:nvPr>
        </p:nvSpPr>
        <p:spPr/>
        <p:txBody>
          <a:bodyPr>
            <a:normAutofit lnSpcReduction="10000"/>
          </a:bodyPr>
          <a:lstStyle/>
          <a:p>
            <a:r>
              <a:rPr lang="en-IN" dirty="0" smtClean="0"/>
              <a:t>Application of knowledge of dentistry into aid to the justice</a:t>
            </a:r>
          </a:p>
          <a:p>
            <a:endParaRPr lang="en-IN" dirty="0" smtClean="0"/>
          </a:p>
          <a:p>
            <a:r>
              <a:rPr lang="en-IN" dirty="0" smtClean="0"/>
              <a:t>Identification (Age, Sex, bite mark, implants...)</a:t>
            </a:r>
          </a:p>
          <a:p>
            <a:r>
              <a:rPr lang="en-IN" dirty="0" smtClean="0"/>
              <a:t>Bite mark injury analysis</a:t>
            </a:r>
          </a:p>
          <a:p>
            <a:r>
              <a:rPr lang="en-IN" dirty="0" smtClean="0"/>
              <a:t>DNA</a:t>
            </a:r>
          </a:p>
          <a:p>
            <a:r>
              <a:rPr lang="en-IN" dirty="0" smtClean="0"/>
              <a:t>Toxicological analysis</a:t>
            </a:r>
          </a:p>
          <a:p>
            <a:r>
              <a:rPr lang="en-IN" dirty="0" smtClean="0"/>
              <a:t>Cause of death, time of death</a:t>
            </a:r>
          </a:p>
          <a:p>
            <a:endParaRPr lang="en-IN" dirty="0" smtClean="0"/>
          </a:p>
          <a:p>
            <a:endParaRPr lang="en-IN" dirty="0" smtClean="0"/>
          </a:p>
          <a:p>
            <a:endParaRPr lang="en-IN"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Kalpesh\f.m. dept\library\3  identification\IMG-20150312-WA0022.jpg"/>
          <p:cNvPicPr>
            <a:picLocks noGrp="1" noChangeAspect="1" noChangeArrowheads="1"/>
          </p:cNvPicPr>
          <p:nvPr>
            <p:ph idx="1"/>
          </p:nvPr>
        </p:nvPicPr>
        <p:blipFill>
          <a:blip r:embed="rId2"/>
          <a:srcRect/>
          <a:stretch>
            <a:fillRect/>
          </a:stretch>
        </p:blipFill>
        <p:spPr bwMode="auto">
          <a:xfrm>
            <a:off x="2209800" y="362745"/>
            <a:ext cx="4800600" cy="6300787"/>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a:ln>
            <a:solidFill>
              <a:srgbClr val="C00000"/>
            </a:solidFill>
          </a:ln>
        </p:spPr>
        <p:txBody>
          <a:bodyPr>
            <a:normAutofit/>
          </a:bodyPr>
          <a:lstStyle/>
          <a:p>
            <a:r>
              <a:rPr lang="en-US" sz="2000" dirty="0"/>
              <a:t>Bond, J. W. (2007), Value of DNA Evidence in Detecting Crime. Journal of Forensic Sciences, 52: 128–136. doi:10.1111/j.1556-4029.2006.00323.x</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221292161"/>
              </p:ext>
            </p:extLst>
          </p:nvPr>
        </p:nvGraphicFramePr>
        <p:xfrm>
          <a:off x="457200" y="1600200"/>
          <a:ext cx="8229600" cy="4953000"/>
        </p:xfrm>
        <a:graphic>
          <a:graphicData uri="http://schemas.openxmlformats.org/drawingml/2006/table">
            <a:tbl>
              <a:tblPr firstRow="1" bandRow="1">
                <a:tableStyleId>{5C22544A-7EE6-4342-B048-85BDC9FD1C3A}</a:tableStyleId>
              </a:tblPr>
              <a:tblGrid>
                <a:gridCol w="2057400"/>
                <a:gridCol w="2057400"/>
                <a:gridCol w="2057400"/>
                <a:gridCol w="2057400"/>
              </a:tblGrid>
              <a:tr h="4953000">
                <a:tc>
                  <a:txBody>
                    <a:bodyPr/>
                    <a:lstStyle/>
                    <a:p>
                      <a:pPr fontAlgn="base"/>
                      <a:r>
                        <a:rPr lang="en-US" sz="1800" b="0" i="0" kern="1200" dirty="0" smtClean="0">
                          <a:solidFill>
                            <a:schemeClr val="lt1"/>
                          </a:solidFill>
                          <a:effectLst/>
                          <a:latin typeface="+mn-lt"/>
                          <a:ea typeface="+mn-ea"/>
                          <a:cs typeface="+mn-cs"/>
                        </a:rPr>
                        <a:t>John W. Bond D.Phil.</a:t>
                      </a:r>
                      <a:endParaRPr lang="en-US" sz="1800" b="0" i="0" kern="1200" dirty="0">
                        <a:solidFill>
                          <a:schemeClr val="lt1"/>
                        </a:solidFill>
                        <a:effectLst/>
                        <a:latin typeface="+mn-lt"/>
                        <a:ea typeface="+mn-ea"/>
                        <a:cs typeface="+mn-cs"/>
                      </a:endParaRPr>
                    </a:p>
                  </a:txBody>
                  <a:tcPr/>
                </a:tc>
                <a:tc>
                  <a:txBody>
                    <a:bodyPr/>
                    <a:lstStyle/>
                    <a:p>
                      <a:pPr fontAlgn="base"/>
                      <a:r>
                        <a:rPr lang="en-US" sz="1800" b="1" i="0" kern="1200" dirty="0" smtClean="0">
                          <a:solidFill>
                            <a:schemeClr val="lt1"/>
                          </a:solidFill>
                          <a:effectLst/>
                          <a:latin typeface="+mn-lt"/>
                          <a:ea typeface="+mn-ea"/>
                          <a:cs typeface="+mn-cs"/>
                        </a:rPr>
                        <a:t>Value of DNA Evidence in Detecting Crime</a:t>
                      </a:r>
                      <a:endParaRPr lang="en-US" sz="1800" b="1" i="0" kern="1200" dirty="0">
                        <a:solidFill>
                          <a:schemeClr val="lt1"/>
                        </a:solidFill>
                        <a:effectLst/>
                        <a:latin typeface="+mn-lt"/>
                        <a:ea typeface="+mn-ea"/>
                        <a:cs typeface="+mn-cs"/>
                      </a:endParaRPr>
                    </a:p>
                  </a:txBody>
                  <a:tcPr/>
                </a:tc>
                <a:tc>
                  <a:txBody>
                    <a:bodyPr/>
                    <a:lstStyle/>
                    <a:p>
                      <a:r>
                        <a:rPr lang="en-US" sz="1800" b="0" i="0" kern="1200" dirty="0" smtClean="0">
                          <a:solidFill>
                            <a:schemeClr val="lt1"/>
                          </a:solidFill>
                          <a:effectLst/>
                          <a:latin typeface="+mn-lt"/>
                          <a:ea typeface="+mn-ea"/>
                          <a:cs typeface="+mn-cs"/>
                        </a:rPr>
                        <a:t>An analysis of DNA material recovered from the volume crime offences of residential burglary, commercial burglary, and theft of motor vehicle in </a:t>
                      </a:r>
                      <a:r>
                        <a:rPr lang="en-US" sz="1800" b="0" i="0" kern="1200" dirty="0" err="1" smtClean="0">
                          <a:solidFill>
                            <a:schemeClr val="lt1"/>
                          </a:solidFill>
                          <a:effectLst/>
                          <a:latin typeface="+mn-lt"/>
                          <a:ea typeface="+mn-ea"/>
                          <a:cs typeface="+mn-cs"/>
                        </a:rPr>
                        <a:t>Northamptonshire</a:t>
                      </a:r>
                      <a:r>
                        <a:rPr lang="en-US" sz="1800" b="0" i="0" kern="1200" dirty="0" smtClean="0">
                          <a:solidFill>
                            <a:schemeClr val="lt1"/>
                          </a:solidFill>
                          <a:effectLst/>
                          <a:latin typeface="+mn-lt"/>
                          <a:ea typeface="+mn-ea"/>
                          <a:cs typeface="+mn-cs"/>
                        </a:rPr>
                        <a:t>, U.K., in 2004 has enabled the DNA to be categorized into seven sources.</a:t>
                      </a:r>
                      <a:endParaRPr lang="en-US" dirty="0"/>
                    </a:p>
                  </a:txBody>
                  <a:tcPr/>
                </a:tc>
                <a:tc>
                  <a:txBody>
                    <a:bodyPr/>
                    <a:lstStyle/>
                    <a:p>
                      <a:r>
                        <a:rPr lang="en-US" sz="1800" b="0" i="0" kern="1200" dirty="0" smtClean="0">
                          <a:solidFill>
                            <a:schemeClr val="lt1"/>
                          </a:solidFill>
                          <a:effectLst/>
                          <a:latin typeface="+mn-lt"/>
                          <a:ea typeface="+mn-ea"/>
                          <a:cs typeface="+mn-cs"/>
                        </a:rPr>
                        <a:t>The results indicate that a number of predictors, other than timeliness, that greatly influence whether the DNA material recovered from a crime scene enables the crime to be detected.</a:t>
                      </a:r>
                      <a:endParaRPr lang="en-US" sz="1400" dirty="0"/>
                    </a:p>
                  </a:txBody>
                  <a:tcPr/>
                </a:tc>
              </a:tr>
            </a:tbl>
          </a:graphicData>
        </a:graphic>
      </p:graphicFrame>
    </p:spTree>
    <p:extLst>
      <p:ext uri="{BB962C8B-B14F-4D97-AF65-F5344CB8AC3E}">
        <p14:creationId xmlns:p14="http://schemas.microsoft.com/office/powerpoint/2010/main" xmlns="" val="1461822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lstStyle/>
          <a:p>
            <a:r>
              <a:rPr lang="en-IN" dirty="0" smtClean="0"/>
              <a:t>MCQs</a:t>
            </a: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1</a:t>
            </a:r>
            <a:endParaRPr lang="en-US" dirty="0"/>
          </a:p>
        </p:txBody>
      </p:sp>
      <p:sp>
        <p:nvSpPr>
          <p:cNvPr id="3" name="Content Placeholder 2"/>
          <p:cNvSpPr>
            <a:spLocks noGrp="1"/>
          </p:cNvSpPr>
          <p:nvPr>
            <p:ph idx="1"/>
          </p:nvPr>
        </p:nvSpPr>
        <p:spPr/>
        <p:txBody>
          <a:bodyPr>
            <a:normAutofit/>
          </a:bodyPr>
          <a:lstStyle/>
          <a:p>
            <a:pPr marL="571500" indent="-457200"/>
            <a:r>
              <a:rPr lang="en-US" dirty="0" smtClean="0"/>
              <a:t>Which of following characteristic is not observed same type in Identical twins?</a:t>
            </a:r>
          </a:p>
          <a:p>
            <a:pPr marL="571500" indent="-457200">
              <a:buFont typeface="+mj-lt"/>
              <a:buAutoNum type="alphaLcParenR"/>
            </a:pPr>
            <a:endParaRPr lang="en-US" sz="2800" dirty="0" smtClean="0"/>
          </a:p>
          <a:p>
            <a:pPr marL="571500" indent="-457200">
              <a:buFont typeface="+mj-lt"/>
              <a:buAutoNum type="alphaLcParenR"/>
            </a:pPr>
            <a:r>
              <a:rPr lang="en-US" sz="2800" dirty="0" smtClean="0"/>
              <a:t>DNA typing</a:t>
            </a:r>
          </a:p>
          <a:p>
            <a:pPr marL="571500" indent="-457200">
              <a:buClrTx/>
              <a:buFont typeface="+mj-lt"/>
              <a:buAutoNum type="alphaLcParenR"/>
            </a:pPr>
            <a:r>
              <a:rPr lang="en-US" sz="2800" dirty="0" smtClean="0"/>
              <a:t>Fingerprint pattern</a:t>
            </a:r>
          </a:p>
          <a:p>
            <a:pPr marL="571500" indent="-457200">
              <a:buClrTx/>
              <a:buFont typeface="+mj-lt"/>
              <a:buAutoNum type="alphaLcParenR"/>
            </a:pPr>
            <a:r>
              <a:rPr lang="en-US" sz="2800" dirty="0" smtClean="0"/>
              <a:t>Blood group</a:t>
            </a:r>
          </a:p>
          <a:p>
            <a:pPr marL="571500" indent="-457200">
              <a:buClrTx/>
              <a:buFont typeface="+mj-lt"/>
              <a:buAutoNum type="alphaLcParenR"/>
            </a:pPr>
            <a:r>
              <a:rPr lang="en-US" sz="2800" dirty="0" smtClean="0"/>
              <a:t>HLA system</a:t>
            </a:r>
          </a:p>
          <a:p>
            <a:pPr marL="571500" indent="-457200">
              <a:buFont typeface="+mj-lt"/>
              <a:buAutoNum type="alphaLcParenR"/>
            </a:pPr>
            <a:endParaRPr lang="en-US" sz="2800" dirty="0"/>
          </a:p>
        </p:txBody>
      </p:sp>
    </p:spTree>
    <p:extLst>
      <p:ext uri="{BB962C8B-B14F-4D97-AF65-F5344CB8AC3E}">
        <p14:creationId xmlns:p14="http://schemas.microsoft.com/office/powerpoint/2010/main" xmlns="" val="37515124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 this session</a:t>
            </a:r>
            <a:endParaRPr lang="en-IN" dirty="0"/>
          </a:p>
        </p:txBody>
      </p:sp>
      <p:sp>
        <p:nvSpPr>
          <p:cNvPr id="3" name="Content Placeholder 2"/>
          <p:cNvSpPr>
            <a:spLocks noGrp="1"/>
          </p:cNvSpPr>
          <p:nvPr>
            <p:ph idx="1"/>
          </p:nvPr>
        </p:nvSpPr>
        <p:spPr/>
        <p:txBody>
          <a:bodyPr/>
          <a:lstStyle/>
          <a:p>
            <a:r>
              <a:rPr lang="en-IN" dirty="0" err="1" smtClean="0"/>
              <a:t>Anthropomentry</a:t>
            </a:r>
            <a:endParaRPr lang="en-IN" dirty="0" smtClean="0"/>
          </a:p>
          <a:p>
            <a:r>
              <a:rPr lang="en-IN" dirty="0" smtClean="0"/>
              <a:t>Age of </a:t>
            </a:r>
            <a:r>
              <a:rPr lang="en-IN" dirty="0" err="1" smtClean="0"/>
              <a:t>fetus</a:t>
            </a:r>
            <a:endParaRPr lang="en-IN" dirty="0" smtClean="0"/>
          </a:p>
          <a:p>
            <a:r>
              <a:rPr lang="en-IN" dirty="0" smtClean="0"/>
              <a:t>Superimposition</a:t>
            </a:r>
          </a:p>
          <a:p>
            <a:r>
              <a:rPr lang="en-IN" dirty="0" smtClean="0"/>
              <a:t>DNA Fingerprinting</a:t>
            </a:r>
          </a:p>
          <a:p>
            <a:r>
              <a:rPr lang="en-IN" dirty="0" smtClean="0"/>
              <a:t>Forensic </a:t>
            </a:r>
            <a:r>
              <a:rPr lang="en-IN" dirty="0" err="1" smtClean="0"/>
              <a:t>Odontology</a:t>
            </a:r>
            <a:endParaRPr lang="en-IN" dirty="0" smtClean="0"/>
          </a:p>
          <a:p>
            <a:endParaRPr lang="en-IN" dirty="0" smtClean="0"/>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2</a:t>
            </a:r>
            <a:endParaRPr lang="en-US" dirty="0"/>
          </a:p>
        </p:txBody>
      </p:sp>
      <p:sp>
        <p:nvSpPr>
          <p:cNvPr id="3" name="Content Placeholder 2"/>
          <p:cNvSpPr>
            <a:spLocks noGrp="1"/>
          </p:cNvSpPr>
          <p:nvPr>
            <p:ph idx="1"/>
          </p:nvPr>
        </p:nvSpPr>
        <p:spPr/>
        <p:txBody>
          <a:bodyPr>
            <a:normAutofit/>
          </a:bodyPr>
          <a:lstStyle/>
          <a:p>
            <a:r>
              <a:rPr lang="en-IN" dirty="0" smtClean="0"/>
              <a:t>‘Fragmented medulla in hair’ found in which human race?</a:t>
            </a:r>
          </a:p>
          <a:p>
            <a:endParaRPr lang="en-US" dirty="0" smtClean="0"/>
          </a:p>
          <a:p>
            <a:pPr marL="571500" indent="-457200">
              <a:buClrTx/>
              <a:buFont typeface="+mj-lt"/>
              <a:buAutoNum type="alphaLcParenR"/>
            </a:pPr>
            <a:r>
              <a:rPr lang="en-US" dirty="0" smtClean="0"/>
              <a:t>Negroes</a:t>
            </a:r>
          </a:p>
          <a:p>
            <a:pPr marL="571500" indent="-457200">
              <a:buClrTx/>
              <a:buFont typeface="+mj-lt"/>
              <a:buAutoNum type="alphaLcParenR"/>
            </a:pPr>
            <a:r>
              <a:rPr lang="en-US" dirty="0" smtClean="0"/>
              <a:t>Mongols</a:t>
            </a:r>
          </a:p>
          <a:p>
            <a:pPr marL="571500" indent="-457200">
              <a:buClrTx/>
              <a:buFont typeface="+mj-lt"/>
              <a:buAutoNum type="alphaLcParenR"/>
            </a:pPr>
            <a:r>
              <a:rPr lang="en-US" dirty="0" smtClean="0"/>
              <a:t>Caucasians</a:t>
            </a:r>
          </a:p>
          <a:p>
            <a:pPr marL="571500" indent="-457200">
              <a:buClrTx/>
              <a:buFont typeface="+mj-lt"/>
              <a:buAutoNum type="alphaLcParenR"/>
            </a:pPr>
            <a:r>
              <a:rPr lang="en-US" dirty="0" err="1" smtClean="0"/>
              <a:t>Europians</a:t>
            </a:r>
            <a:endParaRPr lang="en-US" dirty="0"/>
          </a:p>
        </p:txBody>
      </p:sp>
    </p:spTree>
    <p:extLst>
      <p:ext uri="{BB962C8B-B14F-4D97-AF65-F5344CB8AC3E}">
        <p14:creationId xmlns:p14="http://schemas.microsoft.com/office/powerpoint/2010/main" xmlns="" val="40097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3</a:t>
            </a:r>
            <a:endParaRPr lang="en-US" dirty="0"/>
          </a:p>
        </p:txBody>
      </p:sp>
      <p:sp>
        <p:nvSpPr>
          <p:cNvPr id="3" name="Content Placeholder 2"/>
          <p:cNvSpPr>
            <a:spLocks noGrp="1"/>
          </p:cNvSpPr>
          <p:nvPr>
            <p:ph idx="1"/>
          </p:nvPr>
        </p:nvSpPr>
        <p:spPr/>
        <p:txBody>
          <a:bodyPr>
            <a:normAutofit fontScale="85000" lnSpcReduction="20000"/>
          </a:bodyPr>
          <a:lstStyle/>
          <a:p>
            <a:r>
              <a:rPr lang="en-IN" dirty="0" smtClean="0"/>
              <a:t>A criminal whose family or relatives were not known and no biological samples available with police, escaped from police custody. A </a:t>
            </a:r>
            <a:r>
              <a:rPr lang="en-IN" dirty="0" err="1" smtClean="0"/>
              <a:t>deadbody</a:t>
            </a:r>
            <a:r>
              <a:rPr lang="en-IN" dirty="0" smtClean="0"/>
              <a:t> resembling the criminal, found in nearby forest on next day. But due to mutilation of face, the identity could not be established on spot. Which of following method can be used for identification in this case?</a:t>
            </a:r>
            <a:endParaRPr lang="en-US" dirty="0" smtClean="0"/>
          </a:p>
          <a:p>
            <a:endParaRPr lang="en-US" dirty="0" smtClean="0"/>
          </a:p>
          <a:p>
            <a:pPr marL="514350" indent="-514350" eaLnBrk="1" hangingPunct="1">
              <a:buClr>
                <a:srgbClr val="002060"/>
              </a:buClr>
              <a:buFont typeface="+mj-lt"/>
              <a:buAutoNum type="alphaLcParenR"/>
            </a:pPr>
            <a:r>
              <a:rPr lang="en-US" dirty="0" smtClean="0"/>
              <a:t>Blood grouping</a:t>
            </a:r>
          </a:p>
          <a:p>
            <a:pPr marL="514350" indent="-514350">
              <a:buClr>
                <a:srgbClr val="002060"/>
              </a:buClr>
              <a:buFont typeface="+mj-lt"/>
              <a:buAutoNum type="alphaLcParenR"/>
            </a:pPr>
            <a:r>
              <a:rPr lang="en-US" dirty="0" smtClean="0"/>
              <a:t>DNA profiling</a:t>
            </a:r>
          </a:p>
          <a:p>
            <a:pPr marL="514350" indent="-514350">
              <a:buClr>
                <a:srgbClr val="002060"/>
              </a:buClr>
              <a:buFont typeface="+mj-lt"/>
              <a:buAutoNum type="alphaLcParenR"/>
            </a:pPr>
            <a:r>
              <a:rPr lang="en-US" dirty="0" smtClean="0"/>
              <a:t>HLA typing</a:t>
            </a:r>
          </a:p>
          <a:p>
            <a:pPr marL="514350" indent="-514350">
              <a:buClr>
                <a:srgbClr val="002060"/>
              </a:buClr>
              <a:buFont typeface="+mj-lt"/>
              <a:buAutoNum type="alphaLcParenR"/>
            </a:pPr>
            <a:r>
              <a:rPr lang="en-US" dirty="0" err="1" smtClean="0"/>
              <a:t>Anthropomentry</a:t>
            </a:r>
            <a:endParaRPr lang="en-US" dirty="0" smtClean="0"/>
          </a:p>
        </p:txBody>
      </p:sp>
    </p:spTree>
    <p:extLst>
      <p:ext uri="{BB962C8B-B14F-4D97-AF65-F5344CB8AC3E}">
        <p14:creationId xmlns:p14="http://schemas.microsoft.com/office/powerpoint/2010/main" xmlns="" val="17121193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4</a:t>
            </a:r>
            <a:endParaRPr lang="en-US" dirty="0"/>
          </a:p>
        </p:txBody>
      </p:sp>
      <p:sp>
        <p:nvSpPr>
          <p:cNvPr id="3" name="Content Placeholder 2"/>
          <p:cNvSpPr>
            <a:spLocks noGrp="1"/>
          </p:cNvSpPr>
          <p:nvPr>
            <p:ph idx="1"/>
          </p:nvPr>
        </p:nvSpPr>
        <p:spPr/>
        <p:txBody>
          <a:bodyPr>
            <a:normAutofit/>
          </a:bodyPr>
          <a:lstStyle/>
          <a:p>
            <a:r>
              <a:rPr lang="en-US" dirty="0" err="1" smtClean="0"/>
              <a:t>Cheiloscopy</a:t>
            </a:r>
            <a:r>
              <a:rPr lang="en-US" dirty="0" smtClean="0"/>
              <a:t> is the study of which of following?</a:t>
            </a:r>
          </a:p>
          <a:p>
            <a:endParaRPr lang="en-US" dirty="0"/>
          </a:p>
          <a:p>
            <a:pPr marL="571500" indent="-457200">
              <a:buClrTx/>
              <a:buFont typeface="+mj-lt"/>
              <a:buAutoNum type="alphaLcParenR"/>
            </a:pPr>
            <a:r>
              <a:rPr lang="en-US" dirty="0" smtClean="0"/>
              <a:t>Footprints</a:t>
            </a:r>
          </a:p>
          <a:p>
            <a:pPr marL="571500" indent="-457200">
              <a:buClrTx/>
              <a:buFont typeface="+mj-lt"/>
              <a:buAutoNum type="alphaLcParenR"/>
            </a:pPr>
            <a:r>
              <a:rPr lang="en-US" dirty="0" smtClean="0"/>
              <a:t>Lip prints</a:t>
            </a:r>
          </a:p>
          <a:p>
            <a:pPr marL="571500" indent="-457200">
              <a:buClrTx/>
              <a:buFont typeface="+mj-lt"/>
              <a:buAutoNum type="alphaLcParenR"/>
            </a:pPr>
            <a:r>
              <a:rPr lang="en-US" dirty="0" smtClean="0"/>
              <a:t>Palm prints</a:t>
            </a:r>
          </a:p>
          <a:p>
            <a:pPr marL="571500" indent="-457200">
              <a:buClrTx/>
              <a:buFont typeface="+mj-lt"/>
              <a:buAutoNum type="alphaLcParenR"/>
            </a:pPr>
            <a:r>
              <a:rPr lang="en-US" dirty="0" smtClean="0"/>
              <a:t>Palatal prints</a:t>
            </a:r>
            <a:endParaRPr lang="en-US" dirty="0"/>
          </a:p>
        </p:txBody>
      </p:sp>
    </p:spTree>
    <p:extLst>
      <p:ext uri="{BB962C8B-B14F-4D97-AF65-F5344CB8AC3E}">
        <p14:creationId xmlns:p14="http://schemas.microsoft.com/office/powerpoint/2010/main" xmlns="" val="3406502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5</a:t>
            </a:r>
            <a:endParaRPr lang="en-US" dirty="0"/>
          </a:p>
        </p:txBody>
      </p:sp>
      <p:sp>
        <p:nvSpPr>
          <p:cNvPr id="3" name="Content Placeholder 2"/>
          <p:cNvSpPr>
            <a:spLocks noGrp="1"/>
          </p:cNvSpPr>
          <p:nvPr>
            <p:ph idx="1"/>
          </p:nvPr>
        </p:nvSpPr>
        <p:spPr/>
        <p:txBody>
          <a:bodyPr>
            <a:normAutofit/>
          </a:bodyPr>
          <a:lstStyle/>
          <a:p>
            <a:r>
              <a:rPr lang="en-IN" dirty="0" smtClean="0"/>
              <a:t>Which among following is most accurate method for identification of a person?</a:t>
            </a:r>
            <a:endParaRPr lang="en-US" dirty="0" smtClean="0"/>
          </a:p>
          <a:p>
            <a:endParaRPr lang="en-US" dirty="0"/>
          </a:p>
          <a:p>
            <a:pPr marL="571500" indent="-457200">
              <a:buClrTx/>
              <a:buFont typeface="+mj-lt"/>
              <a:buAutoNum type="alphaLcParenR"/>
            </a:pPr>
            <a:r>
              <a:rPr lang="en-US" dirty="0" err="1" smtClean="0"/>
              <a:t>Dactylography</a:t>
            </a:r>
            <a:endParaRPr lang="en-US" dirty="0" smtClean="0"/>
          </a:p>
          <a:p>
            <a:pPr marL="571500" indent="-457200">
              <a:buClrTx/>
              <a:buFont typeface="+mj-lt"/>
              <a:buAutoNum type="alphaLcParenR"/>
            </a:pPr>
            <a:r>
              <a:rPr lang="en-US" dirty="0" smtClean="0"/>
              <a:t>DNA fingerprinting</a:t>
            </a:r>
          </a:p>
          <a:p>
            <a:pPr marL="571500" indent="-457200">
              <a:buClrTx/>
              <a:buFont typeface="+mj-lt"/>
              <a:buAutoNum type="alphaLcParenR"/>
            </a:pPr>
            <a:r>
              <a:rPr lang="en-US" dirty="0" err="1" smtClean="0"/>
              <a:t>Anthropomentry</a:t>
            </a:r>
            <a:endParaRPr lang="en-US" dirty="0" smtClean="0"/>
          </a:p>
          <a:p>
            <a:pPr marL="571500" indent="-457200">
              <a:buClrTx/>
              <a:buFont typeface="+mj-lt"/>
              <a:buAutoNum type="alphaLcParenR"/>
            </a:pPr>
            <a:r>
              <a:rPr lang="en-US" dirty="0" smtClean="0"/>
              <a:t>Superimposition</a:t>
            </a:r>
            <a:endParaRPr lang="en-US" dirty="0"/>
          </a:p>
        </p:txBody>
      </p:sp>
    </p:spTree>
    <p:extLst>
      <p:ext uri="{BB962C8B-B14F-4D97-AF65-F5344CB8AC3E}">
        <p14:creationId xmlns:p14="http://schemas.microsoft.com/office/powerpoint/2010/main" xmlns="" val="3286011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ANTHROPOMETRY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‘Bertillon system’</a:t>
            </a:r>
          </a:p>
          <a:p>
            <a:r>
              <a:rPr lang="en-US" dirty="0" smtClean="0"/>
              <a:t>Principle – after 21yrs skeleton dimension &amp; other body parts remain unchanged</a:t>
            </a:r>
          </a:p>
          <a:p>
            <a:pPr marL="514350" indent="-514350">
              <a:buFont typeface="+mj-lt"/>
              <a:buAutoNum type="arabicParenR"/>
            </a:pPr>
            <a:r>
              <a:rPr lang="en-US" dirty="0" smtClean="0"/>
              <a:t>Descriptive data – hair color, eye, ear, nose, chin, complexion</a:t>
            </a:r>
          </a:p>
          <a:p>
            <a:pPr marL="514350" indent="-514350">
              <a:buFont typeface="+mj-lt"/>
              <a:buAutoNum type="arabicParenR"/>
            </a:pPr>
            <a:r>
              <a:rPr lang="en-US" dirty="0" smtClean="0"/>
              <a:t>Body marks – moles, scars, tattoo, birthmarks</a:t>
            </a:r>
          </a:p>
          <a:p>
            <a:pPr marL="514350" indent="-514350">
              <a:buFont typeface="+mj-lt"/>
              <a:buAutoNum type="arabicParenR"/>
            </a:pPr>
            <a:r>
              <a:rPr lang="en-US" dirty="0" smtClean="0"/>
              <a:t>Body measurements – </a:t>
            </a:r>
            <a:r>
              <a:rPr lang="en-US" dirty="0" err="1" smtClean="0"/>
              <a:t>Ht</a:t>
            </a:r>
            <a:r>
              <a:rPr lang="en-US" dirty="0" smtClean="0"/>
              <a:t>, arm span, Lt hand fingers, Lt forearm, Lt foot</a:t>
            </a:r>
          </a:p>
          <a:p>
            <a:pPr marL="514350" indent="-514350">
              <a:buFont typeface="+mj-lt"/>
              <a:buAutoNum type="arabicParenR"/>
            </a:pPr>
            <a:r>
              <a:rPr lang="en-US" dirty="0" smtClean="0"/>
              <a:t>Photographs – front &amp; </a:t>
            </a:r>
            <a:r>
              <a:rPr lang="en-US" dirty="0" err="1" smtClean="0"/>
              <a:t>Rt</a:t>
            </a:r>
            <a:r>
              <a:rPr lang="en-US" dirty="0" smtClean="0"/>
              <a:t> profile</a:t>
            </a:r>
            <a:endParaRPr lang="en-US" dirty="0"/>
          </a:p>
        </p:txBody>
      </p:sp>
    </p:spTree>
    <p:extLst>
      <p:ext uri="{BB962C8B-B14F-4D97-AF65-F5344CB8AC3E}">
        <p14:creationId xmlns:p14="http://schemas.microsoft.com/office/powerpoint/2010/main" xmlns="" val="1569113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1026" name="Picture 2" descr="D:\Kalpesh\f.m. dept\library\3  identification\bertillon system1.jpg"/>
          <p:cNvPicPr>
            <a:picLocks noGrp="1" noChangeAspect="1" noChangeArrowheads="1"/>
          </p:cNvPicPr>
          <p:nvPr>
            <p:ph idx="1"/>
          </p:nvPr>
        </p:nvPicPr>
        <p:blipFill>
          <a:blip r:embed="rId2"/>
          <a:srcRect/>
          <a:stretch>
            <a:fillRect/>
          </a:stretch>
        </p:blipFill>
        <p:spPr bwMode="auto">
          <a:xfrm>
            <a:off x="1581020" y="381876"/>
            <a:ext cx="5657980" cy="574428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 of foetus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465455317"/>
              </p:ext>
            </p:extLst>
          </p:nvPr>
        </p:nvGraphicFramePr>
        <p:xfrm>
          <a:off x="457200" y="1371600"/>
          <a:ext cx="8229600" cy="5029200"/>
        </p:xfrm>
        <a:graphic>
          <a:graphicData uri="http://schemas.openxmlformats.org/drawingml/2006/table">
            <a:tbl>
              <a:tblPr firstRow="1" bandRow="1">
                <a:tableStyleId>{5C22544A-7EE6-4342-B048-85BDC9FD1C3A}</a:tableStyleId>
              </a:tblPr>
              <a:tblGrid>
                <a:gridCol w="1295400"/>
                <a:gridCol w="6934200"/>
              </a:tblGrid>
              <a:tr h="370840">
                <a:tc>
                  <a:txBody>
                    <a:bodyPr/>
                    <a:lstStyle/>
                    <a:p>
                      <a:r>
                        <a:rPr lang="en-US" dirty="0" smtClean="0"/>
                        <a:t>Age in month IU</a:t>
                      </a:r>
                      <a:endParaRPr lang="en-US" dirty="0"/>
                    </a:p>
                  </a:txBody>
                  <a:tcPr/>
                </a:tc>
                <a:tc>
                  <a:txBody>
                    <a:bodyPr/>
                    <a:lstStyle/>
                    <a:p>
                      <a:r>
                        <a:rPr lang="en-US" dirty="0" smtClean="0"/>
                        <a:t>Features</a:t>
                      </a:r>
                      <a:endParaRPr lang="en-US" dirty="0"/>
                    </a:p>
                  </a:txBody>
                  <a:tcPr/>
                </a:tc>
              </a:tr>
              <a:tr h="370840">
                <a:tc>
                  <a:txBody>
                    <a:bodyPr/>
                    <a:lstStyle/>
                    <a:p>
                      <a:pPr algn="ctr"/>
                      <a:r>
                        <a:rPr lang="en-US" b="1" dirty="0" smtClean="0"/>
                        <a:t>1</a:t>
                      </a:r>
                      <a:endParaRPr lang="en-US" b="1" dirty="0"/>
                    </a:p>
                  </a:txBody>
                  <a:tcPr/>
                </a:tc>
                <a:tc>
                  <a:txBody>
                    <a:bodyPr/>
                    <a:lstStyle/>
                    <a:p>
                      <a:r>
                        <a:rPr lang="en-US" dirty="0" smtClean="0"/>
                        <a:t>Lt</a:t>
                      </a:r>
                      <a:r>
                        <a:rPr lang="en-US" baseline="0" dirty="0" smtClean="0"/>
                        <a:t> – 1cm, </a:t>
                      </a:r>
                      <a:r>
                        <a:rPr lang="en-US" baseline="0" dirty="0" err="1" smtClean="0"/>
                        <a:t>Wt</a:t>
                      </a:r>
                      <a:r>
                        <a:rPr lang="en-US" baseline="0" dirty="0" smtClean="0"/>
                        <a:t> – 2.5gm,</a:t>
                      </a:r>
                    </a:p>
                    <a:p>
                      <a:r>
                        <a:rPr lang="en-US" dirty="0" smtClean="0"/>
                        <a:t>Eyespots, mouth cleft</a:t>
                      </a:r>
                      <a:endParaRPr lang="en-US" dirty="0"/>
                    </a:p>
                  </a:txBody>
                  <a:tcPr/>
                </a:tc>
              </a:tr>
              <a:tr h="370840">
                <a:tc>
                  <a:txBody>
                    <a:bodyPr/>
                    <a:lstStyle/>
                    <a:p>
                      <a:pPr algn="ctr"/>
                      <a:r>
                        <a:rPr lang="en-US" b="1" dirty="0" smtClean="0"/>
                        <a:t>2</a:t>
                      </a:r>
                      <a:endParaRPr lang="en-US"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Lt</a:t>
                      </a:r>
                      <a:r>
                        <a:rPr lang="en-US" baseline="0" dirty="0" smtClean="0"/>
                        <a:t> – 4cm, </a:t>
                      </a:r>
                      <a:r>
                        <a:rPr lang="en-US" baseline="0" dirty="0" err="1" smtClean="0"/>
                        <a:t>Wt</a:t>
                      </a:r>
                      <a:r>
                        <a:rPr lang="en-US" baseline="0" dirty="0" smtClean="0"/>
                        <a:t> – 10gm,</a:t>
                      </a:r>
                    </a:p>
                    <a:p>
                      <a:r>
                        <a:rPr lang="en-US" dirty="0" smtClean="0"/>
                        <a:t>Hands &amp;</a:t>
                      </a:r>
                      <a:r>
                        <a:rPr lang="en-US" baseline="0" dirty="0" smtClean="0"/>
                        <a:t> </a:t>
                      </a:r>
                      <a:r>
                        <a:rPr lang="en-US" baseline="0" dirty="0" err="1" smtClean="0"/>
                        <a:t>feets</a:t>
                      </a:r>
                      <a:r>
                        <a:rPr lang="en-US" baseline="0" dirty="0" smtClean="0"/>
                        <a:t>, anus spot</a:t>
                      </a:r>
                    </a:p>
                    <a:p>
                      <a:r>
                        <a:rPr lang="en-US" baseline="0" dirty="0" smtClean="0"/>
                        <a:t>center for clavicle(4-5wk), maxilla(6wk)</a:t>
                      </a:r>
                      <a:endParaRPr lang="en-US" dirty="0"/>
                    </a:p>
                  </a:txBody>
                  <a:tcPr/>
                </a:tc>
              </a:tr>
              <a:tr h="370840">
                <a:tc>
                  <a:txBody>
                    <a:bodyPr/>
                    <a:lstStyle/>
                    <a:p>
                      <a:pPr algn="ctr"/>
                      <a:r>
                        <a:rPr lang="en-US" b="1" dirty="0" smtClean="0"/>
                        <a:t>3</a:t>
                      </a:r>
                      <a:endParaRPr lang="en-US"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Lt</a:t>
                      </a:r>
                      <a:r>
                        <a:rPr lang="en-US" baseline="0" dirty="0" smtClean="0"/>
                        <a:t> – 9cm, </a:t>
                      </a:r>
                      <a:r>
                        <a:rPr lang="en-US" baseline="0" dirty="0" err="1" smtClean="0"/>
                        <a:t>Wt</a:t>
                      </a:r>
                      <a:r>
                        <a:rPr lang="en-US" baseline="0" dirty="0" smtClean="0"/>
                        <a:t> – 30gm,</a:t>
                      </a:r>
                    </a:p>
                    <a:p>
                      <a:r>
                        <a:rPr lang="en-US" dirty="0" smtClean="0"/>
                        <a:t>Nails, neck</a:t>
                      </a:r>
                      <a:endParaRPr lang="en-US" dirty="0"/>
                    </a:p>
                  </a:txBody>
                  <a:tcPr/>
                </a:tc>
              </a:tr>
              <a:tr h="370840">
                <a:tc>
                  <a:txBody>
                    <a:bodyPr/>
                    <a:lstStyle/>
                    <a:p>
                      <a:pPr algn="ctr"/>
                      <a:r>
                        <a:rPr lang="en-US" b="1" dirty="0" smtClean="0"/>
                        <a:t>4</a:t>
                      </a:r>
                      <a:endParaRPr lang="en-US"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Lt</a:t>
                      </a:r>
                      <a:r>
                        <a:rPr lang="en-US" baseline="0" dirty="0" smtClean="0"/>
                        <a:t> – 16cm, </a:t>
                      </a:r>
                      <a:r>
                        <a:rPr lang="en-US" baseline="0" dirty="0" err="1" smtClean="0"/>
                        <a:t>Wt</a:t>
                      </a:r>
                      <a:r>
                        <a:rPr lang="en-US" baseline="0" dirty="0" smtClean="0"/>
                        <a:t> – 120gm,</a:t>
                      </a:r>
                    </a:p>
                    <a:p>
                      <a:r>
                        <a:rPr lang="en-US" dirty="0" smtClean="0"/>
                        <a:t>Sex differentiation, lanugo hairs</a:t>
                      </a:r>
                      <a:endParaRPr lang="en-US" dirty="0"/>
                    </a:p>
                  </a:txBody>
                  <a:tcPr/>
                </a:tc>
              </a:tr>
              <a:tr h="370840">
                <a:tc>
                  <a:txBody>
                    <a:bodyPr/>
                    <a:lstStyle/>
                    <a:p>
                      <a:pPr algn="ctr"/>
                      <a:r>
                        <a:rPr lang="en-US" b="1" dirty="0" smtClean="0"/>
                        <a:t>5</a:t>
                      </a:r>
                      <a:endParaRPr lang="en-US"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Lt</a:t>
                      </a:r>
                      <a:r>
                        <a:rPr lang="en-US" baseline="0" dirty="0" smtClean="0"/>
                        <a:t> – 25cm, </a:t>
                      </a:r>
                      <a:r>
                        <a:rPr lang="en-US" baseline="0" dirty="0" err="1" smtClean="0"/>
                        <a:t>Wt</a:t>
                      </a:r>
                      <a:r>
                        <a:rPr lang="en-US" baseline="0" dirty="0" smtClean="0"/>
                        <a:t> – 400gm,</a:t>
                      </a:r>
                    </a:p>
                    <a:p>
                      <a:r>
                        <a:rPr lang="en-US" dirty="0" smtClean="0"/>
                        <a:t>Scalp hairs, </a:t>
                      </a:r>
                      <a:r>
                        <a:rPr lang="en-US" dirty="0" err="1" smtClean="0"/>
                        <a:t>vernix</a:t>
                      </a:r>
                      <a:r>
                        <a:rPr lang="en-US" dirty="0" smtClean="0"/>
                        <a:t> </a:t>
                      </a:r>
                      <a:r>
                        <a:rPr lang="en-US" dirty="0" err="1" smtClean="0"/>
                        <a:t>caseosa</a:t>
                      </a:r>
                      <a:r>
                        <a:rPr lang="en-US" dirty="0" smtClean="0"/>
                        <a:t>,</a:t>
                      </a:r>
                    </a:p>
                    <a:p>
                      <a:r>
                        <a:rPr lang="en-US" dirty="0" smtClean="0"/>
                        <a:t>Center for </a:t>
                      </a:r>
                      <a:r>
                        <a:rPr lang="en-US" dirty="0" err="1" smtClean="0"/>
                        <a:t>Calcaneum</a:t>
                      </a:r>
                      <a:r>
                        <a:rPr lang="en-US" dirty="0" smtClean="0"/>
                        <a:t>, Sternum</a:t>
                      </a:r>
                      <a:endParaRPr lang="en-US" dirty="0"/>
                    </a:p>
                  </a:txBody>
                  <a:tcPr/>
                </a:tc>
              </a:tr>
              <a:tr h="370840">
                <a:tc>
                  <a:txBody>
                    <a:bodyPr/>
                    <a:lstStyle/>
                    <a:p>
                      <a:pPr algn="ctr"/>
                      <a:r>
                        <a:rPr lang="en-US" b="1" dirty="0" smtClean="0"/>
                        <a:t>6</a:t>
                      </a:r>
                      <a:endParaRPr lang="en-US"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Lt</a:t>
                      </a:r>
                      <a:r>
                        <a:rPr lang="en-US" baseline="0" dirty="0" smtClean="0"/>
                        <a:t> – 30cm, </a:t>
                      </a:r>
                      <a:r>
                        <a:rPr lang="en-US" baseline="0" dirty="0" err="1" smtClean="0"/>
                        <a:t>Wt</a:t>
                      </a:r>
                      <a:r>
                        <a:rPr lang="en-US" baseline="0" dirty="0" smtClean="0"/>
                        <a:t> – 700gm,</a:t>
                      </a:r>
                    </a:p>
                    <a:p>
                      <a:r>
                        <a:rPr lang="en-US" dirty="0" smtClean="0"/>
                        <a:t>Eyebrows, eyelashes</a:t>
                      </a:r>
                      <a:endParaRPr lang="en-US" dirty="0"/>
                    </a:p>
                  </a:txBody>
                  <a:tcPr/>
                </a:tc>
              </a:tr>
            </a:tbl>
          </a:graphicData>
        </a:graphic>
      </p:graphicFrame>
    </p:spTree>
    <p:extLst>
      <p:ext uri="{BB962C8B-B14F-4D97-AF65-F5344CB8AC3E}">
        <p14:creationId xmlns:p14="http://schemas.microsoft.com/office/powerpoint/2010/main" xmlns="" val="1524621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 of foetus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673113735"/>
              </p:ext>
            </p:extLst>
          </p:nvPr>
        </p:nvGraphicFramePr>
        <p:xfrm>
          <a:off x="457200" y="1600200"/>
          <a:ext cx="8229600" cy="3657600"/>
        </p:xfrm>
        <a:graphic>
          <a:graphicData uri="http://schemas.openxmlformats.org/drawingml/2006/table">
            <a:tbl>
              <a:tblPr firstRow="1" bandRow="1">
                <a:tableStyleId>{5C22544A-7EE6-4342-B048-85BDC9FD1C3A}</a:tableStyleId>
              </a:tblPr>
              <a:tblGrid>
                <a:gridCol w="1295400"/>
                <a:gridCol w="6934200"/>
              </a:tblGrid>
              <a:tr h="370840">
                <a:tc>
                  <a:txBody>
                    <a:bodyPr/>
                    <a:lstStyle/>
                    <a:p>
                      <a:r>
                        <a:rPr lang="en-US" dirty="0" smtClean="0"/>
                        <a:t>Age in month IU</a:t>
                      </a:r>
                      <a:endParaRPr lang="en-US" dirty="0"/>
                    </a:p>
                  </a:txBody>
                  <a:tcPr/>
                </a:tc>
                <a:tc>
                  <a:txBody>
                    <a:bodyPr/>
                    <a:lstStyle/>
                    <a:p>
                      <a:r>
                        <a:rPr lang="en-US" dirty="0" smtClean="0"/>
                        <a:t>Features</a:t>
                      </a:r>
                      <a:endParaRPr lang="en-US" dirty="0"/>
                    </a:p>
                  </a:txBody>
                  <a:tcPr/>
                </a:tc>
              </a:tr>
              <a:tr h="370840">
                <a:tc>
                  <a:txBody>
                    <a:bodyPr/>
                    <a:lstStyle/>
                    <a:p>
                      <a:pPr algn="ctr"/>
                      <a:r>
                        <a:rPr lang="en-US" b="1" dirty="0" smtClean="0"/>
                        <a:t>7</a:t>
                      </a:r>
                      <a:endParaRPr lang="en-US" b="1" dirty="0"/>
                    </a:p>
                  </a:txBody>
                  <a:tcPr/>
                </a:tc>
                <a:tc>
                  <a:txBody>
                    <a:bodyPr/>
                    <a:lstStyle/>
                    <a:p>
                      <a:r>
                        <a:rPr lang="en-US" dirty="0" smtClean="0"/>
                        <a:t>Lt</a:t>
                      </a:r>
                      <a:r>
                        <a:rPr lang="en-US" baseline="0" dirty="0" smtClean="0"/>
                        <a:t> – 35cm, </a:t>
                      </a:r>
                      <a:r>
                        <a:rPr lang="en-US" baseline="0" dirty="0" err="1" smtClean="0"/>
                        <a:t>Wt</a:t>
                      </a:r>
                      <a:r>
                        <a:rPr lang="en-US" baseline="0" dirty="0" smtClean="0"/>
                        <a:t> – 1000gm,</a:t>
                      </a:r>
                    </a:p>
                    <a:p>
                      <a:r>
                        <a:rPr lang="en-US" baseline="0" dirty="0" smtClean="0"/>
                        <a:t>Testis at internal inguinal ring,</a:t>
                      </a:r>
                    </a:p>
                    <a:p>
                      <a:r>
                        <a:rPr lang="en-US" baseline="0" dirty="0" smtClean="0"/>
                        <a:t>center for Talus, Sternum</a:t>
                      </a:r>
                    </a:p>
                  </a:txBody>
                  <a:tcPr/>
                </a:tc>
              </a:tr>
              <a:tr h="370840">
                <a:tc>
                  <a:txBody>
                    <a:bodyPr/>
                    <a:lstStyle/>
                    <a:p>
                      <a:pPr algn="ctr"/>
                      <a:r>
                        <a:rPr lang="en-US" b="1" dirty="0" smtClean="0"/>
                        <a:t>8</a:t>
                      </a:r>
                      <a:endParaRPr lang="en-US"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Lt</a:t>
                      </a:r>
                      <a:r>
                        <a:rPr lang="en-US" baseline="0" dirty="0" smtClean="0"/>
                        <a:t> – 40cm, </a:t>
                      </a:r>
                      <a:r>
                        <a:rPr lang="en-US" baseline="0" dirty="0" err="1" smtClean="0"/>
                        <a:t>Wt</a:t>
                      </a:r>
                      <a:r>
                        <a:rPr lang="en-US" baseline="0" dirty="0" smtClean="0"/>
                        <a:t> – 1800gm,</a:t>
                      </a:r>
                    </a:p>
                    <a:p>
                      <a:r>
                        <a:rPr lang="en-US" baseline="0" dirty="0" smtClean="0"/>
                        <a:t>Testis in inguinal canal,</a:t>
                      </a:r>
                    </a:p>
                    <a:p>
                      <a:r>
                        <a:rPr lang="en-US" baseline="0" dirty="0" smtClean="0"/>
                        <a:t>Center for Lower Sacrum</a:t>
                      </a:r>
                    </a:p>
                  </a:txBody>
                  <a:tcPr/>
                </a:tc>
              </a:tr>
              <a:tr h="370840">
                <a:tc>
                  <a:txBody>
                    <a:bodyPr/>
                    <a:lstStyle/>
                    <a:p>
                      <a:pPr algn="ctr"/>
                      <a:r>
                        <a:rPr lang="en-US" b="1" dirty="0" smtClean="0"/>
                        <a:t>9-10</a:t>
                      </a:r>
                      <a:endParaRPr lang="en-US"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Lt</a:t>
                      </a:r>
                      <a:r>
                        <a:rPr lang="en-US" baseline="0" dirty="0" smtClean="0"/>
                        <a:t> – 45cm, </a:t>
                      </a:r>
                      <a:r>
                        <a:rPr lang="en-US" baseline="0" dirty="0" err="1" smtClean="0"/>
                        <a:t>Wt</a:t>
                      </a:r>
                      <a:r>
                        <a:rPr lang="en-US" baseline="0" dirty="0" smtClean="0"/>
                        <a:t> – 2.5-3kg</a:t>
                      </a:r>
                    </a:p>
                    <a:p>
                      <a:r>
                        <a:rPr lang="en-US" baseline="0" dirty="0" smtClean="0"/>
                        <a:t>Testis at external inguinal ring &amp; scrotum,</a:t>
                      </a:r>
                    </a:p>
                    <a:p>
                      <a:r>
                        <a:rPr lang="en-US" baseline="0" dirty="0" smtClean="0"/>
                        <a:t>Center for lower end of Femur(IU)</a:t>
                      </a:r>
                    </a:p>
                    <a:p>
                      <a:r>
                        <a:rPr lang="en-US" baseline="0" dirty="0" smtClean="0"/>
                        <a:t>Center for upper end of Tibia(EU)</a:t>
                      </a:r>
                      <a:endParaRPr lang="en-US" dirty="0"/>
                    </a:p>
                  </a:txBody>
                  <a:tcPr/>
                </a:tc>
              </a:tr>
            </a:tbl>
          </a:graphicData>
        </a:graphic>
      </p:graphicFrame>
      <p:sp>
        <p:nvSpPr>
          <p:cNvPr id="5" name="Content Placeholder 2"/>
          <p:cNvSpPr txBox="1">
            <a:spLocks/>
          </p:cNvSpPr>
          <p:nvPr/>
        </p:nvSpPr>
        <p:spPr>
          <a:xfrm>
            <a:off x="457200" y="5486400"/>
            <a:ext cx="8229600" cy="11430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dirty="0" smtClean="0"/>
              <a:t>Rule of </a:t>
            </a:r>
            <a:r>
              <a:rPr lang="en-US" b="1" dirty="0" err="1" smtClean="0"/>
              <a:t>Haase</a:t>
            </a:r>
            <a:r>
              <a:rPr lang="en-US" b="1" dirty="0" smtClean="0"/>
              <a:t> </a:t>
            </a:r>
            <a:r>
              <a:rPr lang="en-US" dirty="0" smtClean="0"/>
              <a:t>: age (</a:t>
            </a:r>
            <a:r>
              <a:rPr lang="en-US" dirty="0" err="1" smtClean="0"/>
              <a:t>mth</a:t>
            </a:r>
            <a:r>
              <a:rPr lang="en-US" dirty="0" smtClean="0"/>
              <a:t>) = </a:t>
            </a:r>
            <a:r>
              <a:rPr lang="en-US" sz="3600" dirty="0" smtClean="0"/>
              <a:t>√</a:t>
            </a:r>
            <a:r>
              <a:rPr lang="en-US" sz="2800" dirty="0" smtClean="0"/>
              <a:t>length(cm)</a:t>
            </a:r>
            <a:endParaRPr lang="en-US" sz="2400" dirty="0" smtClean="0"/>
          </a:p>
          <a:p>
            <a:pPr marL="0" indent="0">
              <a:buNone/>
            </a:pPr>
            <a:r>
              <a:rPr lang="en-US" sz="3000" b="1" dirty="0" err="1"/>
              <a:t>Morisson’s</a:t>
            </a:r>
            <a:r>
              <a:rPr lang="en-US" sz="3000" b="1" dirty="0"/>
              <a:t> Law </a:t>
            </a:r>
            <a:r>
              <a:rPr lang="en-US" sz="3000" dirty="0"/>
              <a:t>: </a:t>
            </a:r>
            <a:r>
              <a:rPr lang="en-US" sz="3000" dirty="0" smtClean="0"/>
              <a:t>age (</a:t>
            </a:r>
            <a:r>
              <a:rPr lang="en-US" sz="3000" dirty="0" err="1" smtClean="0"/>
              <a:t>mth</a:t>
            </a:r>
            <a:r>
              <a:rPr lang="en-US" sz="3000" dirty="0"/>
              <a:t>) = </a:t>
            </a:r>
            <a:r>
              <a:rPr lang="en-US" sz="3000" dirty="0" smtClean="0"/>
              <a:t>length(cm</a:t>
            </a:r>
            <a:r>
              <a:rPr lang="en-US" sz="3000" dirty="0"/>
              <a:t>)/ 5</a:t>
            </a:r>
          </a:p>
        </p:txBody>
      </p:sp>
    </p:spTree>
    <p:extLst>
      <p:ext uri="{BB962C8B-B14F-4D97-AF65-F5344CB8AC3E}">
        <p14:creationId xmlns:p14="http://schemas.microsoft.com/office/powerpoint/2010/main" xmlns="" val="1698811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SUPERIMPOSITION</a:t>
            </a:r>
            <a:endParaRPr lang="en-US"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dirty="0" smtClean="0"/>
              <a:t>Scientific technique to determine weather the skull is of the person in image picture or not.</a:t>
            </a:r>
          </a:p>
          <a:p>
            <a:endParaRPr lang="en-US" dirty="0"/>
          </a:p>
          <a:p>
            <a:r>
              <a:rPr lang="en-US" dirty="0" smtClean="0"/>
              <a:t>Recent face photograph of person</a:t>
            </a:r>
          </a:p>
          <a:p>
            <a:r>
              <a:rPr lang="en-US" dirty="0" smtClean="0"/>
              <a:t>Photograph of skull at particular angle, dimension, distance</a:t>
            </a:r>
          </a:p>
          <a:p>
            <a:r>
              <a:rPr lang="en-US" dirty="0" smtClean="0"/>
              <a:t>Both photographs ‘superimposed’ to each other and matched by certain biometric points – </a:t>
            </a:r>
          </a:p>
          <a:p>
            <a:pPr lvl="1"/>
            <a:r>
              <a:rPr lang="en-US" dirty="0" smtClean="0"/>
              <a:t>eyes with medial canthus</a:t>
            </a:r>
          </a:p>
          <a:p>
            <a:pPr lvl="1"/>
            <a:r>
              <a:rPr lang="en-US" dirty="0" err="1" smtClean="0"/>
              <a:t>nasion</a:t>
            </a:r>
            <a:r>
              <a:rPr lang="en-US" dirty="0" smtClean="0"/>
              <a:t>, nasal spine &amp; </a:t>
            </a:r>
            <a:r>
              <a:rPr lang="en-US" dirty="0" err="1" smtClean="0"/>
              <a:t>nosetip</a:t>
            </a:r>
            <a:endParaRPr lang="en-US" dirty="0" smtClean="0"/>
          </a:p>
          <a:p>
            <a:pPr lvl="1"/>
            <a:r>
              <a:rPr lang="en-US" dirty="0" smtClean="0"/>
              <a:t>lower border of upper jaw</a:t>
            </a:r>
          </a:p>
          <a:p>
            <a:pPr lvl="1"/>
            <a:r>
              <a:rPr lang="en-US" dirty="0" smtClean="0"/>
              <a:t>Teeth</a:t>
            </a:r>
          </a:p>
          <a:p>
            <a:pPr lvl="1"/>
            <a:r>
              <a:rPr lang="en-US" dirty="0" err="1" smtClean="0"/>
              <a:t>zygoma</a:t>
            </a:r>
            <a:endParaRPr lang="en-US" dirty="0" smtClean="0"/>
          </a:p>
          <a:p>
            <a:pPr lvl="1"/>
            <a:r>
              <a:rPr lang="en-US" dirty="0" smtClean="0"/>
              <a:t>angle of jaw</a:t>
            </a:r>
          </a:p>
          <a:p>
            <a:pPr lvl="1"/>
            <a:r>
              <a:rPr lang="en-US" dirty="0" smtClean="0"/>
              <a:t>EOM &amp; ears</a:t>
            </a:r>
            <a:endParaRPr lang="en-US" dirty="0"/>
          </a:p>
        </p:txBody>
      </p:sp>
    </p:spTree>
    <p:extLst>
      <p:ext uri="{BB962C8B-B14F-4D97-AF65-F5344CB8AC3E}">
        <p14:creationId xmlns:p14="http://schemas.microsoft.com/office/powerpoint/2010/main" xmlns="" val="1679447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170" name="Picture 2" descr="C:\Users\Samrath\Desktop\IMG_20161011_194019775.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79429" y="228600"/>
            <a:ext cx="4297571" cy="625675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93099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smtClean="0"/>
              <a:t>Medicolegal importance</a:t>
            </a:r>
          </a:p>
          <a:p>
            <a:pPr lvl="1"/>
            <a:r>
              <a:rPr lang="en-US" dirty="0" smtClean="0"/>
              <a:t>Skeletonized skull with other body parts</a:t>
            </a:r>
          </a:p>
          <a:p>
            <a:pPr lvl="1"/>
            <a:r>
              <a:rPr lang="en-US" dirty="0" smtClean="0"/>
              <a:t>Test is more negative value</a:t>
            </a:r>
          </a:p>
          <a:p>
            <a:pPr lvl="1"/>
            <a:endParaRPr lang="en-US" dirty="0" smtClean="0"/>
          </a:p>
          <a:p>
            <a:r>
              <a:rPr lang="en-US" dirty="0" smtClean="0"/>
              <a:t>Video superimposition</a:t>
            </a:r>
          </a:p>
          <a:p>
            <a:r>
              <a:rPr lang="en-US" dirty="0" smtClean="0"/>
              <a:t>3D hologram superimposition</a:t>
            </a:r>
            <a:endParaRPr lang="en-US" dirty="0"/>
          </a:p>
        </p:txBody>
      </p:sp>
    </p:spTree>
    <p:extLst>
      <p:ext uri="{BB962C8B-B14F-4D97-AF65-F5344CB8AC3E}">
        <p14:creationId xmlns:p14="http://schemas.microsoft.com/office/powerpoint/2010/main" xmlns="" val="38790324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2112</TotalTime>
  <Words>790</Words>
  <Application>Microsoft Office PowerPoint</Application>
  <PresentationFormat>On-screen Show (4:3)</PresentationFormat>
  <Paragraphs>163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IDENTIFICATION</vt:lpstr>
      <vt:lpstr>In this session</vt:lpstr>
      <vt:lpstr>ANTHROPOMETRY</vt:lpstr>
      <vt:lpstr>Slide 4</vt:lpstr>
      <vt:lpstr>Age of foetus</vt:lpstr>
      <vt:lpstr>Age of foetus</vt:lpstr>
      <vt:lpstr>SUPERIMPOSITION</vt:lpstr>
      <vt:lpstr>Slide 8</vt:lpstr>
      <vt:lpstr>Slide 9</vt:lpstr>
      <vt:lpstr>DNA FINGERPRINTING</vt:lpstr>
      <vt:lpstr>Samples for DNA analysis</vt:lpstr>
      <vt:lpstr>Slide 12</vt:lpstr>
      <vt:lpstr>Slide 13</vt:lpstr>
      <vt:lpstr>Slide 14</vt:lpstr>
      <vt:lpstr>Forensic Odontology</vt:lpstr>
      <vt:lpstr>Slide 16</vt:lpstr>
      <vt:lpstr>Bond, J. W. (2007), Value of DNA Evidence in Detecting Crime. Journal of Forensic Sciences, 52: 128–136. doi:10.1111/j.1556-4029.2006.00323.x</vt:lpstr>
      <vt:lpstr>MCQs</vt:lpstr>
      <vt:lpstr>MCQ 1</vt:lpstr>
      <vt:lpstr>MCQ 2</vt:lpstr>
      <vt:lpstr>MCQ 3</vt:lpstr>
      <vt:lpstr>MCQ 4</vt:lpstr>
      <vt:lpstr>MCQ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IDENTIFICATION</dc:title>
  <dc:creator>KALPESH ZANZRUKIYA</dc:creator>
  <cp:lastModifiedBy>user</cp:lastModifiedBy>
  <cp:revision>604</cp:revision>
  <dcterms:created xsi:type="dcterms:W3CDTF">2006-08-16T00:00:00Z</dcterms:created>
  <dcterms:modified xsi:type="dcterms:W3CDTF">2024-11-26T07:41:56Z</dcterms:modified>
</cp:coreProperties>
</file>