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2" r:id="rId3"/>
    <p:sldId id="283" r:id="rId4"/>
    <p:sldId id="368" r:id="rId5"/>
    <p:sldId id="357" r:id="rId6"/>
    <p:sldId id="358" r:id="rId7"/>
    <p:sldId id="257" r:id="rId8"/>
    <p:sldId id="366" r:id="rId9"/>
    <p:sldId id="258" r:id="rId10"/>
    <p:sldId id="259" r:id="rId11"/>
    <p:sldId id="260" r:id="rId12"/>
    <p:sldId id="261" r:id="rId13"/>
    <p:sldId id="262" r:id="rId14"/>
    <p:sldId id="265" r:id="rId15"/>
    <p:sldId id="314" r:id="rId16"/>
    <p:sldId id="350" r:id="rId17"/>
    <p:sldId id="263" r:id="rId18"/>
    <p:sldId id="318" r:id="rId19"/>
    <p:sldId id="317" r:id="rId20"/>
    <p:sldId id="292" r:id="rId21"/>
    <p:sldId id="264" r:id="rId22"/>
    <p:sldId id="319" r:id="rId23"/>
    <p:sldId id="320" r:id="rId24"/>
    <p:sldId id="341" r:id="rId25"/>
    <p:sldId id="365" r:id="rId26"/>
    <p:sldId id="321" r:id="rId27"/>
    <p:sldId id="367" r:id="rId28"/>
    <p:sldId id="351" r:id="rId29"/>
    <p:sldId id="352" r:id="rId30"/>
    <p:sldId id="353" r:id="rId31"/>
    <p:sldId id="354" r:id="rId32"/>
    <p:sldId id="355" r:id="rId33"/>
    <p:sldId id="35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BA8D1-B85C-4376-B253-2F2559C979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07F3E8-6EB9-45DF-A47F-250680503568}">
      <dgm:prSet phldrT="[Text]" custT="1"/>
      <dgm:spPr/>
      <dgm:t>
        <a:bodyPr/>
        <a:lstStyle/>
        <a:p>
          <a:r>
            <a:rPr lang="en-US" sz="2800" dirty="0"/>
            <a:t>1</a:t>
          </a:r>
        </a:p>
      </dgm:t>
    </dgm:pt>
    <dgm:pt modelId="{3579D22F-C419-4A68-94AE-361447F47DF2}" type="parTrans" cxnId="{CEF0B902-4D1B-40BB-A830-01418F87B228}">
      <dgm:prSet/>
      <dgm:spPr/>
      <dgm:t>
        <a:bodyPr/>
        <a:lstStyle/>
        <a:p>
          <a:endParaRPr lang="en-US"/>
        </a:p>
      </dgm:t>
    </dgm:pt>
    <dgm:pt modelId="{DA7D1C74-761F-4367-B4A0-73E4B6FA0782}" type="sibTrans" cxnId="{CEF0B902-4D1B-40BB-A830-01418F87B228}">
      <dgm:prSet/>
      <dgm:spPr/>
      <dgm:t>
        <a:bodyPr/>
        <a:lstStyle/>
        <a:p>
          <a:endParaRPr lang="en-US"/>
        </a:p>
      </dgm:t>
    </dgm:pt>
    <dgm:pt modelId="{BD6A0871-EAA4-47CB-95AF-4B14C689A787}">
      <dgm:prSet phldrT="[Text]" custT="1"/>
      <dgm:spPr/>
      <dgm:t>
        <a:bodyPr/>
        <a:lstStyle/>
        <a:p>
          <a:r>
            <a:rPr lang="en-US" sz="2800" dirty="0"/>
            <a:t>Clinical death/ Somatic death/ Systemic death</a:t>
          </a:r>
        </a:p>
      </dgm:t>
    </dgm:pt>
    <dgm:pt modelId="{E84A3887-426F-47E3-896D-4FAA0FD9922D}" type="parTrans" cxnId="{BAB87EF3-C8B7-40DE-AD9F-A9B1AA2ED794}">
      <dgm:prSet/>
      <dgm:spPr/>
      <dgm:t>
        <a:bodyPr/>
        <a:lstStyle/>
        <a:p>
          <a:endParaRPr lang="en-US"/>
        </a:p>
      </dgm:t>
    </dgm:pt>
    <dgm:pt modelId="{EB38C010-110C-4554-920F-620CD4FDD1CC}" type="sibTrans" cxnId="{BAB87EF3-C8B7-40DE-AD9F-A9B1AA2ED794}">
      <dgm:prSet/>
      <dgm:spPr/>
      <dgm:t>
        <a:bodyPr/>
        <a:lstStyle/>
        <a:p>
          <a:endParaRPr lang="en-US"/>
        </a:p>
      </dgm:t>
    </dgm:pt>
    <dgm:pt modelId="{F18E2866-EA4E-45A1-9939-7CD49AF08FD2}">
      <dgm:prSet phldrT="[Text]" custT="1"/>
      <dgm:spPr/>
      <dgm:t>
        <a:bodyPr/>
        <a:lstStyle/>
        <a:p>
          <a:r>
            <a:rPr lang="en-US" sz="2800" dirty="0"/>
            <a:t>2</a:t>
          </a:r>
        </a:p>
      </dgm:t>
    </dgm:pt>
    <dgm:pt modelId="{E6433102-E11A-4E96-A490-622FB168F915}" type="parTrans" cxnId="{17A950E9-5B32-41E2-86F6-EBFB8D91B7DD}">
      <dgm:prSet/>
      <dgm:spPr/>
      <dgm:t>
        <a:bodyPr/>
        <a:lstStyle/>
        <a:p>
          <a:endParaRPr lang="en-US"/>
        </a:p>
      </dgm:t>
    </dgm:pt>
    <dgm:pt modelId="{C7ECCA18-D40B-4061-A89C-B26B8893DA3C}" type="sibTrans" cxnId="{17A950E9-5B32-41E2-86F6-EBFB8D91B7DD}">
      <dgm:prSet/>
      <dgm:spPr/>
      <dgm:t>
        <a:bodyPr/>
        <a:lstStyle/>
        <a:p>
          <a:endParaRPr lang="en-US"/>
        </a:p>
      </dgm:t>
    </dgm:pt>
    <dgm:pt modelId="{6A6BDFFC-DBB0-4878-9375-324FC297F93C}">
      <dgm:prSet phldrT="[Text]" custT="1"/>
      <dgm:spPr/>
      <dgm:t>
        <a:bodyPr/>
        <a:lstStyle/>
        <a:p>
          <a:r>
            <a:rPr lang="en-US" sz="2800" dirty="0"/>
            <a:t>Brain death</a:t>
          </a:r>
        </a:p>
      </dgm:t>
    </dgm:pt>
    <dgm:pt modelId="{BD322958-2D37-44CF-8162-31653A4817AA}" type="parTrans" cxnId="{E27514C1-63C5-4188-ADFD-99EA3EFD068C}">
      <dgm:prSet/>
      <dgm:spPr/>
      <dgm:t>
        <a:bodyPr/>
        <a:lstStyle/>
        <a:p>
          <a:endParaRPr lang="en-US"/>
        </a:p>
      </dgm:t>
    </dgm:pt>
    <dgm:pt modelId="{2786F751-D72F-4EF9-8EB7-410FF2D5022D}" type="sibTrans" cxnId="{E27514C1-63C5-4188-ADFD-99EA3EFD068C}">
      <dgm:prSet/>
      <dgm:spPr/>
      <dgm:t>
        <a:bodyPr/>
        <a:lstStyle/>
        <a:p>
          <a:endParaRPr lang="en-US"/>
        </a:p>
      </dgm:t>
    </dgm:pt>
    <dgm:pt modelId="{3FFB6938-F63E-4555-85F1-A1959D922605}">
      <dgm:prSet phldrT="[Text]" custT="1"/>
      <dgm:spPr/>
      <dgm:t>
        <a:bodyPr/>
        <a:lstStyle/>
        <a:p>
          <a:r>
            <a:rPr lang="en-US" sz="2800" dirty="0"/>
            <a:t>3</a:t>
          </a:r>
        </a:p>
      </dgm:t>
    </dgm:pt>
    <dgm:pt modelId="{EC6788A3-60CC-40EF-8C2E-7260A93D747F}" type="parTrans" cxnId="{C7ADE8A6-2DAF-42BB-BBE1-9D69BAA27064}">
      <dgm:prSet/>
      <dgm:spPr/>
      <dgm:t>
        <a:bodyPr/>
        <a:lstStyle/>
        <a:p>
          <a:endParaRPr lang="en-US"/>
        </a:p>
      </dgm:t>
    </dgm:pt>
    <dgm:pt modelId="{CD95614A-F3E1-492E-8114-03CF5CC0CA83}" type="sibTrans" cxnId="{C7ADE8A6-2DAF-42BB-BBE1-9D69BAA27064}">
      <dgm:prSet/>
      <dgm:spPr/>
      <dgm:t>
        <a:bodyPr/>
        <a:lstStyle/>
        <a:p>
          <a:endParaRPr lang="en-US"/>
        </a:p>
      </dgm:t>
    </dgm:pt>
    <dgm:pt modelId="{97F92D8B-5D0E-4821-86B7-E79080CA77A7}">
      <dgm:prSet custT="1"/>
      <dgm:spPr/>
      <dgm:t>
        <a:bodyPr/>
        <a:lstStyle/>
        <a:p>
          <a:r>
            <a:rPr lang="en-US" sz="2800" dirty="0"/>
            <a:t>Biological death/ cellular death/ molecular death</a:t>
          </a:r>
        </a:p>
      </dgm:t>
    </dgm:pt>
    <dgm:pt modelId="{EE5E120D-177F-4BAC-AA5C-3BA613868868}" type="parTrans" cxnId="{30350B84-7D75-4F24-BF76-78C50A689795}">
      <dgm:prSet/>
      <dgm:spPr/>
      <dgm:t>
        <a:bodyPr/>
        <a:lstStyle/>
        <a:p>
          <a:endParaRPr lang="en-US"/>
        </a:p>
      </dgm:t>
    </dgm:pt>
    <dgm:pt modelId="{BB95651A-F052-40B4-BE11-3E4806BF65EB}" type="sibTrans" cxnId="{30350B84-7D75-4F24-BF76-78C50A689795}">
      <dgm:prSet/>
      <dgm:spPr/>
      <dgm:t>
        <a:bodyPr/>
        <a:lstStyle/>
        <a:p>
          <a:endParaRPr lang="en-US"/>
        </a:p>
      </dgm:t>
    </dgm:pt>
    <dgm:pt modelId="{9273C68A-B3C7-45CB-9FE6-6758DD67AB62}" type="pres">
      <dgm:prSet presAssocID="{A59BA8D1-B85C-4376-B253-2F2559C979DE}" presName="linearFlow" presStyleCnt="0">
        <dgm:presLayoutVars>
          <dgm:dir/>
          <dgm:animLvl val="lvl"/>
          <dgm:resizeHandles val="exact"/>
        </dgm:presLayoutVars>
      </dgm:prSet>
      <dgm:spPr/>
      <dgm:t>
        <a:bodyPr/>
        <a:lstStyle/>
        <a:p>
          <a:endParaRPr lang="en-IN"/>
        </a:p>
      </dgm:t>
    </dgm:pt>
    <dgm:pt modelId="{7CD32608-66ED-4C78-BB05-00D2F9629F53}" type="pres">
      <dgm:prSet presAssocID="{F707F3E8-6EB9-45DF-A47F-250680503568}" presName="composite" presStyleCnt="0"/>
      <dgm:spPr/>
    </dgm:pt>
    <dgm:pt modelId="{9D299BDB-F042-4944-B5D9-C54F40B3B0EF}" type="pres">
      <dgm:prSet presAssocID="{F707F3E8-6EB9-45DF-A47F-250680503568}" presName="parentText" presStyleLbl="alignNode1" presStyleIdx="0" presStyleCnt="3">
        <dgm:presLayoutVars>
          <dgm:chMax val="1"/>
          <dgm:bulletEnabled val="1"/>
        </dgm:presLayoutVars>
      </dgm:prSet>
      <dgm:spPr/>
      <dgm:t>
        <a:bodyPr/>
        <a:lstStyle/>
        <a:p>
          <a:endParaRPr lang="en-IN"/>
        </a:p>
      </dgm:t>
    </dgm:pt>
    <dgm:pt modelId="{846365EC-B84A-456F-B8FD-428C32137D7A}" type="pres">
      <dgm:prSet presAssocID="{F707F3E8-6EB9-45DF-A47F-250680503568}" presName="descendantText" presStyleLbl="alignAcc1" presStyleIdx="0" presStyleCnt="3">
        <dgm:presLayoutVars>
          <dgm:bulletEnabled val="1"/>
        </dgm:presLayoutVars>
      </dgm:prSet>
      <dgm:spPr/>
      <dgm:t>
        <a:bodyPr/>
        <a:lstStyle/>
        <a:p>
          <a:endParaRPr lang="en-IN"/>
        </a:p>
      </dgm:t>
    </dgm:pt>
    <dgm:pt modelId="{8717FA02-F271-4479-867D-7B35FC9C4283}" type="pres">
      <dgm:prSet presAssocID="{DA7D1C74-761F-4367-B4A0-73E4B6FA0782}" presName="sp" presStyleCnt="0"/>
      <dgm:spPr/>
    </dgm:pt>
    <dgm:pt modelId="{A64DC91B-3D62-4B66-97EC-D7B27D506A87}" type="pres">
      <dgm:prSet presAssocID="{F18E2866-EA4E-45A1-9939-7CD49AF08FD2}" presName="composite" presStyleCnt="0"/>
      <dgm:spPr/>
    </dgm:pt>
    <dgm:pt modelId="{2C0ECE1D-5D1C-43DE-A281-415A78C9931F}" type="pres">
      <dgm:prSet presAssocID="{F18E2866-EA4E-45A1-9939-7CD49AF08FD2}" presName="parentText" presStyleLbl="alignNode1" presStyleIdx="1" presStyleCnt="3">
        <dgm:presLayoutVars>
          <dgm:chMax val="1"/>
          <dgm:bulletEnabled val="1"/>
        </dgm:presLayoutVars>
      </dgm:prSet>
      <dgm:spPr/>
      <dgm:t>
        <a:bodyPr/>
        <a:lstStyle/>
        <a:p>
          <a:endParaRPr lang="en-IN"/>
        </a:p>
      </dgm:t>
    </dgm:pt>
    <dgm:pt modelId="{915198C4-8A1D-494D-9B89-845D00A33DB0}" type="pres">
      <dgm:prSet presAssocID="{F18E2866-EA4E-45A1-9939-7CD49AF08FD2}" presName="descendantText" presStyleLbl="alignAcc1" presStyleIdx="1" presStyleCnt="3">
        <dgm:presLayoutVars>
          <dgm:bulletEnabled val="1"/>
        </dgm:presLayoutVars>
      </dgm:prSet>
      <dgm:spPr/>
      <dgm:t>
        <a:bodyPr/>
        <a:lstStyle/>
        <a:p>
          <a:endParaRPr lang="en-IN"/>
        </a:p>
      </dgm:t>
    </dgm:pt>
    <dgm:pt modelId="{F4E918CF-FCF4-4CBD-84CB-C6D04D8E0599}" type="pres">
      <dgm:prSet presAssocID="{C7ECCA18-D40B-4061-A89C-B26B8893DA3C}" presName="sp" presStyleCnt="0"/>
      <dgm:spPr/>
    </dgm:pt>
    <dgm:pt modelId="{243CF795-98D1-428F-8673-B9A1589857D1}" type="pres">
      <dgm:prSet presAssocID="{3FFB6938-F63E-4555-85F1-A1959D922605}" presName="composite" presStyleCnt="0"/>
      <dgm:spPr/>
    </dgm:pt>
    <dgm:pt modelId="{E69E5C14-4EDD-434C-838E-6E4FF05D0A9C}" type="pres">
      <dgm:prSet presAssocID="{3FFB6938-F63E-4555-85F1-A1959D922605}" presName="parentText" presStyleLbl="alignNode1" presStyleIdx="2" presStyleCnt="3">
        <dgm:presLayoutVars>
          <dgm:chMax val="1"/>
          <dgm:bulletEnabled val="1"/>
        </dgm:presLayoutVars>
      </dgm:prSet>
      <dgm:spPr/>
      <dgm:t>
        <a:bodyPr/>
        <a:lstStyle/>
        <a:p>
          <a:endParaRPr lang="en-IN"/>
        </a:p>
      </dgm:t>
    </dgm:pt>
    <dgm:pt modelId="{D28A7940-C893-4213-A3E7-23723D0F9F97}" type="pres">
      <dgm:prSet presAssocID="{3FFB6938-F63E-4555-85F1-A1959D922605}" presName="descendantText" presStyleLbl="alignAcc1" presStyleIdx="2" presStyleCnt="3">
        <dgm:presLayoutVars>
          <dgm:bulletEnabled val="1"/>
        </dgm:presLayoutVars>
      </dgm:prSet>
      <dgm:spPr/>
      <dgm:t>
        <a:bodyPr/>
        <a:lstStyle/>
        <a:p>
          <a:endParaRPr lang="en-IN"/>
        </a:p>
      </dgm:t>
    </dgm:pt>
  </dgm:ptLst>
  <dgm:cxnLst>
    <dgm:cxn modelId="{E27514C1-63C5-4188-ADFD-99EA3EFD068C}" srcId="{F18E2866-EA4E-45A1-9939-7CD49AF08FD2}" destId="{6A6BDFFC-DBB0-4878-9375-324FC297F93C}" srcOrd="0" destOrd="0" parTransId="{BD322958-2D37-44CF-8162-31653A4817AA}" sibTransId="{2786F751-D72F-4EF9-8EB7-410FF2D5022D}"/>
    <dgm:cxn modelId="{8C860D26-B250-4DC0-AE9C-8E05F69F50B1}" type="presOf" srcId="{BD6A0871-EAA4-47CB-95AF-4B14C689A787}" destId="{846365EC-B84A-456F-B8FD-428C32137D7A}" srcOrd="0" destOrd="0" presId="urn:microsoft.com/office/officeart/2005/8/layout/chevron2"/>
    <dgm:cxn modelId="{30350B84-7D75-4F24-BF76-78C50A689795}" srcId="{3FFB6938-F63E-4555-85F1-A1959D922605}" destId="{97F92D8B-5D0E-4821-86B7-E79080CA77A7}" srcOrd="0" destOrd="0" parTransId="{EE5E120D-177F-4BAC-AA5C-3BA613868868}" sibTransId="{BB95651A-F052-40B4-BE11-3E4806BF65EB}"/>
    <dgm:cxn modelId="{19CA5D12-E86A-478D-82C2-0C73F0B4CA2C}" type="presOf" srcId="{6A6BDFFC-DBB0-4878-9375-324FC297F93C}" destId="{915198C4-8A1D-494D-9B89-845D00A33DB0}" srcOrd="0" destOrd="0" presId="urn:microsoft.com/office/officeart/2005/8/layout/chevron2"/>
    <dgm:cxn modelId="{BAB87EF3-C8B7-40DE-AD9F-A9B1AA2ED794}" srcId="{F707F3E8-6EB9-45DF-A47F-250680503568}" destId="{BD6A0871-EAA4-47CB-95AF-4B14C689A787}" srcOrd="0" destOrd="0" parTransId="{E84A3887-426F-47E3-896D-4FAA0FD9922D}" sibTransId="{EB38C010-110C-4554-920F-620CD4FDD1CC}"/>
    <dgm:cxn modelId="{6FD5D460-198A-4F9E-8225-607801CC7F9B}" type="presOf" srcId="{A59BA8D1-B85C-4376-B253-2F2559C979DE}" destId="{9273C68A-B3C7-45CB-9FE6-6758DD67AB62}" srcOrd="0" destOrd="0" presId="urn:microsoft.com/office/officeart/2005/8/layout/chevron2"/>
    <dgm:cxn modelId="{17A950E9-5B32-41E2-86F6-EBFB8D91B7DD}" srcId="{A59BA8D1-B85C-4376-B253-2F2559C979DE}" destId="{F18E2866-EA4E-45A1-9939-7CD49AF08FD2}" srcOrd="1" destOrd="0" parTransId="{E6433102-E11A-4E96-A490-622FB168F915}" sibTransId="{C7ECCA18-D40B-4061-A89C-B26B8893DA3C}"/>
    <dgm:cxn modelId="{89866B3A-27EE-4D62-9CB8-D96BEE3AC97D}" type="presOf" srcId="{F707F3E8-6EB9-45DF-A47F-250680503568}" destId="{9D299BDB-F042-4944-B5D9-C54F40B3B0EF}" srcOrd="0" destOrd="0" presId="urn:microsoft.com/office/officeart/2005/8/layout/chevron2"/>
    <dgm:cxn modelId="{C7ADE8A6-2DAF-42BB-BBE1-9D69BAA27064}" srcId="{A59BA8D1-B85C-4376-B253-2F2559C979DE}" destId="{3FFB6938-F63E-4555-85F1-A1959D922605}" srcOrd="2" destOrd="0" parTransId="{EC6788A3-60CC-40EF-8C2E-7260A93D747F}" sibTransId="{CD95614A-F3E1-492E-8114-03CF5CC0CA83}"/>
    <dgm:cxn modelId="{89E0B11C-EB82-4028-A896-487378E647BC}" type="presOf" srcId="{3FFB6938-F63E-4555-85F1-A1959D922605}" destId="{E69E5C14-4EDD-434C-838E-6E4FF05D0A9C}" srcOrd="0" destOrd="0" presId="urn:microsoft.com/office/officeart/2005/8/layout/chevron2"/>
    <dgm:cxn modelId="{CB385456-9C6E-42C6-B03D-3EC59E0B7221}" type="presOf" srcId="{F18E2866-EA4E-45A1-9939-7CD49AF08FD2}" destId="{2C0ECE1D-5D1C-43DE-A281-415A78C9931F}" srcOrd="0" destOrd="0" presId="urn:microsoft.com/office/officeart/2005/8/layout/chevron2"/>
    <dgm:cxn modelId="{CEF0B902-4D1B-40BB-A830-01418F87B228}" srcId="{A59BA8D1-B85C-4376-B253-2F2559C979DE}" destId="{F707F3E8-6EB9-45DF-A47F-250680503568}" srcOrd="0" destOrd="0" parTransId="{3579D22F-C419-4A68-94AE-361447F47DF2}" sibTransId="{DA7D1C74-761F-4367-B4A0-73E4B6FA0782}"/>
    <dgm:cxn modelId="{4D481412-1C44-4413-BEBC-2878AD76CFD4}" type="presOf" srcId="{97F92D8B-5D0E-4821-86B7-E79080CA77A7}" destId="{D28A7940-C893-4213-A3E7-23723D0F9F97}" srcOrd="0" destOrd="0" presId="urn:microsoft.com/office/officeart/2005/8/layout/chevron2"/>
    <dgm:cxn modelId="{1816E3C7-A39B-4812-A153-E44265AD1BB1}" type="presParOf" srcId="{9273C68A-B3C7-45CB-9FE6-6758DD67AB62}" destId="{7CD32608-66ED-4C78-BB05-00D2F9629F53}" srcOrd="0" destOrd="0" presId="urn:microsoft.com/office/officeart/2005/8/layout/chevron2"/>
    <dgm:cxn modelId="{794A1D07-0F11-4F8F-9941-24507434DDA8}" type="presParOf" srcId="{7CD32608-66ED-4C78-BB05-00D2F9629F53}" destId="{9D299BDB-F042-4944-B5D9-C54F40B3B0EF}" srcOrd="0" destOrd="0" presId="urn:microsoft.com/office/officeart/2005/8/layout/chevron2"/>
    <dgm:cxn modelId="{1B216398-99F0-44D6-BBD0-0C67C4045606}" type="presParOf" srcId="{7CD32608-66ED-4C78-BB05-00D2F9629F53}" destId="{846365EC-B84A-456F-B8FD-428C32137D7A}" srcOrd="1" destOrd="0" presId="urn:microsoft.com/office/officeart/2005/8/layout/chevron2"/>
    <dgm:cxn modelId="{F52CE639-6788-4060-AD65-B9069B4C3C4B}" type="presParOf" srcId="{9273C68A-B3C7-45CB-9FE6-6758DD67AB62}" destId="{8717FA02-F271-4479-867D-7B35FC9C4283}" srcOrd="1" destOrd="0" presId="urn:microsoft.com/office/officeart/2005/8/layout/chevron2"/>
    <dgm:cxn modelId="{9E9DE843-64AD-467C-94F4-C230CE4AB5FD}" type="presParOf" srcId="{9273C68A-B3C7-45CB-9FE6-6758DD67AB62}" destId="{A64DC91B-3D62-4B66-97EC-D7B27D506A87}" srcOrd="2" destOrd="0" presId="urn:microsoft.com/office/officeart/2005/8/layout/chevron2"/>
    <dgm:cxn modelId="{F6BC8BFC-715D-462F-BC8A-132BCE59AD56}" type="presParOf" srcId="{A64DC91B-3D62-4B66-97EC-D7B27D506A87}" destId="{2C0ECE1D-5D1C-43DE-A281-415A78C9931F}" srcOrd="0" destOrd="0" presId="urn:microsoft.com/office/officeart/2005/8/layout/chevron2"/>
    <dgm:cxn modelId="{2B12647F-20A7-4BA0-8E28-EF9488A49466}" type="presParOf" srcId="{A64DC91B-3D62-4B66-97EC-D7B27D506A87}" destId="{915198C4-8A1D-494D-9B89-845D00A33DB0}" srcOrd="1" destOrd="0" presId="urn:microsoft.com/office/officeart/2005/8/layout/chevron2"/>
    <dgm:cxn modelId="{FAFE8359-53A0-4F94-8EFE-0134CD02554C}" type="presParOf" srcId="{9273C68A-B3C7-45CB-9FE6-6758DD67AB62}" destId="{F4E918CF-FCF4-4CBD-84CB-C6D04D8E0599}" srcOrd="3" destOrd="0" presId="urn:microsoft.com/office/officeart/2005/8/layout/chevron2"/>
    <dgm:cxn modelId="{8D579889-0739-452A-BCA4-CC4E1E2BFD29}" type="presParOf" srcId="{9273C68A-B3C7-45CB-9FE6-6758DD67AB62}" destId="{243CF795-98D1-428F-8673-B9A1589857D1}" srcOrd="4" destOrd="0" presId="urn:microsoft.com/office/officeart/2005/8/layout/chevron2"/>
    <dgm:cxn modelId="{1E4D0B9F-6161-4FD8-A880-9F5E1F3561F5}" type="presParOf" srcId="{243CF795-98D1-428F-8673-B9A1589857D1}" destId="{E69E5C14-4EDD-434C-838E-6E4FF05D0A9C}" srcOrd="0" destOrd="0" presId="urn:microsoft.com/office/officeart/2005/8/layout/chevron2"/>
    <dgm:cxn modelId="{2A4BEEF5-5915-405A-BC98-DC3F84E79171}" type="presParOf" srcId="{243CF795-98D1-428F-8673-B9A1589857D1}" destId="{D28A7940-C893-4213-A3E7-23723D0F9F9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99BDB-F042-4944-B5D9-C54F40B3B0EF}">
      <dsp:nvSpPr>
        <dsp:cNvPr id="0" name=""/>
        <dsp:cNvSpPr/>
      </dsp:nvSpPr>
      <dsp:spPr>
        <a:xfrm rot="5400000">
          <a:off x="-238868" y="239242"/>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1</a:t>
          </a:r>
        </a:p>
      </dsp:txBody>
      <dsp:txXfrm rot="-5400000">
        <a:off x="1" y="557734"/>
        <a:ext cx="1114719" cy="477737"/>
      </dsp:txXfrm>
    </dsp:sp>
    <dsp:sp modelId="{846365EC-B84A-456F-B8FD-428C32137D7A}">
      <dsp:nvSpPr>
        <dsp:cNvPr id="0" name=""/>
        <dsp:cNvSpPr/>
      </dsp:nvSpPr>
      <dsp:spPr>
        <a:xfrm rot="5400000">
          <a:off x="4154611" y="-3039517"/>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Clinical death/ Somatic death/ Systemic death</a:t>
          </a:r>
        </a:p>
      </dsp:txBody>
      <dsp:txXfrm rot="-5400000">
        <a:off x="1114720" y="50903"/>
        <a:ext cx="7064351" cy="934038"/>
      </dsp:txXfrm>
    </dsp:sp>
    <dsp:sp modelId="{2C0ECE1D-5D1C-43DE-A281-415A78C9931F}">
      <dsp:nvSpPr>
        <dsp:cNvPr id="0" name=""/>
        <dsp:cNvSpPr/>
      </dsp:nvSpPr>
      <dsp:spPr>
        <a:xfrm rot="5400000">
          <a:off x="-238868" y="1637358"/>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2</a:t>
          </a:r>
        </a:p>
      </dsp:txBody>
      <dsp:txXfrm rot="-5400000">
        <a:off x="1" y="1955850"/>
        <a:ext cx="1114719" cy="477737"/>
      </dsp:txXfrm>
    </dsp:sp>
    <dsp:sp modelId="{915198C4-8A1D-494D-9B89-845D00A33DB0}">
      <dsp:nvSpPr>
        <dsp:cNvPr id="0" name=""/>
        <dsp:cNvSpPr/>
      </dsp:nvSpPr>
      <dsp:spPr>
        <a:xfrm rot="5400000">
          <a:off x="4154611" y="-1641401"/>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Brain death</a:t>
          </a:r>
        </a:p>
      </dsp:txBody>
      <dsp:txXfrm rot="-5400000">
        <a:off x="1114720" y="1449019"/>
        <a:ext cx="7064351" cy="934038"/>
      </dsp:txXfrm>
    </dsp:sp>
    <dsp:sp modelId="{E69E5C14-4EDD-434C-838E-6E4FF05D0A9C}">
      <dsp:nvSpPr>
        <dsp:cNvPr id="0" name=""/>
        <dsp:cNvSpPr/>
      </dsp:nvSpPr>
      <dsp:spPr>
        <a:xfrm rot="5400000">
          <a:off x="-238868" y="3035474"/>
          <a:ext cx="1592456" cy="11147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3</a:t>
          </a:r>
        </a:p>
      </dsp:txBody>
      <dsp:txXfrm rot="-5400000">
        <a:off x="1" y="3353966"/>
        <a:ext cx="1114719" cy="477737"/>
      </dsp:txXfrm>
    </dsp:sp>
    <dsp:sp modelId="{D28A7940-C893-4213-A3E7-23723D0F9F97}">
      <dsp:nvSpPr>
        <dsp:cNvPr id="0" name=""/>
        <dsp:cNvSpPr/>
      </dsp:nvSpPr>
      <dsp:spPr>
        <a:xfrm rot="5400000">
          <a:off x="4154611" y="-243285"/>
          <a:ext cx="1035096" cy="71148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Biological death/ cellular death/ molecular death</a:t>
          </a:r>
        </a:p>
      </dsp:txBody>
      <dsp:txXfrm rot="-5400000">
        <a:off x="1114720" y="2847135"/>
        <a:ext cx="7064351" cy="9340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26/11/2024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pubmed/1942275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DEATH</a:t>
            </a:r>
            <a:br>
              <a:rPr lang="en-US" sz="6000" dirty="0"/>
            </a:br>
            <a:endParaRPr lang="en-US" dirty="0"/>
          </a:p>
        </p:txBody>
      </p:sp>
      <p:sp>
        <p:nvSpPr>
          <p:cNvPr id="3" name="Subtitle 2"/>
          <p:cNvSpPr>
            <a:spLocks noGrp="1"/>
          </p:cNvSpPr>
          <p:nvPr>
            <p:ph type="subTitle" idx="1"/>
          </p:nvPr>
        </p:nvSpPr>
        <p:spPr/>
        <p:txBody>
          <a:bodyPr/>
          <a:lstStyle/>
          <a:p>
            <a:r>
              <a:rPr lang="en-US" dirty="0">
                <a:solidFill>
                  <a:schemeClr val="tx1"/>
                </a:solidFill>
              </a:rPr>
              <a:t>- </a:t>
            </a:r>
            <a:r>
              <a:rPr lang="en-US" dirty="0" err="1" smtClean="0">
                <a:solidFill>
                  <a:schemeClr val="tx1"/>
                </a:solidFill>
              </a:rPr>
              <a:t>Dr</a:t>
            </a:r>
            <a:r>
              <a:rPr lang="en-US" dirty="0"/>
              <a:t> </a:t>
            </a:r>
            <a:r>
              <a:rPr lang="en-US" dirty="0" smtClean="0"/>
              <a:t>KALPESH ZANZRUKIYA</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Somatic death</a:t>
            </a:r>
          </a:p>
        </p:txBody>
      </p:sp>
      <p:sp>
        <p:nvSpPr>
          <p:cNvPr id="3" name="Content Placeholder 2"/>
          <p:cNvSpPr>
            <a:spLocks noGrp="1"/>
          </p:cNvSpPr>
          <p:nvPr>
            <p:ph idx="1"/>
          </p:nvPr>
        </p:nvSpPr>
        <p:spPr/>
        <p:txBody>
          <a:bodyPr/>
          <a:lstStyle/>
          <a:p>
            <a:r>
              <a:rPr lang="en-US" dirty="0"/>
              <a:t>Systemic death, Clinical death</a:t>
            </a:r>
          </a:p>
          <a:p>
            <a:r>
              <a:rPr lang="en-US" u="sng" dirty="0"/>
              <a:t>Def. </a:t>
            </a:r>
            <a:r>
              <a:rPr lang="en-US" dirty="0"/>
              <a:t>: Complete &amp; irreversible stoppage of the circulation, respiration and brain functions.</a:t>
            </a:r>
          </a:p>
          <a:p>
            <a:endParaRPr lang="en-US" dirty="0"/>
          </a:p>
          <a:p>
            <a:r>
              <a:rPr lang="en-US" dirty="0"/>
              <a:t>Bishop’s tripod of life:</a:t>
            </a:r>
          </a:p>
          <a:p>
            <a:pPr marL="0" indent="0">
              <a:buNone/>
            </a:pPr>
            <a:r>
              <a:rPr lang="en-US" dirty="0"/>
              <a:t> </a:t>
            </a:r>
            <a:r>
              <a:rPr lang="en-US" sz="2800" dirty="0">
                <a:solidFill>
                  <a:schemeClr val="bg1">
                    <a:lumMod val="75000"/>
                  </a:schemeClr>
                </a:solidFill>
              </a:rPr>
              <a:t>(Bichat?!)</a:t>
            </a:r>
          </a:p>
        </p:txBody>
      </p:sp>
      <p:pic>
        <p:nvPicPr>
          <p:cNvPr id="1026" name="Picture 2" descr="C:\Users\Samrath\Desktop\BISHO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7988" y="3886200"/>
            <a:ext cx="3573379"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847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diagnose?</a:t>
            </a:r>
          </a:p>
        </p:txBody>
      </p:sp>
      <p:sp>
        <p:nvSpPr>
          <p:cNvPr id="3" name="Content Placeholder 2"/>
          <p:cNvSpPr>
            <a:spLocks noGrp="1"/>
          </p:cNvSpPr>
          <p:nvPr>
            <p:ph idx="1"/>
          </p:nvPr>
        </p:nvSpPr>
        <p:spPr>
          <a:xfrm>
            <a:off x="457200" y="1752600"/>
            <a:ext cx="8229600" cy="4876800"/>
          </a:xfrm>
        </p:spPr>
        <p:txBody>
          <a:bodyPr>
            <a:normAutofit fontScale="85000" lnSpcReduction="20000"/>
          </a:bodyPr>
          <a:lstStyle/>
          <a:p>
            <a:pPr marL="0" indent="0">
              <a:buNone/>
            </a:pPr>
            <a:r>
              <a:rPr lang="en-US" sz="3400" b="1" u="sng" dirty="0"/>
              <a:t>Out of hospital</a:t>
            </a:r>
            <a:endParaRPr lang="en-US" sz="3400" dirty="0"/>
          </a:p>
          <a:p>
            <a:pPr marL="514350" indent="-514350">
              <a:buFont typeface="+mj-lt"/>
              <a:buAutoNum type="arabicPeriod"/>
            </a:pPr>
            <a:r>
              <a:rPr lang="en-US" sz="3400" dirty="0"/>
              <a:t>No spontaneous movements</a:t>
            </a:r>
          </a:p>
          <a:p>
            <a:pPr marL="514350" indent="-514350">
              <a:buFont typeface="+mj-lt"/>
              <a:buAutoNum type="arabicPeriod"/>
            </a:pPr>
            <a:r>
              <a:rPr lang="en-US" sz="3400" dirty="0"/>
              <a:t>No respiratory efforts(10 min)</a:t>
            </a:r>
          </a:p>
          <a:p>
            <a:pPr marL="514350" indent="-514350">
              <a:buFont typeface="+mj-lt"/>
              <a:buAutoNum type="arabicPeriod"/>
            </a:pPr>
            <a:r>
              <a:rPr lang="en-US" sz="3400" dirty="0"/>
              <a:t>No heart sounds/palpable</a:t>
            </a:r>
            <a:r>
              <a:rPr lang="en-US" sz="1700" dirty="0"/>
              <a:t> </a:t>
            </a:r>
            <a:r>
              <a:rPr lang="en-US" sz="3400" dirty="0"/>
              <a:t>carotid pulse(10 min)</a:t>
            </a:r>
          </a:p>
          <a:p>
            <a:pPr marL="514350" indent="-514350">
              <a:buFont typeface="+mj-lt"/>
              <a:buAutoNum type="arabicPeriod"/>
            </a:pPr>
            <a:r>
              <a:rPr lang="en-US" sz="3400" dirty="0"/>
              <a:t>Pupils – dilated &amp; fixed</a:t>
            </a:r>
          </a:p>
          <a:p>
            <a:pPr marL="514350" indent="-514350">
              <a:buFont typeface="+mj-lt"/>
              <a:buAutoNum type="arabicPeriod"/>
            </a:pPr>
            <a:r>
              <a:rPr lang="en-US" sz="3400" dirty="0"/>
              <a:t>No response to superficial &amp; deep pain</a:t>
            </a:r>
          </a:p>
          <a:p>
            <a:pPr marL="514350" indent="-514350">
              <a:buFont typeface="+mj-lt"/>
              <a:buAutoNum type="arabicPeriod"/>
            </a:pPr>
            <a:r>
              <a:rPr lang="en-US" sz="3400" dirty="0"/>
              <a:t>Absent </a:t>
            </a:r>
            <a:r>
              <a:rPr lang="en-US" sz="3400" dirty="0" err="1"/>
              <a:t>elicitable</a:t>
            </a:r>
            <a:r>
              <a:rPr lang="en-US" sz="3400" dirty="0"/>
              <a:t> brainstem reflexes</a:t>
            </a:r>
          </a:p>
          <a:p>
            <a:pPr marL="914400" lvl="1" indent="-514350">
              <a:buFont typeface="+mj-lt"/>
              <a:buAutoNum type="alphaLcParenR"/>
            </a:pPr>
            <a:r>
              <a:rPr lang="en-US" sz="2900" dirty="0"/>
              <a:t>Light reflex</a:t>
            </a:r>
          </a:p>
          <a:p>
            <a:pPr marL="914400" lvl="1" indent="-514350">
              <a:buFont typeface="+mj-lt"/>
              <a:buAutoNum type="alphaLcParenR"/>
            </a:pPr>
            <a:r>
              <a:rPr lang="en-US" sz="2900" dirty="0"/>
              <a:t>Corneal reflex</a:t>
            </a:r>
          </a:p>
          <a:p>
            <a:pPr marL="914400" lvl="1" indent="-514350">
              <a:buFont typeface="+mj-lt"/>
              <a:buAutoNum type="alphaLcParenR"/>
            </a:pPr>
            <a:r>
              <a:rPr lang="en-US" sz="2900" dirty="0" err="1"/>
              <a:t>Conjunctival</a:t>
            </a:r>
            <a:r>
              <a:rPr lang="en-US" sz="2900" dirty="0"/>
              <a:t> reflex</a:t>
            </a:r>
          </a:p>
          <a:p>
            <a:pPr marL="914400" lvl="1" indent="-514350">
              <a:buFont typeface="+mj-lt"/>
              <a:buAutoNum type="alphaLcParenR"/>
            </a:pPr>
            <a:r>
              <a:rPr lang="en-US" sz="2900" dirty="0" err="1"/>
              <a:t>Ciliospinal</a:t>
            </a:r>
            <a:r>
              <a:rPr lang="en-US" sz="2900" dirty="0"/>
              <a:t> reflex</a:t>
            </a:r>
          </a:p>
        </p:txBody>
      </p:sp>
    </p:spTree>
    <p:extLst>
      <p:ext uri="{BB962C8B-B14F-4D97-AF65-F5344CB8AC3E}">
        <p14:creationId xmlns:p14="http://schemas.microsoft.com/office/powerpoint/2010/main" xmlns="" val="59517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14356"/>
            <a:ext cx="8229600" cy="5838844"/>
          </a:xfrm>
        </p:spPr>
        <p:txBody>
          <a:bodyPr>
            <a:normAutofit fontScale="85000" lnSpcReduction="20000"/>
          </a:bodyPr>
          <a:lstStyle/>
          <a:p>
            <a:pPr marL="0" indent="0">
              <a:buNone/>
            </a:pPr>
            <a:r>
              <a:rPr lang="en-US" sz="3900" b="1" u="sng" dirty="0"/>
              <a:t>In hospital/medical setup</a:t>
            </a:r>
            <a:endParaRPr lang="en-US" sz="4300" dirty="0"/>
          </a:p>
          <a:p>
            <a:pPr marL="514350" indent="-514350">
              <a:buFont typeface="+mj-lt"/>
              <a:buAutoNum type="arabicPeriod"/>
            </a:pPr>
            <a:r>
              <a:rPr lang="en-US" sz="3400" dirty="0"/>
              <a:t>No spontaneous movements</a:t>
            </a:r>
          </a:p>
          <a:p>
            <a:pPr marL="514350" indent="-514350">
              <a:buFont typeface="+mj-lt"/>
              <a:buAutoNum type="arabicPeriod"/>
            </a:pPr>
            <a:r>
              <a:rPr lang="en-US" sz="3400" dirty="0"/>
              <a:t>No respiratory efforts/SPO2&lt;60%(10 min)</a:t>
            </a:r>
          </a:p>
          <a:p>
            <a:pPr marL="514350" indent="-514350">
              <a:buFont typeface="+mj-lt"/>
              <a:buAutoNum type="arabicPeriod"/>
            </a:pPr>
            <a:r>
              <a:rPr lang="en-US" sz="3400" dirty="0" err="1"/>
              <a:t>Iso</a:t>
            </a:r>
            <a:r>
              <a:rPr lang="en-US" sz="3400" dirty="0"/>
              <a:t>-electric ECG(10 min)</a:t>
            </a:r>
          </a:p>
          <a:p>
            <a:pPr marL="514350" indent="-514350">
              <a:buFont typeface="+mj-lt"/>
              <a:buAutoNum type="arabicPeriod"/>
            </a:pPr>
            <a:r>
              <a:rPr lang="en-US" sz="3400" dirty="0"/>
              <a:t>BP – not recordable(10 min)</a:t>
            </a:r>
          </a:p>
          <a:p>
            <a:pPr marL="514350" indent="-514350">
              <a:buFont typeface="+mj-lt"/>
              <a:buAutoNum type="arabicPeriod"/>
            </a:pPr>
            <a:r>
              <a:rPr lang="en-US" sz="3400" dirty="0"/>
              <a:t>Pupils – dilated &amp; fixed</a:t>
            </a:r>
          </a:p>
          <a:p>
            <a:pPr marL="514350" indent="-514350">
              <a:buFont typeface="+mj-lt"/>
              <a:buAutoNum type="arabicPeriod"/>
            </a:pPr>
            <a:r>
              <a:rPr lang="en-US" sz="3400" dirty="0"/>
              <a:t>No response to superficial &amp; deep pain</a:t>
            </a:r>
          </a:p>
          <a:p>
            <a:pPr marL="514350" indent="-514350">
              <a:buFont typeface="+mj-lt"/>
              <a:buAutoNum type="arabicPeriod"/>
            </a:pPr>
            <a:r>
              <a:rPr lang="en-US" sz="3400" dirty="0"/>
              <a:t>Absent brainstem reflexes</a:t>
            </a:r>
            <a:endParaRPr lang="en-US" dirty="0"/>
          </a:p>
          <a:p>
            <a:pPr marL="914400" lvl="1" indent="-514350">
              <a:buFont typeface="+mj-lt"/>
              <a:buAutoNum type="alphaLcParenR"/>
            </a:pPr>
            <a:r>
              <a:rPr lang="en-US" dirty="0"/>
              <a:t>Light reflex</a:t>
            </a:r>
          </a:p>
          <a:p>
            <a:pPr marL="914400" lvl="1" indent="-514350">
              <a:buFont typeface="+mj-lt"/>
              <a:buAutoNum type="alphaLcParenR"/>
            </a:pPr>
            <a:r>
              <a:rPr lang="en-US" dirty="0"/>
              <a:t>Corneal reflex</a:t>
            </a:r>
          </a:p>
          <a:p>
            <a:pPr marL="914400" lvl="1" indent="-514350">
              <a:buFont typeface="+mj-lt"/>
              <a:buAutoNum type="alphaLcParenR"/>
            </a:pPr>
            <a:r>
              <a:rPr lang="en-US" dirty="0" err="1"/>
              <a:t>Conjunctival</a:t>
            </a:r>
            <a:r>
              <a:rPr lang="en-US" dirty="0"/>
              <a:t> reflex</a:t>
            </a:r>
          </a:p>
          <a:p>
            <a:pPr marL="914400" lvl="1" indent="-514350">
              <a:buFont typeface="+mj-lt"/>
              <a:buAutoNum type="alphaLcParenR"/>
            </a:pPr>
            <a:r>
              <a:rPr lang="en-US" dirty="0" err="1"/>
              <a:t>Ciliospinal</a:t>
            </a:r>
            <a:r>
              <a:rPr lang="en-US" dirty="0"/>
              <a:t> reflex</a:t>
            </a:r>
          </a:p>
          <a:p>
            <a:pPr marL="914400" lvl="1" indent="-514350">
              <a:buFont typeface="+mj-lt"/>
              <a:buAutoNum type="alphaLcParenR"/>
            </a:pPr>
            <a:r>
              <a:rPr lang="en-US" dirty="0"/>
              <a:t>Pharyngeal/gag reflex</a:t>
            </a:r>
          </a:p>
          <a:p>
            <a:pPr marL="914400" lvl="1" indent="-514350">
              <a:buFont typeface="+mj-lt"/>
              <a:buAutoNum type="alphaLcParenR"/>
            </a:pPr>
            <a:r>
              <a:rPr lang="en-US" dirty="0" err="1"/>
              <a:t>Vestibulo-occular</a:t>
            </a:r>
            <a:r>
              <a:rPr lang="en-US" dirty="0"/>
              <a:t> reflex</a:t>
            </a:r>
          </a:p>
        </p:txBody>
      </p:sp>
    </p:spTree>
    <p:extLst>
      <p:ext uri="{BB962C8B-B14F-4D97-AF65-F5344CB8AC3E}">
        <p14:creationId xmlns:p14="http://schemas.microsoft.com/office/powerpoint/2010/main" xmlns="" val="121436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Medicolegal Imp</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Declaration of ‘death’ of a person</a:t>
            </a:r>
          </a:p>
          <a:p>
            <a:pPr>
              <a:buFont typeface="Wingdings" pitchFamily="2" charset="2"/>
              <a:buChar char="Ø"/>
            </a:pPr>
            <a:r>
              <a:rPr lang="en-US" dirty="0"/>
              <a:t>Certification of death(MCCD)</a:t>
            </a:r>
          </a:p>
          <a:p>
            <a:pPr>
              <a:buFont typeface="Wingdings" pitchFamily="2" charset="2"/>
              <a:buChar char="Ø"/>
            </a:pPr>
            <a:r>
              <a:rPr lang="en-US" dirty="0"/>
              <a:t>‘Suspended animation’</a:t>
            </a:r>
          </a:p>
          <a:p>
            <a:pPr>
              <a:buFont typeface="Wingdings" pitchFamily="2" charset="2"/>
              <a:buChar char="Ø"/>
            </a:pPr>
            <a:r>
              <a:rPr lang="en-US" dirty="0"/>
              <a:t>Resuscitation &amp; ‘DNR consent’</a:t>
            </a:r>
          </a:p>
          <a:p>
            <a:pPr>
              <a:buFont typeface="Wingdings" pitchFamily="2" charset="2"/>
              <a:buChar char="Ø"/>
            </a:pPr>
            <a:r>
              <a:rPr lang="en-US" dirty="0"/>
              <a:t>Body/organ donation</a:t>
            </a:r>
          </a:p>
          <a:p>
            <a:pPr>
              <a:buFont typeface="Wingdings" pitchFamily="2" charset="2"/>
              <a:buChar char="Ø"/>
            </a:pPr>
            <a:r>
              <a:rPr lang="en-US" dirty="0"/>
              <a:t>PM examination or funeral/cremation/other means for ‘final farewell’.</a:t>
            </a:r>
          </a:p>
          <a:p>
            <a:pPr>
              <a:buFont typeface="Wingdings" pitchFamily="2" charset="2"/>
              <a:buChar char="Ø"/>
            </a:pPr>
            <a:r>
              <a:rPr lang="en-US" dirty="0"/>
              <a:t>Legal hair disputes for property &amp; other personal things, life insurance claims.</a:t>
            </a:r>
          </a:p>
          <a:p>
            <a:endParaRPr lang="en-US" dirty="0"/>
          </a:p>
        </p:txBody>
      </p:sp>
    </p:spTree>
    <p:extLst>
      <p:ext uri="{BB962C8B-B14F-4D97-AF65-F5344CB8AC3E}">
        <p14:creationId xmlns:p14="http://schemas.microsoft.com/office/powerpoint/2010/main" xmlns="" val="35924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Molecular death</a:t>
            </a:r>
          </a:p>
        </p:txBody>
      </p:sp>
      <p:sp>
        <p:nvSpPr>
          <p:cNvPr id="3" name="Content Placeholder 2"/>
          <p:cNvSpPr>
            <a:spLocks noGrp="1"/>
          </p:cNvSpPr>
          <p:nvPr>
            <p:ph idx="1"/>
          </p:nvPr>
        </p:nvSpPr>
        <p:spPr>
          <a:xfrm>
            <a:off x="457200" y="1905000"/>
            <a:ext cx="8229600" cy="4800600"/>
          </a:xfrm>
        </p:spPr>
        <p:txBody>
          <a:bodyPr>
            <a:normAutofit/>
          </a:bodyPr>
          <a:lstStyle/>
          <a:p>
            <a:r>
              <a:rPr lang="en-US" dirty="0"/>
              <a:t>Biological death, Cellular death</a:t>
            </a:r>
          </a:p>
          <a:p>
            <a:r>
              <a:rPr lang="en-US" dirty="0"/>
              <a:t>Death of individual cells in various tissues</a:t>
            </a:r>
          </a:p>
          <a:p>
            <a:r>
              <a:rPr lang="en-US" dirty="0"/>
              <a:t>Various phenomenon during molecular death</a:t>
            </a:r>
          </a:p>
          <a:p>
            <a:pPr marL="971550" lvl="1" indent="-514350">
              <a:buFont typeface="+mj-lt"/>
              <a:buAutoNum type="alphaLcParenR"/>
            </a:pPr>
            <a:r>
              <a:rPr lang="en-US" dirty="0" err="1"/>
              <a:t>Zasko’s</a:t>
            </a:r>
            <a:r>
              <a:rPr lang="en-US" dirty="0"/>
              <a:t> phenomenon – quadriceps muscle</a:t>
            </a:r>
          </a:p>
          <a:p>
            <a:pPr marL="971550" lvl="1" indent="-514350">
              <a:buFont typeface="+mj-lt"/>
              <a:buAutoNum type="alphaLcParenR"/>
            </a:pPr>
            <a:r>
              <a:rPr lang="en-US" dirty="0"/>
              <a:t>Lazarus phenomenon – hand movements</a:t>
            </a:r>
          </a:p>
          <a:p>
            <a:pPr marL="971550" lvl="1" indent="-514350">
              <a:buFont typeface="+mj-lt"/>
              <a:buAutoNum type="alphaLcParenR"/>
            </a:pPr>
            <a:r>
              <a:rPr lang="en-US" dirty="0" err="1"/>
              <a:t>Idiomuscular</a:t>
            </a:r>
            <a:r>
              <a:rPr lang="en-US" dirty="0"/>
              <a:t> contraction/bulge</a:t>
            </a:r>
          </a:p>
          <a:p>
            <a:pPr marL="971550" lvl="1" indent="-514350">
              <a:buFont typeface="+mj-lt"/>
              <a:buAutoNum type="alphaLcParenR"/>
            </a:pPr>
            <a:r>
              <a:rPr lang="en-US" dirty="0"/>
              <a:t>Electrical excitability of facial muscles</a:t>
            </a:r>
          </a:p>
          <a:p>
            <a:pPr marL="571500" indent="-514350">
              <a:buFont typeface="Wingdings" pitchFamily="2" charset="2"/>
              <a:buChar char="Ø"/>
            </a:pPr>
            <a:r>
              <a:rPr lang="en-US" dirty="0"/>
              <a:t>Medicolegal Imp - ‘Brain death’ &amp; Organ donation &amp; transplantation(THO Act)</a:t>
            </a:r>
          </a:p>
          <a:p>
            <a:pPr marL="571500" indent="-514350"/>
            <a:endParaRPr lang="en-US" dirty="0"/>
          </a:p>
          <a:p>
            <a:endParaRPr lang="en-US" dirty="0"/>
          </a:p>
        </p:txBody>
      </p:sp>
    </p:spTree>
    <p:extLst>
      <p:ext uri="{BB962C8B-B14F-4D97-AF65-F5344CB8AC3E}">
        <p14:creationId xmlns:p14="http://schemas.microsoft.com/office/powerpoint/2010/main" xmlns="" val="233888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Time limit of organs procurement for Transplantation(after brainstem death)</a:t>
            </a:r>
          </a:p>
        </p:txBody>
      </p:sp>
      <p:sp>
        <p:nvSpPr>
          <p:cNvPr id="3" name="Content Placeholder 2"/>
          <p:cNvSpPr>
            <a:spLocks noGrp="1"/>
          </p:cNvSpPr>
          <p:nvPr>
            <p:ph idx="1"/>
          </p:nvPr>
        </p:nvSpPr>
        <p:spPr>
          <a:xfrm>
            <a:off x="457200" y="2357430"/>
            <a:ext cx="8229600" cy="3967170"/>
          </a:xfrm>
        </p:spPr>
        <p:txBody>
          <a:bodyPr>
            <a:normAutofit/>
          </a:bodyPr>
          <a:lstStyle/>
          <a:p>
            <a:pPr lvl="1">
              <a:buFont typeface="Wingdings" pitchFamily="2" charset="2"/>
              <a:buChar char="Ø"/>
            </a:pPr>
            <a:r>
              <a:rPr lang="en-US" dirty="0"/>
              <a:t>Eyes – 4 </a:t>
            </a:r>
            <a:r>
              <a:rPr lang="en-US" dirty="0" err="1"/>
              <a:t>hrs</a:t>
            </a:r>
            <a:endParaRPr lang="en-US" dirty="0"/>
          </a:p>
          <a:p>
            <a:pPr lvl="1">
              <a:buFont typeface="Wingdings" pitchFamily="2" charset="2"/>
              <a:buChar char="Ø"/>
            </a:pPr>
            <a:r>
              <a:rPr lang="en-US" dirty="0"/>
              <a:t>Heart – 4-6 </a:t>
            </a:r>
            <a:r>
              <a:rPr lang="en-US" dirty="0" err="1"/>
              <a:t>hrs</a:t>
            </a:r>
            <a:endParaRPr lang="en-US" dirty="0"/>
          </a:p>
          <a:p>
            <a:pPr lvl="1">
              <a:buFont typeface="Wingdings" pitchFamily="2" charset="2"/>
              <a:buChar char="Ø"/>
            </a:pPr>
            <a:r>
              <a:rPr lang="en-US" dirty="0"/>
              <a:t>Lung – 4-6 </a:t>
            </a:r>
            <a:r>
              <a:rPr lang="en-US" dirty="0" err="1"/>
              <a:t>hrs</a:t>
            </a:r>
            <a:endParaRPr lang="en-US" dirty="0"/>
          </a:p>
          <a:p>
            <a:pPr lvl="1">
              <a:buFont typeface="Wingdings" pitchFamily="2" charset="2"/>
              <a:buChar char="Ø"/>
            </a:pPr>
            <a:r>
              <a:rPr lang="en-US" dirty="0"/>
              <a:t>Liver – 12-24 </a:t>
            </a:r>
            <a:r>
              <a:rPr lang="en-US" dirty="0" err="1"/>
              <a:t>hrs</a:t>
            </a:r>
            <a:endParaRPr lang="en-US" dirty="0"/>
          </a:p>
          <a:p>
            <a:pPr lvl="1">
              <a:buFont typeface="Wingdings" pitchFamily="2" charset="2"/>
              <a:buChar char="Ø"/>
            </a:pPr>
            <a:r>
              <a:rPr lang="en-US" dirty="0"/>
              <a:t>Kidney – 48-72 </a:t>
            </a:r>
            <a:r>
              <a:rPr lang="en-US" dirty="0" err="1"/>
              <a:t>hrs</a:t>
            </a:r>
            <a:endParaRPr lang="en-US" dirty="0"/>
          </a:p>
          <a:p>
            <a:pPr lvl="1">
              <a:buFont typeface="Wingdings" pitchFamily="2" charset="2"/>
              <a:buChar char="Ø"/>
            </a:pPr>
            <a:r>
              <a:rPr lang="en-US" dirty="0"/>
              <a:t>Intestine – 4-6 </a:t>
            </a:r>
            <a:r>
              <a:rPr lang="en-US" dirty="0" err="1"/>
              <a:t>hrs</a:t>
            </a:r>
            <a:endParaRPr lang="en-US" dirty="0"/>
          </a:p>
          <a:p>
            <a:pPr lvl="1">
              <a:buFont typeface="Wingdings" pitchFamily="2" charset="2"/>
              <a:buChar char="Ø"/>
            </a:pPr>
            <a:r>
              <a:rPr lang="en-US" dirty="0"/>
              <a:t>Pancreas –  4-6 </a:t>
            </a:r>
            <a:r>
              <a:rPr lang="en-US" dirty="0" err="1"/>
              <a:t>hrs</a:t>
            </a:r>
            <a:endParaRPr lang="en-US" dirty="0"/>
          </a:p>
          <a:p>
            <a:pPr lvl="1">
              <a:buFont typeface="Wingdings" pitchFamily="2" charset="2"/>
              <a:buChar char="Ø"/>
            </a:pPr>
            <a:endParaRPr lang="en-US" dirty="0"/>
          </a:p>
        </p:txBody>
      </p:sp>
    </p:spTree>
    <p:extLst>
      <p:ext uri="{BB962C8B-B14F-4D97-AF65-F5344CB8AC3E}">
        <p14:creationId xmlns:p14="http://schemas.microsoft.com/office/powerpoint/2010/main" xmlns="" val="28654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rath\Desktop\2017-01-23_11020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254273"/>
            <a:ext cx="3428999" cy="438943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 name="Picture 2" descr="C:\Users\Samrath\Desktop\2017-01-23_15181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14744" y="490545"/>
            <a:ext cx="5334000" cy="401002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647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BRAIN DEATH</a:t>
            </a:r>
          </a:p>
        </p:txBody>
      </p:sp>
      <p:sp>
        <p:nvSpPr>
          <p:cNvPr id="3" name="Content Placeholder 2"/>
          <p:cNvSpPr>
            <a:spLocks noGrp="1"/>
          </p:cNvSpPr>
          <p:nvPr>
            <p:ph idx="1"/>
          </p:nvPr>
        </p:nvSpPr>
        <p:spPr>
          <a:xfrm>
            <a:off x="457200" y="1874837"/>
            <a:ext cx="5029200" cy="4525963"/>
          </a:xfrm>
        </p:spPr>
        <p:txBody>
          <a:bodyPr/>
          <a:lstStyle/>
          <a:p>
            <a:pPr marL="514350" indent="-514350">
              <a:buFont typeface="+mj-lt"/>
              <a:buAutoNum type="arabicParenR"/>
            </a:pPr>
            <a:r>
              <a:rPr lang="en-US" b="1" dirty="0"/>
              <a:t>Whole brain death</a:t>
            </a:r>
          </a:p>
          <a:p>
            <a:pPr marL="857250" lvl="1" indent="-457200">
              <a:buFont typeface="Arial" pitchFamily="34" charset="0"/>
              <a:buChar char="•"/>
            </a:pPr>
            <a:r>
              <a:rPr lang="en-US" dirty="0"/>
              <a:t>All part of brain dead</a:t>
            </a:r>
          </a:p>
          <a:p>
            <a:pPr marL="857250" lvl="1" indent="-457200">
              <a:buFont typeface="Arial" pitchFamily="34" charset="0"/>
              <a:buChar char="•"/>
            </a:pPr>
            <a:r>
              <a:rPr lang="en-US" dirty="0"/>
              <a:t>Heart &amp; lung failure</a:t>
            </a:r>
          </a:p>
          <a:p>
            <a:pPr marL="857250" lvl="1" indent="-457200">
              <a:buFont typeface="Arial" pitchFamily="34" charset="0"/>
              <a:buChar char="•"/>
            </a:pPr>
            <a:r>
              <a:rPr lang="en-US" dirty="0"/>
              <a:t>Harvard criteria(1968)</a:t>
            </a:r>
          </a:p>
          <a:p>
            <a:pPr marL="857250" lvl="1" indent="-457200">
              <a:buFont typeface="Arial" pitchFamily="34" charset="0"/>
              <a:buChar char="•"/>
            </a:pPr>
            <a:r>
              <a:rPr lang="en-US" dirty="0"/>
              <a:t>Philadelphia protocol(1969)</a:t>
            </a:r>
          </a:p>
          <a:p>
            <a:pPr marL="914400" lvl="1" indent="-514350"/>
            <a:endParaRPr lang="en-US" dirty="0"/>
          </a:p>
          <a:p>
            <a:pPr marL="914400" lvl="1" indent="-514350"/>
            <a:endParaRPr lang="en-US" dirty="0"/>
          </a:p>
          <a:p>
            <a:pPr marL="914400" lvl="1" indent="-514350"/>
            <a:endParaRPr lang="en-US" dirty="0"/>
          </a:p>
          <a:p>
            <a:endParaRPr lang="en-US" dirty="0"/>
          </a:p>
        </p:txBody>
      </p:sp>
      <p:pic>
        <p:nvPicPr>
          <p:cNvPr id="1026" name="Picture 2" descr="C:\Users\Samrath\Desktop\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600200"/>
            <a:ext cx="33528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Samrath\Desktop\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4724400"/>
            <a:ext cx="3352800" cy="8147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511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74837"/>
            <a:ext cx="4724400" cy="4525963"/>
          </a:xfrm>
        </p:spPr>
        <p:txBody>
          <a:bodyPr/>
          <a:lstStyle/>
          <a:p>
            <a:pPr marL="514350" indent="-514350">
              <a:buFont typeface="+mj-lt"/>
              <a:buAutoNum type="arabicParenR" startAt="2"/>
            </a:pPr>
            <a:r>
              <a:rPr lang="en-US" b="1" dirty="0"/>
              <a:t>Brain stem death</a:t>
            </a:r>
          </a:p>
          <a:p>
            <a:pPr marL="914400" lvl="1" indent="-514350">
              <a:buFont typeface="Arial" pitchFamily="34" charset="0"/>
              <a:buChar char="•"/>
            </a:pPr>
            <a:r>
              <a:rPr lang="en-US" dirty="0"/>
              <a:t>Only ‘brain-stem’ dead</a:t>
            </a:r>
          </a:p>
          <a:p>
            <a:pPr marL="914400" lvl="1" indent="-514350">
              <a:buFont typeface="Arial" pitchFamily="34" charset="0"/>
              <a:buChar char="•"/>
            </a:pPr>
            <a:r>
              <a:rPr lang="en-US" dirty="0"/>
              <a:t>No spontaneous heart-lung function</a:t>
            </a:r>
          </a:p>
          <a:p>
            <a:pPr marL="914400" lvl="1" indent="-514350">
              <a:buFont typeface="Arial" pitchFamily="34" charset="0"/>
              <a:buChar char="•"/>
            </a:pPr>
            <a:r>
              <a:rPr lang="en-US" dirty="0"/>
              <a:t>Minnesota criteria(1971)</a:t>
            </a:r>
          </a:p>
          <a:p>
            <a:pPr marL="914400" lvl="1" indent="-514350">
              <a:buFont typeface="Arial" pitchFamily="34" charset="0"/>
              <a:buChar char="•"/>
            </a:pPr>
            <a:r>
              <a:rPr lang="en-US" dirty="0"/>
              <a:t>Adopted for THO Act in India</a:t>
            </a:r>
          </a:p>
          <a:p>
            <a:pPr marL="914400" lvl="1" indent="-514350"/>
            <a:endParaRPr lang="en-US" dirty="0"/>
          </a:p>
          <a:p>
            <a:endParaRPr lang="en-US" dirty="0"/>
          </a:p>
        </p:txBody>
      </p:sp>
      <p:pic>
        <p:nvPicPr>
          <p:cNvPr id="2050" name="Picture 2" descr="C:\Users\Samrath\Desktop\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507257"/>
            <a:ext cx="3642233" cy="382674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Samrath\Desktop\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399" y="5029200"/>
            <a:ext cx="3642233" cy="119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519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5181600" cy="4876800"/>
          </a:xfrm>
        </p:spPr>
        <p:txBody>
          <a:bodyPr/>
          <a:lstStyle/>
          <a:p>
            <a:pPr marL="514350" indent="-514350">
              <a:buFont typeface="+mj-lt"/>
              <a:buAutoNum type="arabicParenR" startAt="3"/>
            </a:pPr>
            <a:r>
              <a:rPr lang="en-US" dirty="0"/>
              <a:t>Cerebral/cortical death</a:t>
            </a:r>
          </a:p>
          <a:p>
            <a:pPr marL="914400" lvl="1" indent="-514350">
              <a:buFont typeface="Arial" pitchFamily="34" charset="0"/>
              <a:buChar char="•"/>
            </a:pPr>
            <a:r>
              <a:rPr lang="en-US" dirty="0"/>
              <a:t>‘Persistent vegetative state’</a:t>
            </a:r>
          </a:p>
          <a:p>
            <a:pPr marL="514350" indent="-514350">
              <a:buFont typeface="+mj-lt"/>
              <a:buAutoNum type="arabicParenR" startAt="4"/>
            </a:pPr>
            <a:r>
              <a:rPr lang="en-US" dirty="0"/>
              <a:t>‘Locked in’ </a:t>
            </a:r>
            <a:r>
              <a:rPr lang="en-US" dirty="0" err="1"/>
              <a:t>Sn</a:t>
            </a:r>
            <a:endParaRPr lang="en-US" dirty="0"/>
          </a:p>
          <a:p>
            <a:pPr lvl="1">
              <a:buFont typeface="Arial" pitchFamily="34" charset="0"/>
              <a:buChar char="•"/>
            </a:pPr>
            <a:r>
              <a:rPr lang="en-US" dirty="0"/>
              <a:t>Only ‘pons’ damage, ‘Jack in box’</a:t>
            </a:r>
          </a:p>
          <a:p>
            <a:pPr marL="514350" indent="-514350">
              <a:buFont typeface="+mj-lt"/>
              <a:buAutoNum type="arabicParenR" startAt="5"/>
            </a:pPr>
            <a:r>
              <a:rPr lang="en-US" dirty="0" err="1"/>
              <a:t>Akinetic</a:t>
            </a:r>
            <a:r>
              <a:rPr lang="en-US" dirty="0"/>
              <a:t> </a:t>
            </a:r>
            <a:r>
              <a:rPr lang="en-US" dirty="0" err="1"/>
              <a:t>mutism</a:t>
            </a:r>
            <a:endParaRPr lang="en-US" dirty="0"/>
          </a:p>
          <a:p>
            <a:pPr marL="914400" lvl="1" indent="-514350">
              <a:buFont typeface="Arial" pitchFamily="34" charset="0"/>
              <a:buChar char="•"/>
            </a:pPr>
            <a:r>
              <a:rPr lang="en-US" dirty="0"/>
              <a:t>Only Frontal cortex damage</a:t>
            </a:r>
          </a:p>
          <a:p>
            <a:pPr marL="914400" lvl="1" indent="-514350">
              <a:buFont typeface="Arial" pitchFamily="34" charset="0"/>
              <a:buChar char="•"/>
            </a:pPr>
            <a:endParaRPr lang="en-US" dirty="0"/>
          </a:p>
          <a:p>
            <a:pPr marL="914400" lvl="1" indent="-514350">
              <a:buFont typeface="Arial" pitchFamily="34" charset="0"/>
              <a:buChar char="•"/>
            </a:pPr>
            <a:endParaRPr lang="en-US" dirty="0"/>
          </a:p>
          <a:p>
            <a:pPr marL="914400" lvl="1" indent="-514350"/>
            <a:endParaRPr lang="en-US" dirty="0"/>
          </a:p>
          <a:p>
            <a:endParaRPr lang="en-US" dirty="0"/>
          </a:p>
        </p:txBody>
      </p:sp>
      <p:pic>
        <p:nvPicPr>
          <p:cNvPr id="3074" name="Picture 2" descr="C:\Users\Samrath\Desktop\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799" y="457200"/>
            <a:ext cx="2022847" cy="199857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Samrath\Desktop\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4752" y="4800600"/>
            <a:ext cx="3470647" cy="10809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Samrath\Desktop\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2441918"/>
            <a:ext cx="2022847" cy="21044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Samrath\Desktop\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3576" y="4546356"/>
            <a:ext cx="1950071" cy="1908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437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IN" dirty="0"/>
              <a:t>In this session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94224006"/>
              </p:ext>
            </p:extLst>
          </p:nvPr>
        </p:nvGraphicFramePr>
        <p:xfrm>
          <a:off x="914400" y="1784350"/>
          <a:ext cx="7848601" cy="4368348"/>
        </p:xfrm>
        <a:graphic>
          <a:graphicData uri="http://schemas.openxmlformats.org/drawingml/2006/table">
            <a:tbl>
              <a:tblPr firstRow="1" bandRow="1">
                <a:tableStyleId>{5C22544A-7EE6-4342-B048-85BDC9FD1C3A}</a:tableStyleId>
              </a:tblPr>
              <a:tblGrid>
                <a:gridCol w="692524">
                  <a:extLst>
                    <a:ext uri="{9D8B030D-6E8A-4147-A177-3AD203B41FA5}">
                      <a16:colId xmlns:a16="http://schemas.microsoft.com/office/drawing/2014/main" xmlns="" val="20000"/>
                    </a:ext>
                  </a:extLst>
                </a:gridCol>
                <a:gridCol w="4385982">
                  <a:extLst>
                    <a:ext uri="{9D8B030D-6E8A-4147-A177-3AD203B41FA5}">
                      <a16:colId xmlns:a16="http://schemas.microsoft.com/office/drawing/2014/main" xmlns="" val="20001"/>
                    </a:ext>
                  </a:extLst>
                </a:gridCol>
                <a:gridCol w="1077259">
                  <a:extLst>
                    <a:ext uri="{9D8B030D-6E8A-4147-A177-3AD203B41FA5}">
                      <a16:colId xmlns:a16="http://schemas.microsoft.com/office/drawing/2014/main" xmlns="" val="20002"/>
                    </a:ext>
                  </a:extLst>
                </a:gridCol>
                <a:gridCol w="846418">
                  <a:extLst>
                    <a:ext uri="{9D8B030D-6E8A-4147-A177-3AD203B41FA5}">
                      <a16:colId xmlns:a16="http://schemas.microsoft.com/office/drawing/2014/main" xmlns="" val="20003"/>
                    </a:ext>
                  </a:extLst>
                </a:gridCol>
                <a:gridCol w="846418">
                  <a:extLst>
                    <a:ext uri="{9D8B030D-6E8A-4147-A177-3AD203B41FA5}">
                      <a16:colId xmlns:a16="http://schemas.microsoft.com/office/drawing/2014/main" xmlns="" val="20004"/>
                    </a:ext>
                  </a:extLst>
                </a:gridCol>
              </a:tblGrid>
              <a:tr h="1442268">
                <a:tc>
                  <a:txBody>
                    <a:bodyPr/>
                    <a:lstStyle/>
                    <a:p>
                      <a:r>
                        <a:rPr lang="en-IN" b="1" dirty="0">
                          <a:solidFill>
                            <a:schemeClr val="bg1"/>
                          </a:solidFill>
                        </a:rPr>
                        <a:t>No.</a:t>
                      </a:r>
                    </a:p>
                  </a:txBody>
                  <a:tcPr/>
                </a:tc>
                <a:tc>
                  <a:txBody>
                    <a:bodyPr/>
                    <a:lstStyle/>
                    <a:p>
                      <a:r>
                        <a:rPr lang="en-IN" b="1" dirty="0">
                          <a:solidFill>
                            <a:schemeClr val="bg1"/>
                          </a:solidFill>
                        </a:rPr>
                        <a:t>COMPETENCY</a:t>
                      </a:r>
                    </a:p>
                  </a:txBody>
                  <a:tcPr/>
                </a:tc>
                <a:tc>
                  <a:txBody>
                    <a:bodyPr/>
                    <a:lstStyle/>
                    <a:p>
                      <a:r>
                        <a:rPr lang="en-IN" sz="1800" b="1" dirty="0">
                          <a:solidFill>
                            <a:schemeClr val="bg1"/>
                          </a:solidFill>
                          <a:latin typeface="Arial"/>
                          <a:ea typeface="Times New Roman"/>
                          <a:cs typeface="Mangal"/>
                        </a:rPr>
                        <a:t>Domain (K/S/A/C) </a:t>
                      </a:r>
                      <a:endParaRPr lang="en-IN" b="1" dirty="0">
                        <a:solidFill>
                          <a:schemeClr val="bg1"/>
                        </a:solidFill>
                      </a:endParaRPr>
                    </a:p>
                  </a:txBody>
                  <a:tcPr/>
                </a:tc>
                <a:tc>
                  <a:txBody>
                    <a:bodyPr/>
                    <a:lstStyle/>
                    <a:p>
                      <a:r>
                        <a:rPr lang="en-IN" sz="1800" b="1" dirty="0">
                          <a:solidFill>
                            <a:schemeClr val="bg1"/>
                          </a:solidFill>
                          <a:latin typeface="Arial"/>
                          <a:ea typeface="Times New Roman"/>
                          <a:cs typeface="Mangal"/>
                        </a:rPr>
                        <a:t>Level (K/KH/S/SH/P) </a:t>
                      </a:r>
                      <a:endParaRPr lang="en-IN" b="1" dirty="0">
                        <a:solidFill>
                          <a:schemeClr val="bg1"/>
                        </a:solidFill>
                      </a:endParaRPr>
                    </a:p>
                  </a:txBody>
                  <a:tcPr/>
                </a:tc>
                <a:tc>
                  <a:txBody>
                    <a:bodyPr/>
                    <a:lstStyle/>
                    <a:p>
                      <a:r>
                        <a:rPr lang="en-IN" sz="1800" b="1" dirty="0">
                          <a:solidFill>
                            <a:schemeClr val="bg1"/>
                          </a:solidFill>
                          <a:latin typeface="Arial"/>
                          <a:ea typeface="Times New Roman"/>
                          <a:cs typeface="Mangal"/>
                        </a:rPr>
                        <a:t>Core</a:t>
                      </a:r>
                      <a:r>
                        <a:rPr lang="en-IN" sz="1800" b="1" baseline="0" dirty="0">
                          <a:solidFill>
                            <a:schemeClr val="bg1"/>
                          </a:solidFill>
                          <a:latin typeface="Arial"/>
                          <a:ea typeface="Times New Roman"/>
                          <a:cs typeface="Mangal"/>
                        </a:rPr>
                        <a:t> </a:t>
                      </a:r>
                      <a:r>
                        <a:rPr lang="en-IN" sz="1800" b="1" dirty="0">
                          <a:solidFill>
                            <a:schemeClr val="bg1"/>
                          </a:solidFill>
                          <a:latin typeface="Arial"/>
                          <a:ea typeface="Times New Roman"/>
                          <a:cs typeface="Mangal"/>
                        </a:rPr>
                        <a:t>(Y/N) </a:t>
                      </a:r>
                      <a:endParaRPr lang="en-IN" b="1" dirty="0">
                        <a:solidFill>
                          <a:schemeClr val="bg1"/>
                        </a:solidFill>
                      </a:endParaRPr>
                    </a:p>
                  </a:txBody>
                  <a:tcPr/>
                </a:tc>
                <a:extLst>
                  <a:ext uri="{0D108BD9-81ED-4DB2-BD59-A6C34878D82A}">
                    <a16:rowId xmlns:a16="http://schemas.microsoft.com/office/drawing/2014/main" xmlns="" val="10000"/>
                  </a:ext>
                </a:extLst>
              </a:tr>
              <a:tr h="1109437">
                <a:tc>
                  <a:txBody>
                    <a:bodyPr/>
                    <a:lstStyle/>
                    <a:p>
                      <a:r>
                        <a:rPr lang="en-IN" sz="1800" dirty="0"/>
                        <a:t>FM 2.1</a:t>
                      </a:r>
                      <a:endParaRPr lang="en-IN" dirty="0"/>
                    </a:p>
                  </a:txBody>
                  <a:tcPr/>
                </a:tc>
                <a:tc>
                  <a:txBody>
                    <a:bodyPr/>
                    <a:lstStyle/>
                    <a:p>
                      <a:r>
                        <a:rPr lang="en-US" sz="1800" dirty="0">
                          <a:latin typeface="Arial"/>
                          <a:ea typeface="Times New Roman"/>
                          <a:cs typeface="Mangal"/>
                        </a:rPr>
                        <a:t>Define, describe and discuss death and its types including somatic/clinical/cellular, molecular and brain-death, Cortical</a:t>
                      </a:r>
                    </a:p>
                    <a:p>
                      <a:r>
                        <a:rPr lang="en-US" sz="1800" dirty="0">
                          <a:latin typeface="Arial"/>
                          <a:ea typeface="Times New Roman"/>
                          <a:cs typeface="Mangal"/>
                        </a:rPr>
                        <a:t>death and Brainstem death</a:t>
                      </a:r>
                      <a:endParaRPr lang="en-IN" dirty="0"/>
                    </a:p>
                  </a:txBody>
                  <a:tcPr/>
                </a:tc>
                <a:tc>
                  <a:txBody>
                    <a:bodyPr/>
                    <a:lstStyle/>
                    <a:p>
                      <a:r>
                        <a:rPr lang="en-IN" dirty="0"/>
                        <a:t>K</a:t>
                      </a:r>
                    </a:p>
                  </a:txBody>
                  <a:tcPr/>
                </a:tc>
                <a:tc>
                  <a:txBody>
                    <a:bodyPr/>
                    <a:lstStyle/>
                    <a:p>
                      <a:r>
                        <a:rPr lang="en-IN" dirty="0"/>
                        <a:t>KH</a:t>
                      </a:r>
                    </a:p>
                  </a:txBody>
                  <a:tcPr/>
                </a:tc>
                <a:tc>
                  <a:txBody>
                    <a:bodyPr/>
                    <a:lstStyle/>
                    <a:p>
                      <a:r>
                        <a:rPr lang="en-IN" dirty="0"/>
                        <a:t>Y</a:t>
                      </a:r>
                    </a:p>
                  </a:txBody>
                  <a:tcPr/>
                </a:tc>
                <a:extLst>
                  <a:ext uri="{0D108BD9-81ED-4DB2-BD59-A6C34878D82A}">
                    <a16:rowId xmlns:a16="http://schemas.microsoft.com/office/drawing/2014/main" xmlns="" val="10002"/>
                  </a:ext>
                </a:extLst>
              </a:tr>
              <a:tr h="776606">
                <a:tc>
                  <a:txBody>
                    <a:bodyPr/>
                    <a:lstStyle/>
                    <a:p>
                      <a:r>
                        <a:rPr lang="en-IN" sz="1800" dirty="0"/>
                        <a:t>FM 2.4</a:t>
                      </a:r>
                      <a:endParaRPr lang="en-IN" dirty="0"/>
                    </a:p>
                  </a:txBody>
                  <a:tcPr/>
                </a:tc>
                <a:tc>
                  <a:txBody>
                    <a:bodyPr/>
                    <a:lstStyle/>
                    <a:p>
                      <a:r>
                        <a:rPr lang="en-US" sz="1800" dirty="0">
                          <a:latin typeface="Arial"/>
                          <a:ea typeface="Times New Roman"/>
                          <a:cs typeface="Mangal"/>
                        </a:rPr>
                        <a:t>Describe salient features of the Organ Transplantation and The</a:t>
                      </a:r>
                    </a:p>
                    <a:p>
                      <a:r>
                        <a:rPr lang="en-US" sz="1800" dirty="0">
                          <a:latin typeface="Arial"/>
                          <a:ea typeface="Times New Roman"/>
                          <a:cs typeface="Mangal"/>
                        </a:rPr>
                        <a:t>Human Organ Transplant (Amendment) Act 2011 and discuss</a:t>
                      </a:r>
                    </a:p>
                    <a:p>
                      <a:r>
                        <a:rPr lang="en-US" sz="1800" dirty="0">
                          <a:latin typeface="Arial"/>
                          <a:ea typeface="Times New Roman"/>
                          <a:cs typeface="Mangal"/>
                        </a:rPr>
                        <a:t>ethical issues regarding organ donation</a:t>
                      </a:r>
                      <a:endParaRPr lang="en-IN" dirty="0"/>
                    </a:p>
                  </a:txBody>
                  <a:tcPr/>
                </a:tc>
                <a:tc>
                  <a:txBody>
                    <a:bodyPr/>
                    <a:lstStyle/>
                    <a:p>
                      <a:r>
                        <a:rPr lang="en-IN" dirty="0"/>
                        <a:t>K</a:t>
                      </a:r>
                    </a:p>
                  </a:txBody>
                  <a:tcPr/>
                </a:tc>
                <a:tc>
                  <a:txBody>
                    <a:bodyPr/>
                    <a:lstStyle/>
                    <a:p>
                      <a:r>
                        <a:rPr lang="en-IN" dirty="0"/>
                        <a:t>KH</a:t>
                      </a:r>
                    </a:p>
                  </a:txBody>
                  <a:tcPr/>
                </a:tc>
                <a:tc>
                  <a:txBody>
                    <a:bodyPr/>
                    <a:lstStyle/>
                    <a:p>
                      <a:r>
                        <a:rPr lang="en-IN" dirty="0"/>
                        <a:t>Y</a:t>
                      </a:r>
                    </a:p>
                  </a:txBody>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brain death</a:t>
            </a:r>
          </a:p>
        </p:txBody>
      </p:sp>
      <p:sp>
        <p:nvSpPr>
          <p:cNvPr id="3" name="Content Placeholder 2"/>
          <p:cNvSpPr>
            <a:spLocks noGrp="1"/>
          </p:cNvSpPr>
          <p:nvPr>
            <p:ph idx="1"/>
          </p:nvPr>
        </p:nvSpPr>
        <p:spPr/>
        <p:txBody>
          <a:bodyPr/>
          <a:lstStyle/>
          <a:p>
            <a:r>
              <a:rPr lang="en-US" dirty="0"/>
              <a:t>Philadelphia criteria</a:t>
            </a:r>
            <a:r>
              <a:rPr lang="en-US" sz="2000" dirty="0"/>
              <a:t>(1969) </a:t>
            </a:r>
            <a:r>
              <a:rPr lang="en-US" dirty="0"/>
              <a:t>– whole brain death</a:t>
            </a:r>
          </a:p>
          <a:p>
            <a:r>
              <a:rPr lang="en-US" dirty="0"/>
              <a:t>Harvard criteria</a:t>
            </a:r>
            <a:r>
              <a:rPr lang="en-US" sz="2000" dirty="0"/>
              <a:t>(1968) </a:t>
            </a:r>
            <a:r>
              <a:rPr lang="en-US" dirty="0"/>
              <a:t>– whole brain death</a:t>
            </a:r>
          </a:p>
          <a:p>
            <a:r>
              <a:rPr lang="en-US" dirty="0"/>
              <a:t>Minnesota criteria</a:t>
            </a:r>
            <a:r>
              <a:rPr lang="en-US" sz="2000" dirty="0"/>
              <a:t>(1971) </a:t>
            </a:r>
            <a:r>
              <a:rPr lang="en-US" dirty="0"/>
              <a:t>– Brainstem death</a:t>
            </a:r>
          </a:p>
          <a:p>
            <a:r>
              <a:rPr lang="en-US" dirty="0"/>
              <a:t>India – Transplantation of Human Organs &amp; Tissues Act, </a:t>
            </a:r>
            <a:r>
              <a:rPr lang="en-US" sz="2400" dirty="0"/>
              <a:t>1994</a:t>
            </a:r>
          </a:p>
          <a:p>
            <a:r>
              <a:rPr lang="en-US" dirty="0"/>
              <a:t>USA – Uniform determination of death Act, </a:t>
            </a:r>
            <a:r>
              <a:rPr lang="en-US" sz="2400" dirty="0"/>
              <a:t>1981</a:t>
            </a:r>
          </a:p>
        </p:txBody>
      </p:sp>
    </p:spTree>
    <p:extLst>
      <p:ext uri="{BB962C8B-B14F-4D97-AF65-F5344CB8AC3E}">
        <p14:creationId xmlns:p14="http://schemas.microsoft.com/office/powerpoint/2010/main" xmlns="" val="381967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THOT Act</a:t>
            </a:r>
          </a:p>
        </p:txBody>
      </p:sp>
      <p:sp>
        <p:nvSpPr>
          <p:cNvPr id="3" name="Content Placeholder 2"/>
          <p:cNvSpPr>
            <a:spLocks noGrp="1"/>
          </p:cNvSpPr>
          <p:nvPr>
            <p:ph idx="1"/>
          </p:nvPr>
        </p:nvSpPr>
        <p:spPr>
          <a:xfrm>
            <a:off x="457200" y="1828800"/>
            <a:ext cx="8229600" cy="4743472"/>
          </a:xfrm>
        </p:spPr>
        <p:txBody>
          <a:bodyPr>
            <a:normAutofit/>
          </a:bodyPr>
          <a:lstStyle/>
          <a:p>
            <a:r>
              <a:rPr lang="en-US" b="1" dirty="0"/>
              <a:t>Transplantation of Human Organs &amp; Tissues Act</a:t>
            </a:r>
            <a:r>
              <a:rPr lang="en-US" dirty="0"/>
              <a:t>, </a:t>
            </a:r>
            <a:r>
              <a:rPr lang="en-US" sz="2400" dirty="0"/>
              <a:t>1994</a:t>
            </a:r>
          </a:p>
          <a:p>
            <a:pPr marL="0" indent="0">
              <a:buNone/>
            </a:pPr>
            <a:endParaRPr lang="en-US" b="1" u="sng" dirty="0"/>
          </a:p>
          <a:p>
            <a:pPr marL="0" indent="0">
              <a:buNone/>
            </a:pPr>
            <a:r>
              <a:rPr lang="en-US" b="1" u="sng" dirty="0"/>
              <a:t>Aims </a:t>
            </a:r>
          </a:p>
          <a:p>
            <a:pPr marL="514350" indent="-514350">
              <a:buFont typeface="+mj-lt"/>
              <a:buAutoNum type="arabicParenR"/>
            </a:pPr>
            <a:r>
              <a:rPr lang="en-US" dirty="0"/>
              <a:t>To regulate the removal, storage &amp; </a:t>
            </a:r>
            <a:r>
              <a:rPr lang="en-US" dirty="0" err="1"/>
              <a:t>transplantatn</a:t>
            </a:r>
            <a:r>
              <a:rPr lang="en-US" dirty="0"/>
              <a:t> of human organs for therapeutic purposes.</a:t>
            </a:r>
          </a:p>
          <a:p>
            <a:pPr marL="514350" indent="-514350">
              <a:buFont typeface="+mj-lt"/>
              <a:buAutoNum type="arabicParenR"/>
            </a:pPr>
            <a:r>
              <a:rPr lang="en-US" dirty="0"/>
              <a:t>Prevention of commercial dealings</a:t>
            </a:r>
          </a:p>
          <a:p>
            <a:pPr marL="514350" indent="-514350">
              <a:buFont typeface="+mj-lt"/>
              <a:buAutoNum type="arabicParenR"/>
            </a:pPr>
            <a:endParaRPr lang="en-US" dirty="0"/>
          </a:p>
          <a:p>
            <a:r>
              <a:rPr lang="en-US" dirty="0"/>
              <a:t>All organs &amp; tissues included except ‘Blood’.</a:t>
            </a:r>
          </a:p>
          <a:p>
            <a:r>
              <a:rPr lang="en-US" dirty="0"/>
              <a:t>Bone marrow included</a:t>
            </a:r>
            <a:r>
              <a:rPr lang="en-US" sz="2400" dirty="0"/>
              <a:t>(2011 </a:t>
            </a:r>
            <a:r>
              <a:rPr lang="en-US" sz="2400" dirty="0" err="1"/>
              <a:t>amendement</a:t>
            </a:r>
            <a:r>
              <a:rPr lang="en-US" sz="2400" dirty="0"/>
              <a:t>)</a:t>
            </a:r>
            <a:endParaRPr lang="en-US" dirty="0"/>
          </a:p>
        </p:txBody>
      </p:sp>
    </p:spTree>
    <p:extLst>
      <p:ext uri="{BB962C8B-B14F-4D97-AF65-F5344CB8AC3E}">
        <p14:creationId xmlns:p14="http://schemas.microsoft.com/office/powerpoint/2010/main" xmlns="" val="71217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Donor &amp; recipient</a:t>
            </a:r>
          </a:p>
        </p:txBody>
      </p:sp>
      <p:sp>
        <p:nvSpPr>
          <p:cNvPr id="3" name="Content Placeholder 2"/>
          <p:cNvSpPr>
            <a:spLocks noGrp="1"/>
          </p:cNvSpPr>
          <p:nvPr>
            <p:ph idx="1"/>
          </p:nvPr>
        </p:nvSpPr>
        <p:spPr>
          <a:xfrm>
            <a:off x="457200" y="1981200"/>
            <a:ext cx="8229600" cy="4724400"/>
          </a:xfrm>
        </p:spPr>
        <p:txBody>
          <a:bodyPr>
            <a:normAutofit/>
          </a:bodyPr>
          <a:lstStyle/>
          <a:p>
            <a:r>
              <a:rPr lang="en-US" b="1" dirty="0"/>
              <a:t>Live donor </a:t>
            </a:r>
            <a:r>
              <a:rPr lang="en-US" dirty="0"/>
              <a:t>– only for near relatives(father, mother, brother, sister, son, daughter, </a:t>
            </a:r>
            <a:r>
              <a:rPr lang="en-US" dirty="0" err="1"/>
              <a:t>spouce</a:t>
            </a:r>
            <a:r>
              <a:rPr lang="en-US" dirty="0"/>
              <a:t>)</a:t>
            </a:r>
          </a:p>
          <a:p>
            <a:pPr lvl="1"/>
            <a:r>
              <a:rPr lang="en-US" dirty="0"/>
              <a:t>Consent</a:t>
            </a:r>
          </a:p>
          <a:p>
            <a:r>
              <a:rPr lang="en-US" b="1" dirty="0"/>
              <a:t>Cadaver/Brainstem dead donor </a:t>
            </a:r>
            <a:r>
              <a:rPr lang="en-US" dirty="0"/>
              <a:t>– for any unrelated person</a:t>
            </a:r>
          </a:p>
          <a:p>
            <a:pPr lvl="1"/>
            <a:r>
              <a:rPr lang="en-US" dirty="0"/>
              <a:t>Consent</a:t>
            </a:r>
          </a:p>
          <a:p>
            <a:r>
              <a:rPr lang="en-US" dirty="0"/>
              <a:t>Donor cannot determine the recipient person*</a:t>
            </a:r>
          </a:p>
          <a:p>
            <a:r>
              <a:rPr lang="en-US" dirty="0"/>
              <a:t>(Recipient should be decided by penal of experts)</a:t>
            </a:r>
          </a:p>
          <a:p>
            <a:endParaRPr lang="en-US" dirty="0"/>
          </a:p>
          <a:p>
            <a:endParaRPr lang="en-US" dirty="0"/>
          </a:p>
          <a:p>
            <a:endParaRPr lang="en-US" dirty="0"/>
          </a:p>
        </p:txBody>
      </p:sp>
    </p:spTree>
    <p:extLst>
      <p:ext uri="{BB962C8B-B14F-4D97-AF65-F5344CB8AC3E}">
        <p14:creationId xmlns:p14="http://schemas.microsoft.com/office/powerpoint/2010/main" xmlns="" val="314516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a:xfrm>
            <a:off x="457200" y="2011680"/>
            <a:ext cx="8229600" cy="4389120"/>
          </a:xfrm>
        </p:spPr>
        <p:txBody>
          <a:bodyPr/>
          <a:lstStyle/>
          <a:p>
            <a:r>
              <a:rPr lang="en-US" dirty="0"/>
              <a:t>RMP declare death &amp; certify</a:t>
            </a:r>
          </a:p>
          <a:p>
            <a:r>
              <a:rPr lang="en-US" dirty="0"/>
              <a:t>‘</a:t>
            </a:r>
            <a:r>
              <a:rPr lang="en-US" b="1" dirty="0"/>
              <a:t>Beating heart donor</a:t>
            </a:r>
            <a:r>
              <a:rPr lang="en-US" dirty="0"/>
              <a:t>’ - If body on Life support system, </a:t>
            </a:r>
            <a:r>
              <a:rPr lang="en-US" u="sng" dirty="0"/>
              <a:t>board of 4 med experts </a:t>
            </a:r>
            <a:r>
              <a:rPr lang="en-US" dirty="0"/>
              <a:t>determine &amp; certify ‘Brain-stem death’ </a:t>
            </a:r>
            <a:r>
              <a:rPr lang="en-US" dirty="0" err="1"/>
              <a:t>acc</a:t>
            </a:r>
            <a:r>
              <a:rPr lang="en-US" dirty="0"/>
              <a:t> to “internationally accepted criteria”</a:t>
            </a:r>
            <a:r>
              <a:rPr lang="en-US" sz="2400" dirty="0"/>
              <a:t>(Minnesota).</a:t>
            </a:r>
          </a:p>
          <a:p>
            <a:r>
              <a:rPr lang="en-US" dirty="0"/>
              <a:t>Consent – near relative</a:t>
            </a:r>
          </a:p>
          <a:p>
            <a:r>
              <a:rPr lang="en-US" dirty="0"/>
              <a:t>Expert RMP/team will remove organs.</a:t>
            </a:r>
          </a:p>
          <a:p>
            <a:r>
              <a:rPr lang="en-US" dirty="0"/>
              <a:t>Expert RMP/team will transplant organs.</a:t>
            </a:r>
          </a:p>
          <a:p>
            <a:endParaRPr lang="en-US" dirty="0"/>
          </a:p>
          <a:p>
            <a:endParaRPr lang="en-US" dirty="0"/>
          </a:p>
          <a:p>
            <a:endParaRPr lang="en-US" dirty="0"/>
          </a:p>
        </p:txBody>
      </p:sp>
    </p:spTree>
    <p:extLst>
      <p:ext uri="{BB962C8B-B14F-4D97-AF65-F5344CB8AC3E}">
        <p14:creationId xmlns:p14="http://schemas.microsoft.com/office/powerpoint/2010/main" xmlns="" val="209636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stem death diagnosis</a:t>
            </a:r>
          </a:p>
        </p:txBody>
      </p:sp>
      <p:sp>
        <p:nvSpPr>
          <p:cNvPr id="4" name="Content Placeholder 3"/>
          <p:cNvSpPr>
            <a:spLocks noGrp="1"/>
          </p:cNvSpPr>
          <p:nvPr>
            <p:ph idx="1"/>
          </p:nvPr>
        </p:nvSpPr>
        <p:spPr/>
        <p:txBody>
          <a:bodyPr>
            <a:normAutofit fontScale="92500" lnSpcReduction="20000"/>
          </a:bodyPr>
          <a:lstStyle/>
          <a:p>
            <a:r>
              <a:rPr lang="en-IN" u="sng" dirty="0"/>
              <a:t>Preconditions</a:t>
            </a:r>
          </a:p>
          <a:p>
            <a:pPr marL="850392" lvl="1" indent="-457200">
              <a:buFont typeface="+mj-lt"/>
              <a:buAutoNum type="arabicPeriod"/>
            </a:pPr>
            <a:r>
              <a:rPr lang="en-IN" dirty="0"/>
              <a:t>Deep coma due to irreversible brainstem damage of known </a:t>
            </a:r>
            <a:r>
              <a:rPr lang="en-IN" dirty="0" err="1"/>
              <a:t>etiology</a:t>
            </a:r>
            <a:endParaRPr lang="en-IN" dirty="0"/>
          </a:p>
          <a:p>
            <a:pPr marL="850392" lvl="1" indent="-457200">
              <a:buFont typeface="+mj-lt"/>
              <a:buAutoNum type="arabicPeriod"/>
            </a:pPr>
            <a:r>
              <a:rPr lang="en-IN" dirty="0"/>
              <a:t>On ventilator support</a:t>
            </a:r>
          </a:p>
          <a:p>
            <a:pPr marL="484632" indent="-457200"/>
            <a:endParaRPr lang="en-IN" dirty="0"/>
          </a:p>
          <a:p>
            <a:pPr marL="484632" indent="-457200"/>
            <a:r>
              <a:rPr lang="en-IN" u="sng" dirty="0"/>
              <a:t>Exclusion</a:t>
            </a:r>
          </a:p>
          <a:p>
            <a:pPr marL="850392" lvl="1" indent="-457200">
              <a:buFont typeface="+mj-lt"/>
              <a:buAutoNum type="alphaLcParenR"/>
            </a:pPr>
            <a:r>
              <a:rPr lang="en-IN" dirty="0"/>
              <a:t>Intoxication</a:t>
            </a:r>
          </a:p>
          <a:p>
            <a:pPr marL="850392" lvl="1" indent="-457200">
              <a:buFont typeface="+mj-lt"/>
              <a:buAutoNum type="alphaLcParenR"/>
            </a:pPr>
            <a:r>
              <a:rPr lang="en-IN" dirty="0"/>
              <a:t>(CNS) Depressant drugs</a:t>
            </a:r>
          </a:p>
          <a:p>
            <a:pPr marL="850392" lvl="1" indent="-457200">
              <a:buFont typeface="+mj-lt"/>
              <a:buAutoNum type="alphaLcParenR"/>
            </a:pPr>
            <a:r>
              <a:rPr lang="en-IN" dirty="0"/>
              <a:t>Muscle relaxants</a:t>
            </a:r>
          </a:p>
          <a:p>
            <a:pPr marL="850392" lvl="1" indent="-457200">
              <a:buFont typeface="+mj-lt"/>
              <a:buAutoNum type="alphaLcParenR"/>
            </a:pPr>
            <a:r>
              <a:rPr lang="en-IN" dirty="0" err="1"/>
              <a:t>Hypovolemic</a:t>
            </a:r>
            <a:r>
              <a:rPr lang="en-IN" dirty="0"/>
              <a:t> shock</a:t>
            </a:r>
          </a:p>
          <a:p>
            <a:pPr marL="850392" lvl="1" indent="-457200">
              <a:buFont typeface="+mj-lt"/>
              <a:buAutoNum type="alphaLcParenR"/>
            </a:pPr>
            <a:r>
              <a:rPr lang="en-IN" dirty="0"/>
              <a:t>Primary hypothermia</a:t>
            </a:r>
          </a:p>
          <a:p>
            <a:pPr marL="850392" lvl="1" indent="-457200">
              <a:buFont typeface="+mj-lt"/>
              <a:buAutoNum type="alphaLcParenR"/>
            </a:pPr>
            <a:r>
              <a:rPr lang="en-IN" dirty="0"/>
              <a:t>Metabolic and endocrinal disorders</a:t>
            </a:r>
          </a:p>
        </p:txBody>
      </p:sp>
    </p:spTree>
    <p:extLst>
      <p:ext uri="{BB962C8B-B14F-4D97-AF65-F5344CB8AC3E}">
        <p14:creationId xmlns:p14="http://schemas.microsoft.com/office/powerpoint/2010/main" xmlns="" val="218511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Tests for brain stem</a:t>
            </a:r>
          </a:p>
        </p:txBody>
      </p:sp>
      <p:sp>
        <p:nvSpPr>
          <p:cNvPr id="4" name="Content Placeholder 2"/>
          <p:cNvSpPr>
            <a:spLocks noGrp="1"/>
          </p:cNvSpPr>
          <p:nvPr>
            <p:ph idx="1"/>
          </p:nvPr>
        </p:nvSpPr>
        <p:spPr/>
        <p:txBody>
          <a:bodyPr>
            <a:normAutofit fontScale="85000" lnSpcReduction="20000"/>
          </a:bodyPr>
          <a:lstStyle/>
          <a:p>
            <a:r>
              <a:rPr lang="en-US" dirty="0"/>
              <a:t>Two different physician</a:t>
            </a:r>
          </a:p>
          <a:p>
            <a:r>
              <a:rPr lang="en-US" dirty="0"/>
              <a:t>Test twice- min 6 hrs apart</a:t>
            </a:r>
          </a:p>
          <a:p>
            <a:r>
              <a:rPr lang="en-US" b="1" dirty="0"/>
              <a:t>Coma</a:t>
            </a:r>
          </a:p>
          <a:p>
            <a:r>
              <a:rPr lang="en-US" b="1" dirty="0"/>
              <a:t>Cessation of spontaneous respiration</a:t>
            </a:r>
          </a:p>
          <a:p>
            <a:r>
              <a:rPr lang="en-US" b="1" dirty="0"/>
              <a:t>Absent brainstem reflexes</a:t>
            </a:r>
          </a:p>
          <a:p>
            <a:pPr marL="880110" lvl="1" indent="-514350">
              <a:buFont typeface="+mj-lt"/>
              <a:buAutoNum type="arabicParenR"/>
            </a:pPr>
            <a:r>
              <a:rPr lang="en-US" dirty="0"/>
              <a:t>Apnea test - </a:t>
            </a:r>
          </a:p>
          <a:p>
            <a:pPr marL="880110" lvl="1" indent="-514350">
              <a:buFont typeface="+mj-lt"/>
              <a:buAutoNum type="arabicParenR"/>
            </a:pPr>
            <a:r>
              <a:rPr lang="en-US" dirty="0"/>
              <a:t>Pupils – dilated &amp; fixed</a:t>
            </a:r>
          </a:p>
          <a:p>
            <a:pPr marL="880110" lvl="1" indent="-514350">
              <a:buFont typeface="+mj-lt"/>
              <a:buAutoNum type="arabicParenR"/>
            </a:pPr>
            <a:r>
              <a:rPr lang="en-US" dirty="0"/>
              <a:t>Corneal reflex</a:t>
            </a:r>
          </a:p>
          <a:p>
            <a:pPr marL="880110" lvl="1" indent="-514350">
              <a:buFont typeface="+mj-lt"/>
              <a:buAutoNum type="arabicParenR"/>
            </a:pPr>
            <a:r>
              <a:rPr lang="en-US" dirty="0"/>
              <a:t>Doll’s eye reflex</a:t>
            </a:r>
          </a:p>
          <a:p>
            <a:pPr marL="880110" lvl="1" indent="-514350">
              <a:buFont typeface="+mj-lt"/>
              <a:buAutoNum type="arabicParenR"/>
            </a:pPr>
            <a:r>
              <a:rPr lang="en-US" dirty="0"/>
              <a:t>Gag reflex</a:t>
            </a:r>
          </a:p>
          <a:p>
            <a:pPr marL="880110" lvl="1" indent="-514350">
              <a:buFont typeface="+mj-lt"/>
              <a:buAutoNum type="arabicParenR"/>
            </a:pPr>
            <a:r>
              <a:rPr lang="en-US" dirty="0"/>
              <a:t>Cough reflex</a:t>
            </a:r>
          </a:p>
          <a:p>
            <a:pPr marL="880110" lvl="1" indent="-514350">
              <a:buFont typeface="+mj-lt"/>
              <a:buAutoNum type="arabicParenR"/>
            </a:pPr>
            <a:r>
              <a:rPr lang="en-US" dirty="0" err="1"/>
              <a:t>Vestibulo</a:t>
            </a:r>
            <a:r>
              <a:rPr lang="en-US" dirty="0"/>
              <a:t>-cochlear reflex</a:t>
            </a:r>
          </a:p>
          <a:p>
            <a:pPr marL="880110" lvl="1" indent="-514350">
              <a:buFont typeface="+mj-lt"/>
              <a:buAutoNum type="arabicParenR"/>
            </a:pPr>
            <a:r>
              <a:rPr lang="en-US" dirty="0"/>
              <a:t>Motor reflex of cranial nerves</a:t>
            </a:r>
          </a:p>
          <a:p>
            <a:pPr marL="880110" lvl="1" indent="-514350">
              <a:buFont typeface="+mj-lt"/>
              <a:buAutoNum type="arabicParenR"/>
            </a:pPr>
            <a:endParaRPr lang="en-US" dirty="0"/>
          </a:p>
          <a:p>
            <a:pPr marL="880110" lvl="1" indent="-514350">
              <a:buFont typeface="+mj-lt"/>
              <a:buAutoNum type="arabicParen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Punishments </a:t>
            </a:r>
          </a:p>
        </p:txBody>
      </p:sp>
      <p:sp>
        <p:nvSpPr>
          <p:cNvPr id="3" name="Content Placeholder 2"/>
          <p:cNvSpPr>
            <a:spLocks noGrp="1"/>
          </p:cNvSpPr>
          <p:nvPr>
            <p:ph idx="1"/>
          </p:nvPr>
        </p:nvSpPr>
        <p:spPr/>
        <p:txBody>
          <a:bodyPr/>
          <a:lstStyle/>
          <a:p>
            <a:r>
              <a:rPr lang="en-US" dirty="0"/>
              <a:t>Removal of organs/tissue without authority OR against THOT act guidelines – 10 yrs imprisonment + Rs. 20 lac fine (to all persons who involved in OT)</a:t>
            </a:r>
          </a:p>
          <a:p>
            <a:endParaRPr lang="en-US" dirty="0"/>
          </a:p>
          <a:p>
            <a:r>
              <a:rPr lang="en-US" dirty="0"/>
              <a:t>MCI – ‘penal erasure’</a:t>
            </a:r>
          </a:p>
          <a:p>
            <a:pPr lvl="1">
              <a:buFont typeface="Wingdings" pitchFamily="2" charset="2"/>
              <a:buChar char="§"/>
            </a:pPr>
            <a:r>
              <a:rPr lang="en-US" dirty="0"/>
              <a:t>1</a:t>
            </a:r>
            <a:r>
              <a:rPr lang="en-US" baseline="30000" dirty="0"/>
              <a:t>st</a:t>
            </a:r>
            <a:r>
              <a:rPr lang="en-US" dirty="0"/>
              <a:t> offence – suspension for 3yrs</a:t>
            </a:r>
          </a:p>
          <a:p>
            <a:pPr lvl="1">
              <a:buFont typeface="Wingdings" pitchFamily="2" charset="2"/>
              <a:buChar char="§"/>
            </a:pPr>
            <a:r>
              <a:rPr lang="en-US" dirty="0"/>
              <a:t>2</a:t>
            </a:r>
            <a:r>
              <a:rPr lang="en-US" baseline="30000" dirty="0"/>
              <a:t>nd</a:t>
            </a:r>
            <a:r>
              <a:rPr lang="en-US" dirty="0"/>
              <a:t> offence – permanently (professional death sentence)</a:t>
            </a:r>
          </a:p>
          <a:p>
            <a:endParaRPr lang="en-US" dirty="0"/>
          </a:p>
        </p:txBody>
      </p:sp>
    </p:spTree>
    <p:extLst>
      <p:ext uri="{BB962C8B-B14F-4D97-AF65-F5344CB8AC3E}">
        <p14:creationId xmlns:p14="http://schemas.microsoft.com/office/powerpoint/2010/main" xmlns="" val="164438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347046"/>
          </a:xfrm>
          <a:solidFill>
            <a:schemeClr val="bg1">
              <a:lumMod val="75000"/>
            </a:schemeClr>
          </a:solidFill>
          <a:ln>
            <a:solidFill>
              <a:srgbClr val="C00000"/>
            </a:solidFill>
          </a:ln>
        </p:spPr>
        <p:txBody>
          <a:bodyPr>
            <a:noAutofit/>
          </a:bodyPr>
          <a:lstStyle/>
          <a:p>
            <a:r>
              <a:rPr lang="en-IN" sz="2000" b="1" dirty="0" err="1"/>
              <a:t>Rithalia</a:t>
            </a:r>
            <a:r>
              <a:rPr lang="en-IN" sz="2000" b="1" dirty="0"/>
              <a:t> A, </a:t>
            </a:r>
            <a:r>
              <a:rPr lang="en-IN" sz="2000" b="1" dirty="0" err="1"/>
              <a:t>McDaid</a:t>
            </a:r>
            <a:r>
              <a:rPr lang="en-IN" sz="2000" b="1" dirty="0"/>
              <a:t> C, </a:t>
            </a:r>
            <a:r>
              <a:rPr lang="en-IN" sz="2000" b="1" dirty="0" err="1"/>
              <a:t>Suekarran</a:t>
            </a:r>
            <a:r>
              <a:rPr lang="en-IN" sz="2000" b="1" dirty="0"/>
              <a:t> S, Norman G, Myers L, </a:t>
            </a:r>
            <a:r>
              <a:rPr lang="en-IN" sz="2000" b="1" dirty="0" err="1"/>
              <a:t>Sowden</a:t>
            </a:r>
            <a:r>
              <a:rPr lang="en-IN" sz="2000" b="1" dirty="0"/>
              <a:t> A. A systematic review of presumed consent systems for deceased organ donation.</a:t>
            </a:r>
            <a:br>
              <a:rPr lang="en-IN" sz="2000" b="1" dirty="0"/>
            </a:br>
            <a:r>
              <a:rPr lang="en-IN" sz="2000" b="1" dirty="0"/>
              <a:t> </a:t>
            </a:r>
            <a:r>
              <a:rPr lang="en-IN" sz="2000" b="1" dirty="0">
                <a:hlinkClick r:id="rId2" tooltip="Health technology assessment (Winchester, England)."/>
              </a:rPr>
              <a:t> Health </a:t>
            </a:r>
            <a:r>
              <a:rPr lang="en-IN" sz="2000" b="1" dirty="0" err="1">
                <a:hlinkClick r:id="rId2" tooltip="Health technology assessment (Winchester, England)."/>
              </a:rPr>
              <a:t>Technol</a:t>
            </a:r>
            <a:r>
              <a:rPr lang="en-IN" sz="2000" b="1" dirty="0">
                <a:hlinkClick r:id="rId2" tooltip="Health technology assessment (Winchester, England)."/>
              </a:rPr>
              <a:t> Assess.</a:t>
            </a:r>
            <a:r>
              <a:rPr lang="en-IN" sz="2000" b="1" dirty="0"/>
              <a:t> 2009 May;13(26):iii, ix-xi, 1-95. </a:t>
            </a:r>
            <a:r>
              <a:rPr lang="en-IN" sz="2000" b="1" dirty="0" err="1"/>
              <a:t>doi</a:t>
            </a:r>
            <a:r>
              <a:rPr lang="en-IN" sz="2000" b="1" dirty="0"/>
              <a:t>: 10.3310/hta13260.</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393033"/>
              </p:ext>
            </p:extLst>
          </p:nvPr>
        </p:nvGraphicFramePr>
        <p:xfrm>
          <a:off x="457200" y="1714488"/>
          <a:ext cx="8229600" cy="4998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495800">
                <a:tc>
                  <a:txBody>
                    <a:bodyPr/>
                    <a:lstStyle/>
                    <a:p>
                      <a:pPr marL="0" algn="l" rtl="0" eaLnBrk="1" latinLnBrk="0" hangingPunct="1"/>
                      <a:r>
                        <a:rPr lang="en-IN" sz="1800" b="1" dirty="0" err="1">
                          <a:solidFill>
                            <a:schemeClr val="tx1"/>
                          </a:solidFill>
                        </a:rPr>
                        <a:t>Rithalia</a:t>
                      </a:r>
                      <a:r>
                        <a:rPr lang="en-IN" sz="1800" b="1" dirty="0">
                          <a:solidFill>
                            <a:schemeClr val="tx1"/>
                          </a:solidFill>
                        </a:rPr>
                        <a:t> A, </a:t>
                      </a:r>
                      <a:r>
                        <a:rPr lang="en-IN" sz="1800" b="1" dirty="0" err="1">
                          <a:solidFill>
                            <a:schemeClr val="tx1"/>
                          </a:solidFill>
                        </a:rPr>
                        <a:t>McDaid</a:t>
                      </a:r>
                      <a:r>
                        <a:rPr lang="en-IN" sz="1800" b="1" dirty="0">
                          <a:solidFill>
                            <a:schemeClr val="tx1"/>
                          </a:solidFill>
                        </a:rPr>
                        <a:t> C, </a:t>
                      </a:r>
                      <a:r>
                        <a:rPr lang="en-IN" sz="1800" b="1" dirty="0" err="1">
                          <a:solidFill>
                            <a:schemeClr val="tx1"/>
                          </a:solidFill>
                        </a:rPr>
                        <a:t>Suekarran</a:t>
                      </a:r>
                      <a:r>
                        <a:rPr lang="en-IN" sz="1800" b="1" dirty="0">
                          <a:solidFill>
                            <a:schemeClr val="tx1"/>
                          </a:solidFill>
                        </a:rPr>
                        <a:t> S, Norman G, Myers L, </a:t>
                      </a:r>
                      <a:r>
                        <a:rPr lang="en-IN" sz="1800" b="1" dirty="0" err="1">
                          <a:solidFill>
                            <a:schemeClr val="tx1"/>
                          </a:solidFill>
                        </a:rPr>
                        <a:t>Sowden</a:t>
                      </a:r>
                      <a:r>
                        <a:rPr lang="en-IN" sz="1800" b="1" dirty="0">
                          <a:solidFill>
                            <a:schemeClr val="tx1"/>
                          </a:solidFill>
                        </a:rPr>
                        <a:t> A</a:t>
                      </a:r>
                      <a:endParaRPr kumimoji="0" lang="en-US" sz="1800" b="0" i="0" kern="1200" dirty="0">
                        <a:solidFill>
                          <a:schemeClr val="tx1"/>
                        </a:solidFill>
                        <a:effectLst/>
                        <a:latin typeface="+mn-lt"/>
                        <a:ea typeface="+mn-ea"/>
                        <a:cs typeface="+mn-cs"/>
                      </a:endParaRPr>
                    </a:p>
                  </a:txBody>
                  <a:tcPr>
                    <a:solidFill>
                      <a:schemeClr val="tx2">
                        <a:lumMod val="60000"/>
                        <a:lumOff val="40000"/>
                      </a:schemeClr>
                    </a:solidFill>
                  </a:tcPr>
                </a:tc>
                <a:tc>
                  <a:txBody>
                    <a:bodyPr/>
                    <a:lstStyle/>
                    <a:p>
                      <a:pPr marL="0" algn="l" rtl="0" eaLnBrk="1" fontAlgn="base" latinLnBrk="0" hangingPunct="1"/>
                      <a:r>
                        <a:rPr lang="en-IN" sz="1800" b="1" dirty="0">
                          <a:solidFill>
                            <a:schemeClr val="tx1"/>
                          </a:solidFill>
                        </a:rPr>
                        <a:t>A systematic review of presumed consent systems for deceased organ donation</a:t>
                      </a:r>
                      <a:endParaRPr kumimoji="0" lang="en-US" sz="1800" b="0" i="0" kern="1200" dirty="0">
                        <a:solidFill>
                          <a:schemeClr val="tx1"/>
                        </a:solidFill>
                        <a:effectLst/>
                        <a:latin typeface="+mn-lt"/>
                        <a:ea typeface="+mn-ea"/>
                        <a:cs typeface="+mn-cs"/>
                      </a:endParaRPr>
                    </a:p>
                  </a:txBody>
                  <a:tcPr>
                    <a:solidFill>
                      <a:schemeClr val="tx2">
                        <a:lumMod val="60000"/>
                        <a:lumOff val="40000"/>
                      </a:schemeClr>
                    </a:solidFill>
                  </a:tcPr>
                </a:tc>
                <a:tc>
                  <a:txBody>
                    <a:bodyPr/>
                    <a:lstStyle/>
                    <a:p>
                      <a:r>
                        <a:rPr lang="en-IN" sz="1400" dirty="0">
                          <a:solidFill>
                            <a:schemeClr val="tx1"/>
                          </a:solidFill>
                        </a:rPr>
                        <a:t>Eight electronic databases (MEDLINE, MEDLINE In-Process, EMBASE, CINAHL, </a:t>
                      </a:r>
                      <a:r>
                        <a:rPr lang="en-IN" sz="1400" dirty="0" err="1">
                          <a:solidFill>
                            <a:schemeClr val="tx1"/>
                          </a:solidFill>
                        </a:rPr>
                        <a:t>PsycINFO</a:t>
                      </a:r>
                      <a:r>
                        <a:rPr lang="en-IN" sz="1400" dirty="0">
                          <a:solidFill>
                            <a:schemeClr val="tx1"/>
                          </a:solidFill>
                        </a:rPr>
                        <a:t>, HMIC, PAIS International and </a:t>
                      </a:r>
                      <a:r>
                        <a:rPr lang="en-IN" sz="1400" dirty="0" err="1">
                          <a:solidFill>
                            <a:schemeClr val="tx1"/>
                          </a:solidFill>
                        </a:rPr>
                        <a:t>OpenSIGLE</a:t>
                      </a:r>
                      <a:r>
                        <a:rPr lang="en-IN" sz="1400" dirty="0">
                          <a:solidFill>
                            <a:schemeClr val="tx1"/>
                          </a:solidFill>
                        </a:rPr>
                        <a:t>) were searched with</a:t>
                      </a:r>
                      <a:r>
                        <a:rPr lang="en-IN" sz="1400" baseline="0" dirty="0">
                          <a:solidFill>
                            <a:schemeClr val="tx1"/>
                          </a:solidFill>
                        </a:rPr>
                        <a:t> s</a:t>
                      </a:r>
                      <a:r>
                        <a:rPr lang="en-IN" sz="1400" dirty="0">
                          <a:solidFill>
                            <a:schemeClr val="tx1"/>
                          </a:solidFill>
                        </a:rPr>
                        <a:t>upplementary internet searches from inception to January 2008. A systematic review of studies comparing donation rates in a single country before and after the introduction of a presumed consent law or in countries with and without presumed consent systems.</a:t>
                      </a:r>
                      <a:endParaRPr lang="en-US" sz="1400" dirty="0">
                        <a:solidFill>
                          <a:schemeClr val="tx1"/>
                        </a:solidFill>
                      </a:endParaRPr>
                    </a:p>
                  </a:txBody>
                  <a:tcPr>
                    <a:solidFill>
                      <a:schemeClr val="tx2">
                        <a:lumMod val="60000"/>
                        <a:lumOff val="40000"/>
                      </a:schemeClr>
                    </a:solidFill>
                  </a:tcPr>
                </a:tc>
                <a:tc>
                  <a:txBody>
                    <a:bodyPr/>
                    <a:lstStyle/>
                    <a:p>
                      <a:r>
                        <a:rPr lang="en-IN" sz="1400" dirty="0">
                          <a:solidFill>
                            <a:schemeClr val="tx1"/>
                          </a:solidFill>
                        </a:rPr>
                        <a:t>Presumed consent alone is unlikely to explain the variation in organ donation rates between different countries. A combination of legislation, availability of donors, transplantation system organisation and infrastructure, wealth and investment in health care, as well as underlying public attitudes to and awareness of organ donation and transplantation, may all play a role.</a:t>
                      </a:r>
                      <a:endParaRPr lang="en-US" sz="1400" dirty="0">
                        <a:solidFill>
                          <a:schemeClr val="tx1"/>
                        </a:solidFill>
                      </a:endParaRPr>
                    </a:p>
                  </a:txBody>
                  <a:tcPr>
                    <a:solidFill>
                      <a:schemeClr val="tx2">
                        <a:lumMod val="60000"/>
                        <a:lumOff val="4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92527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a:t>MCQs</a:t>
            </a:r>
          </a:p>
        </p:txBody>
      </p:sp>
    </p:spTree>
    <p:extLst>
      <p:ext uri="{BB962C8B-B14F-4D97-AF65-F5344CB8AC3E}">
        <p14:creationId xmlns:p14="http://schemas.microsoft.com/office/powerpoint/2010/main" xmlns="" val="416741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1</a:t>
            </a:r>
          </a:p>
        </p:txBody>
      </p:sp>
      <p:sp>
        <p:nvSpPr>
          <p:cNvPr id="3" name="Content Placeholder 2"/>
          <p:cNvSpPr>
            <a:spLocks noGrp="1"/>
          </p:cNvSpPr>
          <p:nvPr>
            <p:ph idx="1"/>
          </p:nvPr>
        </p:nvSpPr>
        <p:spPr/>
        <p:txBody>
          <a:bodyPr/>
          <a:lstStyle/>
          <a:p>
            <a:pPr marL="0" indent="0">
              <a:buNone/>
            </a:pPr>
            <a:r>
              <a:rPr lang="en-US" dirty="0"/>
              <a:t>As per Bichat’s tripod, existence of human life relies mainly on functions of all of following organs except</a:t>
            </a:r>
          </a:p>
          <a:p>
            <a:endParaRPr lang="en-US" dirty="0"/>
          </a:p>
          <a:p>
            <a:pPr marL="514350" indent="-514350">
              <a:buFont typeface="+mj-lt"/>
              <a:buAutoNum type="alphaLcParenR"/>
            </a:pPr>
            <a:r>
              <a:rPr lang="en-US" dirty="0"/>
              <a:t>Heart</a:t>
            </a:r>
          </a:p>
          <a:p>
            <a:pPr marL="514350" indent="-514350">
              <a:buFont typeface="+mj-lt"/>
              <a:buAutoNum type="alphaLcParenR"/>
            </a:pPr>
            <a:r>
              <a:rPr lang="en-US" dirty="0"/>
              <a:t>Lung</a:t>
            </a:r>
          </a:p>
          <a:p>
            <a:pPr marL="514350" indent="-514350">
              <a:buFont typeface="+mj-lt"/>
              <a:buAutoNum type="alphaLcParenR"/>
            </a:pPr>
            <a:r>
              <a:rPr lang="en-US" dirty="0"/>
              <a:t>Liver</a:t>
            </a:r>
          </a:p>
          <a:p>
            <a:pPr marL="514350" indent="-514350">
              <a:buFont typeface="+mj-lt"/>
              <a:buAutoNum type="alphaLcParenR"/>
            </a:pPr>
            <a:r>
              <a:rPr lang="en-US" dirty="0"/>
              <a:t>Brain</a:t>
            </a:r>
          </a:p>
        </p:txBody>
      </p:sp>
    </p:spTree>
    <p:extLst>
      <p:ext uri="{BB962C8B-B14F-4D97-AF65-F5344CB8AC3E}">
        <p14:creationId xmlns:p14="http://schemas.microsoft.com/office/powerpoint/2010/main" xmlns="" val="108093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2507097"/>
              </p:ext>
            </p:extLst>
          </p:nvPr>
        </p:nvGraphicFramePr>
        <p:xfrm>
          <a:off x="914400" y="1784350"/>
          <a:ext cx="7772400" cy="3840480"/>
        </p:xfrm>
        <a:graphic>
          <a:graphicData uri="http://schemas.openxmlformats.org/drawingml/2006/table">
            <a:tbl>
              <a:tblPr firstRow="1" bandRow="1">
                <a:tableStyleId>{5C22544A-7EE6-4342-B048-85BDC9FD1C3A}</a:tableStyleId>
              </a:tblPr>
              <a:tblGrid>
                <a:gridCol w="6537920">
                  <a:extLst>
                    <a:ext uri="{9D8B030D-6E8A-4147-A177-3AD203B41FA5}">
                      <a16:colId xmlns:a16="http://schemas.microsoft.com/office/drawing/2014/main" xmlns="" val="20000"/>
                    </a:ext>
                  </a:extLst>
                </a:gridCol>
                <a:gridCol w="1234480">
                  <a:extLst>
                    <a:ext uri="{9D8B030D-6E8A-4147-A177-3AD203B41FA5}">
                      <a16:colId xmlns:a16="http://schemas.microsoft.com/office/drawing/2014/main" xmlns="" val="20001"/>
                    </a:ext>
                  </a:extLst>
                </a:gridCol>
              </a:tblGrid>
              <a:tr h="370840">
                <a:tc>
                  <a:txBody>
                    <a:bodyPr/>
                    <a:lstStyle/>
                    <a:p>
                      <a:r>
                        <a:rPr lang="en-IN" dirty="0">
                          <a:solidFill>
                            <a:schemeClr val="bg1"/>
                          </a:solidFill>
                        </a:rPr>
                        <a:t>Specific</a:t>
                      </a:r>
                      <a:r>
                        <a:rPr lang="en-IN" baseline="0" dirty="0">
                          <a:solidFill>
                            <a:schemeClr val="bg1"/>
                          </a:solidFill>
                        </a:rPr>
                        <a:t> Learning Objectives</a:t>
                      </a:r>
                    </a:p>
                    <a:p>
                      <a:r>
                        <a:rPr lang="en-IN" baseline="0" dirty="0">
                          <a:solidFill>
                            <a:schemeClr val="bg1"/>
                          </a:solidFill>
                        </a:rPr>
                        <a:t/>
                      </a:r>
                      <a:br>
                        <a:rPr lang="en-IN" baseline="0" dirty="0">
                          <a:solidFill>
                            <a:schemeClr val="bg1"/>
                          </a:solidFill>
                        </a:rPr>
                      </a:br>
                      <a:r>
                        <a:rPr kumimoji="0" lang="en-IN" sz="1800" b="1" kern="1200" dirty="0">
                          <a:solidFill>
                            <a:schemeClr val="bg1"/>
                          </a:solidFill>
                          <a:latin typeface="+mn-lt"/>
                          <a:ea typeface="+mn-ea"/>
                          <a:cs typeface="+mn-cs"/>
                        </a:rPr>
                        <a:t>At the end of this session, the 2</a:t>
                      </a:r>
                      <a:r>
                        <a:rPr kumimoji="0" lang="en-IN" sz="1800" b="1" kern="1200" baseline="30000" dirty="0">
                          <a:solidFill>
                            <a:schemeClr val="bg1"/>
                          </a:solidFill>
                          <a:latin typeface="+mn-lt"/>
                          <a:ea typeface="+mn-ea"/>
                          <a:cs typeface="+mn-cs"/>
                        </a:rPr>
                        <a:t>nd</a:t>
                      </a:r>
                      <a:r>
                        <a:rPr kumimoji="0" lang="en-IN" sz="1800" b="1" kern="1200" dirty="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a:solidFill>
                            <a:schemeClr val="bg1"/>
                          </a:solidFill>
                        </a:rPr>
                        <a:t>Integration</a:t>
                      </a:r>
                    </a:p>
                  </a:txBody>
                  <a:tcPr/>
                </a:tc>
                <a:extLst>
                  <a:ext uri="{0D108BD9-81ED-4DB2-BD59-A6C34878D82A}">
                    <a16:rowId xmlns:a16="http://schemas.microsoft.com/office/drawing/2014/main" xmlns="" val="10000"/>
                  </a:ext>
                </a:extLst>
              </a:tr>
              <a:tr h="370840">
                <a:tc>
                  <a:txBody>
                    <a:bodyPr/>
                    <a:lstStyle/>
                    <a:p>
                      <a:r>
                        <a:rPr kumimoji="0" lang="en-IN" sz="1800" kern="1200" dirty="0">
                          <a:solidFill>
                            <a:schemeClr val="dk1"/>
                          </a:solidFill>
                          <a:latin typeface="+mn-lt"/>
                          <a:ea typeface="+mn-ea"/>
                          <a:cs typeface="+mn-cs"/>
                        </a:rPr>
                        <a:t>1.  should be able to be familiar with </a:t>
                      </a:r>
                      <a:r>
                        <a:rPr kumimoji="0" lang="en-US" sz="1800" kern="1200" dirty="0">
                          <a:solidFill>
                            <a:schemeClr val="dk1"/>
                          </a:solidFill>
                          <a:latin typeface="+mn-lt"/>
                          <a:ea typeface="+mn-ea"/>
                          <a:cs typeface="+mn-cs"/>
                        </a:rPr>
                        <a:t>Define, describe and discuss death and its types</a:t>
                      </a:r>
                      <a:r>
                        <a:rPr kumimoji="0" lang="en-IN" sz="1800" kern="1200" dirty="0">
                          <a:solidFill>
                            <a:schemeClr val="dk1"/>
                          </a:solidFill>
                          <a:latin typeface="+mn-lt"/>
                          <a:ea typeface="+mn-ea"/>
                          <a:cs typeface="+mn-cs"/>
                        </a:rPr>
                        <a:t/>
                      </a:r>
                      <a:br>
                        <a:rPr kumimoji="0" lang="en-IN" sz="1800" kern="1200" dirty="0">
                          <a:solidFill>
                            <a:schemeClr val="dk1"/>
                          </a:solidFill>
                          <a:latin typeface="+mn-lt"/>
                          <a:ea typeface="+mn-ea"/>
                          <a:cs typeface="+mn-cs"/>
                        </a:rPr>
                      </a:br>
                      <a:r>
                        <a:rPr kumimoji="0" lang="en-IN" sz="1800" kern="1200" dirty="0">
                          <a:solidFill>
                            <a:schemeClr val="dk1"/>
                          </a:solidFill>
                          <a:latin typeface="+mn-lt"/>
                          <a:ea typeface="+mn-ea"/>
                          <a:cs typeface="+mn-cs"/>
                        </a:rPr>
                        <a:t>2. should be able to describe and differentiate </a:t>
                      </a:r>
                      <a:r>
                        <a:rPr kumimoji="0" lang="en-US" sz="1800" kern="1200" dirty="0">
                          <a:solidFill>
                            <a:schemeClr val="dk1"/>
                          </a:solidFill>
                          <a:latin typeface="+mn-lt"/>
                          <a:ea typeface="+mn-ea"/>
                          <a:cs typeface="+mn-cs"/>
                        </a:rPr>
                        <a:t>somatic/clinical/cellular, molecular and brain-death, Cortical</a:t>
                      </a:r>
                    </a:p>
                    <a:p>
                      <a:r>
                        <a:rPr kumimoji="0" lang="en-US" sz="1800" kern="1200" dirty="0">
                          <a:solidFill>
                            <a:schemeClr val="dk1"/>
                          </a:solidFill>
                          <a:latin typeface="+mn-lt"/>
                          <a:ea typeface="+mn-ea"/>
                          <a:cs typeface="+mn-cs"/>
                        </a:rPr>
                        <a:t>death and Brainstem death</a:t>
                      </a:r>
                    </a:p>
                  </a:txBody>
                  <a:tcPr/>
                </a:tc>
                <a:tc>
                  <a:txBody>
                    <a:bodyPr/>
                    <a:lstStyle/>
                    <a:p>
                      <a:r>
                        <a:rPr lang="en-IN" dirty="0"/>
                        <a:t>HI-Pathology</a:t>
                      </a:r>
                    </a:p>
                  </a:txBody>
                  <a:tcPr/>
                </a:tc>
                <a:extLst>
                  <a:ext uri="{0D108BD9-81ED-4DB2-BD59-A6C34878D82A}">
                    <a16:rowId xmlns:a16="http://schemas.microsoft.com/office/drawing/2014/main" xmlns="" val="10001"/>
                  </a:ext>
                </a:extLst>
              </a:tr>
              <a:tr h="370840">
                <a:tc>
                  <a:txBody>
                    <a:bodyPr/>
                    <a:lstStyle/>
                    <a:p>
                      <a:pPr marL="342900" indent="-342900">
                        <a:buAutoNum type="arabicPeriod"/>
                      </a:pPr>
                      <a:r>
                        <a:rPr kumimoji="0" lang="en-IN" sz="1800" kern="1200" dirty="0">
                          <a:solidFill>
                            <a:schemeClr val="dk1"/>
                          </a:solidFill>
                          <a:latin typeface="+mn-lt"/>
                          <a:ea typeface="+mn-ea"/>
                          <a:cs typeface="+mn-cs"/>
                        </a:rPr>
                        <a:t>should able to familiar with  </a:t>
                      </a:r>
                      <a:r>
                        <a:rPr kumimoji="0" lang="en-US" sz="1800" kern="1200" dirty="0">
                          <a:solidFill>
                            <a:schemeClr val="dk1"/>
                          </a:solidFill>
                          <a:latin typeface="+mn-lt"/>
                          <a:ea typeface="+mn-ea"/>
                          <a:cs typeface="+mn-cs"/>
                        </a:rPr>
                        <a:t>features of the Organ Transplantation and The Human Organ Transplant (Amendment) Act 2011 </a:t>
                      </a:r>
                    </a:p>
                    <a:p>
                      <a:pPr marL="342900" indent="-342900">
                        <a:buAutoNum type="arabicPeriod"/>
                      </a:pPr>
                      <a:r>
                        <a:rPr kumimoji="0" lang="en-IN" sz="1800" kern="1200" dirty="0">
                          <a:solidFill>
                            <a:schemeClr val="dk1"/>
                          </a:solidFill>
                          <a:latin typeface="+mn-lt"/>
                          <a:ea typeface="+mn-ea"/>
                          <a:cs typeface="+mn-cs"/>
                        </a:rPr>
                        <a:t>should able to familiar with </a:t>
                      </a:r>
                      <a:r>
                        <a:rPr kumimoji="0" lang="en-US" sz="1800" kern="1200" dirty="0">
                          <a:solidFill>
                            <a:schemeClr val="dk1"/>
                          </a:solidFill>
                          <a:latin typeface="+mn-lt"/>
                          <a:ea typeface="+mn-ea"/>
                          <a:cs typeface="+mn-cs"/>
                        </a:rPr>
                        <a:t>ethical issues regarding organ donation</a:t>
                      </a:r>
                      <a:endParaRPr lang="en-IN" dirty="0"/>
                    </a:p>
                  </a:txBody>
                  <a:tcPr/>
                </a:tc>
                <a:tc>
                  <a:txBody>
                    <a:bodyPr/>
                    <a:lstStyle/>
                    <a:p>
                      <a:r>
                        <a:rPr lang="en-IN" dirty="0"/>
                        <a:t>HI-AETCOM</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2</a:t>
            </a:r>
          </a:p>
        </p:txBody>
      </p:sp>
      <p:sp>
        <p:nvSpPr>
          <p:cNvPr id="3" name="Content Placeholder 2"/>
          <p:cNvSpPr>
            <a:spLocks noGrp="1"/>
          </p:cNvSpPr>
          <p:nvPr>
            <p:ph idx="1"/>
          </p:nvPr>
        </p:nvSpPr>
        <p:spPr/>
        <p:txBody>
          <a:bodyPr/>
          <a:lstStyle/>
          <a:p>
            <a:pPr marL="0" indent="0">
              <a:buNone/>
            </a:pPr>
            <a:r>
              <a:rPr lang="en-US" dirty="0"/>
              <a:t>In Transplantation of Human Organs Act of India, which of the following criteria is incorporated to declare a person ‘brainstem dead’?</a:t>
            </a:r>
          </a:p>
          <a:p>
            <a:endParaRPr lang="en-US" dirty="0"/>
          </a:p>
          <a:p>
            <a:pPr marL="514350" indent="-514350">
              <a:buFont typeface="+mj-lt"/>
              <a:buAutoNum type="alphaLcParenR"/>
            </a:pPr>
            <a:r>
              <a:rPr lang="en-US" dirty="0"/>
              <a:t>Harvard criteria</a:t>
            </a:r>
          </a:p>
          <a:p>
            <a:pPr marL="514350" indent="-514350">
              <a:buFont typeface="+mj-lt"/>
              <a:buAutoNum type="alphaLcParenR"/>
            </a:pPr>
            <a:r>
              <a:rPr lang="en-US" dirty="0"/>
              <a:t>Minnesota criteria</a:t>
            </a:r>
          </a:p>
          <a:p>
            <a:pPr marL="514350" indent="-514350">
              <a:buFont typeface="+mj-lt"/>
              <a:buAutoNum type="alphaLcParenR"/>
            </a:pPr>
            <a:r>
              <a:rPr lang="en-US" dirty="0"/>
              <a:t>Philadelphia protocol</a:t>
            </a:r>
          </a:p>
          <a:p>
            <a:pPr marL="514350" indent="-514350">
              <a:buFont typeface="+mj-lt"/>
              <a:buAutoNum type="alphaLcParenR"/>
            </a:pPr>
            <a:r>
              <a:rPr lang="en-US" dirty="0"/>
              <a:t>Bishop’s criteria</a:t>
            </a:r>
          </a:p>
          <a:p>
            <a:pPr marL="514350" indent="-514350">
              <a:buFont typeface="+mj-lt"/>
              <a:buAutoNum type="alphaLcParenR"/>
            </a:pPr>
            <a:endParaRPr lang="en-US" dirty="0"/>
          </a:p>
        </p:txBody>
      </p:sp>
    </p:spTree>
    <p:extLst>
      <p:ext uri="{BB962C8B-B14F-4D97-AF65-F5344CB8AC3E}">
        <p14:creationId xmlns:p14="http://schemas.microsoft.com/office/powerpoint/2010/main" xmlns="" val="344034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3</a:t>
            </a:r>
          </a:p>
        </p:txBody>
      </p:sp>
      <p:sp>
        <p:nvSpPr>
          <p:cNvPr id="3" name="Content Placeholder 2"/>
          <p:cNvSpPr>
            <a:spLocks noGrp="1"/>
          </p:cNvSpPr>
          <p:nvPr>
            <p:ph idx="1"/>
          </p:nvPr>
        </p:nvSpPr>
        <p:spPr/>
        <p:txBody>
          <a:bodyPr/>
          <a:lstStyle/>
          <a:p>
            <a:pPr marL="0" indent="0">
              <a:buNone/>
            </a:pPr>
            <a:r>
              <a:rPr lang="en-US" dirty="0"/>
              <a:t>After declaration of brain dead, what is maximum time limit to procure human ‘heart’ for good transplantation?</a:t>
            </a:r>
          </a:p>
          <a:p>
            <a:endParaRPr lang="en-US" dirty="0"/>
          </a:p>
          <a:p>
            <a:pPr marL="514350" indent="-514350">
              <a:buFont typeface="+mj-lt"/>
              <a:buAutoNum type="alphaLcParenR"/>
            </a:pPr>
            <a:r>
              <a:rPr lang="en-US" dirty="0"/>
              <a:t>1 hour</a:t>
            </a:r>
          </a:p>
          <a:p>
            <a:pPr marL="514350" indent="-514350">
              <a:buFont typeface="+mj-lt"/>
              <a:buAutoNum type="alphaLcParenR"/>
            </a:pPr>
            <a:r>
              <a:rPr lang="en-US" dirty="0"/>
              <a:t>2 hours</a:t>
            </a:r>
          </a:p>
          <a:p>
            <a:pPr marL="514350" indent="-514350">
              <a:buFont typeface="+mj-lt"/>
              <a:buAutoNum type="alphaLcParenR"/>
            </a:pPr>
            <a:r>
              <a:rPr lang="en-US" dirty="0"/>
              <a:t>4 hours</a:t>
            </a:r>
          </a:p>
          <a:p>
            <a:pPr marL="514350" indent="-514350">
              <a:buFont typeface="+mj-lt"/>
              <a:buAutoNum type="alphaLcParenR"/>
            </a:pPr>
            <a:r>
              <a:rPr lang="en-US" dirty="0"/>
              <a:t>12 hours</a:t>
            </a:r>
          </a:p>
        </p:txBody>
      </p:sp>
    </p:spTree>
    <p:extLst>
      <p:ext uri="{BB962C8B-B14F-4D97-AF65-F5344CB8AC3E}">
        <p14:creationId xmlns:p14="http://schemas.microsoft.com/office/powerpoint/2010/main" xmlns="" val="344498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4</a:t>
            </a:r>
          </a:p>
        </p:txBody>
      </p:sp>
      <p:sp>
        <p:nvSpPr>
          <p:cNvPr id="3" name="Content Placeholder 2"/>
          <p:cNvSpPr>
            <a:spLocks noGrp="1"/>
          </p:cNvSpPr>
          <p:nvPr>
            <p:ph idx="1"/>
          </p:nvPr>
        </p:nvSpPr>
        <p:spPr/>
        <p:txBody>
          <a:bodyPr/>
          <a:lstStyle/>
          <a:p>
            <a:pPr marL="0" indent="0">
              <a:buNone/>
            </a:pPr>
            <a:r>
              <a:rPr lang="en-US" dirty="0"/>
              <a:t>Which of following </a:t>
            </a:r>
            <a:r>
              <a:rPr lang="en-US" b="1" dirty="0"/>
              <a:t>does not</a:t>
            </a:r>
            <a:r>
              <a:rPr lang="en-US" dirty="0"/>
              <a:t> indicate signs of ‘death’ ?</a:t>
            </a:r>
          </a:p>
          <a:p>
            <a:endParaRPr lang="en-US" dirty="0"/>
          </a:p>
          <a:p>
            <a:pPr marL="514350" indent="-514350">
              <a:buFont typeface="+mj-lt"/>
              <a:buAutoNum type="alphaLcParenR"/>
            </a:pPr>
            <a:r>
              <a:rPr lang="en-US" dirty="0"/>
              <a:t>Absent spinal reflexes</a:t>
            </a:r>
          </a:p>
          <a:p>
            <a:pPr marL="514350" indent="-514350">
              <a:buFont typeface="+mj-lt"/>
              <a:buAutoNum type="alphaLcParenR"/>
            </a:pPr>
            <a:r>
              <a:rPr lang="en-US" dirty="0"/>
              <a:t>Absent brainstem reflexes</a:t>
            </a:r>
          </a:p>
          <a:p>
            <a:pPr marL="514350" indent="-514350">
              <a:buFont typeface="+mj-lt"/>
              <a:buAutoNum type="alphaLcParenR"/>
            </a:pPr>
            <a:r>
              <a:rPr lang="en-US" dirty="0"/>
              <a:t>Flat line ECG for 1 min</a:t>
            </a:r>
          </a:p>
          <a:p>
            <a:pPr marL="514350" indent="-514350">
              <a:buFont typeface="+mj-lt"/>
              <a:buAutoNum type="alphaLcParenR"/>
            </a:pPr>
            <a:r>
              <a:rPr lang="en-US" dirty="0"/>
              <a:t>Apnea for 10 </a:t>
            </a:r>
            <a:r>
              <a:rPr lang="en-US" dirty="0" err="1"/>
              <a:t>mins</a:t>
            </a:r>
            <a:endParaRPr lang="en-US" dirty="0"/>
          </a:p>
        </p:txBody>
      </p:sp>
    </p:spTree>
    <p:extLst>
      <p:ext uri="{BB962C8B-B14F-4D97-AF65-F5344CB8AC3E}">
        <p14:creationId xmlns:p14="http://schemas.microsoft.com/office/powerpoint/2010/main" xmlns="" val="3043079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 5</a:t>
            </a:r>
          </a:p>
        </p:txBody>
      </p:sp>
      <p:sp>
        <p:nvSpPr>
          <p:cNvPr id="3" name="Content Placeholder 2"/>
          <p:cNvSpPr>
            <a:spLocks noGrp="1"/>
          </p:cNvSpPr>
          <p:nvPr>
            <p:ph idx="1"/>
          </p:nvPr>
        </p:nvSpPr>
        <p:spPr/>
        <p:txBody>
          <a:bodyPr/>
          <a:lstStyle/>
          <a:p>
            <a:pPr marL="0" indent="0">
              <a:buNone/>
            </a:pPr>
            <a:r>
              <a:rPr lang="en-US" dirty="0"/>
              <a:t>Which of the following is surest sign of death?</a:t>
            </a:r>
          </a:p>
          <a:p>
            <a:endParaRPr lang="en-US" dirty="0"/>
          </a:p>
          <a:p>
            <a:pPr marL="514350" indent="-514350">
              <a:buFont typeface="+mj-lt"/>
              <a:buAutoNum type="alphaLcParenR"/>
            </a:pPr>
            <a:r>
              <a:rPr lang="en-US" dirty="0"/>
              <a:t>Absent brainstem reflexes</a:t>
            </a:r>
          </a:p>
          <a:p>
            <a:pPr marL="514350" indent="-514350">
              <a:buFont typeface="+mj-lt"/>
              <a:buAutoNum type="alphaLcParenR"/>
            </a:pPr>
            <a:r>
              <a:rPr lang="en-US" dirty="0"/>
              <a:t>Rigor mortis</a:t>
            </a:r>
          </a:p>
          <a:p>
            <a:pPr marL="514350" indent="-514350">
              <a:buFont typeface="+mj-lt"/>
              <a:buAutoNum type="alphaLcParenR"/>
            </a:pPr>
            <a:r>
              <a:rPr lang="en-US" dirty="0"/>
              <a:t>Flat line ECG for 10 seconds</a:t>
            </a:r>
          </a:p>
          <a:p>
            <a:pPr marL="514350" indent="-514350">
              <a:buFont typeface="+mj-lt"/>
              <a:buAutoNum type="alphaLcParenR"/>
            </a:pPr>
            <a:r>
              <a:rPr lang="en-US" dirty="0"/>
              <a:t>Apnea for 5 </a:t>
            </a:r>
            <a:r>
              <a:rPr lang="en-US" dirty="0" err="1"/>
              <a:t>mins</a:t>
            </a:r>
            <a:endParaRPr lang="en-US" dirty="0"/>
          </a:p>
        </p:txBody>
      </p:sp>
    </p:spTree>
    <p:extLst>
      <p:ext uri="{BB962C8B-B14F-4D97-AF65-F5344CB8AC3E}">
        <p14:creationId xmlns:p14="http://schemas.microsoft.com/office/powerpoint/2010/main" xmlns="" val="92087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 this session</a:t>
            </a:r>
          </a:p>
        </p:txBody>
      </p:sp>
      <p:sp>
        <p:nvSpPr>
          <p:cNvPr id="3" name="Content Placeholder 2"/>
          <p:cNvSpPr>
            <a:spLocks noGrp="1"/>
          </p:cNvSpPr>
          <p:nvPr>
            <p:ph idx="1"/>
          </p:nvPr>
        </p:nvSpPr>
        <p:spPr/>
        <p:txBody>
          <a:bodyPr/>
          <a:lstStyle/>
          <a:p>
            <a:r>
              <a:rPr lang="en-IN" dirty="0"/>
              <a:t>Introduction – ‘Death’</a:t>
            </a:r>
          </a:p>
          <a:p>
            <a:r>
              <a:rPr lang="en-IN" dirty="0"/>
              <a:t>Process of Death</a:t>
            </a:r>
          </a:p>
          <a:p>
            <a:pPr lvl="1"/>
            <a:r>
              <a:rPr lang="en-IN" dirty="0"/>
              <a:t>Somatic Death</a:t>
            </a:r>
          </a:p>
          <a:p>
            <a:pPr lvl="2"/>
            <a:r>
              <a:rPr lang="en-IN" dirty="0"/>
              <a:t>How to diagnose?</a:t>
            </a:r>
          </a:p>
          <a:p>
            <a:pPr lvl="1"/>
            <a:r>
              <a:rPr lang="en-IN" dirty="0"/>
              <a:t>Molecular Death</a:t>
            </a:r>
          </a:p>
          <a:p>
            <a:r>
              <a:rPr lang="en-IN" dirty="0"/>
              <a:t>Brain/Brainstem Death</a:t>
            </a:r>
          </a:p>
          <a:p>
            <a:r>
              <a:rPr lang="en-IN" dirty="0"/>
              <a:t>Organ Transplantation Act</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457200" y="2071678"/>
            <a:ext cx="8229600" cy="42862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229957" y="1928802"/>
            <a:ext cx="4946953" cy="4429156"/>
          </a:xfrm>
          <a:prstGeom prst="rect">
            <a:avLst/>
          </a:prstGeom>
          <a:noFill/>
          <a:ln w="9525">
            <a:noFill/>
            <a:miter lim="800000"/>
            <a:headEnd/>
            <a:tailEnd/>
          </a:ln>
          <a:effectLst/>
        </p:spPr>
      </p:pic>
      <p:pic>
        <p:nvPicPr>
          <p:cNvPr id="1026" name="Picture 2" descr="D:\Kalpesh\f.m. dept\library\4 thanatology, PM changes\E903MLdB5NS8f175J2QCdeCS.jpg"/>
          <p:cNvPicPr>
            <a:picLocks noChangeAspect="1" noChangeArrowheads="1"/>
          </p:cNvPicPr>
          <p:nvPr/>
        </p:nvPicPr>
        <p:blipFill>
          <a:blip r:embed="rId3"/>
          <a:srcRect/>
          <a:stretch>
            <a:fillRect/>
          </a:stretch>
        </p:blipFill>
        <p:spPr bwMode="auto">
          <a:xfrm>
            <a:off x="5429256" y="785794"/>
            <a:ext cx="3214678" cy="57864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INTRODUCTION &amp; DEFINITIONS</a:t>
            </a:r>
          </a:p>
        </p:txBody>
      </p:sp>
      <p:sp>
        <p:nvSpPr>
          <p:cNvPr id="3" name="Content Placeholder 2"/>
          <p:cNvSpPr>
            <a:spLocks noGrp="1"/>
          </p:cNvSpPr>
          <p:nvPr>
            <p:ph idx="1"/>
          </p:nvPr>
        </p:nvSpPr>
        <p:spPr>
          <a:xfrm>
            <a:off x="457200" y="1600200"/>
            <a:ext cx="8229600" cy="4648200"/>
          </a:xfrm>
        </p:spPr>
        <p:txBody>
          <a:bodyPr>
            <a:normAutofit fontScale="92500"/>
          </a:bodyPr>
          <a:lstStyle/>
          <a:p>
            <a:pPr marL="0" indent="0">
              <a:buNone/>
            </a:pPr>
            <a:r>
              <a:rPr lang="en-US" b="1" u="sng" dirty="0"/>
              <a:t>Thanatology </a:t>
            </a:r>
            <a:r>
              <a:rPr lang="en-US" u="sng" dirty="0"/>
              <a:t>:</a:t>
            </a:r>
            <a:r>
              <a:rPr lang="en-US" dirty="0"/>
              <a:t> Branch of science that deals with death &amp;  </a:t>
            </a:r>
            <a:br>
              <a:rPr lang="en-US" dirty="0"/>
            </a:br>
            <a:r>
              <a:rPr lang="en-US" dirty="0"/>
              <a:t>                         in all aspects.</a:t>
            </a:r>
          </a:p>
          <a:p>
            <a:endParaRPr lang="en-US" dirty="0"/>
          </a:p>
          <a:p>
            <a:pPr marL="0" indent="0">
              <a:buNone/>
            </a:pPr>
            <a:r>
              <a:rPr lang="en-US" b="1" u="sng" dirty="0">
                <a:solidFill>
                  <a:srgbClr val="FF0000"/>
                </a:solidFill>
              </a:rPr>
              <a:t>DEATH:</a:t>
            </a:r>
          </a:p>
          <a:p>
            <a:pPr marL="0" indent="0"/>
            <a:r>
              <a:rPr lang="en-US" dirty="0"/>
              <a:t> </a:t>
            </a:r>
            <a:r>
              <a:rPr lang="en-US" u="sng" dirty="0"/>
              <a:t>Conventionally</a:t>
            </a:r>
            <a:r>
              <a:rPr lang="en-US" dirty="0"/>
              <a:t> – complete &amp; irreversible cessation of the </a:t>
            </a:r>
            <a:br>
              <a:rPr lang="en-US" dirty="0"/>
            </a:br>
            <a:r>
              <a:rPr lang="en-US" dirty="0"/>
              <a:t>    functions of nervous, circulatory and respiratory systems.</a:t>
            </a:r>
          </a:p>
          <a:p>
            <a:r>
              <a:rPr lang="en-US" u="sng" dirty="0"/>
              <a:t>IPC S.46 </a:t>
            </a:r>
            <a:r>
              <a:rPr lang="en-US" dirty="0"/>
              <a:t>– Death denotes death of a human being unless the contrary appears from the context.</a:t>
            </a:r>
          </a:p>
          <a:p>
            <a:r>
              <a:rPr lang="en-US" u="sng" dirty="0"/>
              <a:t>Birth &amp; Death </a:t>
            </a:r>
            <a:r>
              <a:rPr lang="en-US" u="sng" dirty="0" err="1"/>
              <a:t>Registraction</a:t>
            </a:r>
            <a:r>
              <a:rPr lang="en-US" u="sng" dirty="0"/>
              <a:t> Act </a:t>
            </a:r>
            <a:r>
              <a:rPr lang="en-US" dirty="0"/>
              <a:t>– Permanent disappearance of all evidence of life at any time after </a:t>
            </a:r>
            <a:r>
              <a:rPr lang="en-US" dirty="0" err="1"/>
              <a:t>livebirth</a:t>
            </a:r>
            <a:r>
              <a:rPr lang="en-US" dirty="0"/>
              <a:t> has taken place.</a:t>
            </a:r>
          </a:p>
          <a:p>
            <a:endParaRPr lang="en-US" dirty="0"/>
          </a:p>
          <a:p>
            <a:pPr marL="0" indent="0">
              <a:buNone/>
            </a:pPr>
            <a:endParaRPr lang="en-US" dirty="0"/>
          </a:p>
        </p:txBody>
      </p:sp>
    </p:spTree>
    <p:extLst>
      <p:ext uri="{BB962C8B-B14F-4D97-AF65-F5344CB8AC3E}">
        <p14:creationId xmlns:p14="http://schemas.microsoft.com/office/powerpoint/2010/main" xmlns="" val="120925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err="1"/>
              <a:t>Livebirth</a:t>
            </a:r>
            <a:r>
              <a:rPr lang="en-IN" b="1" dirty="0"/>
              <a:t> </a:t>
            </a:r>
            <a:r>
              <a:rPr lang="en-IN" dirty="0"/>
              <a:t>– child who showed any signs of life after completed or partial birth.</a:t>
            </a:r>
          </a:p>
          <a:p>
            <a:r>
              <a:rPr lang="en-IN" b="1" dirty="0"/>
              <a:t>Signs of life in newborn</a:t>
            </a:r>
            <a:r>
              <a:rPr lang="en-IN" dirty="0"/>
              <a:t>– presence of one or more of below</a:t>
            </a:r>
          </a:p>
          <a:p>
            <a:pPr marL="850392" lvl="1" indent="-457200">
              <a:buFont typeface="+mj-lt"/>
              <a:buAutoNum type="arabicParenR"/>
            </a:pPr>
            <a:r>
              <a:rPr lang="en-IN" dirty="0"/>
              <a:t>Cry</a:t>
            </a:r>
          </a:p>
          <a:p>
            <a:pPr marL="850392" lvl="1" indent="-457200">
              <a:buFont typeface="+mj-lt"/>
              <a:buAutoNum type="arabicParenR"/>
            </a:pPr>
            <a:r>
              <a:rPr lang="en-IN" dirty="0"/>
              <a:t>Active respiration</a:t>
            </a:r>
          </a:p>
          <a:p>
            <a:pPr marL="850392" lvl="1" indent="-457200">
              <a:buFont typeface="+mj-lt"/>
              <a:buAutoNum type="arabicParenR"/>
            </a:pPr>
            <a:r>
              <a:rPr lang="en-IN" dirty="0"/>
              <a:t>Pulse or heartbeat</a:t>
            </a:r>
          </a:p>
          <a:p>
            <a:pPr marL="850392" lvl="1" indent="-457200">
              <a:buFont typeface="+mj-lt"/>
              <a:buAutoNum type="arabicParenR"/>
            </a:pPr>
            <a:r>
              <a:rPr lang="en-IN" dirty="0"/>
              <a:t>Active movement of limb or </a:t>
            </a:r>
            <a:r>
              <a:rPr lang="en-IN" dirty="0" err="1"/>
              <a:t>bodypart</a:t>
            </a:r>
            <a:endParaRPr lang="en-IN" dirty="0"/>
          </a:p>
          <a:p>
            <a:pPr marL="850392" lvl="1" indent="-457200">
              <a:buFont typeface="+mj-lt"/>
              <a:buAutoNum type="arabicParenR"/>
            </a:pPr>
            <a:endParaRPr lang="en-IN" dirty="0"/>
          </a:p>
          <a:p>
            <a:pPr marL="484632" indent="-457200"/>
            <a:r>
              <a:rPr lang="en-IN" b="1" dirty="0"/>
              <a:t>Stillbirth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DEATH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1402247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11659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1590</TotalTime>
  <Words>1228</Words>
  <Application>Microsoft Office PowerPoint</Application>
  <PresentationFormat>On-screen Show (4:3)</PresentationFormat>
  <Paragraphs>241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DEATH </vt:lpstr>
      <vt:lpstr>In this session</vt:lpstr>
      <vt:lpstr>Slide 3</vt:lpstr>
      <vt:lpstr>In this session</vt:lpstr>
      <vt:lpstr>Slide 5</vt:lpstr>
      <vt:lpstr>Slide 6</vt:lpstr>
      <vt:lpstr>INTRODUCTION &amp; DEFINITIONS</vt:lpstr>
      <vt:lpstr>Slide 8</vt:lpstr>
      <vt:lpstr>Process of DEATH</vt:lpstr>
      <vt:lpstr>Somatic death</vt:lpstr>
      <vt:lpstr>How to diagnose?</vt:lpstr>
      <vt:lpstr>Slide 12</vt:lpstr>
      <vt:lpstr>Medicolegal Imp</vt:lpstr>
      <vt:lpstr>Molecular death</vt:lpstr>
      <vt:lpstr>Time limit of organs procurement for Transplantation(after brainstem death)</vt:lpstr>
      <vt:lpstr>Slide 16</vt:lpstr>
      <vt:lpstr>BRAIN DEATH</vt:lpstr>
      <vt:lpstr>Slide 18</vt:lpstr>
      <vt:lpstr>Slide 19</vt:lpstr>
      <vt:lpstr>Criteria for brain death</vt:lpstr>
      <vt:lpstr>THOT Act</vt:lpstr>
      <vt:lpstr>Donor &amp; recipient</vt:lpstr>
      <vt:lpstr>Procedure</vt:lpstr>
      <vt:lpstr>Brain stem death diagnosis</vt:lpstr>
      <vt:lpstr>Tests for brain stem</vt:lpstr>
      <vt:lpstr>Punishments </vt:lpstr>
      <vt:lpstr>Rithalia A, McDaid C, Suekarran S, Norman G, Myers L, Sowden A. A systematic review of presumed consent systems for deceased organ donation.   Health Technol Assess. 2009 May;13(26):iii, ix-xi, 1-95. doi: 10.3310/hta13260.</vt:lpstr>
      <vt:lpstr>MCQs</vt:lpstr>
      <vt:lpstr>MCQ 1</vt:lpstr>
      <vt:lpstr>MCQ 2</vt:lpstr>
      <vt:lpstr>MCQ 3</vt:lpstr>
      <vt:lpstr>MCQ 4</vt:lpstr>
      <vt:lpstr>MCQ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death from wounds</dc:title>
  <dc:creator>KALPESH ZANZRUKIYA</dc:creator>
  <cp:lastModifiedBy>user</cp:lastModifiedBy>
  <cp:revision>561</cp:revision>
  <dcterms:created xsi:type="dcterms:W3CDTF">2006-08-16T00:00:00Z</dcterms:created>
  <dcterms:modified xsi:type="dcterms:W3CDTF">2024-11-26T07:42:46Z</dcterms:modified>
</cp:coreProperties>
</file>