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38"/>
  </p:notesMasterIdLst>
  <p:sldIdLst>
    <p:sldId id="290" r:id="rId2"/>
    <p:sldId id="334" r:id="rId3"/>
    <p:sldId id="339" r:id="rId4"/>
    <p:sldId id="293" r:id="rId5"/>
    <p:sldId id="338" r:id="rId6"/>
    <p:sldId id="336" r:id="rId7"/>
    <p:sldId id="303" r:id="rId8"/>
    <p:sldId id="302" r:id="rId9"/>
    <p:sldId id="304" r:id="rId10"/>
    <p:sldId id="305" r:id="rId11"/>
    <p:sldId id="306" r:id="rId12"/>
    <p:sldId id="307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32" r:id="rId23"/>
    <p:sldId id="333" r:id="rId24"/>
    <p:sldId id="296" r:id="rId25"/>
    <p:sldId id="267" r:id="rId26"/>
    <p:sldId id="300" r:id="rId27"/>
    <p:sldId id="319" r:id="rId28"/>
    <p:sldId id="283" r:id="rId29"/>
    <p:sldId id="321" r:id="rId30"/>
    <p:sldId id="322" r:id="rId31"/>
    <p:sldId id="325" r:id="rId32"/>
    <p:sldId id="326" r:id="rId33"/>
    <p:sldId id="327" r:id="rId34"/>
    <p:sldId id="328" r:id="rId35"/>
    <p:sldId id="329" r:id="rId36"/>
    <p:sldId id="330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00"/>
    <a:srgbClr val="FF33CC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2D474D1-5A53-4A9F-98D5-15683142E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119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3C077BC-3C03-4215-B15F-D9576BFC0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70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613B6-57A1-4F5B-973A-905D57E0B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18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6178-1545-4CA5-9FC9-75B7BF9B8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61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36403-193A-43F9-B317-EAB640F99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89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27EA05-37B6-4AC0-924C-0F1EBC412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546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09FC2C-EF66-4998-9231-0D942895C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73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232AB7-F7C1-4615-864C-475188866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1226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955E74-1012-47F1-BB93-FF836C2C9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019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D9CD-4D7A-4903-B684-0CD99A72C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54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CE8D8-4023-414E-B70D-021DBC462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20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BA4D2F3-2046-4A23-A6AA-6A0A5FA32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7491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E570029-E9B2-4B4F-9BFF-B82F68036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0" r:id="rId2"/>
    <p:sldLayoutId id="2147483915" r:id="rId3"/>
    <p:sldLayoutId id="2147483916" r:id="rId4"/>
    <p:sldLayoutId id="2147483917" r:id="rId5"/>
    <p:sldLayoutId id="2147483918" r:id="rId6"/>
    <p:sldLayoutId id="2147483911" r:id="rId7"/>
    <p:sldLayoutId id="2147483919" r:id="rId8"/>
    <p:sldLayoutId id="2147483920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153400" cy="2625725"/>
          </a:xfrm>
        </p:spPr>
        <p:txBody>
          <a:bodyPr>
            <a:normAutofit/>
          </a:bodyPr>
          <a:lstStyle/>
          <a:p>
            <a:pPr marL="365760" indent="-256032" algn="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- Dr. Kalpesh Zanzrukiya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MD Forensic Medicine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14795" y="1756870"/>
            <a:ext cx="8686800" cy="609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7B9899"/>
                </a:solidFill>
              </a:rPr>
              <a:t>Medical Certification of Cause of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Form 4 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590"/>
            <a:ext cx="8763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64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</a:rPr>
              <a:t>Death report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29310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column should be filled.(if any ‘not applicable’, mention).</a:t>
            </a:r>
          </a:p>
          <a:p>
            <a:r>
              <a:rPr lang="en-US" dirty="0" smtClean="0"/>
              <a:t>Legible writing. No short forms/initials.</a:t>
            </a:r>
          </a:p>
          <a:p>
            <a:r>
              <a:rPr lang="en-US" dirty="0" smtClean="0"/>
              <a:t>Be assure for each detail(Name, age, sex,…, date &amp; time of death,…)</a:t>
            </a:r>
          </a:p>
          <a:p>
            <a:r>
              <a:rPr lang="en-US" dirty="0" smtClean="0"/>
              <a:t>Name: full name(if unnamed newborn, S/o D/o _______)(if unknown male c/o _____ PS)</a:t>
            </a:r>
          </a:p>
          <a:p>
            <a:r>
              <a:rPr lang="en-US" dirty="0" smtClean="0"/>
              <a:t>Age : &gt;1 </a:t>
            </a:r>
            <a:r>
              <a:rPr lang="en-US" dirty="0" err="1" smtClean="0"/>
              <a:t>yr</a:t>
            </a:r>
            <a:r>
              <a:rPr lang="en-US" dirty="0" smtClean="0"/>
              <a:t> – in </a:t>
            </a:r>
            <a:r>
              <a:rPr lang="en-US" dirty="0" err="1" smtClean="0"/>
              <a:t>yrs</a:t>
            </a:r>
            <a:r>
              <a:rPr lang="en-US" dirty="0" smtClean="0"/>
              <a:t>, 1mth to 1yr – in </a:t>
            </a:r>
            <a:r>
              <a:rPr lang="en-US" dirty="0" err="1" smtClean="0"/>
              <a:t>mths</a:t>
            </a:r>
            <a:r>
              <a:rPr lang="en-US" dirty="0" smtClean="0"/>
              <a:t>, 1d to 1mth – in days</a:t>
            </a:r>
          </a:p>
          <a:p>
            <a:r>
              <a:rPr lang="en-US" dirty="0" smtClean="0"/>
              <a:t>Sex : M/F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to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66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parts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Part I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	Immediate Cause (a)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	Antecedent Cause (b)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	Underlying cause (c)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Part II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	Other significant conditions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CAUSE OF DEATH</a:t>
            </a:r>
          </a:p>
        </p:txBody>
      </p:sp>
    </p:spTree>
    <p:extLst>
      <p:ext uri="{BB962C8B-B14F-4D97-AF65-F5344CB8AC3E}">
        <p14:creationId xmlns:p14="http://schemas.microsoft.com/office/powerpoint/2010/main" xmlns="" val="28650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55783"/>
            <a:ext cx="8229600" cy="4525962"/>
          </a:xfrm>
        </p:spPr>
        <p:txBody>
          <a:bodyPr/>
          <a:lstStyle/>
          <a:p>
            <a:r>
              <a:rPr lang="en-US" sz="2800" dirty="0" smtClean="0"/>
              <a:t>The disease, injury or complication that directly lead to death.</a:t>
            </a:r>
          </a:p>
          <a:p>
            <a:r>
              <a:rPr lang="en-US" sz="2800" dirty="0" smtClean="0"/>
              <a:t>There must always be an entry on line (a)</a:t>
            </a:r>
          </a:p>
          <a:p>
            <a:r>
              <a:rPr lang="en-US" sz="2800" u="sng" dirty="0" smtClean="0"/>
              <a:t>Not mode of dying </a:t>
            </a:r>
            <a:r>
              <a:rPr lang="en-US" sz="2800" dirty="0" smtClean="0"/>
              <a:t>(Heart failure, respiratory failure, cardio-respiratory arrest, coma etc.)</a:t>
            </a:r>
          </a:p>
          <a:p>
            <a:r>
              <a:rPr lang="en-US" sz="2800" dirty="0" smtClean="0"/>
              <a:t>In case of a violent death - result of external cause (e.g. Fracture of skull base, crushed chest, cut injury of neck vessels..)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enility/old age should not be written if specific cause is known, write in part II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Part I(a) - Immediate Cause</a:t>
            </a:r>
          </a:p>
        </p:txBody>
      </p:sp>
    </p:spTree>
    <p:extLst>
      <p:ext uri="{BB962C8B-B14F-4D97-AF65-F5344CB8AC3E}">
        <p14:creationId xmlns:p14="http://schemas.microsoft.com/office/powerpoint/2010/main" xmlns="" val="17284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03338"/>
            <a:ext cx="8229600" cy="5257800"/>
          </a:xfrm>
        </p:spPr>
        <p:txBody>
          <a:bodyPr/>
          <a:lstStyle/>
          <a:p>
            <a:r>
              <a:rPr lang="en-US" sz="2800" dirty="0"/>
              <a:t>Condition antecedent to the immediate cause of death both with respect to time and etiological/ pathological relationship.</a:t>
            </a:r>
          </a:p>
          <a:p>
            <a:endParaRPr lang="en-US" sz="2800" dirty="0" smtClean="0"/>
          </a:p>
          <a:p>
            <a:r>
              <a:rPr lang="en-US" sz="2800" dirty="0" smtClean="0"/>
              <a:t>E.g. -  Case of duodenal ulcer…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Part </a:t>
            </a:r>
            <a:r>
              <a:rPr lang="en-US" dirty="0" smtClean="0">
                <a:solidFill>
                  <a:schemeClr val="tx1"/>
                </a:solidFill>
              </a:rPr>
              <a:t>I(b) </a:t>
            </a:r>
            <a:r>
              <a:rPr lang="en-US" dirty="0">
                <a:solidFill>
                  <a:schemeClr val="tx1"/>
                </a:solidFill>
              </a:rPr>
              <a:t>- Antecedent </a:t>
            </a:r>
            <a:r>
              <a:rPr lang="en-US" dirty="0" smtClean="0">
                <a:solidFill>
                  <a:schemeClr val="tx1"/>
                </a:solidFill>
              </a:rPr>
              <a:t>Cause</a:t>
            </a:r>
          </a:p>
        </p:txBody>
      </p:sp>
      <p:pic>
        <p:nvPicPr>
          <p:cNvPr id="1026" name="Picture 2" descr="C:\Users\Samrath\Desktop\2016-08-30_111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040" y="3565283"/>
            <a:ext cx="7893080" cy="22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9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dirty="0" smtClean="0"/>
              <a:t>condition </a:t>
            </a:r>
            <a:r>
              <a:rPr lang="en-US" sz="2800" dirty="0"/>
              <a:t>which gave rise to the antecedent condition on line (b)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If the sequence of events comprise more than 3 stages extra line or entries may be made in part I as (d).</a:t>
            </a:r>
          </a:p>
          <a:p>
            <a:endParaRPr lang="en-US" sz="2800" dirty="0" smtClean="0"/>
          </a:p>
          <a:p>
            <a:r>
              <a:rPr lang="en-US" sz="2800" dirty="0" smtClean="0"/>
              <a:t>Very important </a:t>
            </a:r>
            <a:r>
              <a:rPr lang="en-US" sz="2800" dirty="0" err="1" smtClean="0"/>
              <a:t>b’cos</a:t>
            </a:r>
            <a:r>
              <a:rPr lang="en-US" sz="2800" dirty="0" smtClean="0"/>
              <a:t>….. condition </a:t>
            </a:r>
            <a:r>
              <a:rPr lang="en-US" sz="2800" dirty="0"/>
              <a:t>on the lowest line of part I will be taken as a underlying cause and used for statistical classification of cause of death by </a:t>
            </a:r>
            <a:r>
              <a:rPr lang="en-US" sz="2800" dirty="0" smtClean="0"/>
              <a:t>ICD.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Part </a:t>
            </a:r>
            <a:r>
              <a:rPr lang="en-US" dirty="0" smtClean="0">
                <a:solidFill>
                  <a:schemeClr val="tx1"/>
                </a:solidFill>
              </a:rPr>
              <a:t>I(c)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Underlying Cause</a:t>
            </a:r>
          </a:p>
        </p:txBody>
      </p:sp>
    </p:spTree>
    <p:extLst>
      <p:ext uri="{BB962C8B-B14F-4D97-AF65-F5344CB8AC3E}">
        <p14:creationId xmlns:p14="http://schemas.microsoft.com/office/powerpoint/2010/main" xmlns="" val="41020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79613"/>
            <a:ext cx="8229600" cy="3270250"/>
          </a:xfrm>
        </p:spPr>
        <p:txBody>
          <a:bodyPr/>
          <a:lstStyle/>
          <a:p>
            <a:pPr algn="just"/>
            <a:r>
              <a:rPr lang="en-US" dirty="0" smtClean="0"/>
              <a:t>Enter all other diseases or conditions contributed to death but not directly causing the death.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Alcohol, smoking, environmental factors, remote injury/diseases, pregnancy, surgery etc.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effectLst/>
              </a:rPr>
              <a:t>Part II (Other significant conditions)</a:t>
            </a:r>
          </a:p>
        </p:txBody>
      </p:sp>
      <p:pic>
        <p:nvPicPr>
          <p:cNvPr id="4" name="Picture 2" descr="C:\Users\Samrath\Desktop\2016-08-30_111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040" y="3185808"/>
            <a:ext cx="7893080" cy="22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82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onset of condition &amp; death</a:t>
            </a:r>
          </a:p>
          <a:p>
            <a:endParaRPr lang="en-US" dirty="0" smtClean="0"/>
          </a:p>
          <a:p>
            <a:r>
              <a:rPr lang="en-US" dirty="0" smtClean="0"/>
              <a:t>If not known exact – write in approx. (several months, since birth)</a:t>
            </a:r>
          </a:p>
          <a:p>
            <a:endParaRPr lang="en-US" dirty="0"/>
          </a:p>
          <a:p>
            <a:r>
              <a:rPr lang="en-US" dirty="0" smtClean="0"/>
              <a:t>If not known at all – write ‘unknown’</a:t>
            </a:r>
          </a:p>
          <a:p>
            <a:r>
              <a:rPr lang="en-US" dirty="0" smtClean="0"/>
              <a:t>[Where </a:t>
            </a:r>
            <a:r>
              <a:rPr lang="en-US" dirty="0"/>
              <a:t>an important detail is </a:t>
            </a:r>
            <a:r>
              <a:rPr lang="en-US" dirty="0" smtClean="0"/>
              <a:t>unknown, </a:t>
            </a:r>
            <a:r>
              <a:rPr lang="en-US" dirty="0"/>
              <a:t>the </a:t>
            </a:r>
            <a:r>
              <a:rPr lang="en-US" dirty="0" smtClean="0"/>
              <a:t>fact should </a:t>
            </a:r>
            <a:r>
              <a:rPr lang="en-US" dirty="0"/>
              <a:t>be </a:t>
            </a:r>
            <a:r>
              <a:rPr lang="en-US" dirty="0" smtClean="0"/>
              <a:t>stated</a:t>
            </a:r>
            <a:r>
              <a:rPr lang="en-US" dirty="0"/>
              <a:t>.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interval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5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28736"/>
            <a:ext cx="8472518" cy="4821497"/>
          </a:xfrm>
        </p:spPr>
        <p:txBody>
          <a:bodyPr/>
          <a:lstStyle/>
          <a:p>
            <a:pPr marL="623887" indent="-514350">
              <a:buFont typeface="+mj-lt"/>
              <a:buAutoNum type="arabicParenR"/>
            </a:pPr>
            <a:r>
              <a:rPr lang="en-US" sz="2400" dirty="0" smtClean="0"/>
              <a:t>Natural</a:t>
            </a:r>
          </a:p>
          <a:p>
            <a:pPr marL="623887" indent="-514350">
              <a:buFont typeface="+mj-lt"/>
              <a:buAutoNum type="arabicParenR"/>
            </a:pPr>
            <a:r>
              <a:rPr lang="en-US" sz="2400" dirty="0" smtClean="0"/>
              <a:t>Accidental 	</a:t>
            </a:r>
          </a:p>
          <a:p>
            <a:pPr marL="623887" indent="-514350">
              <a:buFont typeface="+mj-lt"/>
              <a:buAutoNum type="arabicParenR"/>
            </a:pPr>
            <a:r>
              <a:rPr lang="en-US" sz="2400" dirty="0" smtClean="0"/>
              <a:t>Suicide 		</a:t>
            </a:r>
          </a:p>
          <a:p>
            <a:pPr marL="623887" indent="-514350">
              <a:buFont typeface="+mj-lt"/>
              <a:buAutoNum type="arabicParenR"/>
            </a:pPr>
            <a:r>
              <a:rPr lang="en-US" sz="2400" dirty="0" smtClean="0"/>
              <a:t>Homicidal 	</a:t>
            </a:r>
          </a:p>
          <a:p>
            <a:pPr marL="623887" indent="-514350">
              <a:buFont typeface="+mj-lt"/>
              <a:buAutoNum type="arabicParenR"/>
            </a:pPr>
            <a:r>
              <a:rPr lang="en-US" sz="2400" dirty="0" smtClean="0"/>
              <a:t>Pending investigation/Undetermined</a:t>
            </a:r>
          </a:p>
          <a:p>
            <a:pPr>
              <a:buNone/>
            </a:pPr>
            <a:endParaRPr lang="en-US" sz="2000" dirty="0"/>
          </a:p>
          <a:p>
            <a:pPr marL="849313" lvl="1" indent="-457200">
              <a:buFont typeface="+mj-lt"/>
              <a:buAutoNum type="arabicParenR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/>
          <a:lstStyle/>
          <a:p>
            <a:r>
              <a:rPr lang="en-US" dirty="0" smtClean="0"/>
              <a:t>Manner of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69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 this session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5" y="1633190"/>
          <a:ext cx="8110566" cy="4459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5"/>
                <a:gridCol w="4390758"/>
                <a:gridCol w="1113215"/>
                <a:gridCol w="874669"/>
                <a:gridCol w="874669"/>
              </a:tblGrid>
              <a:tr h="1214446"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chemeClr val="bg1"/>
                          </a:solidFill>
                        </a:rPr>
                        <a:t>COMPETENCY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Domain (K/S/A/C) 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Level (K/KH/S/SH/P) 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Core</a:t>
                      </a:r>
                      <a:r>
                        <a:rPr lang="en-IN" sz="1600" b="1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16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(Y/N) 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9938">
                <a:tc>
                  <a:txBody>
                    <a:bodyPr/>
                    <a:lstStyle/>
                    <a:p>
                      <a:r>
                        <a:rPr kumimoji="0" lang="en-I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FM1.9 </a:t>
                      </a:r>
                      <a:r>
                        <a:rPr lang="en-IN" sz="1200" dirty="0" smtClean="0">
                          <a:latin typeface="Arial"/>
                          <a:ea typeface="Times New Roman"/>
                          <a:cs typeface="Mangal"/>
                        </a:rPr>
                        <a:t> 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the importance of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documentation in medical practice 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patient case records, discharge summary, medical certificates, medico-legal reports, Registers, MCCD, Birth &amp; Death certificates</a:t>
                      </a:r>
                      <a:endParaRPr lang="en-IN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Arial"/>
                          <a:ea typeface="Times New Roman"/>
                          <a:cs typeface="Mangal"/>
                        </a:rPr>
                        <a:t>K</a:t>
                      </a:r>
                      <a:endParaRPr lang="en-IN" sz="16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Arial"/>
                          <a:ea typeface="Times New Roman"/>
                          <a:cs typeface="Mangal"/>
                        </a:rPr>
                        <a:t>KH</a:t>
                      </a:r>
                      <a:endParaRPr lang="en-IN" sz="16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Arial"/>
                          <a:ea typeface="Times New Roman"/>
                          <a:cs typeface="Mangal"/>
                        </a:rPr>
                        <a:t>Y</a:t>
                      </a:r>
                      <a:endParaRPr lang="en-IN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20682">
                <a:tc>
                  <a:txBody>
                    <a:bodyPr/>
                    <a:lstStyle/>
                    <a:p>
                      <a:r>
                        <a:rPr kumimoji="0" lang="en-I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FM1.10 </a:t>
                      </a:r>
                      <a:r>
                        <a:rPr lang="en-IN" sz="1200" dirty="0" smtClean="0">
                          <a:latin typeface="Arial"/>
                          <a:ea typeface="Times New Roman"/>
                          <a:cs typeface="Mangal"/>
                        </a:rPr>
                        <a:t> 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 appropriate cause of death in a particular scenario by referring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ICD 11 code</a:t>
                      </a:r>
                      <a:endParaRPr lang="en-IN" sz="1200" b="1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Arial"/>
                          <a:ea typeface="Times New Roman"/>
                          <a:cs typeface="Mangal"/>
                        </a:rPr>
                        <a:t>K</a:t>
                      </a:r>
                      <a:endParaRPr lang="en-IN" sz="16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latin typeface="Arial"/>
                          <a:ea typeface="Times New Roman"/>
                          <a:cs typeface="Mangal"/>
                        </a:rPr>
                        <a:t>KH</a:t>
                      </a:r>
                      <a:endParaRPr lang="en-IN" sz="16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Arial"/>
                          <a:ea typeface="Times New Roman"/>
                          <a:cs typeface="Mangal"/>
                        </a:rPr>
                        <a:t>Y</a:t>
                      </a:r>
                      <a:endParaRPr lang="en-IN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776606">
                <a:tc>
                  <a:txBody>
                    <a:bodyPr/>
                    <a:lstStyle/>
                    <a:p>
                      <a:r>
                        <a:rPr kumimoji="0" lang="en-I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FM1.11</a:t>
                      </a:r>
                      <a:r>
                        <a:rPr lang="en-IN" sz="1200" dirty="0" smtClean="0">
                          <a:latin typeface="Arial"/>
                          <a:ea typeface="Times New Roman"/>
                          <a:cs typeface="Mangal"/>
                        </a:rPr>
                        <a:t> 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a correct </a:t>
                      </a:r>
                      <a:r>
                        <a:rPr kumimoji="0"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 of death certificate </a:t>
                      </a:r>
                      <a:r>
                        <a:rPr kumimoji="0"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per ICD 11 document</a:t>
                      </a:r>
                      <a:endParaRPr lang="en-IN" sz="12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Arial"/>
                          <a:ea typeface="Times New Roman"/>
                          <a:cs typeface="Mangal"/>
                        </a:rPr>
                        <a:t>S</a:t>
                      </a:r>
                      <a:endParaRPr lang="en-IN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Arial"/>
                          <a:ea typeface="Times New Roman"/>
                          <a:cs typeface="Mangal"/>
                        </a:rPr>
                        <a:t>S</a:t>
                      </a:r>
                      <a:r>
                        <a:rPr lang="en-IN" sz="1200" dirty="0" smtClean="0">
                          <a:latin typeface="Arial"/>
                          <a:ea typeface="Times New Roman"/>
                          <a:cs typeface="Mangal"/>
                        </a:rPr>
                        <a:t>H</a:t>
                      </a:r>
                      <a:endParaRPr lang="en-IN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latin typeface="Arial"/>
                          <a:ea typeface="Times New Roman"/>
                          <a:cs typeface="Mangal"/>
                        </a:rPr>
                        <a:t>Y</a:t>
                      </a:r>
                      <a:endParaRPr lang="en-IN" sz="16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death associated to pregnancy – Yes/No</a:t>
            </a:r>
            <a:endParaRPr lang="en-US" dirty="0"/>
          </a:p>
          <a:p>
            <a:r>
              <a:rPr lang="en-US" dirty="0" smtClean="0"/>
              <a:t>If yes, was there a delivery? – Yes/No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Simply tick</a:t>
            </a:r>
          </a:p>
          <a:p>
            <a:pPr lvl="1"/>
            <a:r>
              <a:rPr lang="en-US" dirty="0" smtClean="0"/>
              <a:t>Important for maternity related indices &amp; health policies(MMR etc.)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deceased a female,…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89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Sign, Name, Degree &amp; MCI Reg. No. of certifying doctor with Date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Detachable part – to be handover to relative</a:t>
            </a:r>
          </a:p>
          <a:p>
            <a:pPr lvl="1"/>
            <a:r>
              <a:rPr lang="en-US" sz="2400" dirty="0" smtClean="0"/>
              <a:t>‘Death slip/ Death declaration report’</a:t>
            </a:r>
          </a:p>
          <a:p>
            <a:pPr lvl="1"/>
            <a:r>
              <a:rPr lang="en-US" sz="2400" dirty="0" smtClean="0"/>
              <a:t>Sign, Name of doctor/superintendent of hospital</a:t>
            </a:r>
          </a:p>
          <a:p>
            <a:pPr lvl="1"/>
            <a:r>
              <a:rPr lang="en-US" sz="2400" dirty="0" smtClean="0"/>
              <a:t>Necessary to produce at cremation/funeral site.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2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Not to mention COD in MCCD in –</a:t>
            </a:r>
          </a:p>
          <a:p>
            <a:pPr marL="849313" lvl="1" indent="-457200">
              <a:buFont typeface="+mj-lt"/>
              <a:buAutoNum type="arabicParenR"/>
            </a:pPr>
            <a:r>
              <a:rPr lang="en-US" dirty="0" smtClean="0"/>
              <a:t>MLC cases where PM is to be done/needed</a:t>
            </a:r>
          </a:p>
          <a:p>
            <a:pPr marL="849313" lvl="1" indent="-457200">
              <a:buFont typeface="+mj-lt"/>
              <a:buAutoNum type="arabicParenR"/>
            </a:pPr>
            <a:r>
              <a:rPr lang="en-US" dirty="0" smtClean="0"/>
              <a:t>Brought dead/dead on arrival cases 	</a:t>
            </a:r>
            <a:r>
              <a:rPr lang="en-US" b="1" dirty="0" smtClean="0"/>
              <a:t>– MLC case</a:t>
            </a:r>
          </a:p>
          <a:p>
            <a:pPr marL="849313" lvl="1" indent="-457200">
              <a:buFont typeface="+mj-lt"/>
              <a:buAutoNum type="arabicParenR"/>
            </a:pPr>
            <a:r>
              <a:rPr lang="en-US" dirty="0" smtClean="0"/>
              <a:t>Suspicion/ doubt of any crime 		</a:t>
            </a:r>
            <a:r>
              <a:rPr lang="en-US" b="1" dirty="0" smtClean="0"/>
              <a:t>– MLC case</a:t>
            </a:r>
          </a:p>
          <a:p>
            <a:pPr marL="849313" lvl="1" indent="-457200">
              <a:buFont typeface="+mj-lt"/>
              <a:buAutoNum type="arabicParenR"/>
            </a:pPr>
            <a:r>
              <a:rPr lang="en-US" dirty="0" smtClean="0"/>
              <a:t>Still birth cases 	</a:t>
            </a:r>
            <a:r>
              <a:rPr lang="en-US" b="1" dirty="0" smtClean="0"/>
              <a:t>– form no.3</a:t>
            </a:r>
          </a:p>
          <a:p>
            <a:pPr marL="849313" lvl="1" indent="-457200"/>
            <a:r>
              <a:rPr lang="en-US" sz="2400" b="1" dirty="0" smtClean="0"/>
              <a:t>mention only ‘as per PM Report’ in COD , issue ‘Death</a:t>
            </a:r>
            <a:r>
              <a:rPr lang="en-US" sz="2400" dirty="0" smtClean="0"/>
              <a:t> </a:t>
            </a:r>
            <a:r>
              <a:rPr lang="en-US" sz="2400" b="1" dirty="0" smtClean="0"/>
              <a:t>declaration report’</a:t>
            </a:r>
          </a:p>
          <a:p>
            <a:endParaRPr lang="en-US" sz="2000" dirty="0" smtClean="0"/>
          </a:p>
          <a:p>
            <a:r>
              <a:rPr lang="en-US" sz="2000" dirty="0" smtClean="0"/>
              <a:t>In case of medico-legal cases(MLC), the MCCD has to be issued by the police authorities/PM conducting Dr. However, the Registrar should be informed of such cases, by the hospital.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This is to notify that patient named  ___________________________ which was under treatment at ______________________ Hospital, </a:t>
            </a:r>
            <a:r>
              <a:rPr lang="en-IN" dirty="0" err="1" smtClean="0"/>
              <a:t>Vadodara</a:t>
            </a:r>
            <a:r>
              <a:rPr lang="en-IN" dirty="0" smtClean="0"/>
              <a:t> has been declared dead after due medical examination by me on </a:t>
            </a:r>
            <a:r>
              <a:rPr lang="en-IN" dirty="0" err="1" smtClean="0"/>
              <a:t>Dt</a:t>
            </a:r>
            <a:r>
              <a:rPr lang="en-IN" dirty="0" smtClean="0"/>
              <a:t>___________ time_________. He/she was under treatment for _____________________ until death.</a:t>
            </a:r>
          </a:p>
          <a:p>
            <a:endParaRPr lang="en-IN" dirty="0" smtClean="0"/>
          </a:p>
          <a:p>
            <a:r>
              <a:rPr lang="en-IN" dirty="0" smtClean="0"/>
              <a:t>Sign   :</a:t>
            </a:r>
            <a:br>
              <a:rPr lang="en-IN" dirty="0" smtClean="0"/>
            </a:br>
            <a:r>
              <a:rPr lang="en-IN" dirty="0" smtClean="0"/>
              <a:t>Name :</a:t>
            </a:r>
            <a:br>
              <a:rPr lang="en-IN" dirty="0" smtClean="0"/>
            </a:br>
            <a:r>
              <a:rPr lang="en-IN" dirty="0" smtClean="0"/>
              <a:t>Stamp: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Death Declaration Report</a:t>
            </a: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45985" y="1255783"/>
            <a:ext cx="8652029" cy="4525962"/>
          </a:xfrm>
        </p:spPr>
        <p:txBody>
          <a:bodyPr/>
          <a:lstStyle/>
          <a:p>
            <a:r>
              <a:rPr lang="en-US" dirty="0" smtClean="0"/>
              <a:t>No hurry but no delay.</a:t>
            </a:r>
          </a:p>
          <a:p>
            <a:r>
              <a:rPr lang="en-US" dirty="0" smtClean="0"/>
              <a:t>No charge any fees.</a:t>
            </a:r>
          </a:p>
          <a:p>
            <a:r>
              <a:rPr lang="en-US" dirty="0" smtClean="0"/>
              <a:t>Never in advance.</a:t>
            </a:r>
          </a:p>
          <a:p>
            <a:r>
              <a:rPr lang="en-US" dirty="0" smtClean="0"/>
              <a:t>Never without personally examination of deceased person &amp; assured about COD.</a:t>
            </a:r>
          </a:p>
          <a:p>
            <a:r>
              <a:rPr lang="en-US" sz="2400" dirty="0"/>
              <a:t>Not </a:t>
            </a:r>
            <a:r>
              <a:rPr lang="en-US" sz="2400" dirty="0" smtClean="0"/>
              <a:t>to mention COD in </a:t>
            </a:r>
            <a:r>
              <a:rPr lang="en-US" sz="2400" dirty="0"/>
              <a:t>MCCD in </a:t>
            </a:r>
            <a:r>
              <a:rPr lang="en-US" sz="2400" dirty="0" smtClean="0"/>
              <a:t>– </a:t>
            </a:r>
            <a:r>
              <a:rPr lang="en-US" sz="1800" dirty="0" smtClean="0"/>
              <a:t>(‘</a:t>
            </a:r>
            <a:r>
              <a:rPr lang="en-US" sz="1800" dirty="0"/>
              <a:t>death </a:t>
            </a:r>
            <a:r>
              <a:rPr lang="en-US" sz="1800" dirty="0" err="1" smtClean="0"/>
              <a:t>declaratn</a:t>
            </a:r>
            <a:r>
              <a:rPr lang="en-US" sz="1800" dirty="0" smtClean="0"/>
              <a:t> report’)</a:t>
            </a:r>
            <a:endParaRPr lang="en-US" sz="2400" dirty="0"/>
          </a:p>
          <a:p>
            <a:pPr marL="849313" lvl="1" indent="-457200">
              <a:buFont typeface="+mj-lt"/>
              <a:buAutoNum type="arabicParenR"/>
            </a:pPr>
            <a:r>
              <a:rPr lang="en-US" dirty="0"/>
              <a:t>MLC cases where PM is to be done/needed</a:t>
            </a:r>
          </a:p>
          <a:p>
            <a:pPr marL="849313" lvl="1" indent="-457200">
              <a:buFont typeface="+mj-lt"/>
              <a:buAutoNum type="arabicParenR"/>
            </a:pPr>
            <a:r>
              <a:rPr lang="en-US" dirty="0"/>
              <a:t>Brought dead/dead on arrival cases</a:t>
            </a:r>
          </a:p>
          <a:p>
            <a:pPr marL="849313" lvl="1" indent="-457200">
              <a:buFont typeface="+mj-lt"/>
              <a:buAutoNum type="arabicParenR"/>
            </a:pPr>
            <a:r>
              <a:rPr lang="en-US" dirty="0"/>
              <a:t>Suspicion/ doubt of any crime</a:t>
            </a:r>
          </a:p>
          <a:p>
            <a:pPr marL="849313" lvl="1" indent="-457200">
              <a:buFont typeface="+mj-lt"/>
              <a:buAutoNum type="arabicParenR"/>
            </a:pPr>
            <a:r>
              <a:rPr lang="en-US" dirty="0"/>
              <a:t>Still birth cases</a:t>
            </a:r>
          </a:p>
          <a:p>
            <a:r>
              <a:rPr lang="en-US" dirty="0" smtClean="0"/>
              <a:t>In cases where PME is done - MCCD to be filled by PM conducting doctor (last attending Dr. !)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0940"/>
            <a:ext cx="8229600" cy="1143000"/>
          </a:xfrm>
        </p:spPr>
        <p:txBody>
          <a:bodyPr/>
          <a:lstStyle/>
          <a:p>
            <a:r>
              <a:rPr lang="en-US" dirty="0" smtClean="0"/>
              <a:t>Practical 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8641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MCCD is not a ‘Death </a:t>
            </a:r>
            <a:r>
              <a:rPr lang="en-US" sz="2800" dirty="0" err="1" smtClean="0"/>
              <a:t>certi</a:t>
            </a:r>
            <a:r>
              <a:rPr lang="en-US" sz="2800" dirty="0" smtClean="0"/>
              <a:t>’/ ‘Cause of Death </a:t>
            </a:r>
            <a:r>
              <a:rPr lang="en-US" sz="2800" dirty="0" err="1" smtClean="0"/>
              <a:t>certi</a:t>
            </a:r>
            <a:r>
              <a:rPr lang="en-US" sz="2800" dirty="0" smtClean="0"/>
              <a:t>’ – not for relatives nor for legal purpose/police.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MCCD is a medical certificate. Maintain confidentiality.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All certificates sent to the local registrar along with death reports on 5</a:t>
            </a:r>
            <a:r>
              <a:rPr lang="en-US" baseline="30000" dirty="0" smtClean="0"/>
              <a:t>th</a:t>
            </a:r>
            <a:r>
              <a:rPr lang="en-US" dirty="0" smtClean="0"/>
              <a:t> of every month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sz="2000" dirty="0" smtClean="0"/>
              <a:t>- 30 days </a:t>
            </a:r>
            <a:r>
              <a:rPr lang="en-US" sz="2000" dirty="0" err="1" smtClean="0"/>
              <a:t>timelimit</a:t>
            </a:r>
            <a:r>
              <a:rPr lang="en-US" sz="2000" dirty="0" smtClean="0"/>
              <a:t>, than late charges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lady aged 23 years was admitted to a hospital. She had </a:t>
            </a:r>
            <a:r>
              <a:rPr lang="en-US" sz="2400" dirty="0" smtClean="0"/>
              <a:t>alleged H/o </a:t>
            </a:r>
            <a:r>
              <a:rPr lang="en-US" sz="2400" dirty="0"/>
              <a:t>suicidal </a:t>
            </a:r>
            <a:r>
              <a:rPr lang="en-US" sz="2400" dirty="0" smtClean="0"/>
              <a:t>burns before1 hour- by </a:t>
            </a:r>
            <a:r>
              <a:rPr lang="en-US" sz="2400" dirty="0"/>
              <a:t>pouring of kerosene </a:t>
            </a:r>
            <a:r>
              <a:rPr lang="en-US" sz="2400" dirty="0" smtClean="0"/>
              <a:t>and fired up </a:t>
            </a:r>
            <a:r>
              <a:rPr lang="en-US" sz="2400" dirty="0"/>
              <a:t>herself. </a:t>
            </a:r>
            <a:r>
              <a:rPr lang="en-US" sz="2400" dirty="0" smtClean="0"/>
              <a:t>O/E </a:t>
            </a:r>
            <a:r>
              <a:rPr lang="en-US" sz="2400" dirty="0"/>
              <a:t>patient had 78% </a:t>
            </a:r>
            <a:r>
              <a:rPr lang="en-US" sz="2400" dirty="0" smtClean="0"/>
              <a:t>burns(superficial </a:t>
            </a:r>
            <a:r>
              <a:rPr lang="en-US" sz="2400" dirty="0"/>
              <a:t>&amp; deep). She developed septicemia and died after 3 days of admission.</a:t>
            </a:r>
          </a:p>
          <a:p>
            <a:pPr>
              <a:buFont typeface="Wingdings 2" pitchFamily="18" charset="2"/>
              <a:buChar char="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Impact" pitchFamily="34" charset="0"/>
              </a:rPr>
              <a:t>Sample exercise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lady aged 23 years was admitted to a hospital. She had alleged H/o suicidal burns before1 hour- by pouring of kerosene and fired up herself. O/E patient had 78% burns(superficial &amp; deep). She developed septicemia and died after 3 days of admission.</a:t>
            </a:r>
            <a:endParaRPr lang="en-US" sz="2400" dirty="0"/>
          </a:p>
          <a:p>
            <a:pPr>
              <a:buFont typeface="Wingdings 2" pitchFamily="18" charset="2"/>
              <a:buChar char="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Impact" pitchFamily="34" charset="0"/>
              </a:rPr>
              <a:t>Answer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4772095"/>
              </p:ext>
            </p:extLst>
          </p:nvPr>
        </p:nvGraphicFramePr>
        <p:xfrm>
          <a:off x="609600" y="3733800"/>
          <a:ext cx="7908941" cy="212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750"/>
                <a:gridCol w="5240864"/>
                <a:gridCol w="1429327"/>
              </a:tblGrid>
              <a:tr h="1668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Part-I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lphaLcParenBoth"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Septicemia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lphaLcParenBoth"/>
                        <a:tabLst/>
                      </a:pPr>
                      <a:r>
                        <a:rPr kumimoji="0"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Burns 78% (superficial &amp; deep)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lphaLcParenBoth"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Kerosene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flame burns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days</a:t>
                      </a:r>
                    </a:p>
                  </a:txBody>
                  <a:tcPr marT="45724" marB="45724" horzOverflow="overflow"/>
                </a:tc>
              </a:tr>
              <a:tr h="4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Part-II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NIL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hi-I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itchFamily="34" charset="0"/>
                        <a:cs typeface="Mangal" pitchFamily="18" charset="0"/>
                      </a:endParaRPr>
                    </a:p>
                  </a:txBody>
                  <a:tcPr marT="45724" marB="4572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8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dirty="0" smtClean="0"/>
              <a:t>	</a:t>
            </a:r>
            <a:r>
              <a:rPr lang="en-US" sz="2400" dirty="0"/>
              <a:t>57yrs old male admitted in the hospital in the state of shock with h/o severe </a:t>
            </a:r>
            <a:r>
              <a:rPr lang="en-US" sz="2400" dirty="0" err="1"/>
              <a:t>haemetemesis</a:t>
            </a:r>
            <a:r>
              <a:rPr lang="en-US" sz="2400" dirty="0"/>
              <a:t> since 2 hours. On investigation he was found to have </a:t>
            </a:r>
            <a:r>
              <a:rPr lang="en-US" sz="2400" dirty="0" err="1"/>
              <a:t>oesophageal</a:t>
            </a:r>
            <a:r>
              <a:rPr lang="en-US" sz="2400" dirty="0"/>
              <a:t> </a:t>
            </a:r>
            <a:r>
              <a:rPr lang="en-US" sz="2400" dirty="0" err="1"/>
              <a:t>varices</a:t>
            </a:r>
            <a:r>
              <a:rPr lang="en-US" sz="2400" dirty="0"/>
              <a:t> due to portal hypertension. He was known hypertensive since last 10 years. There was h/o jaundice 1 year back which was diagnosed as hepatitis B. He died within 12 hours of admission in spite of all the treatment efforts. Issue MCCD.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Impact" pitchFamily="34" charset="0"/>
              </a:rPr>
              <a:t>Sample exercise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5220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 dirty="0" smtClean="0"/>
              <a:t>	</a:t>
            </a:r>
            <a:r>
              <a:rPr lang="en-US" sz="2200" dirty="0" smtClean="0"/>
              <a:t>57yrs old male admitted in the hospital in the state of shock with h/o severe </a:t>
            </a:r>
            <a:r>
              <a:rPr lang="en-US" sz="2200" dirty="0" err="1" smtClean="0"/>
              <a:t>haemetemesis</a:t>
            </a:r>
            <a:r>
              <a:rPr lang="en-US" sz="2200" dirty="0" smtClean="0"/>
              <a:t> since 2 hours. </a:t>
            </a:r>
            <a:r>
              <a:rPr lang="en-US" sz="2200" dirty="0"/>
              <a:t>On investigation he was found to have </a:t>
            </a:r>
            <a:r>
              <a:rPr lang="en-US" sz="2200" dirty="0" err="1"/>
              <a:t>oesophageal</a:t>
            </a:r>
            <a:r>
              <a:rPr lang="en-US" sz="2200" dirty="0"/>
              <a:t> </a:t>
            </a:r>
            <a:r>
              <a:rPr lang="en-US" sz="2200" dirty="0" err="1"/>
              <a:t>varices</a:t>
            </a:r>
            <a:r>
              <a:rPr lang="en-US" sz="2200" dirty="0"/>
              <a:t> due to portal hypertension. He </a:t>
            </a:r>
            <a:r>
              <a:rPr lang="en-US" sz="2200" dirty="0" smtClean="0"/>
              <a:t>was known hypertensive since last 10 years. There was h/o jaundice 1 year back which was diagnosed as hepatitis B. He died within 12 hours of admission in spite of all the treatment efforts. Issue MCCD.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8962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Impact" pitchFamily="34" charset="0"/>
              </a:rPr>
              <a:t>Answer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9862510"/>
              </p:ext>
            </p:extLst>
          </p:nvPr>
        </p:nvGraphicFramePr>
        <p:xfrm>
          <a:off x="761388" y="3656685"/>
          <a:ext cx="7908942" cy="2231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750"/>
                <a:gridCol w="4621026"/>
                <a:gridCol w="2049166"/>
              </a:tblGrid>
              <a:tr h="1442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Part-I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lphaLcParenBoth"/>
                        <a:tabLst/>
                      </a:pP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Haemetemesis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lphaLcParenBoth"/>
                        <a:tabLst/>
                      </a:pP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Oesophageal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varices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lphaLcParenBoth"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Portal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Hypertension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lphaLcParenBoth"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Hepatitis B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hrs</a:t>
                      </a:r>
                      <a:endParaRPr lang="en-U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Unknown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yr</a:t>
                      </a:r>
                      <a:endParaRPr kumimoji="0" lang="en-US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 horzOverflow="overflow"/>
                </a:tc>
              </a:tr>
              <a:tr h="4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Part-II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Hypertension</a:t>
                      </a:r>
                    </a:p>
                  </a:txBody>
                  <a:tcPr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kumimoji="0"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yrs</a:t>
                      </a:r>
                      <a:endParaRPr kumimoji="0" lang="hi-IN" sz="2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2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60yrs male patient admits to a hospital with C/o black color vomiting, abdominal pain, high grade fever since 2 days. </a:t>
            </a:r>
            <a:r>
              <a:rPr lang="en-US" dirty="0" err="1" smtClean="0"/>
              <a:t>Pt</a:t>
            </a:r>
            <a:r>
              <a:rPr lang="en-US" dirty="0" smtClean="0"/>
              <a:t> is K/c/o Duodenal Ulcers since 6mths and Carcinoma Bronchus since 2 yrs. </a:t>
            </a:r>
            <a:r>
              <a:rPr lang="en-US" dirty="0" err="1" smtClean="0"/>
              <a:t>Onduty</a:t>
            </a:r>
            <a:r>
              <a:rPr lang="en-US" dirty="0" smtClean="0"/>
              <a:t> doctor examined the </a:t>
            </a:r>
            <a:r>
              <a:rPr lang="en-US" dirty="0" err="1" smtClean="0"/>
              <a:t>pt</a:t>
            </a:r>
            <a:r>
              <a:rPr lang="en-US" dirty="0" smtClean="0"/>
              <a:t> and diagnosed as Peritonitis due to Perforation of Duodenum. </a:t>
            </a:r>
            <a:r>
              <a:rPr lang="en-US" dirty="0" err="1" smtClean="0"/>
              <a:t>Pt</a:t>
            </a:r>
            <a:r>
              <a:rPr lang="en-US" dirty="0" smtClean="0"/>
              <a:t> admitted to ICU. </a:t>
            </a:r>
            <a:r>
              <a:rPr lang="en-US" dirty="0" err="1" smtClean="0"/>
              <a:t>Inspite</a:t>
            </a:r>
            <a:r>
              <a:rPr lang="en-US" dirty="0" smtClean="0"/>
              <a:t> of all efforts, patient died on same day. </a:t>
            </a:r>
            <a:br>
              <a:rPr lang="en-US" dirty="0" smtClean="0"/>
            </a:br>
            <a:r>
              <a:rPr lang="en-US" dirty="0" smtClean="0"/>
              <a:t>Issue MCCD certificate.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90117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59 years old male was admitted to the hospital with shock &amp; signs of septicemia along </a:t>
            </a:r>
            <a:r>
              <a:rPr lang="en-US" sz="2400" dirty="0" smtClean="0"/>
              <a:t>with </a:t>
            </a:r>
            <a:r>
              <a:rPr lang="en-US" sz="2400" dirty="0"/>
              <a:t>gangrene of left foot. </a:t>
            </a:r>
            <a:r>
              <a:rPr lang="en-US" sz="2400" dirty="0" smtClean="0"/>
              <a:t>Patient had fever </a:t>
            </a:r>
            <a:r>
              <a:rPr lang="en-US" sz="2400" dirty="0"/>
              <a:t>since 7 days. He had H/O </a:t>
            </a:r>
            <a:r>
              <a:rPr lang="en-US" sz="2400" dirty="0" smtClean="0"/>
              <a:t>chronic </a:t>
            </a:r>
            <a:r>
              <a:rPr lang="en-US" sz="2400" dirty="0"/>
              <a:t>bronchitis and </a:t>
            </a:r>
            <a:r>
              <a:rPr lang="en-US" sz="2400" dirty="0" smtClean="0"/>
              <a:t>diabetes </a:t>
            </a:r>
            <a:r>
              <a:rPr lang="en-US" sz="2400" dirty="0"/>
              <a:t>since 5 years. Patients had </a:t>
            </a:r>
            <a:r>
              <a:rPr lang="en-US" sz="2400" dirty="0" smtClean="0"/>
              <a:t>also diagnosed </a:t>
            </a:r>
            <a:r>
              <a:rPr lang="en-US" sz="2400" dirty="0"/>
              <a:t>as C/O carcinoma of pancreas and operated for the same 5 years back. Patient died 2 days after admission due to </a:t>
            </a:r>
            <a:r>
              <a:rPr lang="en-US" sz="2400" dirty="0" err="1"/>
              <a:t>septicaemic</a:t>
            </a:r>
            <a:r>
              <a:rPr lang="en-US" sz="2400" dirty="0"/>
              <a:t> shock</a:t>
            </a:r>
            <a:r>
              <a:rPr lang="en-US" sz="2400" dirty="0" smtClean="0"/>
              <a:t>. Issue MCCD.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Impact" pitchFamily="34" charset="0"/>
              </a:rPr>
              <a:t>Sample </a:t>
            </a:r>
            <a:r>
              <a:rPr lang="en-US" dirty="0" smtClean="0">
                <a:latin typeface="Impact" pitchFamily="34" charset="0"/>
              </a:rPr>
              <a:t>exercise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2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11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6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case of death of a patient admitted to hospital, which form would you fill for MCCD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849313" lvl="1" indent="-457200">
              <a:buFont typeface="+mj-lt"/>
              <a:buAutoNum type="alphaLcParenR"/>
            </a:pPr>
            <a:r>
              <a:rPr lang="en-US" sz="2400" dirty="0"/>
              <a:t>Form no. 4</a:t>
            </a:r>
          </a:p>
          <a:p>
            <a:pPr marL="849313" lvl="1" indent="-457200">
              <a:buFont typeface="+mj-lt"/>
              <a:buAutoNum type="alphaLcParenR"/>
            </a:pPr>
            <a:r>
              <a:rPr lang="en-US" sz="2400" dirty="0"/>
              <a:t>Form no. 4A</a:t>
            </a:r>
          </a:p>
          <a:p>
            <a:pPr marL="849313" lvl="1" indent="-457200">
              <a:buFont typeface="+mj-lt"/>
              <a:buAutoNum type="alphaLcParenR"/>
            </a:pPr>
            <a:r>
              <a:rPr lang="en-US" sz="2400" dirty="0"/>
              <a:t>Form no. 3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2400" dirty="0"/>
              <a:t>Form no.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604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per regulations for MCCD, who is supposed to certify the MCCD form the deceased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849313" lvl="1" indent="-457200">
              <a:buFont typeface="+mj-lt"/>
              <a:buAutoNum type="alphaLcParenR"/>
            </a:pPr>
            <a:r>
              <a:rPr lang="en-US" sz="2400" dirty="0"/>
              <a:t>Physician under which the patient is admitted</a:t>
            </a:r>
          </a:p>
          <a:p>
            <a:pPr marL="849313" lvl="1" indent="-457200">
              <a:buFont typeface="+mj-lt"/>
              <a:buAutoNum type="alphaLcParenR"/>
            </a:pPr>
            <a:r>
              <a:rPr lang="en-US" sz="2400" dirty="0"/>
              <a:t>Last attending doctor or doctor having personal knowledge of the case</a:t>
            </a:r>
          </a:p>
          <a:p>
            <a:pPr marL="849313" lvl="1" indent="-457200">
              <a:buFont typeface="+mj-lt"/>
              <a:buAutoNum type="alphaLcParenR"/>
            </a:pPr>
            <a:r>
              <a:rPr lang="en-US" sz="2400" dirty="0"/>
              <a:t>Any doctor on duty at time of death of the patient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2400" dirty="0" smtClean="0"/>
              <a:t>Any </a:t>
            </a:r>
            <a:r>
              <a:rPr lang="en-US" sz="2400" dirty="0"/>
              <a:t>registered </a:t>
            </a:r>
            <a:r>
              <a:rPr lang="en-US" sz="2400" dirty="0" smtClean="0"/>
              <a:t>doctor, irrelevant </a:t>
            </a:r>
            <a:r>
              <a:rPr lang="en-US" sz="2400" dirty="0"/>
              <a:t>to doctor-patient relationship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2721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are the rules to mention the ‘chronological order’ for causes of death of a patient in MCCD form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pPr marL="849313" lvl="1" indent="-457200">
              <a:buFont typeface="+mj-lt"/>
              <a:buAutoNum type="alphaLcParenR"/>
            </a:pPr>
            <a:r>
              <a:rPr lang="en-US" sz="2000" dirty="0"/>
              <a:t>Grave and most serious medical condition to be mentioned in first line(</a:t>
            </a:r>
            <a:r>
              <a:rPr lang="en-US" sz="2000" dirty="0" err="1"/>
              <a:t>Ia</a:t>
            </a:r>
            <a:r>
              <a:rPr lang="en-US" sz="2000" dirty="0"/>
              <a:t>) and milder ones at lower lines.</a:t>
            </a:r>
          </a:p>
          <a:p>
            <a:pPr marL="849313" lvl="1" indent="-457200">
              <a:buFont typeface="+mj-lt"/>
              <a:buAutoNum type="alphaLcParenR"/>
            </a:pPr>
            <a:r>
              <a:rPr lang="en-US" sz="2000" dirty="0"/>
              <a:t>Medical condition directly leading to death, to be mentioned in first line(</a:t>
            </a:r>
            <a:r>
              <a:rPr lang="en-US" sz="2000" dirty="0" err="1"/>
              <a:t>Ia</a:t>
            </a:r>
            <a:r>
              <a:rPr lang="en-US" sz="2000" dirty="0"/>
              <a:t>) and conditions antecedent to that in lower lines chronologically</a:t>
            </a:r>
          </a:p>
          <a:p>
            <a:pPr marL="849313" lvl="1" indent="-457200">
              <a:buFont typeface="+mj-lt"/>
              <a:buAutoNum type="alphaLcParenR"/>
            </a:pPr>
            <a:r>
              <a:rPr lang="en-US" sz="2000" dirty="0"/>
              <a:t>The chief mode of death(cardiac/respiratory/CNS failure) to be mentioned in first line(</a:t>
            </a:r>
            <a:r>
              <a:rPr lang="en-US" sz="2000" dirty="0" err="1"/>
              <a:t>Ia</a:t>
            </a:r>
            <a:r>
              <a:rPr lang="en-US" sz="2000" dirty="0"/>
              <a:t>) and conditions leading to that in lower lines chronologically</a:t>
            </a:r>
          </a:p>
          <a:p>
            <a:pPr marL="879475" lvl="1" indent="-514350">
              <a:buFont typeface="+mj-lt"/>
              <a:buAutoNum type="alphaLcParenR"/>
            </a:pPr>
            <a:r>
              <a:rPr lang="en-US" sz="2000" dirty="0"/>
              <a:t>There is no particular order. All conditions patient suffering from, can be mentioned in single line.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7609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422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2"/>
          </a:xfrm>
        </p:spPr>
        <p:txBody>
          <a:bodyPr/>
          <a:lstStyle/>
          <a:p>
            <a:r>
              <a:rPr lang="en-US" sz="2400" dirty="0" smtClean="0"/>
              <a:t>What to do with a </a:t>
            </a:r>
            <a:r>
              <a:rPr lang="en-US" sz="2400" dirty="0"/>
              <a:t>filled MCCD </a:t>
            </a:r>
            <a:r>
              <a:rPr lang="en-US" sz="2400" dirty="0" smtClean="0"/>
              <a:t>form?</a:t>
            </a:r>
          </a:p>
          <a:p>
            <a:endParaRPr lang="en-US" dirty="0"/>
          </a:p>
          <a:p>
            <a:pPr marL="849313" lvl="1" indent="-457200">
              <a:buFont typeface="+mj-lt"/>
              <a:buAutoNum type="alphaLcParenR"/>
            </a:pPr>
            <a:r>
              <a:rPr lang="en-US" sz="2000" dirty="0"/>
              <a:t>To be given to near relative of deceased.</a:t>
            </a:r>
          </a:p>
          <a:p>
            <a:pPr marL="849313" lvl="1" indent="-457200">
              <a:buFont typeface="+mj-lt"/>
              <a:buAutoNum type="alphaLcParenR"/>
            </a:pPr>
            <a:r>
              <a:rPr lang="en-US" sz="2000" dirty="0"/>
              <a:t>MCCD form to be made in duplicate, One copy to be given to near relative and other copy to retain as hospital record.</a:t>
            </a:r>
          </a:p>
          <a:p>
            <a:pPr marL="849313" lvl="1" indent="-457200">
              <a:buFont typeface="+mj-lt"/>
              <a:buAutoNum type="alphaLcParenR"/>
            </a:pPr>
            <a:r>
              <a:rPr lang="en-US" sz="2000" dirty="0" smtClean="0"/>
              <a:t>Lower </a:t>
            </a:r>
            <a:r>
              <a:rPr lang="en-US" sz="2000" dirty="0"/>
              <a:t>detachable part of MCCD certificate to be handed over to near relative as a death slip and remaining certificate to </a:t>
            </a:r>
            <a:r>
              <a:rPr lang="en-US" sz="2000" dirty="0" smtClean="0"/>
              <a:t>be sent to the registrar office.</a:t>
            </a:r>
            <a:endParaRPr lang="en-US" sz="2000" dirty="0"/>
          </a:p>
          <a:p>
            <a:pPr marL="879475" lvl="1" indent="-514350">
              <a:buFont typeface="+mj-lt"/>
              <a:buAutoNum type="alphaLcParenR"/>
            </a:pPr>
            <a:r>
              <a:rPr lang="en-US" sz="2000" dirty="0" smtClean="0"/>
              <a:t>Whole </a:t>
            </a:r>
            <a:r>
              <a:rPr lang="en-US" sz="2000" dirty="0"/>
              <a:t>MCCD certificate is to be kept as hospital record.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60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6" name="Picture 2" descr="C:\Users\Acer\Desktop\death certi 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812" y="1949285"/>
            <a:ext cx="3651636" cy="4752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Acer\Desktop\birth certi examp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1332" y="2543529"/>
            <a:ext cx="4753958" cy="35654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200" y="135729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Birth &amp; Death Registration Act 1969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death of a patient, a </a:t>
            </a:r>
            <a:r>
              <a:rPr lang="en-US" dirty="0" err="1" smtClean="0"/>
              <a:t>Dr</a:t>
            </a:r>
            <a:r>
              <a:rPr lang="en-US" dirty="0" smtClean="0"/>
              <a:t> need to make following documents</a:t>
            </a:r>
          </a:p>
          <a:p>
            <a:endParaRPr lang="en-US" dirty="0" smtClean="0"/>
          </a:p>
          <a:p>
            <a:pPr marL="849313" lvl="1" indent="-457200">
              <a:buFont typeface="+mj-lt"/>
              <a:buAutoNum type="arabicParenR"/>
            </a:pPr>
            <a:r>
              <a:rPr lang="en-US" dirty="0"/>
              <a:t>Death Declaration Certificate</a:t>
            </a:r>
            <a:endParaRPr lang="en-US" dirty="0" smtClean="0"/>
          </a:p>
          <a:p>
            <a:pPr marL="849313" lvl="1" indent="-457200">
              <a:buFont typeface="+mj-lt"/>
              <a:buAutoNum type="arabicParenR"/>
            </a:pPr>
            <a:r>
              <a:rPr lang="en-US" dirty="0" smtClean="0"/>
              <a:t>Death Summery</a:t>
            </a:r>
          </a:p>
          <a:p>
            <a:pPr marL="849313" lvl="1" indent="-457200">
              <a:buFont typeface="+mj-lt"/>
              <a:buAutoNum type="arabicParenR"/>
            </a:pPr>
            <a:r>
              <a:rPr lang="en-US" dirty="0" smtClean="0"/>
              <a:t>MCCD Certificate with Death Slip [Form 4/4a]</a:t>
            </a:r>
          </a:p>
          <a:p>
            <a:pPr marL="849313" lvl="1" indent="-457200">
              <a:buFont typeface="+mj-lt"/>
              <a:buAutoNum type="arabicParenR"/>
            </a:pPr>
            <a:r>
              <a:rPr lang="en-US" dirty="0" smtClean="0"/>
              <a:t>Death Report [Form 2]</a:t>
            </a:r>
          </a:p>
          <a:p>
            <a:pPr marL="849313" lvl="1" indent="-457200">
              <a:buFont typeface="+mj-lt"/>
              <a:buAutoNum type="arabicParenR"/>
            </a:pPr>
            <a:endParaRPr lang="en-US" dirty="0" smtClean="0"/>
          </a:p>
          <a:p>
            <a:pPr marL="849313" lvl="1" indent="-457200">
              <a:buFont typeface="+mj-lt"/>
              <a:buAutoNum type="arabicParenR"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754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500462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Certification of ‘Death’ &amp; ‘Cause of death’ by a medical practitioner who has attended the deceased during last illness or ailment</a:t>
            </a:r>
            <a:r>
              <a:rPr lang="en-US" sz="2800" dirty="0" smtClean="0"/>
              <a:t>.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To be issued free of charges/fees.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If not given, can be punished.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It’s a moral &amp; ethical obligation as last attending doctor.</a:t>
            </a: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MCCD – Medical Certification of Cause of Death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latin typeface="Arial" charset="0"/>
                <a:cs typeface="Arial" charset="0"/>
              </a:rPr>
              <a:t>The data on causes of death is coded as per </a:t>
            </a:r>
            <a:r>
              <a:rPr lang="en-US" sz="2400" dirty="0" smtClean="0">
                <a:latin typeface="Arial" charset="0"/>
                <a:cs typeface="Arial" charset="0"/>
              </a:rPr>
              <a:t>ICD-11 coding.</a:t>
            </a:r>
            <a:endParaRPr lang="en-US" sz="2400" dirty="0">
              <a:latin typeface="Arial" charset="0"/>
              <a:cs typeface="Arial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kumimoji="1" lang="en-US" sz="2400" dirty="0">
                <a:latin typeface="Arial" charset="0"/>
                <a:cs typeface="Arial" charset="0"/>
              </a:rPr>
              <a:t>Public health planners, administrators, medical professionals, research workers.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kumimoji="1" lang="en-US" sz="2400" dirty="0">
                <a:latin typeface="Arial" charset="0"/>
                <a:cs typeface="Arial" charset="0"/>
              </a:rPr>
              <a:t>Purpose - </a:t>
            </a:r>
          </a:p>
          <a:p>
            <a:pPr lvl="1"/>
            <a:r>
              <a:rPr lang="en-US" dirty="0"/>
              <a:t>Assessing the effectiveness of </a:t>
            </a:r>
            <a:r>
              <a:rPr lang="en-US" dirty="0" smtClean="0"/>
              <a:t>current public </a:t>
            </a:r>
            <a:r>
              <a:rPr lang="en-US" dirty="0"/>
              <a:t>health </a:t>
            </a:r>
            <a:r>
              <a:rPr lang="en-US" dirty="0" smtClean="0"/>
              <a:t>programs</a:t>
            </a:r>
            <a:endParaRPr lang="en-US" dirty="0"/>
          </a:p>
          <a:p>
            <a:pPr lvl="1"/>
            <a:r>
              <a:rPr lang="en-US" dirty="0"/>
              <a:t>A feed-back for planning future </a:t>
            </a:r>
            <a:r>
              <a:rPr lang="en-US" dirty="0" smtClean="0"/>
              <a:t>health policy</a:t>
            </a:r>
            <a:endParaRPr lang="en-US" dirty="0"/>
          </a:p>
          <a:p>
            <a:pPr lvl="1"/>
            <a:r>
              <a:rPr lang="en-US" dirty="0"/>
              <a:t>Deciding priorities of health and medical research programs.</a:t>
            </a:r>
          </a:p>
        </p:txBody>
      </p:sp>
    </p:spTree>
    <p:extLst>
      <p:ext uri="{BB962C8B-B14F-4D97-AF65-F5344CB8AC3E}">
        <p14:creationId xmlns:p14="http://schemas.microsoft.com/office/powerpoint/2010/main" xmlns="" val="41453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14733"/>
            <a:ext cx="8229600" cy="3767012"/>
          </a:xfrm>
        </p:spPr>
        <p:txBody>
          <a:bodyPr/>
          <a:lstStyle/>
          <a:p>
            <a:r>
              <a:rPr lang="en-US" dirty="0" smtClean="0"/>
              <a:t>Form no. 4 – for institutional death</a:t>
            </a:r>
          </a:p>
          <a:p>
            <a:r>
              <a:rPr lang="en-US" dirty="0" smtClean="0"/>
              <a:t>Form no. 4A – for non-institutional deaths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86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form of MCCD(as per WHO guidelines)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9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0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46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993</TotalTime>
  <Words>1512</Words>
  <Application>Microsoft Office PowerPoint</Application>
  <PresentationFormat>On-screen Show (4:3)</PresentationFormat>
  <Paragraphs>207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Medical Certification of Cause of Death</vt:lpstr>
      <vt:lpstr>In this session</vt:lpstr>
      <vt:lpstr>Case</vt:lpstr>
      <vt:lpstr>INTRODUCTION</vt:lpstr>
      <vt:lpstr>Slide 5</vt:lpstr>
      <vt:lpstr>MCCD – Medical Certification of Cause of Death</vt:lpstr>
      <vt:lpstr>Slide 7</vt:lpstr>
      <vt:lpstr>Standard form of MCCD(as per WHO guidelines)</vt:lpstr>
      <vt:lpstr>Slide 9</vt:lpstr>
      <vt:lpstr>Form 4 A</vt:lpstr>
      <vt:lpstr>Death report</vt:lpstr>
      <vt:lpstr>Rules to follow</vt:lpstr>
      <vt:lpstr>Slide 13</vt:lpstr>
      <vt:lpstr>Part I(a) - Immediate Cause</vt:lpstr>
      <vt:lpstr>Part I(b) - Antecedent Cause</vt:lpstr>
      <vt:lpstr>Part I(c) - Underlying Cause</vt:lpstr>
      <vt:lpstr>Part II (Other significant conditions)</vt:lpstr>
      <vt:lpstr>Time interval</vt:lpstr>
      <vt:lpstr>Manner of death</vt:lpstr>
      <vt:lpstr>If the deceased a female,…</vt:lpstr>
      <vt:lpstr>Slide 21</vt:lpstr>
      <vt:lpstr>Slide 22</vt:lpstr>
      <vt:lpstr>Death Declaration Report</vt:lpstr>
      <vt:lpstr>Practical Points</vt:lpstr>
      <vt:lpstr>Slide 25</vt:lpstr>
      <vt:lpstr>Sample exercise 1</vt:lpstr>
      <vt:lpstr>Answer</vt:lpstr>
      <vt:lpstr>Slide 28</vt:lpstr>
      <vt:lpstr>Slide 29</vt:lpstr>
      <vt:lpstr>Sample exercise 3</vt:lpstr>
      <vt:lpstr>THANKS</vt:lpstr>
      <vt:lpstr>MCQ 1</vt:lpstr>
      <vt:lpstr>MCQ 2</vt:lpstr>
      <vt:lpstr>MCQ 3</vt:lpstr>
      <vt:lpstr>MCQ 4</vt:lpstr>
      <vt:lpstr>MCQ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Certification of Cause of Death</dc:title>
  <dc:subject>Forensic Medicine</dc:subject>
  <dc:creator>KALPESH ZANZRUKIYA</dc:creator>
  <dc:description>Copy rights of ppt reserved to author</dc:description>
  <cp:lastModifiedBy>user</cp:lastModifiedBy>
  <cp:revision>278</cp:revision>
  <cp:lastPrinted>1601-01-01T00:00:00Z</cp:lastPrinted>
  <dcterms:created xsi:type="dcterms:W3CDTF">2006-02-08T04:48:05Z</dcterms:created>
  <dcterms:modified xsi:type="dcterms:W3CDTF">2024-11-26T07:43:58Z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