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2"/>
  </p:notesMasterIdLst>
  <p:sldIdLst>
    <p:sldId id="256" r:id="rId2"/>
    <p:sldId id="324" r:id="rId3"/>
    <p:sldId id="326" r:id="rId4"/>
    <p:sldId id="327" r:id="rId5"/>
    <p:sldId id="257" r:id="rId6"/>
    <p:sldId id="292" r:id="rId7"/>
    <p:sldId id="315" r:id="rId8"/>
    <p:sldId id="259" r:id="rId9"/>
    <p:sldId id="311" r:id="rId10"/>
    <p:sldId id="261" r:id="rId11"/>
    <p:sldId id="314" r:id="rId12"/>
    <p:sldId id="262" r:id="rId13"/>
    <p:sldId id="263" r:id="rId14"/>
    <p:sldId id="260" r:id="rId15"/>
    <p:sldId id="318" r:id="rId16"/>
    <p:sldId id="265" r:id="rId17"/>
    <p:sldId id="319" r:id="rId18"/>
    <p:sldId id="320" r:id="rId19"/>
    <p:sldId id="321" r:id="rId20"/>
    <p:sldId id="270" r:id="rId21"/>
    <p:sldId id="271" r:id="rId22"/>
    <p:sldId id="272" r:id="rId23"/>
    <p:sldId id="294" r:id="rId24"/>
    <p:sldId id="295" r:id="rId25"/>
    <p:sldId id="296" r:id="rId26"/>
    <p:sldId id="297" r:id="rId27"/>
    <p:sldId id="298" r:id="rId28"/>
    <p:sldId id="325" r:id="rId29"/>
    <p:sldId id="300" r:id="rId30"/>
    <p:sldId id="310" r:id="rId31"/>
    <p:sldId id="301" r:id="rId32"/>
    <p:sldId id="302" r:id="rId33"/>
    <p:sldId id="303" r:id="rId34"/>
    <p:sldId id="304" r:id="rId35"/>
    <p:sldId id="305" r:id="rId36"/>
    <p:sldId id="306" r:id="rId37"/>
    <p:sldId id="307" r:id="rId38"/>
    <p:sldId id="308" r:id="rId39"/>
    <p:sldId id="323" r:id="rId40"/>
    <p:sldId id="32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9BBA5-B22D-4227-9756-E587FC35B03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788BB315-4F2D-4EFF-B505-D3759869A404}">
      <dgm:prSet custT="1"/>
      <dgm:spPr/>
      <dgm:t>
        <a:bodyPr/>
        <a:lstStyle/>
        <a:p>
          <a:pPr rtl="0"/>
          <a:r>
            <a:rPr lang="en-US" sz="1800" b="1" dirty="0" smtClean="0"/>
            <a:t>CORROSIVES</a:t>
          </a:r>
          <a:endParaRPr lang="en-US" sz="1800" b="1" dirty="0"/>
        </a:p>
      </dgm:t>
    </dgm:pt>
    <dgm:pt modelId="{B8169F7E-F23F-48D1-8B62-574CC6EC1BA6}" type="parTrans" cxnId="{4C96B40D-2686-4A14-A6CF-1F230E382784}">
      <dgm:prSet/>
      <dgm:spPr/>
      <dgm:t>
        <a:bodyPr/>
        <a:lstStyle/>
        <a:p>
          <a:endParaRPr lang="en-US" sz="4800" b="1"/>
        </a:p>
      </dgm:t>
    </dgm:pt>
    <dgm:pt modelId="{68F63ED9-81A4-44D1-B351-EF0FB384A464}" type="sibTrans" cxnId="{4C96B40D-2686-4A14-A6CF-1F230E382784}">
      <dgm:prSet/>
      <dgm:spPr/>
      <dgm:t>
        <a:bodyPr/>
        <a:lstStyle/>
        <a:p>
          <a:endParaRPr lang="en-US" sz="4800" b="1"/>
        </a:p>
      </dgm:t>
    </dgm:pt>
    <dgm:pt modelId="{E0910151-5D03-423A-8531-E4D0413E4DCE}">
      <dgm:prSet custT="1"/>
      <dgm:spPr/>
      <dgm:t>
        <a:bodyPr/>
        <a:lstStyle/>
        <a:p>
          <a:r>
            <a:rPr lang="en-US" sz="1600" b="1" dirty="0" smtClean="0"/>
            <a:t>ACIDS</a:t>
          </a:r>
          <a:endParaRPr lang="en-US" sz="1600" b="1" dirty="0"/>
        </a:p>
      </dgm:t>
    </dgm:pt>
    <dgm:pt modelId="{4626A91C-FBFF-44B8-884F-D8C63330C8B0}" type="parTrans" cxnId="{8EB668E3-E924-447F-BDD3-72BAB3F4AAC3}">
      <dgm:prSet/>
      <dgm:spPr/>
      <dgm:t>
        <a:bodyPr/>
        <a:lstStyle/>
        <a:p>
          <a:endParaRPr lang="en-US" sz="4800" b="1"/>
        </a:p>
      </dgm:t>
    </dgm:pt>
    <dgm:pt modelId="{5A3F8E9E-33F9-498F-9063-0E299F8DAB10}" type="sibTrans" cxnId="{8EB668E3-E924-447F-BDD3-72BAB3F4AAC3}">
      <dgm:prSet/>
      <dgm:spPr/>
      <dgm:t>
        <a:bodyPr/>
        <a:lstStyle/>
        <a:p>
          <a:endParaRPr lang="en-US" sz="4800" b="1"/>
        </a:p>
      </dgm:t>
    </dgm:pt>
    <dgm:pt modelId="{F4750342-5FBA-4242-9096-C86CFF3307C2}">
      <dgm:prSet custT="1"/>
      <dgm:spPr/>
      <dgm:t>
        <a:bodyPr/>
        <a:lstStyle/>
        <a:p>
          <a:r>
            <a:rPr lang="en-US" sz="1600" b="1" dirty="0" smtClean="0"/>
            <a:t>ALKALI</a:t>
          </a:r>
          <a:endParaRPr lang="en-US" sz="1600" b="1" dirty="0"/>
        </a:p>
      </dgm:t>
    </dgm:pt>
    <dgm:pt modelId="{E1CDF504-3272-4CF2-AEB3-0B906076B1A9}" type="parTrans" cxnId="{51D96596-FEFE-4F6B-96B1-8EB76330C796}">
      <dgm:prSet/>
      <dgm:spPr/>
      <dgm:t>
        <a:bodyPr/>
        <a:lstStyle/>
        <a:p>
          <a:endParaRPr lang="en-US" sz="4800" b="1"/>
        </a:p>
      </dgm:t>
    </dgm:pt>
    <dgm:pt modelId="{C6A03EA4-4619-43C3-A61D-F074BAD728A3}" type="sibTrans" cxnId="{51D96596-FEFE-4F6B-96B1-8EB76330C796}">
      <dgm:prSet/>
      <dgm:spPr/>
      <dgm:t>
        <a:bodyPr/>
        <a:lstStyle/>
        <a:p>
          <a:endParaRPr lang="en-US" sz="4800" b="1"/>
        </a:p>
      </dgm:t>
    </dgm:pt>
    <dgm:pt modelId="{8A48F9DB-3DF3-4E0C-9B50-1383D847308C}">
      <dgm:prSet custT="1"/>
      <dgm:spPr/>
      <dgm:t>
        <a:bodyPr/>
        <a:lstStyle/>
        <a:p>
          <a:r>
            <a:rPr lang="en-US" sz="1400" b="1" dirty="0" smtClean="0"/>
            <a:t>INORGANIC</a:t>
          </a:r>
        </a:p>
        <a:p>
          <a:r>
            <a:rPr lang="en-US" sz="1400" b="1" dirty="0" smtClean="0"/>
            <a:t>mineral</a:t>
          </a:r>
          <a:endParaRPr lang="en-US" sz="1400" b="1" dirty="0"/>
        </a:p>
      </dgm:t>
    </dgm:pt>
    <dgm:pt modelId="{0337839C-FF98-4897-988C-21ED0E5643CC}" type="parTrans" cxnId="{22CFC51B-E898-4312-89C8-D01BD7695755}">
      <dgm:prSet/>
      <dgm:spPr/>
      <dgm:t>
        <a:bodyPr/>
        <a:lstStyle/>
        <a:p>
          <a:endParaRPr lang="en-US" sz="4800" b="1"/>
        </a:p>
      </dgm:t>
    </dgm:pt>
    <dgm:pt modelId="{5A11B006-2B6E-4FB1-9512-34A677770F86}" type="sibTrans" cxnId="{22CFC51B-E898-4312-89C8-D01BD7695755}">
      <dgm:prSet/>
      <dgm:spPr/>
      <dgm:t>
        <a:bodyPr/>
        <a:lstStyle/>
        <a:p>
          <a:endParaRPr lang="en-US" sz="4800" b="1"/>
        </a:p>
      </dgm:t>
    </dgm:pt>
    <dgm:pt modelId="{A22FDFF7-6AED-45CB-AC83-F1DA33830906}">
      <dgm:prSet custT="1"/>
      <dgm:spPr/>
      <dgm:t>
        <a:bodyPr/>
        <a:lstStyle/>
        <a:p>
          <a:r>
            <a:rPr lang="en-US" sz="1400" b="1" dirty="0" smtClean="0"/>
            <a:t>ORGANIC</a:t>
          </a:r>
          <a:endParaRPr lang="en-US" sz="1400" b="1" dirty="0"/>
        </a:p>
      </dgm:t>
    </dgm:pt>
    <dgm:pt modelId="{3C00EA7C-9EB6-4AF8-ABBC-0F57683842E4}" type="parTrans" cxnId="{560554BF-1EB9-46CD-9FAA-CDC9D4E488F3}">
      <dgm:prSet/>
      <dgm:spPr/>
      <dgm:t>
        <a:bodyPr/>
        <a:lstStyle/>
        <a:p>
          <a:endParaRPr lang="en-US" sz="4800" b="1"/>
        </a:p>
      </dgm:t>
    </dgm:pt>
    <dgm:pt modelId="{1652B9C8-C4CD-4539-8769-2E3178808DFC}" type="sibTrans" cxnId="{560554BF-1EB9-46CD-9FAA-CDC9D4E488F3}">
      <dgm:prSet/>
      <dgm:spPr/>
      <dgm:t>
        <a:bodyPr/>
        <a:lstStyle/>
        <a:p>
          <a:endParaRPr lang="en-US" sz="4800" b="1"/>
        </a:p>
      </dgm:t>
    </dgm:pt>
    <dgm:pt modelId="{9B72925A-2BEF-4340-93BD-380856114218}">
      <dgm:prSet custT="1"/>
      <dgm:spPr/>
      <dgm:t>
        <a:bodyPr/>
        <a:lstStyle/>
        <a:p>
          <a:r>
            <a:rPr lang="en-US" sz="1200" b="1" dirty="0" smtClean="0"/>
            <a:t>SULPHURIC  ACID</a:t>
          </a:r>
        </a:p>
        <a:p>
          <a:endParaRPr lang="en-US" sz="1200" b="1" dirty="0" smtClean="0"/>
        </a:p>
        <a:p>
          <a:r>
            <a:rPr lang="en-US" sz="1200" b="1" dirty="0" smtClean="0"/>
            <a:t>H2SO4</a:t>
          </a:r>
          <a:endParaRPr lang="en-US" sz="1200" b="1" dirty="0"/>
        </a:p>
      </dgm:t>
    </dgm:pt>
    <dgm:pt modelId="{4C45E838-94EA-46D1-84A9-058223D36075}" type="parTrans" cxnId="{485DA270-9B31-48B0-AD62-FE8B24E2CD92}">
      <dgm:prSet/>
      <dgm:spPr/>
      <dgm:t>
        <a:bodyPr/>
        <a:lstStyle/>
        <a:p>
          <a:endParaRPr lang="en-US" sz="4800" b="1"/>
        </a:p>
      </dgm:t>
    </dgm:pt>
    <dgm:pt modelId="{A0AC65A1-AEC8-4F50-AA4C-2508FE67BC27}" type="sibTrans" cxnId="{485DA270-9B31-48B0-AD62-FE8B24E2CD92}">
      <dgm:prSet/>
      <dgm:spPr/>
      <dgm:t>
        <a:bodyPr/>
        <a:lstStyle/>
        <a:p>
          <a:endParaRPr lang="en-US" sz="4800" b="1"/>
        </a:p>
      </dgm:t>
    </dgm:pt>
    <dgm:pt modelId="{EA085588-760E-4255-A476-97BE3425386F}">
      <dgm:prSet custT="1"/>
      <dgm:spPr/>
      <dgm:t>
        <a:bodyPr/>
        <a:lstStyle/>
        <a:p>
          <a:r>
            <a:rPr lang="en-US" sz="1200" b="1" dirty="0" smtClean="0"/>
            <a:t>NITRIC ACID</a:t>
          </a:r>
        </a:p>
        <a:p>
          <a:endParaRPr lang="en-US" sz="1200" b="1" dirty="0" smtClean="0"/>
        </a:p>
        <a:p>
          <a:r>
            <a:rPr lang="en-US" sz="1200" b="1" dirty="0" smtClean="0"/>
            <a:t>HNO3</a:t>
          </a:r>
          <a:endParaRPr lang="en-US" sz="1200" b="1" dirty="0"/>
        </a:p>
      </dgm:t>
    </dgm:pt>
    <dgm:pt modelId="{4B50170E-DA4D-4B92-BF06-F137AC198A1D}" type="parTrans" cxnId="{EF60BAC0-E689-48FF-8703-B769201786FD}">
      <dgm:prSet/>
      <dgm:spPr/>
      <dgm:t>
        <a:bodyPr/>
        <a:lstStyle/>
        <a:p>
          <a:endParaRPr lang="en-US" sz="4800" b="1"/>
        </a:p>
      </dgm:t>
    </dgm:pt>
    <dgm:pt modelId="{2A0E37A2-A1FE-4958-A91A-2A5D59AA9C5B}" type="sibTrans" cxnId="{EF60BAC0-E689-48FF-8703-B769201786FD}">
      <dgm:prSet/>
      <dgm:spPr/>
      <dgm:t>
        <a:bodyPr/>
        <a:lstStyle/>
        <a:p>
          <a:endParaRPr lang="en-US" sz="4800" b="1"/>
        </a:p>
      </dgm:t>
    </dgm:pt>
    <dgm:pt modelId="{9B13AE5C-1892-4A5E-AE42-9000093518E1}">
      <dgm:prSet custT="1"/>
      <dgm:spPr/>
      <dgm:t>
        <a:bodyPr/>
        <a:lstStyle/>
        <a:p>
          <a:r>
            <a:rPr lang="en-US" sz="1200" b="1" dirty="0" smtClean="0"/>
            <a:t>HYDROCHLORIC ACID</a:t>
          </a:r>
        </a:p>
        <a:p>
          <a:endParaRPr lang="en-US" sz="1200" b="1" dirty="0" smtClean="0"/>
        </a:p>
        <a:p>
          <a:r>
            <a:rPr lang="en-US" sz="1400" b="1" dirty="0" err="1" smtClean="0"/>
            <a:t>HCl</a:t>
          </a:r>
          <a:endParaRPr lang="en-US" sz="1400" b="1" dirty="0" smtClean="0"/>
        </a:p>
      </dgm:t>
    </dgm:pt>
    <dgm:pt modelId="{E7896CCE-99B6-4985-AFCE-B92BE44AB8A8}" type="parTrans" cxnId="{BF070C6F-ECDF-40A0-882A-A92B6B55A7FD}">
      <dgm:prSet/>
      <dgm:spPr/>
      <dgm:t>
        <a:bodyPr/>
        <a:lstStyle/>
        <a:p>
          <a:endParaRPr lang="en-US" sz="4800" b="1"/>
        </a:p>
      </dgm:t>
    </dgm:pt>
    <dgm:pt modelId="{8FEDFB56-2B89-44CD-A836-580DC857625E}" type="sibTrans" cxnId="{BF070C6F-ECDF-40A0-882A-A92B6B55A7FD}">
      <dgm:prSet/>
      <dgm:spPr/>
      <dgm:t>
        <a:bodyPr/>
        <a:lstStyle/>
        <a:p>
          <a:endParaRPr lang="en-US" sz="4800" b="1"/>
        </a:p>
      </dgm:t>
    </dgm:pt>
    <dgm:pt modelId="{47AE2277-EF6D-46C1-B249-541136B2099B}">
      <dgm:prSet custT="1"/>
      <dgm:spPr/>
      <dgm:t>
        <a:bodyPr/>
        <a:lstStyle/>
        <a:p>
          <a:r>
            <a:rPr lang="en-US" sz="1200" b="1" dirty="0" smtClean="0"/>
            <a:t>CORBOLIC ACID</a:t>
          </a:r>
        </a:p>
        <a:p>
          <a:endParaRPr lang="en-US" sz="1200" b="1" dirty="0" smtClean="0"/>
        </a:p>
        <a:p>
          <a:r>
            <a:rPr lang="en-US" sz="1200" b="1" dirty="0" smtClean="0"/>
            <a:t>C6H4OH</a:t>
          </a:r>
          <a:endParaRPr lang="en-US" sz="1200" b="1" dirty="0"/>
        </a:p>
      </dgm:t>
    </dgm:pt>
    <dgm:pt modelId="{2A9193FC-4435-4BB0-8A4A-D2D6F6A43C3E}" type="parTrans" cxnId="{FD30AAD0-2EA8-42CD-A961-6B5A4F22AFC7}">
      <dgm:prSet/>
      <dgm:spPr/>
      <dgm:t>
        <a:bodyPr/>
        <a:lstStyle/>
        <a:p>
          <a:endParaRPr lang="en-US" sz="4800" b="1"/>
        </a:p>
      </dgm:t>
    </dgm:pt>
    <dgm:pt modelId="{4AFBDB2A-9D82-4F2B-8B96-3541B8F9C893}" type="sibTrans" cxnId="{FD30AAD0-2EA8-42CD-A961-6B5A4F22AFC7}">
      <dgm:prSet/>
      <dgm:spPr/>
      <dgm:t>
        <a:bodyPr/>
        <a:lstStyle/>
        <a:p>
          <a:endParaRPr lang="en-US" sz="4800" b="1"/>
        </a:p>
      </dgm:t>
    </dgm:pt>
    <dgm:pt modelId="{F3209751-ABC0-470E-882F-992A7234B39C}">
      <dgm:prSet custT="1"/>
      <dgm:spPr/>
      <dgm:t>
        <a:bodyPr/>
        <a:lstStyle/>
        <a:p>
          <a:r>
            <a:rPr lang="en-US" sz="1200" b="1" dirty="0" smtClean="0"/>
            <a:t>OXALIC ACID</a:t>
          </a:r>
        </a:p>
        <a:p>
          <a:endParaRPr lang="en-US" sz="1200" b="1" dirty="0" smtClean="0"/>
        </a:p>
        <a:p>
          <a:r>
            <a:rPr lang="en-US" sz="1200" b="1" dirty="0" smtClean="0"/>
            <a:t>C2H2O4</a:t>
          </a:r>
          <a:endParaRPr lang="en-US" sz="1200" b="1" dirty="0"/>
        </a:p>
      </dgm:t>
    </dgm:pt>
    <dgm:pt modelId="{360BD48A-C9A2-4A52-9694-6DE5DA70BA1D}" type="parTrans" cxnId="{764D511C-5DEC-4F27-94F3-CD495609AB99}">
      <dgm:prSet/>
      <dgm:spPr/>
      <dgm:t>
        <a:bodyPr/>
        <a:lstStyle/>
        <a:p>
          <a:endParaRPr lang="en-US" sz="4800" b="1"/>
        </a:p>
      </dgm:t>
    </dgm:pt>
    <dgm:pt modelId="{6E3D7B6D-2A02-4B00-81A4-F1E2E2C3404C}" type="sibTrans" cxnId="{764D511C-5DEC-4F27-94F3-CD495609AB99}">
      <dgm:prSet/>
      <dgm:spPr/>
      <dgm:t>
        <a:bodyPr/>
        <a:lstStyle/>
        <a:p>
          <a:endParaRPr lang="en-US" sz="4800" b="1"/>
        </a:p>
      </dgm:t>
    </dgm:pt>
    <dgm:pt modelId="{980138B0-4D5B-49E9-9649-5996B041B662}">
      <dgm:prSet custT="1"/>
      <dgm:spPr/>
      <dgm:t>
        <a:bodyPr/>
        <a:lstStyle/>
        <a:p>
          <a:r>
            <a:rPr lang="en-US" sz="1200" b="1" dirty="0" smtClean="0"/>
            <a:t>HYDROXIDE</a:t>
          </a:r>
        </a:p>
        <a:p>
          <a:r>
            <a:rPr lang="en-US" sz="1200" b="1" dirty="0" smtClean="0"/>
            <a:t>SODIUM </a:t>
          </a:r>
        </a:p>
        <a:p>
          <a:r>
            <a:rPr lang="en-US" sz="1200" b="1" dirty="0" smtClean="0"/>
            <a:t>POTASSIUM</a:t>
          </a:r>
        </a:p>
        <a:p>
          <a:r>
            <a:rPr lang="en-US" sz="1200" b="1" dirty="0" smtClean="0"/>
            <a:t>CALCIUM</a:t>
          </a:r>
          <a:endParaRPr lang="en-US" sz="1200" b="1" dirty="0"/>
        </a:p>
      </dgm:t>
    </dgm:pt>
    <dgm:pt modelId="{FD53D7BB-1378-4DC3-A39A-A0C6BF66DAA6}" type="parTrans" cxnId="{7E110C04-A64D-4BC0-AC99-1DBF7C125199}">
      <dgm:prSet/>
      <dgm:spPr/>
      <dgm:t>
        <a:bodyPr/>
        <a:lstStyle/>
        <a:p>
          <a:endParaRPr lang="en-US" sz="4800" b="1"/>
        </a:p>
      </dgm:t>
    </dgm:pt>
    <dgm:pt modelId="{CCF8F226-32B0-4867-96DD-C288527227DB}" type="sibTrans" cxnId="{7E110C04-A64D-4BC0-AC99-1DBF7C125199}">
      <dgm:prSet/>
      <dgm:spPr/>
      <dgm:t>
        <a:bodyPr/>
        <a:lstStyle/>
        <a:p>
          <a:endParaRPr lang="en-US" sz="4800" b="1"/>
        </a:p>
      </dgm:t>
    </dgm:pt>
    <dgm:pt modelId="{08C974C3-7F36-4AE9-936C-42CDC62DFA9B}">
      <dgm:prSet custT="1"/>
      <dgm:spPr/>
      <dgm:t>
        <a:bodyPr/>
        <a:lstStyle/>
        <a:p>
          <a:r>
            <a:rPr lang="en-US" sz="1200" b="1" dirty="0" smtClean="0"/>
            <a:t>AMMONIUM HYDROXIDE</a:t>
          </a:r>
          <a:endParaRPr lang="en-US" sz="1200" b="1" dirty="0"/>
        </a:p>
      </dgm:t>
    </dgm:pt>
    <dgm:pt modelId="{55E2323D-B35B-456F-A35D-980EA458DE30}" type="parTrans" cxnId="{86844F4C-0778-4D7E-B803-D66F6770B919}">
      <dgm:prSet/>
      <dgm:spPr/>
      <dgm:t>
        <a:bodyPr/>
        <a:lstStyle/>
        <a:p>
          <a:endParaRPr lang="en-US" sz="4800" b="1"/>
        </a:p>
      </dgm:t>
    </dgm:pt>
    <dgm:pt modelId="{F29C8382-D014-4D88-AB16-918CE0090E1B}" type="sibTrans" cxnId="{86844F4C-0778-4D7E-B803-D66F6770B919}">
      <dgm:prSet/>
      <dgm:spPr/>
      <dgm:t>
        <a:bodyPr/>
        <a:lstStyle/>
        <a:p>
          <a:endParaRPr lang="en-US" sz="4800" b="1"/>
        </a:p>
      </dgm:t>
    </dgm:pt>
    <dgm:pt modelId="{AD5D0589-35D8-4B7D-8365-6769FE6119A1}">
      <dgm:prSet custT="1"/>
      <dgm:spPr/>
      <dgm:t>
        <a:bodyPr/>
        <a:lstStyle/>
        <a:p>
          <a:r>
            <a:rPr lang="en-US" sz="1100" b="1" dirty="0" smtClean="0"/>
            <a:t>CARBONATE</a:t>
          </a:r>
        </a:p>
        <a:p>
          <a:r>
            <a:rPr lang="en-US" sz="1100" b="1" dirty="0" smtClean="0"/>
            <a:t>SODIUM</a:t>
          </a:r>
        </a:p>
        <a:p>
          <a:r>
            <a:rPr lang="en-US" sz="1100" b="1" dirty="0" smtClean="0"/>
            <a:t>CALCIUM</a:t>
          </a:r>
          <a:endParaRPr lang="en-US" sz="1100" b="1" dirty="0"/>
        </a:p>
      </dgm:t>
    </dgm:pt>
    <dgm:pt modelId="{0C10EA8E-4364-4807-9EF3-797F991B4AD1}" type="parTrans" cxnId="{C32A7299-BE3C-4C93-B3FD-2F3A88C7957F}">
      <dgm:prSet/>
      <dgm:spPr/>
      <dgm:t>
        <a:bodyPr/>
        <a:lstStyle/>
        <a:p>
          <a:endParaRPr lang="en-US" sz="4800" b="1"/>
        </a:p>
      </dgm:t>
    </dgm:pt>
    <dgm:pt modelId="{61ECD2CF-0058-440E-91B1-6B5442B2CCE0}" type="sibTrans" cxnId="{C32A7299-BE3C-4C93-B3FD-2F3A88C7957F}">
      <dgm:prSet/>
      <dgm:spPr/>
      <dgm:t>
        <a:bodyPr/>
        <a:lstStyle/>
        <a:p>
          <a:endParaRPr lang="en-US" sz="4800" b="1"/>
        </a:p>
      </dgm:t>
    </dgm:pt>
    <dgm:pt modelId="{E10F0333-95ED-46EB-89A1-EEC95B0FCB0A}">
      <dgm:prSet custT="1"/>
      <dgm:spPr/>
      <dgm:t>
        <a:bodyPr/>
        <a:lstStyle/>
        <a:p>
          <a:r>
            <a:rPr lang="en-US" sz="1100" b="1" dirty="0" smtClean="0"/>
            <a:t>SODIUM HYPOCHLORIDE</a:t>
          </a:r>
          <a:endParaRPr lang="en-US" sz="1100" b="1" dirty="0"/>
        </a:p>
      </dgm:t>
    </dgm:pt>
    <dgm:pt modelId="{DFFCE643-2D27-4DB6-A479-1A6E2B83A1EB}" type="parTrans" cxnId="{3432FAFF-5B1C-4F0C-95AB-BEB3DCBAB292}">
      <dgm:prSet/>
      <dgm:spPr/>
      <dgm:t>
        <a:bodyPr/>
        <a:lstStyle/>
        <a:p>
          <a:endParaRPr lang="en-US" sz="4800" b="1"/>
        </a:p>
      </dgm:t>
    </dgm:pt>
    <dgm:pt modelId="{11115523-744E-463D-BA47-BAF5464424BC}" type="sibTrans" cxnId="{3432FAFF-5B1C-4F0C-95AB-BEB3DCBAB292}">
      <dgm:prSet/>
      <dgm:spPr/>
      <dgm:t>
        <a:bodyPr/>
        <a:lstStyle/>
        <a:p>
          <a:endParaRPr lang="en-US" sz="4800" b="1"/>
        </a:p>
      </dgm:t>
    </dgm:pt>
    <dgm:pt modelId="{CF488BAB-B368-47FB-8161-ED9BB6D54F27}">
      <dgm:prSet custT="1"/>
      <dgm:spPr/>
      <dgm:t>
        <a:bodyPr/>
        <a:lstStyle/>
        <a:p>
          <a:r>
            <a:rPr lang="en-US" sz="1400" b="1" dirty="0" smtClean="0"/>
            <a:t>Boric</a:t>
          </a:r>
        </a:p>
        <a:p>
          <a:r>
            <a:rPr lang="en-US" sz="1400" b="1" dirty="0" smtClean="0"/>
            <a:t> acid</a:t>
          </a:r>
        </a:p>
        <a:p>
          <a:endParaRPr lang="en-US" sz="1400" b="1" dirty="0" smtClean="0"/>
        </a:p>
        <a:p>
          <a:r>
            <a:rPr lang="en-IN" sz="1400" b="1" dirty="0" smtClean="0"/>
            <a:t>H</a:t>
          </a:r>
          <a:r>
            <a:rPr lang="en-IN" sz="1400" b="1" baseline="-25000" dirty="0" smtClean="0"/>
            <a:t>3</a:t>
          </a:r>
          <a:r>
            <a:rPr lang="en-IN" sz="1400" b="1" dirty="0" smtClean="0"/>
            <a:t>BO</a:t>
          </a:r>
          <a:r>
            <a:rPr lang="en-IN" sz="1400" b="1" baseline="-25000" dirty="0" smtClean="0"/>
            <a:t>3</a:t>
          </a:r>
          <a:endParaRPr lang="en-US" sz="1200" b="1" dirty="0" smtClean="0"/>
        </a:p>
      </dgm:t>
    </dgm:pt>
    <dgm:pt modelId="{7934D4E6-B951-4031-B075-288A78F6CCC6}" type="parTrans" cxnId="{C155C10D-AC6D-4751-A755-DE9774B0E3E3}">
      <dgm:prSet/>
      <dgm:spPr/>
      <dgm:t>
        <a:bodyPr/>
        <a:lstStyle/>
        <a:p>
          <a:endParaRPr lang="en-US" sz="5400" b="1"/>
        </a:p>
      </dgm:t>
    </dgm:pt>
    <dgm:pt modelId="{F85240A1-BDCF-4095-ACD1-92E3F1509B92}" type="sibTrans" cxnId="{C155C10D-AC6D-4751-A755-DE9774B0E3E3}">
      <dgm:prSet/>
      <dgm:spPr/>
      <dgm:t>
        <a:bodyPr/>
        <a:lstStyle/>
        <a:p>
          <a:endParaRPr lang="en-US" sz="4800" b="1"/>
        </a:p>
      </dgm:t>
    </dgm:pt>
    <dgm:pt modelId="{8FF52499-B5B5-4747-A459-5764C5DC823A}">
      <dgm:prSet custT="1"/>
      <dgm:spPr/>
      <dgm:t>
        <a:bodyPr/>
        <a:lstStyle/>
        <a:p>
          <a:r>
            <a:rPr lang="en-US" sz="1400" b="1" dirty="0" smtClean="0"/>
            <a:t>Phosphoric</a:t>
          </a:r>
        </a:p>
        <a:p>
          <a:r>
            <a:rPr lang="en-US" sz="1400" b="1" dirty="0" smtClean="0"/>
            <a:t>Acid</a:t>
          </a:r>
        </a:p>
        <a:p>
          <a:endParaRPr lang="en-US" sz="1400" b="1" dirty="0" smtClean="0"/>
        </a:p>
        <a:p>
          <a:r>
            <a:rPr lang="en-US" sz="1200" b="1" dirty="0" smtClean="0"/>
            <a:t>H3PO4</a:t>
          </a:r>
          <a:endParaRPr lang="en-US" sz="1200" b="1" dirty="0"/>
        </a:p>
      </dgm:t>
    </dgm:pt>
    <dgm:pt modelId="{FB10CC25-5E44-4888-BD25-44F7E281700E}" type="parTrans" cxnId="{A280923A-0C6F-4A11-BD67-0DF2C5D6AE29}">
      <dgm:prSet/>
      <dgm:spPr/>
      <dgm:t>
        <a:bodyPr/>
        <a:lstStyle/>
        <a:p>
          <a:endParaRPr lang="en-US" sz="4800" b="1"/>
        </a:p>
      </dgm:t>
    </dgm:pt>
    <dgm:pt modelId="{D7BB66A8-F148-4975-BA6A-4596FE79F8AB}" type="sibTrans" cxnId="{A280923A-0C6F-4A11-BD67-0DF2C5D6AE29}">
      <dgm:prSet/>
      <dgm:spPr/>
      <dgm:t>
        <a:bodyPr/>
        <a:lstStyle/>
        <a:p>
          <a:endParaRPr lang="en-US" sz="4800" b="1"/>
        </a:p>
      </dgm:t>
    </dgm:pt>
    <dgm:pt modelId="{5A450EEF-043F-46E0-B759-1517BB6845CF}" type="pres">
      <dgm:prSet presAssocID="{5559BBA5-B22D-4227-9756-E587FC35B03C}" presName="mainComposite" presStyleCnt="0">
        <dgm:presLayoutVars>
          <dgm:chPref val="1"/>
          <dgm:dir/>
          <dgm:animOne val="branch"/>
          <dgm:animLvl val="lvl"/>
          <dgm:resizeHandles val="exact"/>
        </dgm:presLayoutVars>
      </dgm:prSet>
      <dgm:spPr/>
      <dgm:t>
        <a:bodyPr/>
        <a:lstStyle/>
        <a:p>
          <a:endParaRPr lang="en-US"/>
        </a:p>
      </dgm:t>
    </dgm:pt>
    <dgm:pt modelId="{8C7EAA3D-1A6A-4735-95DF-45394DC8AA1A}" type="pres">
      <dgm:prSet presAssocID="{5559BBA5-B22D-4227-9756-E587FC35B03C}" presName="hierFlow" presStyleCnt="0"/>
      <dgm:spPr/>
      <dgm:t>
        <a:bodyPr/>
        <a:lstStyle/>
        <a:p>
          <a:endParaRPr lang="en-US"/>
        </a:p>
      </dgm:t>
    </dgm:pt>
    <dgm:pt modelId="{C2A1C44E-FA25-44AF-9AC5-316FBD7907EA}" type="pres">
      <dgm:prSet presAssocID="{5559BBA5-B22D-4227-9756-E587FC35B03C}" presName="hierChild1" presStyleCnt="0">
        <dgm:presLayoutVars>
          <dgm:chPref val="1"/>
          <dgm:animOne val="branch"/>
          <dgm:animLvl val="lvl"/>
        </dgm:presLayoutVars>
      </dgm:prSet>
      <dgm:spPr/>
      <dgm:t>
        <a:bodyPr/>
        <a:lstStyle/>
        <a:p>
          <a:endParaRPr lang="en-US"/>
        </a:p>
      </dgm:t>
    </dgm:pt>
    <dgm:pt modelId="{3E7C0CFD-D9B0-4AB9-BA8A-925E2111455C}" type="pres">
      <dgm:prSet presAssocID="{788BB315-4F2D-4EFF-B505-D3759869A404}" presName="Name14" presStyleCnt="0"/>
      <dgm:spPr/>
      <dgm:t>
        <a:bodyPr/>
        <a:lstStyle/>
        <a:p>
          <a:endParaRPr lang="en-US"/>
        </a:p>
      </dgm:t>
    </dgm:pt>
    <dgm:pt modelId="{EF95502A-C06E-4CA9-A36F-88BB22991FFC}" type="pres">
      <dgm:prSet presAssocID="{788BB315-4F2D-4EFF-B505-D3759869A404}" presName="level1Shape" presStyleLbl="node0" presStyleIdx="0" presStyleCnt="1" custScaleX="399740" custScaleY="185237">
        <dgm:presLayoutVars>
          <dgm:chPref val="3"/>
        </dgm:presLayoutVars>
      </dgm:prSet>
      <dgm:spPr/>
      <dgm:t>
        <a:bodyPr/>
        <a:lstStyle/>
        <a:p>
          <a:endParaRPr lang="en-US"/>
        </a:p>
      </dgm:t>
    </dgm:pt>
    <dgm:pt modelId="{80A34012-3EA6-424A-A28D-D35DCBD40A63}" type="pres">
      <dgm:prSet presAssocID="{788BB315-4F2D-4EFF-B505-D3759869A404}" presName="hierChild2" presStyleCnt="0"/>
      <dgm:spPr/>
      <dgm:t>
        <a:bodyPr/>
        <a:lstStyle/>
        <a:p>
          <a:endParaRPr lang="en-US"/>
        </a:p>
      </dgm:t>
    </dgm:pt>
    <dgm:pt modelId="{BA8E53DB-B036-4A7B-8670-3DCA18397AC1}" type="pres">
      <dgm:prSet presAssocID="{4626A91C-FBFF-44B8-884F-D8C63330C8B0}" presName="Name19" presStyleLbl="parChTrans1D2" presStyleIdx="0" presStyleCnt="2"/>
      <dgm:spPr/>
      <dgm:t>
        <a:bodyPr/>
        <a:lstStyle/>
        <a:p>
          <a:endParaRPr lang="en-US"/>
        </a:p>
      </dgm:t>
    </dgm:pt>
    <dgm:pt modelId="{BEDBE03B-B06B-44A3-84C1-F82776A76B2D}" type="pres">
      <dgm:prSet presAssocID="{E0910151-5D03-423A-8531-E4D0413E4DCE}" presName="Name21" presStyleCnt="0"/>
      <dgm:spPr/>
      <dgm:t>
        <a:bodyPr/>
        <a:lstStyle/>
        <a:p>
          <a:endParaRPr lang="en-US"/>
        </a:p>
      </dgm:t>
    </dgm:pt>
    <dgm:pt modelId="{10FC7C28-18E4-4C77-801B-74EC8DD3E192}" type="pres">
      <dgm:prSet presAssocID="{E0910151-5D03-423A-8531-E4D0413E4DCE}" presName="level2Shape" presStyleLbl="node2" presStyleIdx="0" presStyleCnt="2" custScaleX="318544" custScaleY="152344"/>
      <dgm:spPr/>
      <dgm:t>
        <a:bodyPr/>
        <a:lstStyle/>
        <a:p>
          <a:endParaRPr lang="en-US"/>
        </a:p>
      </dgm:t>
    </dgm:pt>
    <dgm:pt modelId="{1E82C89F-A291-43EA-B468-C5A7AE86B1CE}" type="pres">
      <dgm:prSet presAssocID="{E0910151-5D03-423A-8531-E4D0413E4DCE}" presName="hierChild3" presStyleCnt="0"/>
      <dgm:spPr/>
      <dgm:t>
        <a:bodyPr/>
        <a:lstStyle/>
        <a:p>
          <a:endParaRPr lang="en-US"/>
        </a:p>
      </dgm:t>
    </dgm:pt>
    <dgm:pt modelId="{0CF18B3F-AF67-48F2-A449-8BC76290F98C}" type="pres">
      <dgm:prSet presAssocID="{0337839C-FF98-4897-988C-21ED0E5643CC}" presName="Name19" presStyleLbl="parChTrans1D3" presStyleIdx="0" presStyleCnt="4"/>
      <dgm:spPr/>
      <dgm:t>
        <a:bodyPr/>
        <a:lstStyle/>
        <a:p>
          <a:endParaRPr lang="en-US"/>
        </a:p>
      </dgm:t>
    </dgm:pt>
    <dgm:pt modelId="{9E89FDF0-C9E4-42AB-81ED-35A7429181CB}" type="pres">
      <dgm:prSet presAssocID="{8A48F9DB-3DF3-4E0C-9B50-1383D847308C}" presName="Name21" presStyleCnt="0"/>
      <dgm:spPr/>
      <dgm:t>
        <a:bodyPr/>
        <a:lstStyle/>
        <a:p>
          <a:endParaRPr lang="en-US"/>
        </a:p>
      </dgm:t>
    </dgm:pt>
    <dgm:pt modelId="{CB0BB86A-84D4-4715-9951-6CF4A4149CC7}" type="pres">
      <dgm:prSet presAssocID="{8A48F9DB-3DF3-4E0C-9B50-1383D847308C}" presName="level2Shape" presStyleLbl="node3" presStyleIdx="0" presStyleCnt="4" custScaleX="243674" custScaleY="185465"/>
      <dgm:spPr/>
      <dgm:t>
        <a:bodyPr/>
        <a:lstStyle/>
        <a:p>
          <a:endParaRPr lang="en-US"/>
        </a:p>
      </dgm:t>
    </dgm:pt>
    <dgm:pt modelId="{94E7356C-668C-4F16-94B5-BAEB872F453E}" type="pres">
      <dgm:prSet presAssocID="{8A48F9DB-3DF3-4E0C-9B50-1383D847308C}" presName="hierChild3" presStyleCnt="0"/>
      <dgm:spPr/>
      <dgm:t>
        <a:bodyPr/>
        <a:lstStyle/>
        <a:p>
          <a:endParaRPr lang="en-US"/>
        </a:p>
      </dgm:t>
    </dgm:pt>
    <dgm:pt modelId="{6E8F782F-0A89-487C-AC73-BF91DB5BB15A}" type="pres">
      <dgm:prSet presAssocID="{4C45E838-94EA-46D1-84A9-058223D36075}" presName="Name19" presStyleLbl="parChTrans1D4" presStyleIdx="0" presStyleCnt="9"/>
      <dgm:spPr/>
      <dgm:t>
        <a:bodyPr/>
        <a:lstStyle/>
        <a:p>
          <a:endParaRPr lang="en-US"/>
        </a:p>
      </dgm:t>
    </dgm:pt>
    <dgm:pt modelId="{C457779E-89E8-4B32-9D6C-B694487C8F5D}" type="pres">
      <dgm:prSet presAssocID="{9B72925A-2BEF-4340-93BD-380856114218}" presName="Name21" presStyleCnt="0"/>
      <dgm:spPr/>
      <dgm:t>
        <a:bodyPr/>
        <a:lstStyle/>
        <a:p>
          <a:endParaRPr lang="en-US"/>
        </a:p>
      </dgm:t>
    </dgm:pt>
    <dgm:pt modelId="{52FA49B3-89A2-442E-A4E2-6723550A8BE3}" type="pres">
      <dgm:prSet presAssocID="{9B72925A-2BEF-4340-93BD-380856114218}" presName="level2Shape" presStyleLbl="node4" presStyleIdx="0" presStyleCnt="9" custScaleY="347643"/>
      <dgm:spPr/>
      <dgm:t>
        <a:bodyPr/>
        <a:lstStyle/>
        <a:p>
          <a:endParaRPr lang="en-US"/>
        </a:p>
      </dgm:t>
    </dgm:pt>
    <dgm:pt modelId="{1FD768B3-A9E2-4A29-BA68-E45D01896065}" type="pres">
      <dgm:prSet presAssocID="{9B72925A-2BEF-4340-93BD-380856114218}" presName="hierChild3" presStyleCnt="0"/>
      <dgm:spPr/>
      <dgm:t>
        <a:bodyPr/>
        <a:lstStyle/>
        <a:p>
          <a:endParaRPr lang="en-US"/>
        </a:p>
      </dgm:t>
    </dgm:pt>
    <dgm:pt modelId="{F88415ED-0729-4FD6-8749-48FC361CB4BD}" type="pres">
      <dgm:prSet presAssocID="{4B50170E-DA4D-4B92-BF06-F137AC198A1D}" presName="Name19" presStyleLbl="parChTrans1D4" presStyleIdx="1" presStyleCnt="9"/>
      <dgm:spPr/>
      <dgm:t>
        <a:bodyPr/>
        <a:lstStyle/>
        <a:p>
          <a:endParaRPr lang="en-US"/>
        </a:p>
      </dgm:t>
    </dgm:pt>
    <dgm:pt modelId="{52100B50-2D59-40E1-83BB-67EE71CA40E1}" type="pres">
      <dgm:prSet presAssocID="{EA085588-760E-4255-A476-97BE3425386F}" presName="Name21" presStyleCnt="0"/>
      <dgm:spPr/>
      <dgm:t>
        <a:bodyPr/>
        <a:lstStyle/>
        <a:p>
          <a:endParaRPr lang="en-US"/>
        </a:p>
      </dgm:t>
    </dgm:pt>
    <dgm:pt modelId="{6D5276BA-A326-4401-B8A5-D229245066FA}" type="pres">
      <dgm:prSet presAssocID="{EA085588-760E-4255-A476-97BE3425386F}" presName="level2Shape" presStyleLbl="node4" presStyleIdx="1" presStyleCnt="9" custScaleX="113813" custScaleY="346285"/>
      <dgm:spPr/>
      <dgm:t>
        <a:bodyPr/>
        <a:lstStyle/>
        <a:p>
          <a:endParaRPr lang="en-US"/>
        </a:p>
      </dgm:t>
    </dgm:pt>
    <dgm:pt modelId="{A2F73C87-D700-430C-AA24-B1764B4A7135}" type="pres">
      <dgm:prSet presAssocID="{EA085588-760E-4255-A476-97BE3425386F}" presName="hierChild3" presStyleCnt="0"/>
      <dgm:spPr/>
      <dgm:t>
        <a:bodyPr/>
        <a:lstStyle/>
        <a:p>
          <a:endParaRPr lang="en-US"/>
        </a:p>
      </dgm:t>
    </dgm:pt>
    <dgm:pt modelId="{B0D7FDE1-881E-4EF5-8CAB-901F52EFAED7}" type="pres">
      <dgm:prSet presAssocID="{E7896CCE-99B6-4985-AFCE-B92BE44AB8A8}" presName="Name19" presStyleLbl="parChTrans1D4" presStyleIdx="2" presStyleCnt="9"/>
      <dgm:spPr/>
      <dgm:t>
        <a:bodyPr/>
        <a:lstStyle/>
        <a:p>
          <a:endParaRPr lang="en-US"/>
        </a:p>
      </dgm:t>
    </dgm:pt>
    <dgm:pt modelId="{9D70DDD5-6872-4916-82D7-B6417B3C101F}" type="pres">
      <dgm:prSet presAssocID="{9B13AE5C-1892-4A5E-AE42-9000093518E1}" presName="Name21" presStyleCnt="0"/>
      <dgm:spPr/>
      <dgm:t>
        <a:bodyPr/>
        <a:lstStyle/>
        <a:p>
          <a:endParaRPr lang="en-US"/>
        </a:p>
      </dgm:t>
    </dgm:pt>
    <dgm:pt modelId="{9A09806E-3D80-445D-9DA8-F5C9FFD838F7}" type="pres">
      <dgm:prSet presAssocID="{9B13AE5C-1892-4A5E-AE42-9000093518E1}" presName="level2Shape" presStyleLbl="node4" presStyleIdx="2" presStyleCnt="9" custScaleY="340283"/>
      <dgm:spPr/>
      <dgm:t>
        <a:bodyPr/>
        <a:lstStyle/>
        <a:p>
          <a:endParaRPr lang="en-US"/>
        </a:p>
      </dgm:t>
    </dgm:pt>
    <dgm:pt modelId="{ED0D588C-6F5C-4BF1-ADCE-7BD8BBC8CE44}" type="pres">
      <dgm:prSet presAssocID="{9B13AE5C-1892-4A5E-AE42-9000093518E1}" presName="hierChild3" presStyleCnt="0"/>
      <dgm:spPr/>
      <dgm:t>
        <a:bodyPr/>
        <a:lstStyle/>
        <a:p>
          <a:endParaRPr lang="en-US"/>
        </a:p>
      </dgm:t>
    </dgm:pt>
    <dgm:pt modelId="{509D93C9-94C7-425D-B14C-F609848AF981}" type="pres">
      <dgm:prSet presAssocID="{7934D4E6-B951-4031-B075-288A78F6CCC6}" presName="Name19" presStyleLbl="parChTrans1D4" presStyleIdx="3" presStyleCnt="9"/>
      <dgm:spPr/>
      <dgm:t>
        <a:bodyPr/>
        <a:lstStyle/>
        <a:p>
          <a:endParaRPr lang="en-US"/>
        </a:p>
      </dgm:t>
    </dgm:pt>
    <dgm:pt modelId="{A2EFB093-8831-4872-8B49-75B8A05304BA}" type="pres">
      <dgm:prSet presAssocID="{CF488BAB-B368-47FB-8161-ED9BB6D54F27}" presName="Name21" presStyleCnt="0"/>
      <dgm:spPr/>
      <dgm:t>
        <a:bodyPr/>
        <a:lstStyle/>
        <a:p>
          <a:endParaRPr lang="en-US"/>
        </a:p>
      </dgm:t>
    </dgm:pt>
    <dgm:pt modelId="{C06D4C4E-BDF9-4488-90F3-1C9EFCD2EC2A}" type="pres">
      <dgm:prSet presAssocID="{CF488BAB-B368-47FB-8161-ED9BB6D54F27}" presName="level2Shape" presStyleLbl="node4" presStyleIdx="3" presStyleCnt="9" custScaleX="114114" custScaleY="340283"/>
      <dgm:spPr/>
      <dgm:t>
        <a:bodyPr/>
        <a:lstStyle/>
        <a:p>
          <a:endParaRPr lang="en-US"/>
        </a:p>
      </dgm:t>
    </dgm:pt>
    <dgm:pt modelId="{7169599D-273E-4D29-9090-F82863138C50}" type="pres">
      <dgm:prSet presAssocID="{CF488BAB-B368-47FB-8161-ED9BB6D54F27}" presName="hierChild3" presStyleCnt="0"/>
      <dgm:spPr/>
      <dgm:t>
        <a:bodyPr/>
        <a:lstStyle/>
        <a:p>
          <a:endParaRPr lang="en-US"/>
        </a:p>
      </dgm:t>
    </dgm:pt>
    <dgm:pt modelId="{4D8754B1-695A-472C-955D-41349712E14C}" type="pres">
      <dgm:prSet presAssocID="{FB10CC25-5E44-4888-BD25-44F7E281700E}" presName="Name19" presStyleLbl="parChTrans1D4" presStyleIdx="4" presStyleCnt="9"/>
      <dgm:spPr/>
      <dgm:t>
        <a:bodyPr/>
        <a:lstStyle/>
        <a:p>
          <a:endParaRPr lang="en-US"/>
        </a:p>
      </dgm:t>
    </dgm:pt>
    <dgm:pt modelId="{9095AAD7-2664-44DE-8B8B-7FC7E9C21482}" type="pres">
      <dgm:prSet presAssocID="{8FF52499-B5B5-4747-A459-5764C5DC823A}" presName="Name21" presStyleCnt="0"/>
      <dgm:spPr/>
      <dgm:t>
        <a:bodyPr/>
        <a:lstStyle/>
        <a:p>
          <a:endParaRPr lang="en-US"/>
        </a:p>
      </dgm:t>
    </dgm:pt>
    <dgm:pt modelId="{9F062208-18C0-4ADB-804E-05EBA8DCB38E}" type="pres">
      <dgm:prSet presAssocID="{8FF52499-B5B5-4747-A459-5764C5DC823A}" presName="level2Shape" presStyleLbl="node4" presStyleIdx="4" presStyleCnt="9" custScaleY="340283"/>
      <dgm:spPr/>
      <dgm:t>
        <a:bodyPr/>
        <a:lstStyle/>
        <a:p>
          <a:endParaRPr lang="en-US"/>
        </a:p>
      </dgm:t>
    </dgm:pt>
    <dgm:pt modelId="{B1A60B34-B542-4F4D-B2AC-B4FB4EE2BAB7}" type="pres">
      <dgm:prSet presAssocID="{8FF52499-B5B5-4747-A459-5764C5DC823A}" presName="hierChild3" presStyleCnt="0"/>
      <dgm:spPr/>
      <dgm:t>
        <a:bodyPr/>
        <a:lstStyle/>
        <a:p>
          <a:endParaRPr lang="en-US"/>
        </a:p>
      </dgm:t>
    </dgm:pt>
    <dgm:pt modelId="{89BA5624-491B-4FFF-9426-8FFFABFDCAF4}" type="pres">
      <dgm:prSet presAssocID="{3C00EA7C-9EB6-4AF8-ABBC-0F57683842E4}" presName="Name19" presStyleLbl="parChTrans1D3" presStyleIdx="1" presStyleCnt="4"/>
      <dgm:spPr/>
      <dgm:t>
        <a:bodyPr/>
        <a:lstStyle/>
        <a:p>
          <a:endParaRPr lang="en-US"/>
        </a:p>
      </dgm:t>
    </dgm:pt>
    <dgm:pt modelId="{0BCE9D40-2B64-451C-A643-2B295FD86172}" type="pres">
      <dgm:prSet presAssocID="{A22FDFF7-6AED-45CB-AC83-F1DA33830906}" presName="Name21" presStyleCnt="0"/>
      <dgm:spPr/>
      <dgm:t>
        <a:bodyPr/>
        <a:lstStyle/>
        <a:p>
          <a:endParaRPr lang="en-US"/>
        </a:p>
      </dgm:t>
    </dgm:pt>
    <dgm:pt modelId="{EBFFB1EE-9AD8-44A4-BFF8-65A43DFC165C}" type="pres">
      <dgm:prSet presAssocID="{A22FDFF7-6AED-45CB-AC83-F1DA33830906}" presName="level2Shape" presStyleLbl="node3" presStyleIdx="1" presStyleCnt="4" custScaleX="283810" custScaleY="172470"/>
      <dgm:spPr/>
      <dgm:t>
        <a:bodyPr/>
        <a:lstStyle/>
        <a:p>
          <a:endParaRPr lang="en-US"/>
        </a:p>
      </dgm:t>
    </dgm:pt>
    <dgm:pt modelId="{DB56919A-E4A8-4F84-87D6-8E0D0E679887}" type="pres">
      <dgm:prSet presAssocID="{A22FDFF7-6AED-45CB-AC83-F1DA33830906}" presName="hierChild3" presStyleCnt="0"/>
      <dgm:spPr/>
      <dgm:t>
        <a:bodyPr/>
        <a:lstStyle/>
        <a:p>
          <a:endParaRPr lang="en-US"/>
        </a:p>
      </dgm:t>
    </dgm:pt>
    <dgm:pt modelId="{ABE83C4A-4408-4C94-8716-452F49CD5294}" type="pres">
      <dgm:prSet presAssocID="{2A9193FC-4435-4BB0-8A4A-D2D6F6A43C3E}" presName="Name19" presStyleLbl="parChTrans1D4" presStyleIdx="5" presStyleCnt="9"/>
      <dgm:spPr/>
      <dgm:t>
        <a:bodyPr/>
        <a:lstStyle/>
        <a:p>
          <a:endParaRPr lang="en-US"/>
        </a:p>
      </dgm:t>
    </dgm:pt>
    <dgm:pt modelId="{DBC04A67-C8E0-4961-86F6-AD4D519D9834}" type="pres">
      <dgm:prSet presAssocID="{47AE2277-EF6D-46C1-B249-541136B2099B}" presName="Name21" presStyleCnt="0"/>
      <dgm:spPr/>
      <dgm:t>
        <a:bodyPr/>
        <a:lstStyle/>
        <a:p>
          <a:endParaRPr lang="en-US"/>
        </a:p>
      </dgm:t>
    </dgm:pt>
    <dgm:pt modelId="{413C27ED-7634-4B71-A7D2-AA15F0375053}" type="pres">
      <dgm:prSet presAssocID="{47AE2277-EF6D-46C1-B249-541136B2099B}" presName="level2Shape" presStyleLbl="node4" presStyleIdx="5" presStyleCnt="9" custScaleX="135008" custScaleY="346285"/>
      <dgm:spPr/>
      <dgm:t>
        <a:bodyPr/>
        <a:lstStyle/>
        <a:p>
          <a:endParaRPr lang="en-US"/>
        </a:p>
      </dgm:t>
    </dgm:pt>
    <dgm:pt modelId="{2B711960-AD15-4FA7-840D-9BD6F814DE83}" type="pres">
      <dgm:prSet presAssocID="{47AE2277-EF6D-46C1-B249-541136B2099B}" presName="hierChild3" presStyleCnt="0"/>
      <dgm:spPr/>
      <dgm:t>
        <a:bodyPr/>
        <a:lstStyle/>
        <a:p>
          <a:endParaRPr lang="en-US"/>
        </a:p>
      </dgm:t>
    </dgm:pt>
    <dgm:pt modelId="{342F1F37-36ED-4D53-9F69-F83381A069A9}" type="pres">
      <dgm:prSet presAssocID="{360BD48A-C9A2-4A52-9694-6DE5DA70BA1D}" presName="Name19" presStyleLbl="parChTrans1D4" presStyleIdx="6" presStyleCnt="9"/>
      <dgm:spPr/>
      <dgm:t>
        <a:bodyPr/>
        <a:lstStyle/>
        <a:p>
          <a:endParaRPr lang="en-US"/>
        </a:p>
      </dgm:t>
    </dgm:pt>
    <dgm:pt modelId="{F99315C5-C8C2-4609-888D-A4EF7BBA7A1A}" type="pres">
      <dgm:prSet presAssocID="{F3209751-ABC0-470E-882F-992A7234B39C}" presName="Name21" presStyleCnt="0"/>
      <dgm:spPr/>
      <dgm:t>
        <a:bodyPr/>
        <a:lstStyle/>
        <a:p>
          <a:endParaRPr lang="en-US"/>
        </a:p>
      </dgm:t>
    </dgm:pt>
    <dgm:pt modelId="{B83CD3B6-D3AC-4273-BECB-5D3B8E53FAE0}" type="pres">
      <dgm:prSet presAssocID="{F3209751-ABC0-470E-882F-992A7234B39C}" presName="level2Shape" presStyleLbl="node4" presStyleIdx="6" presStyleCnt="9" custScaleX="131646" custScaleY="347644"/>
      <dgm:spPr/>
      <dgm:t>
        <a:bodyPr/>
        <a:lstStyle/>
        <a:p>
          <a:endParaRPr lang="en-US"/>
        </a:p>
      </dgm:t>
    </dgm:pt>
    <dgm:pt modelId="{07371BF3-DEAA-4246-944B-6D003FE6A698}" type="pres">
      <dgm:prSet presAssocID="{F3209751-ABC0-470E-882F-992A7234B39C}" presName="hierChild3" presStyleCnt="0"/>
      <dgm:spPr/>
      <dgm:t>
        <a:bodyPr/>
        <a:lstStyle/>
        <a:p>
          <a:endParaRPr lang="en-US"/>
        </a:p>
      </dgm:t>
    </dgm:pt>
    <dgm:pt modelId="{C83D7767-F207-4178-A438-E2248E55C3C9}" type="pres">
      <dgm:prSet presAssocID="{E1CDF504-3272-4CF2-AEB3-0B906076B1A9}" presName="Name19" presStyleLbl="parChTrans1D2" presStyleIdx="1" presStyleCnt="2"/>
      <dgm:spPr/>
      <dgm:t>
        <a:bodyPr/>
        <a:lstStyle/>
        <a:p>
          <a:endParaRPr lang="en-US"/>
        </a:p>
      </dgm:t>
    </dgm:pt>
    <dgm:pt modelId="{BFAD4854-D1C0-49D6-ABA7-0A113C945AC3}" type="pres">
      <dgm:prSet presAssocID="{F4750342-5FBA-4242-9096-C86CFF3307C2}" presName="Name21" presStyleCnt="0"/>
      <dgm:spPr/>
      <dgm:t>
        <a:bodyPr/>
        <a:lstStyle/>
        <a:p>
          <a:endParaRPr lang="en-US"/>
        </a:p>
      </dgm:t>
    </dgm:pt>
    <dgm:pt modelId="{5B708D4C-0629-4380-A97C-FC6AF253DAF9}" type="pres">
      <dgm:prSet presAssocID="{F4750342-5FBA-4242-9096-C86CFF3307C2}" presName="level2Shape" presStyleLbl="node2" presStyleIdx="1" presStyleCnt="2" custScaleX="282434" custScaleY="172470"/>
      <dgm:spPr/>
      <dgm:t>
        <a:bodyPr/>
        <a:lstStyle/>
        <a:p>
          <a:endParaRPr lang="en-US"/>
        </a:p>
      </dgm:t>
    </dgm:pt>
    <dgm:pt modelId="{938F50E8-5B47-432E-BD47-78F325A440C1}" type="pres">
      <dgm:prSet presAssocID="{F4750342-5FBA-4242-9096-C86CFF3307C2}" presName="hierChild3" presStyleCnt="0"/>
      <dgm:spPr/>
      <dgm:t>
        <a:bodyPr/>
        <a:lstStyle/>
        <a:p>
          <a:endParaRPr lang="en-US"/>
        </a:p>
      </dgm:t>
    </dgm:pt>
    <dgm:pt modelId="{C406A6C4-EA4B-4816-9845-EB4F670995A3}" type="pres">
      <dgm:prSet presAssocID="{FD53D7BB-1378-4DC3-A39A-A0C6BF66DAA6}" presName="Name19" presStyleLbl="parChTrans1D3" presStyleIdx="2" presStyleCnt="4"/>
      <dgm:spPr/>
      <dgm:t>
        <a:bodyPr/>
        <a:lstStyle/>
        <a:p>
          <a:endParaRPr lang="en-US"/>
        </a:p>
      </dgm:t>
    </dgm:pt>
    <dgm:pt modelId="{920CD6B6-C8AF-42DF-B694-C1AF4C5BC661}" type="pres">
      <dgm:prSet presAssocID="{980138B0-4D5B-49E9-9649-5996B041B662}" presName="Name21" presStyleCnt="0"/>
      <dgm:spPr/>
      <dgm:t>
        <a:bodyPr/>
        <a:lstStyle/>
        <a:p>
          <a:endParaRPr lang="en-US"/>
        </a:p>
      </dgm:t>
    </dgm:pt>
    <dgm:pt modelId="{7A15758E-F84D-4E27-AAB1-C69D57AFD898}" type="pres">
      <dgm:prSet presAssocID="{980138B0-4D5B-49E9-9649-5996B041B662}" presName="level2Shape" presStyleLbl="node3" presStyleIdx="2" presStyleCnt="4" custScaleX="177468" custScaleY="244940"/>
      <dgm:spPr/>
      <dgm:t>
        <a:bodyPr/>
        <a:lstStyle/>
        <a:p>
          <a:endParaRPr lang="en-US"/>
        </a:p>
      </dgm:t>
    </dgm:pt>
    <dgm:pt modelId="{8810F154-7A6D-4C00-8002-4B4BE4148E96}" type="pres">
      <dgm:prSet presAssocID="{980138B0-4D5B-49E9-9649-5996B041B662}" presName="hierChild3" presStyleCnt="0"/>
      <dgm:spPr/>
      <dgm:t>
        <a:bodyPr/>
        <a:lstStyle/>
        <a:p>
          <a:endParaRPr lang="en-US"/>
        </a:p>
      </dgm:t>
    </dgm:pt>
    <dgm:pt modelId="{ED0DC6F4-3037-4954-8139-3404523CFB7C}" type="pres">
      <dgm:prSet presAssocID="{0C10EA8E-4364-4807-9EF3-797F991B4AD1}" presName="Name19" presStyleLbl="parChTrans1D4" presStyleIdx="7" presStyleCnt="9"/>
      <dgm:spPr/>
      <dgm:t>
        <a:bodyPr/>
        <a:lstStyle/>
        <a:p>
          <a:endParaRPr lang="en-US"/>
        </a:p>
      </dgm:t>
    </dgm:pt>
    <dgm:pt modelId="{F01E0248-5FC4-4414-9E49-FAB1A5C270C3}" type="pres">
      <dgm:prSet presAssocID="{AD5D0589-35D8-4B7D-8365-6769FE6119A1}" presName="Name21" presStyleCnt="0"/>
      <dgm:spPr/>
      <dgm:t>
        <a:bodyPr/>
        <a:lstStyle/>
        <a:p>
          <a:endParaRPr lang="en-US"/>
        </a:p>
      </dgm:t>
    </dgm:pt>
    <dgm:pt modelId="{2ADE4DDA-EEDA-415D-9FEE-0E456E9B23CD}" type="pres">
      <dgm:prSet presAssocID="{AD5D0589-35D8-4B7D-8365-6769FE6119A1}" presName="level2Shape" presStyleLbl="node4" presStyleIdx="7" presStyleCnt="9" custScaleX="177208" custScaleY="273815"/>
      <dgm:spPr/>
      <dgm:t>
        <a:bodyPr/>
        <a:lstStyle/>
        <a:p>
          <a:endParaRPr lang="en-US"/>
        </a:p>
      </dgm:t>
    </dgm:pt>
    <dgm:pt modelId="{7C46D494-27F8-47FD-9E25-D80EE5171DBA}" type="pres">
      <dgm:prSet presAssocID="{AD5D0589-35D8-4B7D-8365-6769FE6119A1}" presName="hierChild3" presStyleCnt="0"/>
      <dgm:spPr/>
      <dgm:t>
        <a:bodyPr/>
        <a:lstStyle/>
        <a:p>
          <a:endParaRPr lang="en-US"/>
        </a:p>
      </dgm:t>
    </dgm:pt>
    <dgm:pt modelId="{560A62B5-A042-4C85-AC60-CA7AC05E992B}" type="pres">
      <dgm:prSet presAssocID="{55E2323D-B35B-456F-A35D-980EA458DE30}" presName="Name19" presStyleLbl="parChTrans1D3" presStyleIdx="3" presStyleCnt="4"/>
      <dgm:spPr/>
      <dgm:t>
        <a:bodyPr/>
        <a:lstStyle/>
        <a:p>
          <a:endParaRPr lang="en-US"/>
        </a:p>
      </dgm:t>
    </dgm:pt>
    <dgm:pt modelId="{39834C3F-A8E8-4843-BDB4-95BBEF8A19A6}" type="pres">
      <dgm:prSet presAssocID="{08C974C3-7F36-4AE9-936C-42CDC62DFA9B}" presName="Name21" presStyleCnt="0"/>
      <dgm:spPr/>
      <dgm:t>
        <a:bodyPr/>
        <a:lstStyle/>
        <a:p>
          <a:endParaRPr lang="en-US"/>
        </a:p>
      </dgm:t>
    </dgm:pt>
    <dgm:pt modelId="{1AF3BB4A-04B0-46C4-B0DB-005826814608}" type="pres">
      <dgm:prSet presAssocID="{08C974C3-7F36-4AE9-936C-42CDC62DFA9B}" presName="level2Shape" presStyleLbl="node3" presStyleIdx="3" presStyleCnt="4" custScaleX="160560" custScaleY="227701"/>
      <dgm:spPr/>
      <dgm:t>
        <a:bodyPr/>
        <a:lstStyle/>
        <a:p>
          <a:endParaRPr lang="en-US"/>
        </a:p>
      </dgm:t>
    </dgm:pt>
    <dgm:pt modelId="{437A9952-9D84-4FB8-AA92-B9BB8341AA0F}" type="pres">
      <dgm:prSet presAssocID="{08C974C3-7F36-4AE9-936C-42CDC62DFA9B}" presName="hierChild3" presStyleCnt="0"/>
      <dgm:spPr/>
      <dgm:t>
        <a:bodyPr/>
        <a:lstStyle/>
        <a:p>
          <a:endParaRPr lang="en-US"/>
        </a:p>
      </dgm:t>
    </dgm:pt>
    <dgm:pt modelId="{2D03D117-7437-4A75-967B-88CBB93065A4}" type="pres">
      <dgm:prSet presAssocID="{DFFCE643-2D27-4DB6-A479-1A6E2B83A1EB}" presName="Name19" presStyleLbl="parChTrans1D4" presStyleIdx="8" presStyleCnt="9"/>
      <dgm:spPr/>
      <dgm:t>
        <a:bodyPr/>
        <a:lstStyle/>
        <a:p>
          <a:endParaRPr lang="en-US"/>
        </a:p>
      </dgm:t>
    </dgm:pt>
    <dgm:pt modelId="{1EB8642C-947D-449E-AB32-54D30E649CA2}" type="pres">
      <dgm:prSet presAssocID="{E10F0333-95ED-46EB-89A1-EEC95B0FCB0A}" presName="Name21" presStyleCnt="0"/>
      <dgm:spPr/>
      <dgm:t>
        <a:bodyPr/>
        <a:lstStyle/>
        <a:p>
          <a:endParaRPr lang="en-US"/>
        </a:p>
      </dgm:t>
    </dgm:pt>
    <dgm:pt modelId="{1378DDC8-FD4A-4AD2-B2DA-A03A6052287B}" type="pres">
      <dgm:prSet presAssocID="{E10F0333-95ED-46EB-89A1-EEC95B0FCB0A}" presName="level2Shape" presStyleLbl="node4" presStyleIdx="8" presStyleCnt="9" custScaleX="125080" custScaleY="291054"/>
      <dgm:spPr/>
      <dgm:t>
        <a:bodyPr/>
        <a:lstStyle/>
        <a:p>
          <a:endParaRPr lang="en-US"/>
        </a:p>
      </dgm:t>
    </dgm:pt>
    <dgm:pt modelId="{F2B14CB6-12D9-49DB-8F6D-970C96A27E4D}" type="pres">
      <dgm:prSet presAssocID="{E10F0333-95ED-46EB-89A1-EEC95B0FCB0A}" presName="hierChild3" presStyleCnt="0"/>
      <dgm:spPr/>
      <dgm:t>
        <a:bodyPr/>
        <a:lstStyle/>
        <a:p>
          <a:endParaRPr lang="en-US"/>
        </a:p>
      </dgm:t>
    </dgm:pt>
    <dgm:pt modelId="{E2D468A0-64A5-486F-9D2B-346865F598E0}" type="pres">
      <dgm:prSet presAssocID="{5559BBA5-B22D-4227-9756-E587FC35B03C}" presName="bgShapesFlow" presStyleCnt="0"/>
      <dgm:spPr/>
      <dgm:t>
        <a:bodyPr/>
        <a:lstStyle/>
        <a:p>
          <a:endParaRPr lang="en-US"/>
        </a:p>
      </dgm:t>
    </dgm:pt>
  </dgm:ptLst>
  <dgm:cxnLst>
    <dgm:cxn modelId="{C08BD124-DF2E-4DB3-8080-432414A2DD83}" type="presOf" srcId="{CF488BAB-B368-47FB-8161-ED9BB6D54F27}" destId="{C06D4C4E-BDF9-4488-90F3-1C9EFCD2EC2A}" srcOrd="0" destOrd="0" presId="urn:microsoft.com/office/officeart/2005/8/layout/hierarchy6"/>
    <dgm:cxn modelId="{AB308060-EE7A-4B01-9FD9-178EBBD1E839}" type="presOf" srcId="{8FF52499-B5B5-4747-A459-5764C5DC823A}" destId="{9F062208-18C0-4ADB-804E-05EBA8DCB38E}" srcOrd="0" destOrd="0" presId="urn:microsoft.com/office/officeart/2005/8/layout/hierarchy6"/>
    <dgm:cxn modelId="{7E00B2A9-98ED-475B-AE50-842E708E62FF}" type="presOf" srcId="{A22FDFF7-6AED-45CB-AC83-F1DA33830906}" destId="{EBFFB1EE-9AD8-44A4-BFF8-65A43DFC165C}" srcOrd="0" destOrd="0" presId="urn:microsoft.com/office/officeart/2005/8/layout/hierarchy6"/>
    <dgm:cxn modelId="{6D28B412-7762-407D-97FE-FC063FAA889F}" type="presOf" srcId="{2A9193FC-4435-4BB0-8A4A-D2D6F6A43C3E}" destId="{ABE83C4A-4408-4C94-8716-452F49CD5294}" srcOrd="0" destOrd="0" presId="urn:microsoft.com/office/officeart/2005/8/layout/hierarchy6"/>
    <dgm:cxn modelId="{8EB668E3-E924-447F-BDD3-72BAB3F4AAC3}" srcId="{788BB315-4F2D-4EFF-B505-D3759869A404}" destId="{E0910151-5D03-423A-8531-E4D0413E4DCE}" srcOrd="0" destOrd="0" parTransId="{4626A91C-FBFF-44B8-884F-D8C63330C8B0}" sibTransId="{5A3F8E9E-33F9-498F-9063-0E299F8DAB10}"/>
    <dgm:cxn modelId="{CE5E5BDD-02C1-4F14-9B95-E9582D1141AF}" type="presOf" srcId="{E0910151-5D03-423A-8531-E4D0413E4DCE}" destId="{10FC7C28-18E4-4C77-801B-74EC8DD3E192}" srcOrd="0" destOrd="0" presId="urn:microsoft.com/office/officeart/2005/8/layout/hierarchy6"/>
    <dgm:cxn modelId="{44A44EB9-A5B9-4F7C-B858-1B7019BBED28}" type="presOf" srcId="{3C00EA7C-9EB6-4AF8-ABBC-0F57683842E4}" destId="{89BA5624-491B-4FFF-9426-8FFFABFDCAF4}" srcOrd="0" destOrd="0" presId="urn:microsoft.com/office/officeart/2005/8/layout/hierarchy6"/>
    <dgm:cxn modelId="{CC015577-EB60-4DC5-8400-2442A2B3B1A8}" type="presOf" srcId="{55E2323D-B35B-456F-A35D-980EA458DE30}" destId="{560A62B5-A042-4C85-AC60-CA7AC05E992B}" srcOrd="0" destOrd="0" presId="urn:microsoft.com/office/officeart/2005/8/layout/hierarchy6"/>
    <dgm:cxn modelId="{662BE36A-F482-4AB5-91DE-69A2A128E1F2}" type="presOf" srcId="{F3209751-ABC0-470E-882F-992A7234B39C}" destId="{B83CD3B6-D3AC-4273-BECB-5D3B8E53FAE0}" srcOrd="0" destOrd="0" presId="urn:microsoft.com/office/officeart/2005/8/layout/hierarchy6"/>
    <dgm:cxn modelId="{6750654B-D7EC-4F50-A601-E4355F162107}" type="presOf" srcId="{DFFCE643-2D27-4DB6-A479-1A6E2B83A1EB}" destId="{2D03D117-7437-4A75-967B-88CBB93065A4}" srcOrd="0" destOrd="0" presId="urn:microsoft.com/office/officeart/2005/8/layout/hierarchy6"/>
    <dgm:cxn modelId="{6D4221E2-AC53-4B33-B22C-E9BCE97C3285}" type="presOf" srcId="{4B50170E-DA4D-4B92-BF06-F137AC198A1D}" destId="{F88415ED-0729-4FD6-8749-48FC361CB4BD}" srcOrd="0" destOrd="0" presId="urn:microsoft.com/office/officeart/2005/8/layout/hierarchy6"/>
    <dgm:cxn modelId="{3185BB8A-98B9-455D-8EFE-317B3E7DFAA8}" type="presOf" srcId="{4626A91C-FBFF-44B8-884F-D8C63330C8B0}" destId="{BA8E53DB-B036-4A7B-8670-3DCA18397AC1}" srcOrd="0" destOrd="0" presId="urn:microsoft.com/office/officeart/2005/8/layout/hierarchy6"/>
    <dgm:cxn modelId="{BF070C6F-ECDF-40A0-882A-A92B6B55A7FD}" srcId="{8A48F9DB-3DF3-4E0C-9B50-1383D847308C}" destId="{9B13AE5C-1892-4A5E-AE42-9000093518E1}" srcOrd="2" destOrd="0" parTransId="{E7896CCE-99B6-4985-AFCE-B92BE44AB8A8}" sibTransId="{8FEDFB56-2B89-44CD-A836-580DC857625E}"/>
    <dgm:cxn modelId="{4FFCC4A7-4388-4D35-9BF0-3D21816C548A}" type="presOf" srcId="{5559BBA5-B22D-4227-9756-E587FC35B03C}" destId="{5A450EEF-043F-46E0-B759-1517BB6845CF}" srcOrd="0" destOrd="0" presId="urn:microsoft.com/office/officeart/2005/8/layout/hierarchy6"/>
    <dgm:cxn modelId="{B397147F-6D05-446A-881E-86F1A66FBF11}" type="presOf" srcId="{EA085588-760E-4255-A476-97BE3425386F}" destId="{6D5276BA-A326-4401-B8A5-D229245066FA}" srcOrd="0" destOrd="0" presId="urn:microsoft.com/office/officeart/2005/8/layout/hierarchy6"/>
    <dgm:cxn modelId="{764D511C-5DEC-4F27-94F3-CD495609AB99}" srcId="{A22FDFF7-6AED-45CB-AC83-F1DA33830906}" destId="{F3209751-ABC0-470E-882F-992A7234B39C}" srcOrd="1" destOrd="0" parTransId="{360BD48A-C9A2-4A52-9694-6DE5DA70BA1D}" sibTransId="{6E3D7B6D-2A02-4B00-81A4-F1E2E2C3404C}"/>
    <dgm:cxn modelId="{812B8D54-50CB-4B50-A117-CC7DF610CBD6}" type="presOf" srcId="{AD5D0589-35D8-4B7D-8365-6769FE6119A1}" destId="{2ADE4DDA-EEDA-415D-9FEE-0E456E9B23CD}" srcOrd="0" destOrd="0" presId="urn:microsoft.com/office/officeart/2005/8/layout/hierarchy6"/>
    <dgm:cxn modelId="{59DB281E-31B9-45F8-B9E6-6F786410D805}" type="presOf" srcId="{9B72925A-2BEF-4340-93BD-380856114218}" destId="{52FA49B3-89A2-442E-A4E2-6723550A8BE3}" srcOrd="0" destOrd="0" presId="urn:microsoft.com/office/officeart/2005/8/layout/hierarchy6"/>
    <dgm:cxn modelId="{85106000-D316-40E7-9E59-E5FEAEFF2B15}" type="presOf" srcId="{0337839C-FF98-4897-988C-21ED0E5643CC}" destId="{0CF18B3F-AF67-48F2-A449-8BC76290F98C}" srcOrd="0" destOrd="0" presId="urn:microsoft.com/office/officeart/2005/8/layout/hierarchy6"/>
    <dgm:cxn modelId="{560554BF-1EB9-46CD-9FAA-CDC9D4E488F3}" srcId="{E0910151-5D03-423A-8531-E4D0413E4DCE}" destId="{A22FDFF7-6AED-45CB-AC83-F1DA33830906}" srcOrd="1" destOrd="0" parTransId="{3C00EA7C-9EB6-4AF8-ABBC-0F57683842E4}" sibTransId="{1652B9C8-C4CD-4539-8769-2E3178808DFC}"/>
    <dgm:cxn modelId="{62E28700-2B11-4A8E-A2DB-C438E9BB3EFC}" type="presOf" srcId="{980138B0-4D5B-49E9-9649-5996B041B662}" destId="{7A15758E-F84D-4E27-AAB1-C69D57AFD898}" srcOrd="0" destOrd="0" presId="urn:microsoft.com/office/officeart/2005/8/layout/hierarchy6"/>
    <dgm:cxn modelId="{86844F4C-0778-4D7E-B803-D66F6770B919}" srcId="{F4750342-5FBA-4242-9096-C86CFF3307C2}" destId="{08C974C3-7F36-4AE9-936C-42CDC62DFA9B}" srcOrd="1" destOrd="0" parTransId="{55E2323D-B35B-456F-A35D-980EA458DE30}" sibTransId="{F29C8382-D014-4D88-AB16-918CE0090E1B}"/>
    <dgm:cxn modelId="{4C96B40D-2686-4A14-A6CF-1F230E382784}" srcId="{5559BBA5-B22D-4227-9756-E587FC35B03C}" destId="{788BB315-4F2D-4EFF-B505-D3759869A404}" srcOrd="0" destOrd="0" parTransId="{B8169F7E-F23F-48D1-8B62-574CC6EC1BA6}" sibTransId="{68F63ED9-81A4-44D1-B351-EF0FB384A464}"/>
    <dgm:cxn modelId="{9D4DE8C5-226F-4BCE-B596-741A41632ED0}" type="presOf" srcId="{E1CDF504-3272-4CF2-AEB3-0B906076B1A9}" destId="{C83D7767-F207-4178-A438-E2248E55C3C9}" srcOrd="0" destOrd="0" presId="urn:microsoft.com/office/officeart/2005/8/layout/hierarchy6"/>
    <dgm:cxn modelId="{EF60BAC0-E689-48FF-8703-B769201786FD}" srcId="{8A48F9DB-3DF3-4E0C-9B50-1383D847308C}" destId="{EA085588-760E-4255-A476-97BE3425386F}" srcOrd="1" destOrd="0" parTransId="{4B50170E-DA4D-4B92-BF06-F137AC198A1D}" sibTransId="{2A0E37A2-A1FE-4958-A91A-2A5D59AA9C5B}"/>
    <dgm:cxn modelId="{69B0A65F-B3BA-415F-A257-6E0D57BA8D19}" type="presOf" srcId="{E10F0333-95ED-46EB-89A1-EEC95B0FCB0A}" destId="{1378DDC8-FD4A-4AD2-B2DA-A03A6052287B}" srcOrd="0" destOrd="0" presId="urn:microsoft.com/office/officeart/2005/8/layout/hierarchy6"/>
    <dgm:cxn modelId="{3BD3801D-3F15-4DD4-B44E-774782C812E6}" type="presOf" srcId="{E7896CCE-99B6-4985-AFCE-B92BE44AB8A8}" destId="{B0D7FDE1-881E-4EF5-8CAB-901F52EFAED7}" srcOrd="0" destOrd="0" presId="urn:microsoft.com/office/officeart/2005/8/layout/hierarchy6"/>
    <dgm:cxn modelId="{C32A7299-BE3C-4C93-B3FD-2F3A88C7957F}" srcId="{980138B0-4D5B-49E9-9649-5996B041B662}" destId="{AD5D0589-35D8-4B7D-8365-6769FE6119A1}" srcOrd="0" destOrd="0" parTransId="{0C10EA8E-4364-4807-9EF3-797F991B4AD1}" sibTransId="{61ECD2CF-0058-440E-91B1-6B5442B2CCE0}"/>
    <dgm:cxn modelId="{9942A6A3-57A3-4A70-A56D-AE6C0A639A9A}" type="presOf" srcId="{8A48F9DB-3DF3-4E0C-9B50-1383D847308C}" destId="{CB0BB86A-84D4-4715-9951-6CF4A4149CC7}" srcOrd="0" destOrd="0" presId="urn:microsoft.com/office/officeart/2005/8/layout/hierarchy6"/>
    <dgm:cxn modelId="{1DAFB6B4-724D-485E-9926-7183122B5FC5}" type="presOf" srcId="{47AE2277-EF6D-46C1-B249-541136B2099B}" destId="{413C27ED-7634-4B71-A7D2-AA15F0375053}" srcOrd="0" destOrd="0" presId="urn:microsoft.com/office/officeart/2005/8/layout/hierarchy6"/>
    <dgm:cxn modelId="{5ADDD5D3-5955-4670-A1C2-B5143C4B4294}" type="presOf" srcId="{788BB315-4F2D-4EFF-B505-D3759869A404}" destId="{EF95502A-C06E-4CA9-A36F-88BB22991FFC}" srcOrd="0" destOrd="0" presId="urn:microsoft.com/office/officeart/2005/8/layout/hierarchy6"/>
    <dgm:cxn modelId="{7E110C04-A64D-4BC0-AC99-1DBF7C125199}" srcId="{F4750342-5FBA-4242-9096-C86CFF3307C2}" destId="{980138B0-4D5B-49E9-9649-5996B041B662}" srcOrd="0" destOrd="0" parTransId="{FD53D7BB-1378-4DC3-A39A-A0C6BF66DAA6}" sibTransId="{CCF8F226-32B0-4867-96DD-C288527227DB}"/>
    <dgm:cxn modelId="{51D96596-FEFE-4F6B-96B1-8EB76330C796}" srcId="{788BB315-4F2D-4EFF-B505-D3759869A404}" destId="{F4750342-5FBA-4242-9096-C86CFF3307C2}" srcOrd="1" destOrd="0" parTransId="{E1CDF504-3272-4CF2-AEB3-0B906076B1A9}" sibTransId="{C6A03EA4-4619-43C3-A61D-F074BAD728A3}"/>
    <dgm:cxn modelId="{2DC0FA72-8A3C-4A78-953A-0361C35030C3}" type="presOf" srcId="{F4750342-5FBA-4242-9096-C86CFF3307C2}" destId="{5B708D4C-0629-4380-A97C-FC6AF253DAF9}" srcOrd="0" destOrd="0" presId="urn:microsoft.com/office/officeart/2005/8/layout/hierarchy6"/>
    <dgm:cxn modelId="{1B69C3D2-BCB7-4CB8-9D30-66360E0CD7D8}" type="presOf" srcId="{FB10CC25-5E44-4888-BD25-44F7E281700E}" destId="{4D8754B1-695A-472C-955D-41349712E14C}" srcOrd="0" destOrd="0" presId="urn:microsoft.com/office/officeart/2005/8/layout/hierarchy6"/>
    <dgm:cxn modelId="{9AE7396E-69CE-420B-B722-CBB87639506C}" type="presOf" srcId="{7934D4E6-B951-4031-B075-288A78F6CCC6}" destId="{509D93C9-94C7-425D-B14C-F609848AF981}" srcOrd="0" destOrd="0" presId="urn:microsoft.com/office/officeart/2005/8/layout/hierarchy6"/>
    <dgm:cxn modelId="{E401F342-C0AB-47F7-AD59-E2D0BF788614}" type="presOf" srcId="{360BD48A-C9A2-4A52-9694-6DE5DA70BA1D}" destId="{342F1F37-36ED-4D53-9F69-F83381A069A9}" srcOrd="0" destOrd="0" presId="urn:microsoft.com/office/officeart/2005/8/layout/hierarchy6"/>
    <dgm:cxn modelId="{7533933A-65EF-46E8-B657-B087CA67DC0D}" type="presOf" srcId="{4C45E838-94EA-46D1-84A9-058223D36075}" destId="{6E8F782F-0A89-487C-AC73-BF91DB5BB15A}" srcOrd="0" destOrd="0" presId="urn:microsoft.com/office/officeart/2005/8/layout/hierarchy6"/>
    <dgm:cxn modelId="{FD30AAD0-2EA8-42CD-A961-6B5A4F22AFC7}" srcId="{A22FDFF7-6AED-45CB-AC83-F1DA33830906}" destId="{47AE2277-EF6D-46C1-B249-541136B2099B}" srcOrd="0" destOrd="0" parTransId="{2A9193FC-4435-4BB0-8A4A-D2D6F6A43C3E}" sibTransId="{4AFBDB2A-9D82-4F2B-8B96-3541B8F9C893}"/>
    <dgm:cxn modelId="{3432FAFF-5B1C-4F0C-95AB-BEB3DCBAB292}" srcId="{08C974C3-7F36-4AE9-936C-42CDC62DFA9B}" destId="{E10F0333-95ED-46EB-89A1-EEC95B0FCB0A}" srcOrd="0" destOrd="0" parTransId="{DFFCE643-2D27-4DB6-A479-1A6E2B83A1EB}" sibTransId="{11115523-744E-463D-BA47-BAF5464424BC}"/>
    <dgm:cxn modelId="{7D617FF3-45B4-42A1-AD17-DA6817A2DD99}" type="presOf" srcId="{0C10EA8E-4364-4807-9EF3-797F991B4AD1}" destId="{ED0DC6F4-3037-4954-8139-3404523CFB7C}" srcOrd="0" destOrd="0" presId="urn:microsoft.com/office/officeart/2005/8/layout/hierarchy6"/>
    <dgm:cxn modelId="{2E1AAFB4-D202-409F-AC2F-5C0EDA6C59A0}" type="presOf" srcId="{FD53D7BB-1378-4DC3-A39A-A0C6BF66DAA6}" destId="{C406A6C4-EA4B-4816-9845-EB4F670995A3}" srcOrd="0" destOrd="0" presId="urn:microsoft.com/office/officeart/2005/8/layout/hierarchy6"/>
    <dgm:cxn modelId="{485DA270-9B31-48B0-AD62-FE8B24E2CD92}" srcId="{8A48F9DB-3DF3-4E0C-9B50-1383D847308C}" destId="{9B72925A-2BEF-4340-93BD-380856114218}" srcOrd="0" destOrd="0" parTransId="{4C45E838-94EA-46D1-84A9-058223D36075}" sibTransId="{A0AC65A1-AEC8-4F50-AA4C-2508FE67BC27}"/>
    <dgm:cxn modelId="{AEFAAA31-2B95-44E9-9134-8F7282EF29D3}" type="presOf" srcId="{9B13AE5C-1892-4A5E-AE42-9000093518E1}" destId="{9A09806E-3D80-445D-9DA8-F5C9FFD838F7}" srcOrd="0" destOrd="0" presId="urn:microsoft.com/office/officeart/2005/8/layout/hierarchy6"/>
    <dgm:cxn modelId="{9279AD18-6D46-4DC8-BC4A-8DB93DDD39A4}" type="presOf" srcId="{08C974C3-7F36-4AE9-936C-42CDC62DFA9B}" destId="{1AF3BB4A-04B0-46C4-B0DB-005826814608}" srcOrd="0" destOrd="0" presId="urn:microsoft.com/office/officeart/2005/8/layout/hierarchy6"/>
    <dgm:cxn modelId="{22CFC51B-E898-4312-89C8-D01BD7695755}" srcId="{E0910151-5D03-423A-8531-E4D0413E4DCE}" destId="{8A48F9DB-3DF3-4E0C-9B50-1383D847308C}" srcOrd="0" destOrd="0" parTransId="{0337839C-FF98-4897-988C-21ED0E5643CC}" sibTransId="{5A11B006-2B6E-4FB1-9512-34A677770F86}"/>
    <dgm:cxn modelId="{C155C10D-AC6D-4751-A755-DE9774B0E3E3}" srcId="{8A48F9DB-3DF3-4E0C-9B50-1383D847308C}" destId="{CF488BAB-B368-47FB-8161-ED9BB6D54F27}" srcOrd="3" destOrd="0" parTransId="{7934D4E6-B951-4031-B075-288A78F6CCC6}" sibTransId="{F85240A1-BDCF-4095-ACD1-92E3F1509B92}"/>
    <dgm:cxn modelId="{A280923A-0C6F-4A11-BD67-0DF2C5D6AE29}" srcId="{8A48F9DB-3DF3-4E0C-9B50-1383D847308C}" destId="{8FF52499-B5B5-4747-A459-5764C5DC823A}" srcOrd="4" destOrd="0" parTransId="{FB10CC25-5E44-4888-BD25-44F7E281700E}" sibTransId="{D7BB66A8-F148-4975-BA6A-4596FE79F8AB}"/>
    <dgm:cxn modelId="{C464C504-04E7-4D76-A851-0B5884B0B5CE}" type="presParOf" srcId="{5A450EEF-043F-46E0-B759-1517BB6845CF}" destId="{8C7EAA3D-1A6A-4735-95DF-45394DC8AA1A}" srcOrd="0" destOrd="0" presId="urn:microsoft.com/office/officeart/2005/8/layout/hierarchy6"/>
    <dgm:cxn modelId="{35338AC0-1BEA-4C1E-AF4C-54C79E053C1F}" type="presParOf" srcId="{8C7EAA3D-1A6A-4735-95DF-45394DC8AA1A}" destId="{C2A1C44E-FA25-44AF-9AC5-316FBD7907EA}" srcOrd="0" destOrd="0" presId="urn:microsoft.com/office/officeart/2005/8/layout/hierarchy6"/>
    <dgm:cxn modelId="{3CFA0518-6F8F-46B7-910F-94925230E698}" type="presParOf" srcId="{C2A1C44E-FA25-44AF-9AC5-316FBD7907EA}" destId="{3E7C0CFD-D9B0-4AB9-BA8A-925E2111455C}" srcOrd="0" destOrd="0" presId="urn:microsoft.com/office/officeart/2005/8/layout/hierarchy6"/>
    <dgm:cxn modelId="{68147C0C-85C9-466C-A9EE-90664871F338}" type="presParOf" srcId="{3E7C0CFD-D9B0-4AB9-BA8A-925E2111455C}" destId="{EF95502A-C06E-4CA9-A36F-88BB22991FFC}" srcOrd="0" destOrd="0" presId="urn:microsoft.com/office/officeart/2005/8/layout/hierarchy6"/>
    <dgm:cxn modelId="{2B361DB7-BDE7-43C9-812E-5F3EA229CA88}" type="presParOf" srcId="{3E7C0CFD-D9B0-4AB9-BA8A-925E2111455C}" destId="{80A34012-3EA6-424A-A28D-D35DCBD40A63}" srcOrd="1" destOrd="0" presId="urn:microsoft.com/office/officeart/2005/8/layout/hierarchy6"/>
    <dgm:cxn modelId="{0E6A2DF3-8A0E-4368-BB4B-4D0B9D7A463F}" type="presParOf" srcId="{80A34012-3EA6-424A-A28D-D35DCBD40A63}" destId="{BA8E53DB-B036-4A7B-8670-3DCA18397AC1}" srcOrd="0" destOrd="0" presId="urn:microsoft.com/office/officeart/2005/8/layout/hierarchy6"/>
    <dgm:cxn modelId="{E5420E1F-E3D1-4C31-A139-9A74874764FF}" type="presParOf" srcId="{80A34012-3EA6-424A-A28D-D35DCBD40A63}" destId="{BEDBE03B-B06B-44A3-84C1-F82776A76B2D}" srcOrd="1" destOrd="0" presId="urn:microsoft.com/office/officeart/2005/8/layout/hierarchy6"/>
    <dgm:cxn modelId="{9DE805F5-BCBA-4EDC-A2EA-F16D9C39B183}" type="presParOf" srcId="{BEDBE03B-B06B-44A3-84C1-F82776A76B2D}" destId="{10FC7C28-18E4-4C77-801B-74EC8DD3E192}" srcOrd="0" destOrd="0" presId="urn:microsoft.com/office/officeart/2005/8/layout/hierarchy6"/>
    <dgm:cxn modelId="{1560945F-73D2-465F-A7F3-B8EDE381A45A}" type="presParOf" srcId="{BEDBE03B-B06B-44A3-84C1-F82776A76B2D}" destId="{1E82C89F-A291-43EA-B468-C5A7AE86B1CE}" srcOrd="1" destOrd="0" presId="urn:microsoft.com/office/officeart/2005/8/layout/hierarchy6"/>
    <dgm:cxn modelId="{45DC41AE-C02E-462E-B3BB-CCCF8E8EAB24}" type="presParOf" srcId="{1E82C89F-A291-43EA-B468-C5A7AE86B1CE}" destId="{0CF18B3F-AF67-48F2-A449-8BC76290F98C}" srcOrd="0" destOrd="0" presId="urn:microsoft.com/office/officeart/2005/8/layout/hierarchy6"/>
    <dgm:cxn modelId="{7D4BDEFB-25C5-480D-BD5E-A9EF6E0068FB}" type="presParOf" srcId="{1E82C89F-A291-43EA-B468-C5A7AE86B1CE}" destId="{9E89FDF0-C9E4-42AB-81ED-35A7429181CB}" srcOrd="1" destOrd="0" presId="urn:microsoft.com/office/officeart/2005/8/layout/hierarchy6"/>
    <dgm:cxn modelId="{CA67459F-52F2-4C13-A7D4-5EA03BCBF9A8}" type="presParOf" srcId="{9E89FDF0-C9E4-42AB-81ED-35A7429181CB}" destId="{CB0BB86A-84D4-4715-9951-6CF4A4149CC7}" srcOrd="0" destOrd="0" presId="urn:microsoft.com/office/officeart/2005/8/layout/hierarchy6"/>
    <dgm:cxn modelId="{AAAFDCAD-9E30-434D-95B6-FBB87E1BD17B}" type="presParOf" srcId="{9E89FDF0-C9E4-42AB-81ED-35A7429181CB}" destId="{94E7356C-668C-4F16-94B5-BAEB872F453E}" srcOrd="1" destOrd="0" presId="urn:microsoft.com/office/officeart/2005/8/layout/hierarchy6"/>
    <dgm:cxn modelId="{925D8A26-30C6-402A-8EEF-CBAC4BABC19C}" type="presParOf" srcId="{94E7356C-668C-4F16-94B5-BAEB872F453E}" destId="{6E8F782F-0A89-487C-AC73-BF91DB5BB15A}" srcOrd="0" destOrd="0" presId="urn:microsoft.com/office/officeart/2005/8/layout/hierarchy6"/>
    <dgm:cxn modelId="{E8C64026-CAC4-4131-94BF-A52DA1067875}" type="presParOf" srcId="{94E7356C-668C-4F16-94B5-BAEB872F453E}" destId="{C457779E-89E8-4B32-9D6C-B694487C8F5D}" srcOrd="1" destOrd="0" presId="urn:microsoft.com/office/officeart/2005/8/layout/hierarchy6"/>
    <dgm:cxn modelId="{E15DA2A0-EEAA-4C37-BE4B-4168E5406560}" type="presParOf" srcId="{C457779E-89E8-4B32-9D6C-B694487C8F5D}" destId="{52FA49B3-89A2-442E-A4E2-6723550A8BE3}" srcOrd="0" destOrd="0" presId="urn:microsoft.com/office/officeart/2005/8/layout/hierarchy6"/>
    <dgm:cxn modelId="{31B094D5-A62E-4BF0-9A14-924BA1062200}" type="presParOf" srcId="{C457779E-89E8-4B32-9D6C-B694487C8F5D}" destId="{1FD768B3-A9E2-4A29-BA68-E45D01896065}" srcOrd="1" destOrd="0" presId="urn:microsoft.com/office/officeart/2005/8/layout/hierarchy6"/>
    <dgm:cxn modelId="{61AD08BA-EB21-4679-91E0-9795B2DD7DC3}" type="presParOf" srcId="{94E7356C-668C-4F16-94B5-BAEB872F453E}" destId="{F88415ED-0729-4FD6-8749-48FC361CB4BD}" srcOrd="2" destOrd="0" presId="urn:microsoft.com/office/officeart/2005/8/layout/hierarchy6"/>
    <dgm:cxn modelId="{0A075F6D-E05A-41AC-9923-578C86850D60}" type="presParOf" srcId="{94E7356C-668C-4F16-94B5-BAEB872F453E}" destId="{52100B50-2D59-40E1-83BB-67EE71CA40E1}" srcOrd="3" destOrd="0" presId="urn:microsoft.com/office/officeart/2005/8/layout/hierarchy6"/>
    <dgm:cxn modelId="{CA089217-329B-49EC-938F-F1BD48CF9BA2}" type="presParOf" srcId="{52100B50-2D59-40E1-83BB-67EE71CA40E1}" destId="{6D5276BA-A326-4401-B8A5-D229245066FA}" srcOrd="0" destOrd="0" presId="urn:microsoft.com/office/officeart/2005/8/layout/hierarchy6"/>
    <dgm:cxn modelId="{FB3F6612-DBBB-4000-9FC4-62BB2676FE97}" type="presParOf" srcId="{52100B50-2D59-40E1-83BB-67EE71CA40E1}" destId="{A2F73C87-D700-430C-AA24-B1764B4A7135}" srcOrd="1" destOrd="0" presId="urn:microsoft.com/office/officeart/2005/8/layout/hierarchy6"/>
    <dgm:cxn modelId="{04867E4F-CB1D-413C-B1B9-982BBA23A509}" type="presParOf" srcId="{94E7356C-668C-4F16-94B5-BAEB872F453E}" destId="{B0D7FDE1-881E-4EF5-8CAB-901F52EFAED7}" srcOrd="4" destOrd="0" presId="urn:microsoft.com/office/officeart/2005/8/layout/hierarchy6"/>
    <dgm:cxn modelId="{5809F0D1-4AB0-47D4-A8FC-94F75F6A3907}" type="presParOf" srcId="{94E7356C-668C-4F16-94B5-BAEB872F453E}" destId="{9D70DDD5-6872-4916-82D7-B6417B3C101F}" srcOrd="5" destOrd="0" presId="urn:microsoft.com/office/officeart/2005/8/layout/hierarchy6"/>
    <dgm:cxn modelId="{6F06669F-FEED-4CB6-8024-28C25CC09497}" type="presParOf" srcId="{9D70DDD5-6872-4916-82D7-B6417B3C101F}" destId="{9A09806E-3D80-445D-9DA8-F5C9FFD838F7}" srcOrd="0" destOrd="0" presId="urn:microsoft.com/office/officeart/2005/8/layout/hierarchy6"/>
    <dgm:cxn modelId="{F11052A5-90F6-4BFC-A2A8-1688EA292536}" type="presParOf" srcId="{9D70DDD5-6872-4916-82D7-B6417B3C101F}" destId="{ED0D588C-6F5C-4BF1-ADCE-7BD8BBC8CE44}" srcOrd="1" destOrd="0" presId="urn:microsoft.com/office/officeart/2005/8/layout/hierarchy6"/>
    <dgm:cxn modelId="{DBA8D72A-D7D0-4D0F-BC02-72C238986DD2}" type="presParOf" srcId="{94E7356C-668C-4F16-94B5-BAEB872F453E}" destId="{509D93C9-94C7-425D-B14C-F609848AF981}" srcOrd="6" destOrd="0" presId="urn:microsoft.com/office/officeart/2005/8/layout/hierarchy6"/>
    <dgm:cxn modelId="{8D858238-525C-411C-A79F-B95899C550DF}" type="presParOf" srcId="{94E7356C-668C-4F16-94B5-BAEB872F453E}" destId="{A2EFB093-8831-4872-8B49-75B8A05304BA}" srcOrd="7" destOrd="0" presId="urn:microsoft.com/office/officeart/2005/8/layout/hierarchy6"/>
    <dgm:cxn modelId="{AD211C98-7058-4964-83DB-4A57C1ECA50C}" type="presParOf" srcId="{A2EFB093-8831-4872-8B49-75B8A05304BA}" destId="{C06D4C4E-BDF9-4488-90F3-1C9EFCD2EC2A}" srcOrd="0" destOrd="0" presId="urn:microsoft.com/office/officeart/2005/8/layout/hierarchy6"/>
    <dgm:cxn modelId="{DE48A95F-ABCB-4797-A135-21856E2BF346}" type="presParOf" srcId="{A2EFB093-8831-4872-8B49-75B8A05304BA}" destId="{7169599D-273E-4D29-9090-F82863138C50}" srcOrd="1" destOrd="0" presId="urn:microsoft.com/office/officeart/2005/8/layout/hierarchy6"/>
    <dgm:cxn modelId="{2B902CDD-A327-4D73-8A01-FEA9BAD65D23}" type="presParOf" srcId="{94E7356C-668C-4F16-94B5-BAEB872F453E}" destId="{4D8754B1-695A-472C-955D-41349712E14C}" srcOrd="8" destOrd="0" presId="urn:microsoft.com/office/officeart/2005/8/layout/hierarchy6"/>
    <dgm:cxn modelId="{1BFB55ED-013C-4731-A682-89E89D429A3A}" type="presParOf" srcId="{94E7356C-668C-4F16-94B5-BAEB872F453E}" destId="{9095AAD7-2664-44DE-8B8B-7FC7E9C21482}" srcOrd="9" destOrd="0" presId="urn:microsoft.com/office/officeart/2005/8/layout/hierarchy6"/>
    <dgm:cxn modelId="{176595B3-83FF-4D21-80DB-840FCCBB1E7C}" type="presParOf" srcId="{9095AAD7-2664-44DE-8B8B-7FC7E9C21482}" destId="{9F062208-18C0-4ADB-804E-05EBA8DCB38E}" srcOrd="0" destOrd="0" presId="urn:microsoft.com/office/officeart/2005/8/layout/hierarchy6"/>
    <dgm:cxn modelId="{3A04562D-2761-4A3D-B305-3ED393E86DE7}" type="presParOf" srcId="{9095AAD7-2664-44DE-8B8B-7FC7E9C21482}" destId="{B1A60B34-B542-4F4D-B2AC-B4FB4EE2BAB7}" srcOrd="1" destOrd="0" presId="urn:microsoft.com/office/officeart/2005/8/layout/hierarchy6"/>
    <dgm:cxn modelId="{E9CD2CE0-9A62-4476-8069-24C5D196A6C9}" type="presParOf" srcId="{1E82C89F-A291-43EA-B468-C5A7AE86B1CE}" destId="{89BA5624-491B-4FFF-9426-8FFFABFDCAF4}" srcOrd="2" destOrd="0" presId="urn:microsoft.com/office/officeart/2005/8/layout/hierarchy6"/>
    <dgm:cxn modelId="{6F53DFA2-4B5B-410E-A704-242D27396005}" type="presParOf" srcId="{1E82C89F-A291-43EA-B468-C5A7AE86B1CE}" destId="{0BCE9D40-2B64-451C-A643-2B295FD86172}" srcOrd="3" destOrd="0" presId="urn:microsoft.com/office/officeart/2005/8/layout/hierarchy6"/>
    <dgm:cxn modelId="{F9B9BE18-2AC6-416A-8DD2-B6DDC9B167ED}" type="presParOf" srcId="{0BCE9D40-2B64-451C-A643-2B295FD86172}" destId="{EBFFB1EE-9AD8-44A4-BFF8-65A43DFC165C}" srcOrd="0" destOrd="0" presId="urn:microsoft.com/office/officeart/2005/8/layout/hierarchy6"/>
    <dgm:cxn modelId="{3FE01BE4-C437-4754-BFC5-5A1EEE9642AA}" type="presParOf" srcId="{0BCE9D40-2B64-451C-A643-2B295FD86172}" destId="{DB56919A-E4A8-4F84-87D6-8E0D0E679887}" srcOrd="1" destOrd="0" presId="urn:microsoft.com/office/officeart/2005/8/layout/hierarchy6"/>
    <dgm:cxn modelId="{47D54A2A-E340-49AA-955F-9B142BE1E281}" type="presParOf" srcId="{DB56919A-E4A8-4F84-87D6-8E0D0E679887}" destId="{ABE83C4A-4408-4C94-8716-452F49CD5294}" srcOrd="0" destOrd="0" presId="urn:microsoft.com/office/officeart/2005/8/layout/hierarchy6"/>
    <dgm:cxn modelId="{4B06E2D9-59AC-4222-85F5-3B28F9521FB8}" type="presParOf" srcId="{DB56919A-E4A8-4F84-87D6-8E0D0E679887}" destId="{DBC04A67-C8E0-4961-86F6-AD4D519D9834}" srcOrd="1" destOrd="0" presId="urn:microsoft.com/office/officeart/2005/8/layout/hierarchy6"/>
    <dgm:cxn modelId="{CF0D12F5-F89A-43BF-83FA-3E06A56C5717}" type="presParOf" srcId="{DBC04A67-C8E0-4961-86F6-AD4D519D9834}" destId="{413C27ED-7634-4B71-A7D2-AA15F0375053}" srcOrd="0" destOrd="0" presId="urn:microsoft.com/office/officeart/2005/8/layout/hierarchy6"/>
    <dgm:cxn modelId="{CD066111-E1D5-4737-BC38-2EC03604B54D}" type="presParOf" srcId="{DBC04A67-C8E0-4961-86F6-AD4D519D9834}" destId="{2B711960-AD15-4FA7-840D-9BD6F814DE83}" srcOrd="1" destOrd="0" presId="urn:microsoft.com/office/officeart/2005/8/layout/hierarchy6"/>
    <dgm:cxn modelId="{9D2F2D75-0E6D-4E72-8D3C-7451098BF37A}" type="presParOf" srcId="{DB56919A-E4A8-4F84-87D6-8E0D0E679887}" destId="{342F1F37-36ED-4D53-9F69-F83381A069A9}" srcOrd="2" destOrd="0" presId="urn:microsoft.com/office/officeart/2005/8/layout/hierarchy6"/>
    <dgm:cxn modelId="{320ADEBF-D506-4FB5-A52A-CE0D933310B1}" type="presParOf" srcId="{DB56919A-E4A8-4F84-87D6-8E0D0E679887}" destId="{F99315C5-C8C2-4609-888D-A4EF7BBA7A1A}" srcOrd="3" destOrd="0" presId="urn:microsoft.com/office/officeart/2005/8/layout/hierarchy6"/>
    <dgm:cxn modelId="{6F151186-BC7A-4057-8B3B-930380F334AB}" type="presParOf" srcId="{F99315C5-C8C2-4609-888D-A4EF7BBA7A1A}" destId="{B83CD3B6-D3AC-4273-BECB-5D3B8E53FAE0}" srcOrd="0" destOrd="0" presId="urn:microsoft.com/office/officeart/2005/8/layout/hierarchy6"/>
    <dgm:cxn modelId="{4EECD10F-B308-4F8D-B7DB-43B7D22CBBC7}" type="presParOf" srcId="{F99315C5-C8C2-4609-888D-A4EF7BBA7A1A}" destId="{07371BF3-DEAA-4246-944B-6D003FE6A698}" srcOrd="1" destOrd="0" presId="urn:microsoft.com/office/officeart/2005/8/layout/hierarchy6"/>
    <dgm:cxn modelId="{44DF3B8C-AA78-4B34-8F21-272D06486C4F}" type="presParOf" srcId="{80A34012-3EA6-424A-A28D-D35DCBD40A63}" destId="{C83D7767-F207-4178-A438-E2248E55C3C9}" srcOrd="2" destOrd="0" presId="urn:microsoft.com/office/officeart/2005/8/layout/hierarchy6"/>
    <dgm:cxn modelId="{08BE2B20-6DE1-4011-AB10-13CB1181A387}" type="presParOf" srcId="{80A34012-3EA6-424A-A28D-D35DCBD40A63}" destId="{BFAD4854-D1C0-49D6-ABA7-0A113C945AC3}" srcOrd="3" destOrd="0" presId="urn:microsoft.com/office/officeart/2005/8/layout/hierarchy6"/>
    <dgm:cxn modelId="{E3E11E97-84C5-47C9-8C53-8340FE541A20}" type="presParOf" srcId="{BFAD4854-D1C0-49D6-ABA7-0A113C945AC3}" destId="{5B708D4C-0629-4380-A97C-FC6AF253DAF9}" srcOrd="0" destOrd="0" presId="urn:microsoft.com/office/officeart/2005/8/layout/hierarchy6"/>
    <dgm:cxn modelId="{6B822C4C-8ACB-44CF-9521-E9866B70223F}" type="presParOf" srcId="{BFAD4854-D1C0-49D6-ABA7-0A113C945AC3}" destId="{938F50E8-5B47-432E-BD47-78F325A440C1}" srcOrd="1" destOrd="0" presId="urn:microsoft.com/office/officeart/2005/8/layout/hierarchy6"/>
    <dgm:cxn modelId="{97626BAE-BF75-4471-B221-66629B6C343C}" type="presParOf" srcId="{938F50E8-5B47-432E-BD47-78F325A440C1}" destId="{C406A6C4-EA4B-4816-9845-EB4F670995A3}" srcOrd="0" destOrd="0" presId="urn:microsoft.com/office/officeart/2005/8/layout/hierarchy6"/>
    <dgm:cxn modelId="{286FA493-498C-4496-9BBD-5616513FC8B8}" type="presParOf" srcId="{938F50E8-5B47-432E-BD47-78F325A440C1}" destId="{920CD6B6-C8AF-42DF-B694-C1AF4C5BC661}" srcOrd="1" destOrd="0" presId="urn:microsoft.com/office/officeart/2005/8/layout/hierarchy6"/>
    <dgm:cxn modelId="{12EC2941-03B8-4F79-B4DA-8A58DF630F31}" type="presParOf" srcId="{920CD6B6-C8AF-42DF-B694-C1AF4C5BC661}" destId="{7A15758E-F84D-4E27-AAB1-C69D57AFD898}" srcOrd="0" destOrd="0" presId="urn:microsoft.com/office/officeart/2005/8/layout/hierarchy6"/>
    <dgm:cxn modelId="{FCE17B84-F57F-4D79-A4A2-05C3FC8F295D}" type="presParOf" srcId="{920CD6B6-C8AF-42DF-B694-C1AF4C5BC661}" destId="{8810F154-7A6D-4C00-8002-4B4BE4148E96}" srcOrd="1" destOrd="0" presId="urn:microsoft.com/office/officeart/2005/8/layout/hierarchy6"/>
    <dgm:cxn modelId="{7BC56369-FBF9-4F45-BFD8-4F08E3E79468}" type="presParOf" srcId="{8810F154-7A6D-4C00-8002-4B4BE4148E96}" destId="{ED0DC6F4-3037-4954-8139-3404523CFB7C}" srcOrd="0" destOrd="0" presId="urn:microsoft.com/office/officeart/2005/8/layout/hierarchy6"/>
    <dgm:cxn modelId="{90139F0E-EB83-4A7A-AEC5-A4BC352D83F8}" type="presParOf" srcId="{8810F154-7A6D-4C00-8002-4B4BE4148E96}" destId="{F01E0248-5FC4-4414-9E49-FAB1A5C270C3}" srcOrd="1" destOrd="0" presId="urn:microsoft.com/office/officeart/2005/8/layout/hierarchy6"/>
    <dgm:cxn modelId="{769DA8D4-A509-4858-888C-2623C6B96F7D}" type="presParOf" srcId="{F01E0248-5FC4-4414-9E49-FAB1A5C270C3}" destId="{2ADE4DDA-EEDA-415D-9FEE-0E456E9B23CD}" srcOrd="0" destOrd="0" presId="urn:microsoft.com/office/officeart/2005/8/layout/hierarchy6"/>
    <dgm:cxn modelId="{2FA18A03-02C8-4D74-B721-8B67B1308BAA}" type="presParOf" srcId="{F01E0248-5FC4-4414-9E49-FAB1A5C270C3}" destId="{7C46D494-27F8-47FD-9E25-D80EE5171DBA}" srcOrd="1" destOrd="0" presId="urn:microsoft.com/office/officeart/2005/8/layout/hierarchy6"/>
    <dgm:cxn modelId="{89049FA1-55B6-4FCB-8886-59783C6FB2F5}" type="presParOf" srcId="{938F50E8-5B47-432E-BD47-78F325A440C1}" destId="{560A62B5-A042-4C85-AC60-CA7AC05E992B}" srcOrd="2" destOrd="0" presId="urn:microsoft.com/office/officeart/2005/8/layout/hierarchy6"/>
    <dgm:cxn modelId="{62C137F4-65D5-4428-B3DB-81830DB19960}" type="presParOf" srcId="{938F50E8-5B47-432E-BD47-78F325A440C1}" destId="{39834C3F-A8E8-4843-BDB4-95BBEF8A19A6}" srcOrd="3" destOrd="0" presId="urn:microsoft.com/office/officeart/2005/8/layout/hierarchy6"/>
    <dgm:cxn modelId="{39119A9D-2CDE-4A10-8CBE-36FDE6EC7813}" type="presParOf" srcId="{39834C3F-A8E8-4843-BDB4-95BBEF8A19A6}" destId="{1AF3BB4A-04B0-46C4-B0DB-005826814608}" srcOrd="0" destOrd="0" presId="urn:microsoft.com/office/officeart/2005/8/layout/hierarchy6"/>
    <dgm:cxn modelId="{B035F866-EFAA-4CCA-94F5-1157B212A3C1}" type="presParOf" srcId="{39834C3F-A8E8-4843-BDB4-95BBEF8A19A6}" destId="{437A9952-9D84-4FB8-AA92-B9BB8341AA0F}" srcOrd="1" destOrd="0" presId="urn:microsoft.com/office/officeart/2005/8/layout/hierarchy6"/>
    <dgm:cxn modelId="{AFE1FBCD-9548-4FBD-BF32-C8E8DB5474A4}" type="presParOf" srcId="{437A9952-9D84-4FB8-AA92-B9BB8341AA0F}" destId="{2D03D117-7437-4A75-967B-88CBB93065A4}" srcOrd="0" destOrd="0" presId="urn:microsoft.com/office/officeart/2005/8/layout/hierarchy6"/>
    <dgm:cxn modelId="{E5B6138F-FFBA-44AA-93A7-24EE3403D90C}" type="presParOf" srcId="{437A9952-9D84-4FB8-AA92-B9BB8341AA0F}" destId="{1EB8642C-947D-449E-AB32-54D30E649CA2}" srcOrd="1" destOrd="0" presId="urn:microsoft.com/office/officeart/2005/8/layout/hierarchy6"/>
    <dgm:cxn modelId="{E500579B-CE0E-42BC-8A84-B1AB04FB5E84}" type="presParOf" srcId="{1EB8642C-947D-449E-AB32-54D30E649CA2}" destId="{1378DDC8-FD4A-4AD2-B2DA-A03A6052287B}" srcOrd="0" destOrd="0" presId="urn:microsoft.com/office/officeart/2005/8/layout/hierarchy6"/>
    <dgm:cxn modelId="{BCEE83EE-29B5-4EEE-90B5-3C03841699ED}" type="presParOf" srcId="{1EB8642C-947D-449E-AB32-54D30E649CA2}" destId="{F2B14CB6-12D9-49DB-8F6D-970C96A27E4D}" srcOrd="1" destOrd="0" presId="urn:microsoft.com/office/officeart/2005/8/layout/hierarchy6"/>
    <dgm:cxn modelId="{F69D210A-EB5A-45FC-8FCA-0B5B974E4FB6}" type="presParOf" srcId="{5A450EEF-043F-46E0-B759-1517BB6845CF}" destId="{E2D468A0-64A5-486F-9D2B-346865F598E0}"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5502A-C06E-4CA9-A36F-88BB22991FFC}">
      <dsp:nvSpPr>
        <dsp:cNvPr id="0" name=""/>
        <dsp:cNvSpPr/>
      </dsp:nvSpPr>
      <dsp:spPr>
        <a:xfrm>
          <a:off x="4102544" y="431261"/>
          <a:ext cx="2415546" cy="746232"/>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CORROSIVES</a:t>
          </a:r>
          <a:endParaRPr lang="en-US" sz="1800" b="1" kern="1200" dirty="0"/>
        </a:p>
      </dsp:txBody>
      <dsp:txXfrm>
        <a:off x="4124400" y="453117"/>
        <a:ext cx="2371834" cy="702520"/>
      </dsp:txXfrm>
    </dsp:sp>
    <dsp:sp modelId="{BA8E53DB-B036-4A7B-8670-3DCA18397AC1}">
      <dsp:nvSpPr>
        <dsp:cNvPr id="0" name=""/>
        <dsp:cNvSpPr/>
      </dsp:nvSpPr>
      <dsp:spPr>
        <a:xfrm>
          <a:off x="3541600" y="1177494"/>
          <a:ext cx="1768717" cy="161141"/>
        </a:xfrm>
        <a:custGeom>
          <a:avLst/>
          <a:gdLst/>
          <a:ahLst/>
          <a:cxnLst/>
          <a:rect l="0" t="0" r="0" b="0"/>
          <a:pathLst>
            <a:path>
              <a:moveTo>
                <a:pt x="1768717" y="0"/>
              </a:moveTo>
              <a:lnTo>
                <a:pt x="1768717" y="80570"/>
              </a:lnTo>
              <a:lnTo>
                <a:pt x="0" y="80570"/>
              </a:lnTo>
              <a:lnTo>
                <a:pt x="0" y="1611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C7C28-18E4-4C77-801B-74EC8DD3E192}">
      <dsp:nvSpPr>
        <dsp:cNvPr id="0" name=""/>
        <dsp:cNvSpPr/>
      </dsp:nvSpPr>
      <dsp:spPr>
        <a:xfrm>
          <a:off x="2579152" y="1338635"/>
          <a:ext cx="1924895" cy="613722"/>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ACIDS</a:t>
          </a:r>
          <a:endParaRPr lang="en-US" sz="1600" b="1" kern="1200" dirty="0"/>
        </a:p>
      </dsp:txBody>
      <dsp:txXfrm>
        <a:off x="2597127" y="1356610"/>
        <a:ext cx="1888945" cy="577772"/>
      </dsp:txXfrm>
    </dsp:sp>
    <dsp:sp modelId="{0CF18B3F-AF67-48F2-A449-8BC76290F98C}">
      <dsp:nvSpPr>
        <dsp:cNvPr id="0" name=""/>
        <dsp:cNvSpPr/>
      </dsp:nvSpPr>
      <dsp:spPr>
        <a:xfrm>
          <a:off x="1963347" y="1952357"/>
          <a:ext cx="1578252" cy="161141"/>
        </a:xfrm>
        <a:custGeom>
          <a:avLst/>
          <a:gdLst/>
          <a:ahLst/>
          <a:cxnLst/>
          <a:rect l="0" t="0" r="0" b="0"/>
          <a:pathLst>
            <a:path>
              <a:moveTo>
                <a:pt x="1578252" y="0"/>
              </a:moveTo>
              <a:lnTo>
                <a:pt x="1578252" y="80570"/>
              </a:lnTo>
              <a:lnTo>
                <a:pt x="0" y="80570"/>
              </a:lnTo>
              <a:lnTo>
                <a:pt x="0"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0BB86A-84D4-4715-9951-6CF4A4149CC7}">
      <dsp:nvSpPr>
        <dsp:cNvPr id="0" name=""/>
        <dsp:cNvSpPr/>
      </dsp:nvSpPr>
      <dsp:spPr>
        <a:xfrm>
          <a:off x="1227112" y="2113499"/>
          <a:ext cx="1472471" cy="747151"/>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INORGANIC</a:t>
          </a:r>
        </a:p>
        <a:p>
          <a:pPr lvl="0" algn="ctr" defTabSz="622300">
            <a:lnSpc>
              <a:spcPct val="90000"/>
            </a:lnSpc>
            <a:spcBef>
              <a:spcPct val="0"/>
            </a:spcBef>
            <a:spcAft>
              <a:spcPct val="35000"/>
            </a:spcAft>
          </a:pPr>
          <a:r>
            <a:rPr lang="en-US" sz="1400" b="1" kern="1200" dirty="0" smtClean="0"/>
            <a:t>mineral</a:t>
          </a:r>
          <a:endParaRPr lang="en-US" sz="1400" b="1" kern="1200" dirty="0"/>
        </a:p>
      </dsp:txBody>
      <dsp:txXfrm>
        <a:off x="1248995" y="2135382"/>
        <a:ext cx="1428705" cy="703385"/>
      </dsp:txXfrm>
    </dsp:sp>
    <dsp:sp modelId="{6E8F782F-0A89-487C-AC73-BF91DB5BB15A}">
      <dsp:nvSpPr>
        <dsp:cNvPr id="0" name=""/>
        <dsp:cNvSpPr/>
      </dsp:nvSpPr>
      <dsp:spPr>
        <a:xfrm>
          <a:off x="307843" y="2860650"/>
          <a:ext cx="1655504" cy="161141"/>
        </a:xfrm>
        <a:custGeom>
          <a:avLst/>
          <a:gdLst/>
          <a:ahLst/>
          <a:cxnLst/>
          <a:rect l="0" t="0" r="0" b="0"/>
          <a:pathLst>
            <a:path>
              <a:moveTo>
                <a:pt x="1655504" y="0"/>
              </a:moveTo>
              <a:lnTo>
                <a:pt x="1655504" y="80570"/>
              </a:lnTo>
              <a:lnTo>
                <a:pt x="0" y="80570"/>
              </a:lnTo>
              <a:lnTo>
                <a:pt x="0"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A49B3-89A2-442E-A4E2-6723550A8BE3}">
      <dsp:nvSpPr>
        <dsp:cNvPr id="0" name=""/>
        <dsp:cNvSpPr/>
      </dsp:nvSpPr>
      <dsp:spPr>
        <a:xfrm>
          <a:off x="5703" y="3021791"/>
          <a:ext cx="604279" cy="1400490"/>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SULPHURIC  ACID</a:t>
          </a:r>
        </a:p>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1200" b="1" kern="1200" dirty="0" smtClean="0"/>
            <a:t>H2SO4</a:t>
          </a:r>
          <a:endParaRPr lang="en-US" sz="1200" b="1" kern="1200" dirty="0"/>
        </a:p>
      </dsp:txBody>
      <dsp:txXfrm>
        <a:off x="23402" y="3039490"/>
        <a:ext cx="568881" cy="1365092"/>
      </dsp:txXfrm>
    </dsp:sp>
    <dsp:sp modelId="{F88415ED-0729-4FD6-8749-48FC361CB4BD}">
      <dsp:nvSpPr>
        <dsp:cNvPr id="0" name=""/>
        <dsp:cNvSpPr/>
      </dsp:nvSpPr>
      <dsp:spPr>
        <a:xfrm>
          <a:off x="1135140" y="2860650"/>
          <a:ext cx="828207" cy="161141"/>
        </a:xfrm>
        <a:custGeom>
          <a:avLst/>
          <a:gdLst/>
          <a:ahLst/>
          <a:cxnLst/>
          <a:rect l="0" t="0" r="0" b="0"/>
          <a:pathLst>
            <a:path>
              <a:moveTo>
                <a:pt x="828207" y="0"/>
              </a:moveTo>
              <a:lnTo>
                <a:pt x="828207" y="80570"/>
              </a:lnTo>
              <a:lnTo>
                <a:pt x="0" y="80570"/>
              </a:lnTo>
              <a:lnTo>
                <a:pt x="0"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5276BA-A326-4401-B8A5-D229245066FA}">
      <dsp:nvSpPr>
        <dsp:cNvPr id="0" name=""/>
        <dsp:cNvSpPr/>
      </dsp:nvSpPr>
      <dsp:spPr>
        <a:xfrm>
          <a:off x="791266" y="3021791"/>
          <a:ext cx="687748" cy="1395019"/>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NITRIC ACID</a:t>
          </a:r>
        </a:p>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1200" b="1" kern="1200" dirty="0" smtClean="0"/>
            <a:t>HNO3</a:t>
          </a:r>
          <a:endParaRPr lang="en-US" sz="1200" b="1" kern="1200" dirty="0"/>
        </a:p>
      </dsp:txBody>
      <dsp:txXfrm>
        <a:off x="811409" y="3041934"/>
        <a:ext cx="647462" cy="1354733"/>
      </dsp:txXfrm>
    </dsp:sp>
    <dsp:sp modelId="{B0D7FDE1-881E-4EF5-8CAB-901F52EFAED7}">
      <dsp:nvSpPr>
        <dsp:cNvPr id="0" name=""/>
        <dsp:cNvSpPr/>
      </dsp:nvSpPr>
      <dsp:spPr>
        <a:xfrm>
          <a:off x="1916718" y="2860650"/>
          <a:ext cx="91440" cy="161141"/>
        </a:xfrm>
        <a:custGeom>
          <a:avLst/>
          <a:gdLst/>
          <a:ahLst/>
          <a:cxnLst/>
          <a:rect l="0" t="0" r="0" b="0"/>
          <a:pathLst>
            <a:path>
              <a:moveTo>
                <a:pt x="46629" y="0"/>
              </a:moveTo>
              <a:lnTo>
                <a:pt x="46629" y="80570"/>
              </a:lnTo>
              <a:lnTo>
                <a:pt x="45720" y="80570"/>
              </a:lnTo>
              <a:lnTo>
                <a:pt x="45720"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9806E-3D80-445D-9DA8-F5C9FFD838F7}">
      <dsp:nvSpPr>
        <dsp:cNvPr id="0" name=""/>
        <dsp:cNvSpPr/>
      </dsp:nvSpPr>
      <dsp:spPr>
        <a:xfrm>
          <a:off x="1660298" y="3021791"/>
          <a:ext cx="604279" cy="1370840"/>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HYDROCHLORIC ACID</a:t>
          </a:r>
        </a:p>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1400" b="1" kern="1200" dirty="0" err="1" smtClean="0"/>
            <a:t>HCl</a:t>
          </a:r>
          <a:endParaRPr lang="en-US" sz="1400" b="1" kern="1200" dirty="0" smtClean="0"/>
        </a:p>
      </dsp:txBody>
      <dsp:txXfrm>
        <a:off x="1677997" y="3039490"/>
        <a:ext cx="568881" cy="1335442"/>
      </dsp:txXfrm>
    </dsp:sp>
    <dsp:sp modelId="{509D93C9-94C7-425D-B14C-F609848AF981}">
      <dsp:nvSpPr>
        <dsp:cNvPr id="0" name=""/>
        <dsp:cNvSpPr/>
      </dsp:nvSpPr>
      <dsp:spPr>
        <a:xfrm>
          <a:off x="1963347" y="2860650"/>
          <a:ext cx="827297" cy="161141"/>
        </a:xfrm>
        <a:custGeom>
          <a:avLst/>
          <a:gdLst/>
          <a:ahLst/>
          <a:cxnLst/>
          <a:rect l="0" t="0" r="0" b="0"/>
          <a:pathLst>
            <a:path>
              <a:moveTo>
                <a:pt x="0" y="0"/>
              </a:moveTo>
              <a:lnTo>
                <a:pt x="0" y="80570"/>
              </a:lnTo>
              <a:lnTo>
                <a:pt x="827297" y="80570"/>
              </a:lnTo>
              <a:lnTo>
                <a:pt x="827297"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6D4C4E-BDF9-4488-90F3-1C9EFCD2EC2A}">
      <dsp:nvSpPr>
        <dsp:cNvPr id="0" name=""/>
        <dsp:cNvSpPr/>
      </dsp:nvSpPr>
      <dsp:spPr>
        <a:xfrm>
          <a:off x="2445862" y="3021791"/>
          <a:ext cx="689567" cy="1370840"/>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Boric</a:t>
          </a:r>
        </a:p>
        <a:p>
          <a:pPr lvl="0" algn="ctr" defTabSz="622300">
            <a:lnSpc>
              <a:spcPct val="90000"/>
            </a:lnSpc>
            <a:spcBef>
              <a:spcPct val="0"/>
            </a:spcBef>
            <a:spcAft>
              <a:spcPct val="35000"/>
            </a:spcAft>
          </a:pPr>
          <a:r>
            <a:rPr lang="en-US" sz="1400" b="1" kern="1200" dirty="0" smtClean="0"/>
            <a:t> acid</a:t>
          </a:r>
        </a:p>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IN" sz="1400" b="1" kern="1200" dirty="0" smtClean="0"/>
            <a:t>H</a:t>
          </a:r>
          <a:r>
            <a:rPr lang="en-IN" sz="1400" b="1" kern="1200" baseline="-25000" dirty="0" smtClean="0"/>
            <a:t>3</a:t>
          </a:r>
          <a:r>
            <a:rPr lang="en-IN" sz="1400" b="1" kern="1200" dirty="0" smtClean="0"/>
            <a:t>BO</a:t>
          </a:r>
          <a:r>
            <a:rPr lang="en-IN" sz="1400" b="1" kern="1200" baseline="-25000" dirty="0" smtClean="0"/>
            <a:t>3</a:t>
          </a:r>
          <a:endParaRPr lang="en-US" sz="1200" b="1" kern="1200" dirty="0" smtClean="0"/>
        </a:p>
      </dsp:txBody>
      <dsp:txXfrm>
        <a:off x="2466059" y="3041988"/>
        <a:ext cx="649173" cy="1330446"/>
      </dsp:txXfrm>
    </dsp:sp>
    <dsp:sp modelId="{4D8754B1-695A-472C-955D-41349712E14C}">
      <dsp:nvSpPr>
        <dsp:cNvPr id="0" name=""/>
        <dsp:cNvSpPr/>
      </dsp:nvSpPr>
      <dsp:spPr>
        <a:xfrm>
          <a:off x="1963347" y="2860650"/>
          <a:ext cx="1655504" cy="161141"/>
        </a:xfrm>
        <a:custGeom>
          <a:avLst/>
          <a:gdLst/>
          <a:ahLst/>
          <a:cxnLst/>
          <a:rect l="0" t="0" r="0" b="0"/>
          <a:pathLst>
            <a:path>
              <a:moveTo>
                <a:pt x="0" y="0"/>
              </a:moveTo>
              <a:lnTo>
                <a:pt x="0" y="80570"/>
              </a:lnTo>
              <a:lnTo>
                <a:pt x="1655504" y="80570"/>
              </a:lnTo>
              <a:lnTo>
                <a:pt x="1655504"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062208-18C0-4ADB-804E-05EBA8DCB38E}">
      <dsp:nvSpPr>
        <dsp:cNvPr id="0" name=""/>
        <dsp:cNvSpPr/>
      </dsp:nvSpPr>
      <dsp:spPr>
        <a:xfrm>
          <a:off x="3316713" y="3021791"/>
          <a:ext cx="604279" cy="1370840"/>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Phosphoric</a:t>
          </a:r>
        </a:p>
        <a:p>
          <a:pPr lvl="0" algn="ctr" defTabSz="622300">
            <a:lnSpc>
              <a:spcPct val="90000"/>
            </a:lnSpc>
            <a:spcBef>
              <a:spcPct val="0"/>
            </a:spcBef>
            <a:spcAft>
              <a:spcPct val="35000"/>
            </a:spcAft>
          </a:pPr>
          <a:r>
            <a:rPr lang="en-US" sz="1400" b="1" kern="1200" dirty="0" smtClean="0"/>
            <a:t>Acid</a:t>
          </a:r>
        </a:p>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200" b="1" kern="1200" dirty="0" smtClean="0"/>
            <a:t>H3PO4</a:t>
          </a:r>
          <a:endParaRPr lang="en-US" sz="1200" b="1" kern="1200" dirty="0"/>
        </a:p>
      </dsp:txBody>
      <dsp:txXfrm>
        <a:off x="3334412" y="3039490"/>
        <a:ext cx="568881" cy="1335442"/>
      </dsp:txXfrm>
    </dsp:sp>
    <dsp:sp modelId="{89BA5624-491B-4FFF-9426-8FFFABFDCAF4}">
      <dsp:nvSpPr>
        <dsp:cNvPr id="0" name=""/>
        <dsp:cNvSpPr/>
      </dsp:nvSpPr>
      <dsp:spPr>
        <a:xfrm>
          <a:off x="3541600" y="1952357"/>
          <a:ext cx="1456985" cy="161141"/>
        </a:xfrm>
        <a:custGeom>
          <a:avLst/>
          <a:gdLst/>
          <a:ahLst/>
          <a:cxnLst/>
          <a:rect l="0" t="0" r="0" b="0"/>
          <a:pathLst>
            <a:path>
              <a:moveTo>
                <a:pt x="0" y="0"/>
              </a:moveTo>
              <a:lnTo>
                <a:pt x="0" y="80570"/>
              </a:lnTo>
              <a:lnTo>
                <a:pt x="1456985" y="80570"/>
              </a:lnTo>
              <a:lnTo>
                <a:pt x="1456985"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FFB1EE-9AD8-44A4-BFF8-65A43DFC165C}">
      <dsp:nvSpPr>
        <dsp:cNvPr id="0" name=""/>
        <dsp:cNvSpPr/>
      </dsp:nvSpPr>
      <dsp:spPr>
        <a:xfrm>
          <a:off x="4141083" y="2113499"/>
          <a:ext cx="1715005" cy="694800"/>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ORGANIC</a:t>
          </a:r>
          <a:endParaRPr lang="en-US" sz="1400" b="1" kern="1200" dirty="0"/>
        </a:p>
      </dsp:txBody>
      <dsp:txXfrm>
        <a:off x="4161433" y="2133849"/>
        <a:ext cx="1674305" cy="654100"/>
      </dsp:txXfrm>
    </dsp:sp>
    <dsp:sp modelId="{ABE83C4A-4408-4C94-8716-452F49CD5294}">
      <dsp:nvSpPr>
        <dsp:cNvPr id="0" name=""/>
        <dsp:cNvSpPr/>
      </dsp:nvSpPr>
      <dsp:spPr>
        <a:xfrm>
          <a:off x="4510189" y="2808299"/>
          <a:ext cx="488396" cy="161141"/>
        </a:xfrm>
        <a:custGeom>
          <a:avLst/>
          <a:gdLst/>
          <a:ahLst/>
          <a:cxnLst/>
          <a:rect l="0" t="0" r="0" b="0"/>
          <a:pathLst>
            <a:path>
              <a:moveTo>
                <a:pt x="488396" y="0"/>
              </a:moveTo>
              <a:lnTo>
                <a:pt x="488396" y="80570"/>
              </a:lnTo>
              <a:lnTo>
                <a:pt x="0" y="80570"/>
              </a:lnTo>
              <a:lnTo>
                <a:pt x="0"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C27ED-7634-4B71-A7D2-AA15F0375053}">
      <dsp:nvSpPr>
        <dsp:cNvPr id="0" name=""/>
        <dsp:cNvSpPr/>
      </dsp:nvSpPr>
      <dsp:spPr>
        <a:xfrm>
          <a:off x="4102276" y="2969440"/>
          <a:ext cx="815825" cy="1395019"/>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CORBOLIC ACID</a:t>
          </a:r>
        </a:p>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1200" b="1" kern="1200" dirty="0" smtClean="0"/>
            <a:t>C6H4OH</a:t>
          </a:r>
          <a:endParaRPr lang="en-US" sz="1200" b="1" kern="1200" dirty="0"/>
        </a:p>
      </dsp:txBody>
      <dsp:txXfrm>
        <a:off x="4126171" y="2993335"/>
        <a:ext cx="768035" cy="1347229"/>
      </dsp:txXfrm>
    </dsp:sp>
    <dsp:sp modelId="{342F1F37-36ED-4D53-9F69-F83381A069A9}">
      <dsp:nvSpPr>
        <dsp:cNvPr id="0" name=""/>
        <dsp:cNvSpPr/>
      </dsp:nvSpPr>
      <dsp:spPr>
        <a:xfrm>
          <a:off x="4998585" y="2808299"/>
          <a:ext cx="498554" cy="161141"/>
        </a:xfrm>
        <a:custGeom>
          <a:avLst/>
          <a:gdLst/>
          <a:ahLst/>
          <a:cxnLst/>
          <a:rect l="0" t="0" r="0" b="0"/>
          <a:pathLst>
            <a:path>
              <a:moveTo>
                <a:pt x="0" y="0"/>
              </a:moveTo>
              <a:lnTo>
                <a:pt x="0" y="80570"/>
              </a:lnTo>
              <a:lnTo>
                <a:pt x="498554" y="80570"/>
              </a:lnTo>
              <a:lnTo>
                <a:pt x="498554"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CD3B6-D3AC-4273-BECB-5D3B8E53FAE0}">
      <dsp:nvSpPr>
        <dsp:cNvPr id="0" name=""/>
        <dsp:cNvSpPr/>
      </dsp:nvSpPr>
      <dsp:spPr>
        <a:xfrm>
          <a:off x="5099385" y="2969440"/>
          <a:ext cx="795509" cy="1400494"/>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OXALIC ACID</a:t>
          </a:r>
        </a:p>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1200" b="1" kern="1200" dirty="0" smtClean="0"/>
            <a:t>C2H2O4</a:t>
          </a:r>
          <a:endParaRPr lang="en-US" sz="1200" b="1" kern="1200" dirty="0"/>
        </a:p>
      </dsp:txBody>
      <dsp:txXfrm>
        <a:off x="5122685" y="2992740"/>
        <a:ext cx="748909" cy="1353894"/>
      </dsp:txXfrm>
    </dsp:sp>
    <dsp:sp modelId="{C83D7767-F207-4178-A438-E2248E55C3C9}">
      <dsp:nvSpPr>
        <dsp:cNvPr id="0" name=""/>
        <dsp:cNvSpPr/>
      </dsp:nvSpPr>
      <dsp:spPr>
        <a:xfrm>
          <a:off x="5310317" y="1177494"/>
          <a:ext cx="1877820" cy="161141"/>
        </a:xfrm>
        <a:custGeom>
          <a:avLst/>
          <a:gdLst/>
          <a:ahLst/>
          <a:cxnLst/>
          <a:rect l="0" t="0" r="0" b="0"/>
          <a:pathLst>
            <a:path>
              <a:moveTo>
                <a:pt x="0" y="0"/>
              </a:moveTo>
              <a:lnTo>
                <a:pt x="0" y="80570"/>
              </a:lnTo>
              <a:lnTo>
                <a:pt x="1877820" y="80570"/>
              </a:lnTo>
              <a:lnTo>
                <a:pt x="1877820" y="1611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08D4C-0629-4380-A97C-FC6AF253DAF9}">
      <dsp:nvSpPr>
        <dsp:cNvPr id="0" name=""/>
        <dsp:cNvSpPr/>
      </dsp:nvSpPr>
      <dsp:spPr>
        <a:xfrm>
          <a:off x="6334792" y="1338635"/>
          <a:ext cx="1706690" cy="694800"/>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ALKALI</a:t>
          </a:r>
          <a:endParaRPr lang="en-US" sz="1600" b="1" kern="1200" dirty="0"/>
        </a:p>
      </dsp:txBody>
      <dsp:txXfrm>
        <a:off x="6355142" y="1358985"/>
        <a:ext cx="1665990" cy="654100"/>
      </dsp:txXfrm>
    </dsp:sp>
    <dsp:sp modelId="{C406A6C4-EA4B-4816-9845-EB4F670995A3}">
      <dsp:nvSpPr>
        <dsp:cNvPr id="0" name=""/>
        <dsp:cNvSpPr/>
      </dsp:nvSpPr>
      <dsp:spPr>
        <a:xfrm>
          <a:off x="6612380" y="2033436"/>
          <a:ext cx="575757" cy="161141"/>
        </a:xfrm>
        <a:custGeom>
          <a:avLst/>
          <a:gdLst/>
          <a:ahLst/>
          <a:cxnLst/>
          <a:rect l="0" t="0" r="0" b="0"/>
          <a:pathLst>
            <a:path>
              <a:moveTo>
                <a:pt x="575757" y="0"/>
              </a:moveTo>
              <a:lnTo>
                <a:pt x="575757" y="80570"/>
              </a:lnTo>
              <a:lnTo>
                <a:pt x="0" y="80570"/>
              </a:lnTo>
              <a:lnTo>
                <a:pt x="0"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5758E-F84D-4E27-AAB1-C69D57AFD898}">
      <dsp:nvSpPr>
        <dsp:cNvPr id="0" name=""/>
        <dsp:cNvSpPr/>
      </dsp:nvSpPr>
      <dsp:spPr>
        <a:xfrm>
          <a:off x="6076179" y="2194577"/>
          <a:ext cx="1072402" cy="986747"/>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HYDROXIDE</a:t>
          </a:r>
        </a:p>
        <a:p>
          <a:pPr lvl="0" algn="ctr" defTabSz="533400">
            <a:lnSpc>
              <a:spcPct val="90000"/>
            </a:lnSpc>
            <a:spcBef>
              <a:spcPct val="0"/>
            </a:spcBef>
            <a:spcAft>
              <a:spcPct val="35000"/>
            </a:spcAft>
          </a:pPr>
          <a:r>
            <a:rPr lang="en-US" sz="1200" b="1" kern="1200" dirty="0" smtClean="0"/>
            <a:t>SODIUM </a:t>
          </a:r>
        </a:p>
        <a:p>
          <a:pPr lvl="0" algn="ctr" defTabSz="533400">
            <a:lnSpc>
              <a:spcPct val="90000"/>
            </a:lnSpc>
            <a:spcBef>
              <a:spcPct val="0"/>
            </a:spcBef>
            <a:spcAft>
              <a:spcPct val="35000"/>
            </a:spcAft>
          </a:pPr>
          <a:r>
            <a:rPr lang="en-US" sz="1200" b="1" kern="1200" dirty="0" smtClean="0"/>
            <a:t>POTASSIUM</a:t>
          </a:r>
        </a:p>
        <a:p>
          <a:pPr lvl="0" algn="ctr" defTabSz="533400">
            <a:lnSpc>
              <a:spcPct val="90000"/>
            </a:lnSpc>
            <a:spcBef>
              <a:spcPct val="0"/>
            </a:spcBef>
            <a:spcAft>
              <a:spcPct val="35000"/>
            </a:spcAft>
          </a:pPr>
          <a:r>
            <a:rPr lang="en-US" sz="1200" b="1" kern="1200" dirty="0" smtClean="0"/>
            <a:t>CALCIUM</a:t>
          </a:r>
          <a:endParaRPr lang="en-US" sz="1200" b="1" kern="1200" dirty="0"/>
        </a:p>
      </dsp:txBody>
      <dsp:txXfrm>
        <a:off x="6105080" y="2223478"/>
        <a:ext cx="1014600" cy="928945"/>
      </dsp:txXfrm>
    </dsp:sp>
    <dsp:sp modelId="{ED0DC6F4-3037-4954-8139-3404523CFB7C}">
      <dsp:nvSpPr>
        <dsp:cNvPr id="0" name=""/>
        <dsp:cNvSpPr/>
      </dsp:nvSpPr>
      <dsp:spPr>
        <a:xfrm>
          <a:off x="6566660" y="3181325"/>
          <a:ext cx="91440" cy="161141"/>
        </a:xfrm>
        <a:custGeom>
          <a:avLst/>
          <a:gdLst/>
          <a:ahLst/>
          <a:cxnLst/>
          <a:rect l="0" t="0" r="0" b="0"/>
          <a:pathLst>
            <a:path>
              <a:moveTo>
                <a:pt x="45720" y="0"/>
              </a:moveTo>
              <a:lnTo>
                <a:pt x="45720"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DE4DDA-EEDA-415D-9FEE-0E456E9B23CD}">
      <dsp:nvSpPr>
        <dsp:cNvPr id="0" name=""/>
        <dsp:cNvSpPr/>
      </dsp:nvSpPr>
      <dsp:spPr>
        <a:xfrm>
          <a:off x="6076964" y="3342466"/>
          <a:ext cx="1070831" cy="1103071"/>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CARBONATE</a:t>
          </a:r>
        </a:p>
        <a:p>
          <a:pPr lvl="0" algn="ctr" defTabSz="488950">
            <a:lnSpc>
              <a:spcPct val="90000"/>
            </a:lnSpc>
            <a:spcBef>
              <a:spcPct val="0"/>
            </a:spcBef>
            <a:spcAft>
              <a:spcPct val="35000"/>
            </a:spcAft>
          </a:pPr>
          <a:r>
            <a:rPr lang="en-US" sz="1100" b="1" kern="1200" dirty="0" smtClean="0"/>
            <a:t>SODIUM</a:t>
          </a:r>
        </a:p>
        <a:p>
          <a:pPr lvl="0" algn="ctr" defTabSz="488950">
            <a:lnSpc>
              <a:spcPct val="90000"/>
            </a:lnSpc>
            <a:spcBef>
              <a:spcPct val="0"/>
            </a:spcBef>
            <a:spcAft>
              <a:spcPct val="35000"/>
            </a:spcAft>
          </a:pPr>
          <a:r>
            <a:rPr lang="en-US" sz="1100" b="1" kern="1200" dirty="0" smtClean="0"/>
            <a:t>CALCIUM</a:t>
          </a:r>
          <a:endParaRPr lang="en-US" sz="1100" b="1" kern="1200" dirty="0"/>
        </a:p>
      </dsp:txBody>
      <dsp:txXfrm>
        <a:off x="6108328" y="3373830"/>
        <a:ext cx="1008103" cy="1040343"/>
      </dsp:txXfrm>
    </dsp:sp>
    <dsp:sp modelId="{560A62B5-A042-4C85-AC60-CA7AC05E992B}">
      <dsp:nvSpPr>
        <dsp:cNvPr id="0" name=""/>
        <dsp:cNvSpPr/>
      </dsp:nvSpPr>
      <dsp:spPr>
        <a:xfrm>
          <a:off x="7188137" y="2033436"/>
          <a:ext cx="626843" cy="161141"/>
        </a:xfrm>
        <a:custGeom>
          <a:avLst/>
          <a:gdLst/>
          <a:ahLst/>
          <a:cxnLst/>
          <a:rect l="0" t="0" r="0" b="0"/>
          <a:pathLst>
            <a:path>
              <a:moveTo>
                <a:pt x="0" y="0"/>
              </a:moveTo>
              <a:lnTo>
                <a:pt x="0" y="80570"/>
              </a:lnTo>
              <a:lnTo>
                <a:pt x="626843" y="80570"/>
              </a:lnTo>
              <a:lnTo>
                <a:pt x="626843"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F3BB4A-04B0-46C4-B0DB-005826814608}">
      <dsp:nvSpPr>
        <dsp:cNvPr id="0" name=""/>
        <dsp:cNvSpPr/>
      </dsp:nvSpPr>
      <dsp:spPr>
        <a:xfrm>
          <a:off x="7329865" y="2194577"/>
          <a:ext cx="970230" cy="917300"/>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AMMONIUM HYDROXIDE</a:t>
          </a:r>
          <a:endParaRPr lang="en-US" sz="1200" b="1" kern="1200" dirty="0"/>
        </a:p>
      </dsp:txBody>
      <dsp:txXfrm>
        <a:off x="7356732" y="2221444"/>
        <a:ext cx="916496" cy="863566"/>
      </dsp:txXfrm>
    </dsp:sp>
    <dsp:sp modelId="{2D03D117-7437-4A75-967B-88CBB93065A4}">
      <dsp:nvSpPr>
        <dsp:cNvPr id="0" name=""/>
        <dsp:cNvSpPr/>
      </dsp:nvSpPr>
      <dsp:spPr>
        <a:xfrm>
          <a:off x="7769261" y="3111877"/>
          <a:ext cx="91440" cy="161141"/>
        </a:xfrm>
        <a:custGeom>
          <a:avLst/>
          <a:gdLst/>
          <a:ahLst/>
          <a:cxnLst/>
          <a:rect l="0" t="0" r="0" b="0"/>
          <a:pathLst>
            <a:path>
              <a:moveTo>
                <a:pt x="45720" y="0"/>
              </a:moveTo>
              <a:lnTo>
                <a:pt x="45720" y="16114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8DDC8-FD4A-4AD2-B2DA-A03A6052287B}">
      <dsp:nvSpPr>
        <dsp:cNvPr id="0" name=""/>
        <dsp:cNvSpPr/>
      </dsp:nvSpPr>
      <dsp:spPr>
        <a:xfrm>
          <a:off x="7437064" y="3273018"/>
          <a:ext cx="755832" cy="1172519"/>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SODIUM HYPOCHLORIDE</a:t>
          </a:r>
          <a:endParaRPr lang="en-US" sz="1100" b="1" kern="1200" dirty="0"/>
        </a:p>
      </dsp:txBody>
      <dsp:txXfrm>
        <a:off x="7459202" y="3295156"/>
        <a:ext cx="711556" cy="11282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8E0D7-F407-48DF-8477-B17120C143FE}" type="datetimeFigureOut">
              <a:rPr lang="en-US" smtClean="0"/>
              <a:pPr/>
              <a:t>26/11/2024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E952B-36BC-401F-B434-BCB25E7D24C4}" type="slidenum">
              <a:rPr lang="en-US" smtClean="0"/>
              <a:pPr/>
              <a:t>‹#›</a:t>
            </a:fld>
            <a:endParaRPr lang="en-US" dirty="0"/>
          </a:p>
        </p:txBody>
      </p:sp>
    </p:spTree>
    <p:extLst>
      <p:ext uri="{BB962C8B-B14F-4D97-AF65-F5344CB8AC3E}">
        <p14:creationId xmlns:p14="http://schemas.microsoft.com/office/powerpoint/2010/main" xmlns="" val="335298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Fatal dose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91E952B-36BC-401F-B434-BCB25E7D24C4}" type="slidenum">
              <a:rPr lang="en-US" smtClean="0"/>
              <a:pPr/>
              <a:t>8</a:t>
            </a:fld>
            <a:endParaRPr lang="en-US" dirty="0"/>
          </a:p>
        </p:txBody>
      </p:sp>
    </p:spTree>
    <p:extLst>
      <p:ext uri="{BB962C8B-B14F-4D97-AF65-F5344CB8AC3E}">
        <p14:creationId xmlns:p14="http://schemas.microsoft.com/office/powerpoint/2010/main" xmlns="" val="270687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E952B-36BC-401F-B434-BCB25E7D24C4}" type="slidenum">
              <a:rPr lang="en-US" smtClean="0"/>
              <a:pPr/>
              <a:t>21</a:t>
            </a:fld>
            <a:endParaRPr lang="en-US" dirty="0"/>
          </a:p>
        </p:txBody>
      </p:sp>
    </p:spTree>
    <p:extLst>
      <p:ext uri="{BB962C8B-B14F-4D97-AF65-F5344CB8AC3E}">
        <p14:creationId xmlns:p14="http://schemas.microsoft.com/office/powerpoint/2010/main" xmlns="" val="97791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338CB7A-519E-4334-93C9-4DEC41CC349C}"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38CB7A-519E-4334-93C9-4DEC41CC349C}" type="slidenum">
              <a:rPr lang="en-US" smtClean="0"/>
              <a:pPr/>
              <a:t>‹#›</a:t>
            </a:fld>
            <a:endParaRPr lang="en-US" dirty="0"/>
          </a:p>
        </p:txBody>
      </p:sp>
    </p:spTree>
  </p:cSld>
  <p:clrMapOvr>
    <a:masterClrMapping/>
  </p:clrMapOvr>
  <p:transition spd="slow">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38CB7A-519E-4334-93C9-4DEC41CC349C}" type="slidenum">
              <a:rPr lang="en-US" smtClean="0"/>
              <a:pPr/>
              <a:t>‹#›</a:t>
            </a:fld>
            <a:endParaRPr lang="en-US" dirty="0"/>
          </a:p>
        </p:txBody>
      </p:sp>
    </p:spTree>
  </p:cSld>
  <p:clrMapOvr>
    <a:masterClrMapping/>
  </p:clrMapOvr>
  <p:transition spd="slow">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38CB7A-519E-4334-93C9-4DEC41CC349C}"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338CB7A-519E-4334-93C9-4DEC41CC349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38CB7A-519E-4334-93C9-4DEC41CC349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38CB7A-519E-4334-93C9-4DEC41CC349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38CB7A-519E-4334-93C9-4DEC41CC349C}" type="slidenum">
              <a:rPr lang="en-US" smtClean="0"/>
              <a:pPr/>
              <a:t>‹#›</a:t>
            </a:fld>
            <a:endParaRPr lang="en-US" dirty="0"/>
          </a:p>
        </p:txBody>
      </p:sp>
    </p:spTree>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38CB7A-519E-4334-93C9-4DEC41CC349C}" type="slidenum">
              <a:rPr lang="en-US" smtClean="0"/>
              <a:pPr/>
              <a:t>‹#›</a:t>
            </a:fld>
            <a:endParaRPr lang="en-US" dirty="0"/>
          </a:p>
        </p:txBody>
      </p:sp>
    </p:spTree>
  </p:cSld>
  <p:clrMapOvr>
    <a:masterClrMapping/>
  </p:clrMapOvr>
  <p:transition spd="slow">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38CB7A-519E-4334-93C9-4DEC41CC349C}"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D5F3F8-23BA-4B93-9CC4-6F52403D1CA3}" type="datetimeFigureOut">
              <a:rPr lang="en-US" smtClean="0"/>
              <a:pPr/>
              <a:t>26/11/2024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338CB7A-519E-4334-93C9-4DEC41CC349C}"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8D5F3F8-23BA-4B93-9CC4-6F52403D1CA3}" type="datetimeFigureOut">
              <a:rPr lang="en-US" smtClean="0"/>
              <a:pPr/>
              <a:t>26/11/2024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338CB7A-519E-4334-93C9-4DEC41CC34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newsflash/>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14600" y="4495800"/>
            <a:ext cx="6400800" cy="1600200"/>
          </a:xfrm>
        </p:spPr>
        <p:txBody>
          <a:bodyPr>
            <a:normAutofit/>
          </a:bodyPr>
          <a:lstStyle/>
          <a:p>
            <a:pPr algn="r"/>
            <a:r>
              <a:rPr lang="en-US" sz="3200" dirty="0" smtClean="0"/>
              <a:t>- </a:t>
            </a:r>
            <a:r>
              <a:rPr lang="en-US" sz="3200" dirty="0" err="1" smtClean="0"/>
              <a:t>Dr</a:t>
            </a:r>
            <a:r>
              <a:rPr lang="en-US" sz="3200" dirty="0" smtClean="0"/>
              <a:t> </a:t>
            </a:r>
            <a:r>
              <a:rPr lang="en-US" sz="3200" dirty="0" err="1" smtClean="0"/>
              <a:t>Shraddha</a:t>
            </a:r>
            <a:r>
              <a:rPr lang="en-US" sz="3200" dirty="0" smtClean="0"/>
              <a:t> </a:t>
            </a:r>
            <a:r>
              <a:rPr lang="en-US" sz="3200" dirty="0" err="1" smtClean="0"/>
              <a:t>Petiwale</a:t>
            </a:r>
            <a:endParaRPr lang="en-US" sz="3200" dirty="0"/>
          </a:p>
        </p:txBody>
      </p:sp>
      <p:sp>
        <p:nvSpPr>
          <p:cNvPr id="2" name="Title 1"/>
          <p:cNvSpPr>
            <a:spLocks noGrp="1"/>
          </p:cNvSpPr>
          <p:nvPr>
            <p:ph type="ctrTitle"/>
          </p:nvPr>
        </p:nvSpPr>
        <p:spPr/>
        <p:txBody>
          <a:bodyPr>
            <a:normAutofit/>
          </a:bodyPr>
          <a:lstStyle/>
          <a:p>
            <a:r>
              <a:rPr lang="en-US" sz="4800" b="1" dirty="0" smtClean="0"/>
              <a:t>CORROSIVE POISONING</a:t>
            </a:r>
            <a:endParaRPr lang="en-US" sz="4800" b="1" dirty="0"/>
          </a:p>
        </p:txBody>
      </p:sp>
      <p:pic>
        <p:nvPicPr>
          <p:cNvPr id="1026" name="Picture 2" descr="D:\Kalpesh\f.m. dept\photos\poisons\corrosive poisons\Sulphuric_acid_on_a_piece_of_towe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3467100"/>
            <a:ext cx="3657600" cy="274394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57158" y="1447800"/>
            <a:ext cx="8358246" cy="4572000"/>
          </a:xfrm>
        </p:spPr>
        <p:txBody>
          <a:bodyPr>
            <a:normAutofit/>
          </a:bodyPr>
          <a:lstStyle/>
          <a:p>
            <a:r>
              <a:rPr lang="en-US" dirty="0" smtClean="0"/>
              <a:t>After recovery – </a:t>
            </a:r>
            <a:r>
              <a:rPr lang="en-US" sz="2200" b="1" dirty="0" smtClean="0"/>
              <a:t>Scar, fibrous contracture,</a:t>
            </a:r>
            <a:endParaRPr lang="en-US" b="1" dirty="0" smtClean="0"/>
          </a:p>
          <a:p>
            <a:pPr marL="1920240" lvl="7" indent="0">
              <a:buNone/>
            </a:pPr>
            <a:r>
              <a:rPr lang="en-US" sz="2200" b="1" dirty="0" err="1" smtClean="0"/>
              <a:t>Oesophageal</a:t>
            </a:r>
            <a:r>
              <a:rPr lang="en-US" sz="2200" b="1" dirty="0" smtClean="0"/>
              <a:t> stricture,</a:t>
            </a:r>
          </a:p>
          <a:p>
            <a:pPr marL="1920240" lvl="7" indent="0">
              <a:buNone/>
            </a:pPr>
            <a:r>
              <a:rPr lang="en-US" sz="2200" b="1" dirty="0" smtClean="0"/>
              <a:t>Pyloric </a:t>
            </a:r>
            <a:r>
              <a:rPr lang="en-US" sz="2200" b="1" dirty="0" err="1" smtClean="0"/>
              <a:t>stenosis</a:t>
            </a:r>
            <a:endParaRPr lang="en-US" sz="2200" b="1" dirty="0" smtClean="0"/>
          </a:p>
          <a:p>
            <a:pPr marL="0" indent="0"/>
            <a:endParaRPr lang="en-US" sz="3000" b="1" dirty="0" smtClean="0"/>
          </a:p>
          <a:p>
            <a:pPr marL="0" indent="0"/>
            <a:r>
              <a:rPr lang="en-US" sz="2800" dirty="0" err="1" smtClean="0"/>
              <a:t>Magenstrasse</a:t>
            </a:r>
            <a:endParaRPr lang="en-US" sz="3000" dirty="0" smtClean="0"/>
          </a:p>
          <a:p>
            <a:pPr marL="1920240" lvl="7" indent="0">
              <a:buNone/>
            </a:pPr>
            <a:endParaRPr lang="en-US" sz="2600" b="1" dirty="0" smtClean="0"/>
          </a:p>
        </p:txBody>
      </p:sp>
      <p:pic>
        <p:nvPicPr>
          <p:cNvPr id="1026" name="Picture 2" descr="C:\Users\Acer\Desktop\magnetreace_med.jpg"/>
          <p:cNvPicPr>
            <a:picLocks noChangeAspect="1" noChangeArrowheads="1"/>
          </p:cNvPicPr>
          <p:nvPr/>
        </p:nvPicPr>
        <p:blipFill>
          <a:blip r:embed="rId2"/>
          <a:srcRect/>
          <a:stretch>
            <a:fillRect/>
          </a:stretch>
        </p:blipFill>
        <p:spPr bwMode="auto">
          <a:xfrm>
            <a:off x="1199106" y="3929066"/>
            <a:ext cx="6801918" cy="2214578"/>
          </a:xfrm>
          <a:prstGeom prst="rect">
            <a:avLst/>
          </a:prstGeo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42918"/>
            <a:ext cx="7772400" cy="5786478"/>
          </a:xfrm>
        </p:spPr>
        <p:txBody>
          <a:bodyPr>
            <a:normAutofit fontScale="92500" lnSpcReduction="10000"/>
          </a:bodyPr>
          <a:lstStyle/>
          <a:p>
            <a:pPr lvl="1"/>
            <a:r>
              <a:rPr lang="en-US" sz="2800" b="1" dirty="0" smtClean="0"/>
              <a:t>Cause Of Death </a:t>
            </a:r>
            <a:r>
              <a:rPr lang="en-US" b="1" dirty="0" smtClean="0"/>
              <a:t/>
            </a:r>
            <a:br>
              <a:rPr lang="en-US" b="1" dirty="0" smtClean="0"/>
            </a:br>
            <a:r>
              <a:rPr lang="en-US" sz="2800" dirty="0" smtClean="0"/>
              <a:t>- C</a:t>
            </a:r>
            <a:r>
              <a:rPr lang="en-US" b="1" dirty="0" smtClean="0"/>
              <a:t>irculatory shock</a:t>
            </a:r>
            <a:br>
              <a:rPr lang="en-US" b="1" dirty="0" smtClean="0"/>
            </a:br>
            <a:r>
              <a:rPr lang="en-US" dirty="0" smtClean="0"/>
              <a:t>- </a:t>
            </a:r>
            <a:r>
              <a:rPr lang="en-US" dirty="0" err="1" smtClean="0"/>
              <a:t>Laryngospasm</a:t>
            </a:r>
            <a:r>
              <a:rPr lang="en-US" dirty="0" smtClean="0"/>
              <a:t>/</a:t>
            </a:r>
            <a:r>
              <a:rPr lang="en-US" dirty="0" err="1" smtClean="0"/>
              <a:t>Oedema</a:t>
            </a:r>
            <a:r>
              <a:rPr lang="en-US" dirty="0" smtClean="0"/>
              <a:t> glottis</a:t>
            </a:r>
            <a:br>
              <a:rPr lang="en-US" dirty="0" smtClean="0"/>
            </a:br>
            <a:r>
              <a:rPr lang="en-US" dirty="0" smtClean="0"/>
              <a:t>- Stomach/intestinal perforation</a:t>
            </a:r>
            <a:br>
              <a:rPr lang="en-US" dirty="0" smtClean="0"/>
            </a:br>
            <a:r>
              <a:rPr lang="en-US" dirty="0" smtClean="0"/>
              <a:t>- Toxemia</a:t>
            </a:r>
          </a:p>
          <a:p>
            <a:pPr lvl="2">
              <a:buClr>
                <a:schemeClr val="accent1"/>
              </a:buClr>
              <a:buFont typeface="Wingdings" pitchFamily="2" charset="2"/>
              <a:buChar char="§"/>
            </a:pPr>
            <a:r>
              <a:rPr lang="en-US" sz="2200" dirty="0" smtClean="0"/>
              <a:t> Delayed death</a:t>
            </a:r>
            <a:br>
              <a:rPr lang="en-US" sz="2200" dirty="0" smtClean="0"/>
            </a:br>
            <a:r>
              <a:rPr lang="en-US" sz="2200" dirty="0" smtClean="0"/>
              <a:t> – Pneumonia, Secondary infections</a:t>
            </a:r>
            <a:br>
              <a:rPr lang="en-US" sz="2200" dirty="0" smtClean="0"/>
            </a:br>
            <a:r>
              <a:rPr lang="en-US" sz="2200" dirty="0" smtClean="0"/>
              <a:t>  -Renal failure</a:t>
            </a:r>
            <a:br>
              <a:rPr lang="en-US" sz="2200" dirty="0" smtClean="0"/>
            </a:br>
            <a:r>
              <a:rPr lang="en-US" sz="2200" dirty="0" smtClean="0"/>
              <a:t>  -Starvation</a:t>
            </a:r>
          </a:p>
          <a:p>
            <a:pPr lvl="1"/>
            <a:endParaRPr lang="en-US" dirty="0" smtClean="0"/>
          </a:p>
          <a:p>
            <a:pPr>
              <a:buNone/>
            </a:pPr>
            <a:r>
              <a:rPr lang="en-US" sz="2900" b="1" dirty="0" smtClean="0"/>
              <a:t>DIAGNOSIS</a:t>
            </a:r>
            <a:endParaRPr lang="en-US" b="1" dirty="0" smtClean="0"/>
          </a:p>
          <a:p>
            <a:r>
              <a:rPr lang="en-US" dirty="0" smtClean="0"/>
              <a:t>History, Symptoms, Signs</a:t>
            </a:r>
          </a:p>
          <a:p>
            <a:r>
              <a:rPr lang="en-US" b="1" dirty="0" smtClean="0"/>
              <a:t>Chemical Tests</a:t>
            </a:r>
          </a:p>
          <a:p>
            <a:pPr lvl="1"/>
            <a:r>
              <a:rPr lang="en-US" dirty="0" smtClean="0"/>
              <a:t>Litmus Paper-Blue – Pink</a:t>
            </a:r>
          </a:p>
          <a:p>
            <a:pPr lvl="1"/>
            <a:r>
              <a:rPr lang="en-US" dirty="0" smtClean="0"/>
              <a:t>On Stains: Sod Carbonate drops : Effervescence bubbles</a:t>
            </a:r>
          </a:p>
          <a:p>
            <a:pPr lvl="1"/>
            <a:r>
              <a:rPr lang="en-US" dirty="0" smtClean="0"/>
              <a:t>Ba nitrate or chloride sol -&gt; white precipitate of </a:t>
            </a:r>
            <a:r>
              <a:rPr lang="en-US" dirty="0" err="1" smtClean="0"/>
              <a:t>Ba</a:t>
            </a:r>
            <a:r>
              <a:rPr lang="en-US" dirty="0" smtClean="0"/>
              <a:t> </a:t>
            </a:r>
            <a:r>
              <a:rPr lang="en-US" dirty="0" err="1" smtClean="0"/>
              <a:t>sulphate</a:t>
            </a:r>
            <a:endParaRPr lang="en-US" dirty="0"/>
          </a:p>
        </p:txBody>
      </p:sp>
    </p:spTree>
    <p:extLst>
      <p:ext uri="{BB962C8B-B14F-4D97-AF65-F5344CB8AC3E}">
        <p14:creationId xmlns:p14="http://schemas.microsoft.com/office/powerpoint/2010/main" xmlns="" val="330823710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Treatment</a:t>
            </a:r>
            <a:endParaRPr lang="en-US" dirty="0"/>
          </a:p>
        </p:txBody>
      </p:sp>
      <p:sp>
        <p:nvSpPr>
          <p:cNvPr id="3" name="Content Placeholder 2"/>
          <p:cNvSpPr>
            <a:spLocks noGrp="1"/>
          </p:cNvSpPr>
          <p:nvPr>
            <p:ph sz="quarter" idx="1"/>
          </p:nvPr>
        </p:nvSpPr>
        <p:spPr>
          <a:xfrm>
            <a:off x="914400" y="1447800"/>
            <a:ext cx="7772400" cy="4767282"/>
          </a:xfrm>
        </p:spPr>
        <p:txBody>
          <a:bodyPr>
            <a:normAutofit/>
          </a:bodyPr>
          <a:lstStyle/>
          <a:p>
            <a:r>
              <a:rPr lang="en-US" b="1" dirty="0" smtClean="0">
                <a:solidFill>
                  <a:srgbClr val="FF0000"/>
                </a:solidFill>
              </a:rPr>
              <a:t>Gastric Lavage &amp; Emetics are Contraindicated*</a:t>
            </a:r>
            <a:r>
              <a:rPr lang="en-US" dirty="0" smtClean="0"/>
              <a:t>.</a:t>
            </a:r>
          </a:p>
          <a:p>
            <a:r>
              <a:rPr lang="en-US" b="1" dirty="0" smtClean="0">
                <a:solidFill>
                  <a:srgbClr val="FF0000"/>
                </a:solidFill>
              </a:rPr>
              <a:t>Alkaline carbonate, Sod bicarbonate are contraindicated</a:t>
            </a:r>
          </a:p>
          <a:p>
            <a:r>
              <a:rPr lang="en-US" dirty="0" smtClean="0"/>
              <a:t>Acid Dilution and neutralized by</a:t>
            </a:r>
          </a:p>
          <a:p>
            <a:pPr marL="0" indent="0">
              <a:buNone/>
            </a:pPr>
            <a:r>
              <a:rPr lang="en-US" dirty="0" smtClean="0"/>
              <a:t>		-1/4 </a:t>
            </a:r>
            <a:r>
              <a:rPr lang="en-US" dirty="0" err="1" smtClean="0"/>
              <a:t>ltr</a:t>
            </a:r>
            <a:r>
              <a:rPr lang="en-US" dirty="0" smtClean="0"/>
              <a:t> </a:t>
            </a:r>
            <a:r>
              <a:rPr lang="en-US" sz="2000" b="1" dirty="0" smtClean="0"/>
              <a:t>water/milk/milk of magnesia, </a:t>
            </a:r>
            <a:r>
              <a:rPr lang="en-US" sz="2000" b="1" smtClean="0"/>
              <a:t>weak alkali</a:t>
            </a:r>
            <a:endParaRPr lang="en-US" b="1" dirty="0" smtClean="0"/>
          </a:p>
          <a:p>
            <a:pPr marL="0" indent="0">
              <a:buNone/>
            </a:pPr>
            <a:r>
              <a:rPr lang="en-US" dirty="0" smtClean="0"/>
              <a:t>		-</a:t>
            </a:r>
            <a:r>
              <a:rPr lang="en-US" sz="1800" b="1" dirty="0" smtClean="0"/>
              <a:t>Aluminum Hydroxide gel, </a:t>
            </a:r>
            <a:r>
              <a:rPr lang="en-US" sz="1900" b="1" dirty="0" smtClean="0"/>
              <a:t>Bismuth sub carbonate-2 gm</a:t>
            </a:r>
            <a:endParaRPr lang="en-US" b="1" dirty="0" smtClean="0"/>
          </a:p>
          <a:p>
            <a:r>
              <a:rPr lang="en-US" sz="2400" b="1" dirty="0" smtClean="0"/>
              <a:t>Demulcents</a:t>
            </a:r>
            <a:r>
              <a:rPr lang="en-US" dirty="0" smtClean="0"/>
              <a:t> -milk, starch water, melted butter</a:t>
            </a:r>
          </a:p>
          <a:p>
            <a:pPr marL="0" indent="0">
              <a:buNone/>
            </a:pPr>
            <a:r>
              <a:rPr lang="en-US" dirty="0" smtClean="0"/>
              <a:t> 		-olive oil, egg white, mineral oil</a:t>
            </a:r>
          </a:p>
          <a:p>
            <a:r>
              <a:rPr lang="en-US" sz="2400" b="1" dirty="0" err="1" smtClean="0"/>
              <a:t>Prednisolone</a:t>
            </a:r>
            <a:r>
              <a:rPr lang="en-US" sz="2200" b="1" dirty="0" smtClean="0"/>
              <a:t> </a:t>
            </a:r>
            <a:r>
              <a:rPr lang="en-US" dirty="0" smtClean="0"/>
              <a:t>-60 mg/day-prevents esophageal 			stricture, shock</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400" dirty="0" smtClean="0"/>
              <a:t>Correct circulatory shock, Acidosis      </a:t>
            </a:r>
          </a:p>
          <a:p>
            <a:r>
              <a:rPr lang="en-US" sz="2400" b="1" dirty="0" smtClean="0"/>
              <a:t>Respiratory Support </a:t>
            </a:r>
            <a:r>
              <a:rPr lang="en-US" sz="2400" dirty="0" smtClean="0"/>
              <a:t>– O2, Tracheotomy</a:t>
            </a:r>
          </a:p>
          <a:p>
            <a:r>
              <a:rPr lang="en-US" sz="2000" b="1" dirty="0" smtClean="0"/>
              <a:t>Nil orally(NBM)</a:t>
            </a:r>
            <a:r>
              <a:rPr lang="en-US" dirty="0" smtClean="0"/>
              <a:t>-</a:t>
            </a:r>
            <a:r>
              <a:rPr lang="en-US" dirty="0" err="1" smtClean="0"/>
              <a:t>i.v</a:t>
            </a:r>
            <a:r>
              <a:rPr lang="en-US" dirty="0" smtClean="0"/>
              <a:t>. fluids &amp; parental </a:t>
            </a:r>
            <a:r>
              <a:rPr lang="en-US" dirty="0" err="1" smtClean="0"/>
              <a:t>neutrients</a:t>
            </a:r>
            <a:r>
              <a:rPr lang="en-US" dirty="0" smtClean="0"/>
              <a:t> </a:t>
            </a:r>
          </a:p>
          <a:p>
            <a:pPr marL="0" indent="0">
              <a:buNone/>
            </a:pPr>
            <a:r>
              <a:rPr lang="en-US" dirty="0" smtClean="0"/>
              <a:t>                    -&gt; fluid/soft food</a:t>
            </a:r>
          </a:p>
          <a:p>
            <a:pPr marL="0" indent="0">
              <a:buNone/>
            </a:pPr>
            <a:r>
              <a:rPr lang="en-US" dirty="0" smtClean="0"/>
              <a:t>                    -&gt; regular diet</a:t>
            </a:r>
          </a:p>
          <a:p>
            <a:r>
              <a:rPr lang="en-US" sz="2400" b="1" dirty="0" smtClean="0"/>
              <a:t>Skin burns </a:t>
            </a:r>
            <a:r>
              <a:rPr lang="en-US" dirty="0" smtClean="0"/>
              <a:t>- wash with water/NaHCO3(diluted)/apply 			</a:t>
            </a:r>
            <a:r>
              <a:rPr lang="en-US" sz="2000" b="1" dirty="0" smtClean="0"/>
              <a:t>paste </a:t>
            </a:r>
            <a:r>
              <a:rPr lang="en-US" sz="2000" b="1" dirty="0" err="1" smtClean="0"/>
              <a:t>MgO</a:t>
            </a:r>
            <a:endParaRPr lang="en-US" b="1" dirty="0" smtClean="0"/>
          </a:p>
          <a:p>
            <a:r>
              <a:rPr lang="en-US" sz="2400" b="1" dirty="0" smtClean="0"/>
              <a:t>Eye burns </a:t>
            </a:r>
            <a:r>
              <a:rPr lang="en-US" dirty="0" smtClean="0"/>
              <a:t>- wash with water/NaHCO3(diluted)</a:t>
            </a:r>
          </a:p>
          <a:p>
            <a:endParaRPr lang="en-US" dirty="0" smtClean="0"/>
          </a:p>
          <a:p>
            <a:endParaRPr lang="en-US" dirty="0" smtClean="0"/>
          </a:p>
          <a:p>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 findings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External-lips/chin/angle-dribbling      </a:t>
            </a:r>
          </a:p>
          <a:p>
            <a:r>
              <a:rPr lang="en-US" dirty="0" smtClean="0"/>
              <a:t>Spurting, splashing pattern</a:t>
            </a:r>
          </a:p>
          <a:p>
            <a:r>
              <a:rPr lang="en-US" dirty="0" smtClean="0"/>
              <a:t>teeth- chalky white </a:t>
            </a:r>
          </a:p>
          <a:p>
            <a:r>
              <a:rPr lang="en-US" dirty="0" smtClean="0"/>
              <a:t>eyes- sunken and pupils dilated</a:t>
            </a:r>
          </a:p>
          <a:p>
            <a:r>
              <a:rPr lang="en-US" sz="2200" b="1" dirty="0" smtClean="0"/>
              <a:t>Clothes- shows stains</a:t>
            </a:r>
          </a:p>
          <a:p>
            <a:r>
              <a:rPr lang="en-US" sz="2200" b="1" dirty="0" smtClean="0"/>
              <a:t>Corrosion, charring, perforations of mucosa ,GIT</a:t>
            </a:r>
            <a:endParaRPr lang="en-US" sz="2200" b="1" dirty="0"/>
          </a:p>
          <a:p>
            <a:r>
              <a:rPr lang="en-US" sz="2200" b="1" dirty="0" smtClean="0"/>
              <a:t>Stomach – soft, spongy, black, friable, perforated, </a:t>
            </a:r>
          </a:p>
          <a:p>
            <a:r>
              <a:rPr lang="en-US" sz="2200" b="1" dirty="0" smtClean="0"/>
              <a:t>peritoneal bloody collection, chemical peritonitis</a:t>
            </a:r>
            <a:endParaRPr lang="en-US" b="1" dirty="0" smtClean="0"/>
          </a:p>
          <a:p>
            <a:r>
              <a:rPr lang="en-US" dirty="0"/>
              <a:t>Test-</a:t>
            </a:r>
          </a:p>
          <a:p>
            <a:pPr lvl="1">
              <a:buFont typeface="Wingdings" pitchFamily="2" charset="2"/>
              <a:buChar char="Ø"/>
            </a:pPr>
            <a:r>
              <a:rPr lang="en-US" dirty="0"/>
              <a:t>strong acid chars-organic material</a:t>
            </a:r>
          </a:p>
          <a:p>
            <a:pPr lvl="1">
              <a:buFont typeface="Wingdings" pitchFamily="2" charset="2"/>
              <a:buChar char="Ø"/>
            </a:pPr>
            <a:r>
              <a:rPr lang="en-US" dirty="0"/>
              <a:t>Ba nitrate/chloride soln.- white ppt. of BaSO4</a:t>
            </a:r>
            <a:endParaRPr lang="en-US" dirty="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D:\Kalpesh\f.m. dept\photos\poisons\corrosive poisons\stomach in corrosive poisoning.jpg"/>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990600" y="1590675"/>
            <a:ext cx="7620000" cy="4286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597862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1414"/>
            <a:ext cx="7772400" cy="1143000"/>
          </a:xfrm>
        </p:spPr>
        <p:txBody>
          <a:bodyPr/>
          <a:lstStyle/>
          <a:p>
            <a:r>
              <a:rPr lang="en-US" dirty="0" err="1" smtClean="0"/>
              <a:t>MedicoLegal</a:t>
            </a:r>
            <a:r>
              <a:rPr lang="en-US" dirty="0" smtClean="0"/>
              <a:t> Importance</a:t>
            </a:r>
            <a:endParaRPr lang="en-US" dirty="0"/>
          </a:p>
        </p:txBody>
      </p:sp>
      <p:sp>
        <p:nvSpPr>
          <p:cNvPr id="3" name="Content Placeholder 2"/>
          <p:cNvSpPr>
            <a:spLocks noGrp="1"/>
          </p:cNvSpPr>
          <p:nvPr>
            <p:ph sz="quarter" idx="1"/>
          </p:nvPr>
        </p:nvSpPr>
        <p:spPr>
          <a:xfrm>
            <a:off x="914400" y="857232"/>
            <a:ext cx="7772400" cy="4572000"/>
          </a:xfrm>
        </p:spPr>
        <p:txBody>
          <a:bodyPr>
            <a:noAutofit/>
          </a:bodyPr>
          <a:lstStyle/>
          <a:p>
            <a:endParaRPr lang="en-US" sz="2000" dirty="0" smtClean="0"/>
          </a:p>
          <a:p>
            <a:r>
              <a:rPr lang="en-US" sz="2400" b="1" dirty="0" err="1" smtClean="0"/>
              <a:t>Vitriolage</a:t>
            </a:r>
            <a:endParaRPr lang="en-US" sz="2000" b="1" dirty="0" smtClean="0"/>
          </a:p>
          <a:p>
            <a:pPr lvl="1">
              <a:buFont typeface="Courier New" pitchFamily="49" charset="0"/>
              <a:buChar char="o"/>
            </a:pPr>
            <a:r>
              <a:rPr lang="en-US" sz="2000" b="1" dirty="0" smtClean="0"/>
              <a:t>Throwing of sulfuric or other corrosives on another individual</a:t>
            </a:r>
          </a:p>
          <a:p>
            <a:pPr lvl="1">
              <a:buFont typeface="Courier New" pitchFamily="49" charset="0"/>
              <a:buChar char="o"/>
            </a:pPr>
            <a:r>
              <a:rPr lang="en-US" sz="2000" dirty="0" smtClean="0"/>
              <a:t>Other substances used – HNO3, </a:t>
            </a:r>
            <a:r>
              <a:rPr lang="en-US" sz="2000" dirty="0" err="1" smtClean="0"/>
              <a:t>HCl</a:t>
            </a:r>
            <a:r>
              <a:rPr lang="en-US" sz="2000" dirty="0" smtClean="0"/>
              <a:t>, Carbolic acid, corrosive alkali, juice of marking nut/</a:t>
            </a:r>
            <a:r>
              <a:rPr lang="en-US" sz="2000" dirty="0" err="1" smtClean="0"/>
              <a:t>calotropis</a:t>
            </a:r>
            <a:endParaRPr lang="en-US" sz="2000" dirty="0" smtClean="0"/>
          </a:p>
          <a:p>
            <a:pPr lvl="1">
              <a:buFont typeface="Courier New" pitchFamily="49" charset="0"/>
              <a:buChar char="o"/>
            </a:pPr>
            <a:r>
              <a:rPr lang="en-US" sz="2000" dirty="0" smtClean="0"/>
              <a:t>Jealousy, revenge, love failure</a:t>
            </a:r>
          </a:p>
          <a:p>
            <a:pPr lvl="1">
              <a:buFont typeface="Courier New" pitchFamily="49" charset="0"/>
              <a:buChar char="o"/>
            </a:pPr>
            <a:r>
              <a:rPr lang="en-US" sz="1800" b="1" dirty="0" smtClean="0"/>
              <a:t>Face/ upper part of body – splashing, dribbling pattern </a:t>
            </a:r>
            <a:r>
              <a:rPr lang="en-US" sz="2000" dirty="0" smtClean="0"/>
              <a:t>chemical burns</a:t>
            </a:r>
          </a:p>
          <a:p>
            <a:pPr lvl="1">
              <a:buFont typeface="Courier New" pitchFamily="49" charset="0"/>
              <a:buChar char="o"/>
            </a:pPr>
            <a:r>
              <a:rPr lang="en-US" sz="2000" b="1" dirty="0" err="1" smtClean="0"/>
              <a:t>Permant</a:t>
            </a:r>
            <a:r>
              <a:rPr lang="en-US" sz="2000" b="1" dirty="0" smtClean="0"/>
              <a:t> scar, disfiguration</a:t>
            </a:r>
          </a:p>
          <a:p>
            <a:pPr lvl="1">
              <a:buFont typeface="Courier New" pitchFamily="49" charset="0"/>
              <a:buChar char="o"/>
            </a:pPr>
            <a:r>
              <a:rPr lang="en-US" sz="2000" b="1" dirty="0" smtClean="0"/>
              <a:t>Treatment –</a:t>
            </a:r>
            <a:r>
              <a:rPr lang="en-US" sz="2000" dirty="0" smtClean="0"/>
              <a:t> </a:t>
            </a:r>
            <a:r>
              <a:rPr lang="en-US" sz="2000" b="1" dirty="0" smtClean="0"/>
              <a:t>wash with water/milk/milk of magnesia, </a:t>
            </a:r>
            <a:r>
              <a:rPr lang="en-US" sz="2000" b="1" dirty="0" err="1" smtClean="0"/>
              <a:t>MgO</a:t>
            </a:r>
            <a:r>
              <a:rPr lang="en-US" sz="2000" b="1" dirty="0" smtClean="0"/>
              <a:t> paste,  plastic </a:t>
            </a:r>
            <a:r>
              <a:rPr lang="en-US" sz="2000" b="1" dirty="0" err="1" smtClean="0"/>
              <a:t>Sx</a:t>
            </a:r>
            <a:endParaRPr lang="en-US" sz="2000" dirty="0"/>
          </a:p>
          <a:p>
            <a:pPr lvl="1">
              <a:buFont typeface="Courier New" pitchFamily="49" charset="0"/>
              <a:buChar char="o"/>
            </a:pPr>
            <a:r>
              <a:rPr lang="en-US" sz="2000" b="1" dirty="0" smtClean="0"/>
              <a:t>Grievous hurt – IPC S.320, 326A, 326B;  </a:t>
            </a:r>
            <a:r>
              <a:rPr lang="en-US" sz="2000" b="1" dirty="0" err="1" smtClean="0"/>
              <a:t>CrPC</a:t>
            </a:r>
            <a:r>
              <a:rPr lang="en-US" sz="2000" b="1" dirty="0" smtClean="0"/>
              <a:t> S.357C</a:t>
            </a:r>
          </a:p>
          <a:p>
            <a:r>
              <a:rPr lang="en-US" sz="2400" dirty="0" smtClean="0"/>
              <a:t>suicidal-common</a:t>
            </a:r>
          </a:p>
          <a:p>
            <a:r>
              <a:rPr lang="en-US" sz="2400" dirty="0"/>
              <a:t>accidental- mistaken with </a:t>
            </a:r>
            <a:r>
              <a:rPr lang="en-US" sz="2400" dirty="0" err="1" smtClean="0"/>
              <a:t>glycerine</a:t>
            </a:r>
            <a:r>
              <a:rPr lang="en-US" sz="2400" dirty="0" smtClean="0"/>
              <a:t>, castor oil, water</a:t>
            </a:r>
          </a:p>
          <a:p>
            <a:r>
              <a:rPr lang="en-US" sz="2400" dirty="0" smtClean="0"/>
              <a:t>inhalation in factory</a:t>
            </a:r>
          </a:p>
          <a:p>
            <a:r>
              <a:rPr lang="en-US" sz="2400" dirty="0" err="1" smtClean="0"/>
              <a:t>abortificient</a:t>
            </a:r>
            <a:r>
              <a:rPr lang="en-US" sz="2400" dirty="0" smtClean="0"/>
              <a:t> </a:t>
            </a:r>
            <a:endParaRPr lang="en-US" sz="240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amrath\Desktop\reshma-8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956148"/>
            <a:ext cx="6019800" cy="4835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869917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Samrath\Desktop\015867646_40100.jpg"/>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874559" y="1552575"/>
            <a:ext cx="7259791" cy="408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520091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amrath\Desktop\sonali-mukherjee.jpg"/>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1084462" y="1828800"/>
            <a:ext cx="7221338" cy="403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289717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 this session</a:t>
            </a:r>
            <a:endParaRPr lang="en-IN" dirty="0"/>
          </a:p>
        </p:txBody>
      </p:sp>
      <p:sp>
        <p:nvSpPr>
          <p:cNvPr id="3" name="Content Placeholder 2"/>
          <p:cNvSpPr>
            <a:spLocks noGrp="1"/>
          </p:cNvSpPr>
          <p:nvPr>
            <p:ph sz="quarter" idx="1"/>
          </p:nvPr>
        </p:nvSpPr>
        <p:spPr/>
        <p:txBody>
          <a:bodyPr>
            <a:normAutofit/>
          </a:bodyPr>
          <a:lstStyle/>
          <a:p>
            <a:endParaRPr lang="en-IN" sz="3200" dirty="0" smtClean="0"/>
          </a:p>
          <a:p>
            <a:r>
              <a:rPr lang="en-IN" sz="3200" dirty="0" smtClean="0"/>
              <a:t>Corrosive acids</a:t>
            </a:r>
          </a:p>
          <a:p>
            <a:pPr marL="777240" lvl="1" indent="-457200">
              <a:buFont typeface="+mj-lt"/>
              <a:buAutoNum type="arabicParenR"/>
            </a:pPr>
            <a:r>
              <a:rPr lang="en-IN" sz="3200" dirty="0" smtClean="0"/>
              <a:t>Sulphuric Acid</a:t>
            </a:r>
          </a:p>
          <a:p>
            <a:pPr marL="777240" lvl="1" indent="-457200">
              <a:buFont typeface="+mj-lt"/>
              <a:buAutoNum type="arabicParenR"/>
            </a:pPr>
            <a:r>
              <a:rPr lang="en-IN" sz="3200" dirty="0" smtClean="0"/>
              <a:t>Hydrochloric Acid</a:t>
            </a:r>
          </a:p>
          <a:p>
            <a:pPr marL="777240" lvl="1" indent="-457200">
              <a:buFont typeface="+mj-lt"/>
              <a:buAutoNum type="arabicParenR"/>
            </a:pPr>
            <a:r>
              <a:rPr lang="en-IN" sz="3200" dirty="0" smtClean="0"/>
              <a:t>Nitric Acid</a:t>
            </a:r>
          </a:p>
          <a:p>
            <a:pPr marL="777240" lvl="1" indent="-457200">
              <a:buFont typeface="+mj-lt"/>
              <a:buAutoNum type="arabicParenR"/>
            </a:pPr>
            <a:r>
              <a:rPr lang="en-IN" sz="3200" dirty="0" smtClean="0"/>
              <a:t>Phenol(Carbolic Acid)</a:t>
            </a:r>
          </a:p>
          <a:p>
            <a:pPr marL="777240" lvl="1" indent="-457200">
              <a:buFont typeface="+mj-lt"/>
              <a:buAutoNum type="arabicParenR"/>
            </a:pPr>
            <a:r>
              <a:rPr lang="en-IN" sz="3200" dirty="0" smtClean="0"/>
              <a:t>Oxalic Acid</a:t>
            </a:r>
          </a:p>
          <a:p>
            <a:r>
              <a:rPr lang="en-IN" sz="3200" dirty="0" err="1" smtClean="0"/>
              <a:t>Alkalies</a:t>
            </a:r>
            <a:endParaRPr lang="en-IN" sz="3200" dirty="0"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NITRIC ACID	</a:t>
            </a:r>
            <a:endParaRPr lang="en-US" dirty="0"/>
          </a:p>
        </p:txBody>
      </p:sp>
      <p:sp>
        <p:nvSpPr>
          <p:cNvPr id="3" name="Content Placeholder 2"/>
          <p:cNvSpPr>
            <a:spLocks noGrp="1"/>
          </p:cNvSpPr>
          <p:nvPr>
            <p:ph sz="quarter" idx="1"/>
          </p:nvPr>
        </p:nvSpPr>
        <p:spPr>
          <a:xfrm>
            <a:off x="914400" y="1643082"/>
            <a:ext cx="4876800" cy="5000628"/>
          </a:xfrm>
        </p:spPr>
        <p:txBody>
          <a:bodyPr>
            <a:normAutofit fontScale="70000" lnSpcReduction="20000"/>
          </a:bodyPr>
          <a:lstStyle/>
          <a:p>
            <a:r>
              <a:rPr lang="en-US" sz="3200" b="1" dirty="0" smtClean="0"/>
              <a:t>‘Aqua </a:t>
            </a:r>
            <a:r>
              <a:rPr lang="en-US" sz="3200" b="1" dirty="0" err="1" smtClean="0"/>
              <a:t>fortis</a:t>
            </a:r>
            <a:r>
              <a:rPr lang="en-US" sz="3200" b="1" dirty="0" smtClean="0"/>
              <a:t>’, ‘red spirit of </a:t>
            </a:r>
            <a:r>
              <a:rPr lang="en-US" sz="3200" b="1" dirty="0" err="1" smtClean="0"/>
              <a:t>nitre</a:t>
            </a:r>
            <a:r>
              <a:rPr lang="en-US" sz="3200" b="1" dirty="0" smtClean="0"/>
              <a:t>’</a:t>
            </a:r>
          </a:p>
          <a:p>
            <a:r>
              <a:rPr lang="en-US" sz="3200" b="1" dirty="0" smtClean="0"/>
              <a:t>Clear, </a:t>
            </a:r>
            <a:r>
              <a:rPr lang="en-US" sz="3200" b="1" dirty="0" err="1" smtClean="0"/>
              <a:t>colourless</a:t>
            </a:r>
            <a:r>
              <a:rPr lang="en-US" sz="3200" b="1" dirty="0" smtClean="0"/>
              <a:t>, Fuming, Heavy Fluid, </a:t>
            </a:r>
            <a:r>
              <a:rPr lang="en-US" sz="3200" dirty="0" smtClean="0"/>
              <a:t>Peculiar </a:t>
            </a:r>
            <a:r>
              <a:rPr lang="en-US" sz="3200" b="1" dirty="0" smtClean="0"/>
              <a:t>choking </a:t>
            </a:r>
            <a:r>
              <a:rPr lang="en-US" sz="3200" b="1" dirty="0" err="1" smtClean="0"/>
              <a:t>odour</a:t>
            </a:r>
            <a:endParaRPr lang="en-US" sz="3200" b="1" dirty="0" smtClean="0"/>
          </a:p>
          <a:p>
            <a:r>
              <a:rPr lang="en-US" sz="3200" dirty="0" smtClean="0"/>
              <a:t>Conc. Acid + organic matter-picric acid (yellow </a:t>
            </a:r>
            <a:r>
              <a:rPr lang="en-US" sz="3200" dirty="0" err="1" smtClean="0"/>
              <a:t>discolouration</a:t>
            </a:r>
            <a:r>
              <a:rPr lang="en-US" sz="3200" dirty="0" smtClean="0"/>
              <a:t>) -</a:t>
            </a:r>
            <a:r>
              <a:rPr lang="en-US" sz="3200" b="1" dirty="0" err="1" smtClean="0"/>
              <a:t>xenthoproteic</a:t>
            </a:r>
            <a:r>
              <a:rPr lang="en-US" sz="3200" b="1" dirty="0" smtClean="0"/>
              <a:t> reaction</a:t>
            </a:r>
          </a:p>
          <a:p>
            <a:r>
              <a:rPr lang="en-US" sz="3200" dirty="0" smtClean="0"/>
              <a:t>Uses – </a:t>
            </a:r>
            <a:r>
              <a:rPr lang="en-US" sz="2900" b="1" dirty="0" smtClean="0"/>
              <a:t>Fertilizers making, Explosives(NG,  TNT)</a:t>
            </a:r>
          </a:p>
          <a:p>
            <a:r>
              <a:rPr lang="en-US" sz="3200" dirty="0" smtClean="0"/>
              <a:t>SIGNS/SYMPTOMS:</a:t>
            </a:r>
          </a:p>
          <a:p>
            <a:pPr marL="274320" lvl="1" indent="0">
              <a:buNone/>
            </a:pPr>
            <a:r>
              <a:rPr lang="en-US" sz="3200" dirty="0" smtClean="0"/>
              <a:t>- same</a:t>
            </a:r>
          </a:p>
          <a:p>
            <a:pPr marL="274320" lvl="1" indent="0">
              <a:buNone/>
            </a:pPr>
            <a:r>
              <a:rPr lang="en-US" sz="3200" dirty="0" smtClean="0"/>
              <a:t>- but more eructation &amp; distention</a:t>
            </a:r>
          </a:p>
          <a:p>
            <a:pPr marL="274320" lvl="1" indent="0">
              <a:buNone/>
            </a:pPr>
            <a:r>
              <a:rPr lang="en-US" sz="3200" dirty="0" smtClean="0"/>
              <a:t>- &amp; </a:t>
            </a:r>
            <a:r>
              <a:rPr lang="en-US" sz="3200" b="1" dirty="0" smtClean="0"/>
              <a:t>yellow </a:t>
            </a:r>
            <a:r>
              <a:rPr lang="en-US" sz="3200" b="1" dirty="0" err="1" smtClean="0"/>
              <a:t>discolouration</a:t>
            </a:r>
            <a:endParaRPr lang="en-US" sz="3200" b="1" dirty="0" smtClean="0"/>
          </a:p>
          <a:p>
            <a:r>
              <a:rPr lang="en-US" sz="3200" dirty="0" smtClean="0"/>
              <a:t>Treatment: same </a:t>
            </a:r>
            <a:endParaRPr lang="en-US" sz="3200" dirty="0"/>
          </a:p>
          <a:p>
            <a:r>
              <a:rPr lang="en-US" sz="3200" dirty="0" smtClean="0"/>
              <a:t>Fatal dose :15-30 ml</a:t>
            </a:r>
          </a:p>
          <a:p>
            <a:r>
              <a:rPr lang="en-US" sz="3200" dirty="0" smtClean="0"/>
              <a:t>Fatal period :12 to 24 </a:t>
            </a:r>
            <a:r>
              <a:rPr lang="en-US" sz="3200" dirty="0" err="1" smtClean="0"/>
              <a:t>hr</a:t>
            </a:r>
            <a:endParaRPr lang="en-US" sz="3200" dirty="0" smtClean="0"/>
          </a:p>
          <a:p>
            <a:endParaRPr lang="en-US" dirty="0"/>
          </a:p>
        </p:txBody>
      </p:sp>
      <p:pic>
        <p:nvPicPr>
          <p:cNvPr id="8194" name="Picture 2" descr="D:\Kalpesh\f.m. dept\photos\poisons\corrosive poisons\3616713_nitric_acid-sp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61582" y="228600"/>
            <a:ext cx="3071147" cy="31242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D:\Kalpesh\f.m. dept\photos\poisons\corrosive poisons\Nitric_acid_fumin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48400" y="4038600"/>
            <a:ext cx="2286000" cy="252335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801004" cy="2481266"/>
          </a:xfrm>
        </p:spPr>
        <p:txBody>
          <a:bodyPr>
            <a:normAutofit lnSpcReduction="10000"/>
          </a:bodyPr>
          <a:lstStyle/>
          <a:p>
            <a:r>
              <a:rPr lang="en-US" b="1" dirty="0" smtClean="0"/>
              <a:t>PM findings </a:t>
            </a:r>
            <a:r>
              <a:rPr lang="en-US" dirty="0" smtClean="0"/>
              <a:t>– same, yellow or brown/black patches.</a:t>
            </a:r>
          </a:p>
          <a:p>
            <a:pPr lvl="2"/>
            <a:r>
              <a:rPr lang="en-US" sz="2400" dirty="0" smtClean="0"/>
              <a:t>perforation less common</a:t>
            </a:r>
          </a:p>
          <a:p>
            <a:r>
              <a:rPr lang="en-US" b="1" dirty="0" smtClean="0"/>
              <a:t>Tests</a:t>
            </a:r>
          </a:p>
          <a:p>
            <a:pPr lvl="1">
              <a:buFont typeface="Courier New" pitchFamily="49" charset="0"/>
              <a:buChar char="o"/>
            </a:pPr>
            <a:r>
              <a:rPr lang="en-US" dirty="0" smtClean="0"/>
              <a:t>solution+FeSO4+H2SO4-brown ring.</a:t>
            </a:r>
          </a:p>
          <a:p>
            <a:pPr lvl="1">
              <a:buFont typeface="Courier New" pitchFamily="49" charset="0"/>
              <a:buChar char="o"/>
            </a:pPr>
            <a:r>
              <a:rPr lang="en-US" dirty="0" smtClean="0"/>
              <a:t>solution + Ca--</a:t>
            </a:r>
            <a:r>
              <a:rPr lang="en-US" dirty="0" smtClean="0">
                <a:sym typeface="Wingdings" pitchFamily="2" charset="2"/>
              </a:rPr>
              <a:t>pungent+ dark, brown heavy fumes</a:t>
            </a:r>
          </a:p>
          <a:p>
            <a:r>
              <a:rPr lang="en-US" sz="2200" b="1" dirty="0" smtClean="0">
                <a:sym typeface="Wingdings" pitchFamily="2" charset="2"/>
              </a:rPr>
              <a:t>ML Imp - same</a:t>
            </a:r>
            <a:endParaRPr lang="en-US" sz="2200" b="1" dirty="0"/>
          </a:p>
        </p:txBody>
      </p:sp>
      <p:pic>
        <p:nvPicPr>
          <p:cNvPr id="10242" name="Picture 2" descr="D:\Kalpesh\f.m. dept\photos\poisons\corrosive poisons\dangH227 - nitric aci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0" y="3962400"/>
            <a:ext cx="449580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endParaRPr lang="en-IN"/>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HYDROCHLORIC ACID,HCL</a:t>
            </a:r>
            <a:endParaRPr lang="en-US" dirty="0"/>
          </a:p>
        </p:txBody>
      </p:sp>
      <p:sp>
        <p:nvSpPr>
          <p:cNvPr id="3" name="Content Placeholder 2"/>
          <p:cNvSpPr>
            <a:spLocks noGrp="1"/>
          </p:cNvSpPr>
          <p:nvPr>
            <p:ph sz="quarter" idx="1"/>
          </p:nvPr>
        </p:nvSpPr>
        <p:spPr>
          <a:xfrm>
            <a:off x="457200" y="2209800"/>
            <a:ext cx="6043626" cy="4572000"/>
          </a:xfrm>
        </p:spPr>
        <p:txBody>
          <a:bodyPr>
            <a:normAutofit lnSpcReduction="10000"/>
          </a:bodyPr>
          <a:lstStyle/>
          <a:p>
            <a:r>
              <a:rPr lang="en-US" dirty="0" smtClean="0"/>
              <a:t> </a:t>
            </a:r>
            <a:r>
              <a:rPr lang="en-US" sz="2400" b="1" dirty="0" smtClean="0"/>
              <a:t>‘muriatic acid’ </a:t>
            </a:r>
            <a:r>
              <a:rPr lang="en-US" sz="2400" dirty="0" smtClean="0"/>
              <a:t>(natural constituent of Stomach)</a:t>
            </a:r>
            <a:endParaRPr lang="en-US" dirty="0" smtClean="0"/>
          </a:p>
          <a:p>
            <a:r>
              <a:rPr lang="en-US" sz="2400" b="1" dirty="0" smtClean="0"/>
              <a:t>Toilet cleaners -</a:t>
            </a:r>
            <a:r>
              <a:rPr lang="en-US" sz="3200" b="1" dirty="0" smtClean="0"/>
              <a:t> </a:t>
            </a:r>
            <a:r>
              <a:rPr lang="en-US" sz="2400" b="1" dirty="0" err="1" smtClean="0"/>
              <a:t>Harpic</a:t>
            </a:r>
            <a:r>
              <a:rPr lang="en-US" sz="2400" b="1" dirty="0" smtClean="0"/>
              <a:t>, </a:t>
            </a:r>
            <a:r>
              <a:rPr lang="en-US" sz="2400" b="1" dirty="0" err="1" smtClean="0"/>
              <a:t>Domex</a:t>
            </a:r>
            <a:r>
              <a:rPr lang="en-US" sz="2400" b="1" dirty="0" smtClean="0"/>
              <a:t>, …</a:t>
            </a:r>
            <a:endParaRPr lang="en-US" sz="2800" dirty="0" smtClean="0"/>
          </a:p>
          <a:p>
            <a:r>
              <a:rPr lang="en-US" dirty="0" smtClean="0"/>
              <a:t>Pungent </a:t>
            </a:r>
            <a:r>
              <a:rPr lang="en-US" dirty="0" err="1" smtClean="0"/>
              <a:t>odour</a:t>
            </a:r>
            <a:r>
              <a:rPr lang="en-US" dirty="0" smtClean="0"/>
              <a:t>, </a:t>
            </a:r>
            <a:r>
              <a:rPr lang="en-US" dirty="0" err="1" smtClean="0"/>
              <a:t>colourless</a:t>
            </a:r>
            <a:r>
              <a:rPr lang="en-US" dirty="0" smtClean="0"/>
              <a:t>, fuming liquid.</a:t>
            </a:r>
          </a:p>
          <a:p>
            <a:r>
              <a:rPr lang="en-US" sz="2000" b="1" dirty="0" smtClean="0"/>
              <a:t>FUMES </a:t>
            </a:r>
            <a:r>
              <a:rPr lang="en-US" dirty="0" smtClean="0"/>
              <a:t>–intense irritation throat/</a:t>
            </a:r>
            <a:r>
              <a:rPr lang="en-US" dirty="0" err="1" smtClean="0"/>
              <a:t>Respi</a:t>
            </a:r>
            <a:r>
              <a:rPr lang="en-US" dirty="0" smtClean="0"/>
              <a:t> tract</a:t>
            </a:r>
          </a:p>
          <a:p>
            <a:r>
              <a:rPr lang="en-US" dirty="0" smtClean="0"/>
              <a:t>Fatal Dose    -15 to 20ml</a:t>
            </a:r>
          </a:p>
          <a:p>
            <a:r>
              <a:rPr lang="en-US" dirty="0" smtClean="0"/>
              <a:t>Fatal Period -18 -36HRS</a:t>
            </a:r>
          </a:p>
          <a:p>
            <a:r>
              <a:rPr lang="en-US" dirty="0" smtClean="0"/>
              <a:t>Treatment : Same</a:t>
            </a:r>
          </a:p>
          <a:p>
            <a:r>
              <a:rPr lang="en-US" dirty="0" smtClean="0"/>
              <a:t>Postmortem Examination : Same</a:t>
            </a:r>
          </a:p>
          <a:p>
            <a:r>
              <a:rPr lang="en-US" dirty="0" smtClean="0"/>
              <a:t>Test- with </a:t>
            </a:r>
            <a:r>
              <a:rPr lang="en-US" sz="2400" b="1" dirty="0" smtClean="0"/>
              <a:t>AgNO3 </a:t>
            </a:r>
            <a:r>
              <a:rPr lang="en-US" dirty="0" smtClean="0"/>
              <a:t>– heavy </a:t>
            </a:r>
            <a:r>
              <a:rPr lang="en-US" dirty="0" err="1" smtClean="0"/>
              <a:t>curdy</a:t>
            </a:r>
            <a:r>
              <a:rPr lang="en-US" dirty="0" smtClean="0"/>
              <a:t> white </a:t>
            </a:r>
            <a:r>
              <a:rPr lang="en-US" dirty="0" err="1" smtClean="0"/>
              <a:t>ppt</a:t>
            </a:r>
            <a:r>
              <a:rPr lang="en-US" dirty="0" smtClean="0"/>
              <a:t> of  </a:t>
            </a:r>
            <a:r>
              <a:rPr lang="en-US" sz="2400" b="1" dirty="0" smtClean="0"/>
              <a:t>AgCl2</a:t>
            </a:r>
            <a:r>
              <a:rPr lang="en-US" dirty="0" smtClean="0"/>
              <a:t> is formed</a:t>
            </a:r>
          </a:p>
          <a:p>
            <a:endParaRPr lang="en-US" dirty="0" smtClean="0"/>
          </a:p>
          <a:p>
            <a:endParaRPr lang="en-US" dirty="0" smtClean="0"/>
          </a:p>
          <a:p>
            <a:endParaRPr lang="en-US" dirty="0"/>
          </a:p>
        </p:txBody>
      </p:sp>
      <p:pic>
        <p:nvPicPr>
          <p:cNvPr id="11266" name="Picture 2" descr="D:\Kalpesh\f.m. dept\photos\poisons\corrosive poisons\Stomac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05600" y="1366838"/>
            <a:ext cx="21336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D:\Kalpesh\f.m. dept\photos\poisons\corrosive poisons\HC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9769" y="3571876"/>
            <a:ext cx="2328511" cy="29323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CARBOLIC </a:t>
            </a:r>
            <a:r>
              <a:rPr lang="en-US" dirty="0" smtClean="0"/>
              <a:t>ACID (Phenol)</a:t>
            </a:r>
            <a:endParaRPr lang="en-US" dirty="0"/>
          </a:p>
        </p:txBody>
      </p:sp>
      <p:sp>
        <p:nvSpPr>
          <p:cNvPr id="3" name="Content Placeholder 2"/>
          <p:cNvSpPr>
            <a:spLocks noGrp="1"/>
          </p:cNvSpPr>
          <p:nvPr>
            <p:ph sz="quarter" idx="1"/>
          </p:nvPr>
        </p:nvSpPr>
        <p:spPr>
          <a:xfrm>
            <a:off x="914400" y="1447800"/>
            <a:ext cx="4876800" cy="5124472"/>
          </a:xfrm>
        </p:spPr>
        <p:txBody>
          <a:bodyPr>
            <a:noAutofit/>
          </a:bodyPr>
          <a:lstStyle/>
          <a:p>
            <a:r>
              <a:rPr lang="en-US" sz="2500" b="1" dirty="0" smtClean="0"/>
              <a:t>‘Phenol’</a:t>
            </a:r>
            <a:r>
              <a:rPr lang="en-US" sz="2500" dirty="0" smtClean="0"/>
              <a:t>, C6H4OH</a:t>
            </a:r>
          </a:p>
          <a:p>
            <a:endParaRPr lang="en-US" sz="2500" dirty="0" smtClean="0"/>
          </a:p>
          <a:p>
            <a:r>
              <a:rPr lang="en-US" sz="2500" dirty="0" err="1" smtClean="0"/>
              <a:t>Colourless</a:t>
            </a:r>
            <a:r>
              <a:rPr lang="en-US" sz="2500" dirty="0" smtClean="0"/>
              <a:t>, prismatic </a:t>
            </a:r>
            <a:r>
              <a:rPr lang="en-US" sz="2500" dirty="0" err="1" smtClean="0"/>
              <a:t>niddle</a:t>
            </a:r>
            <a:r>
              <a:rPr lang="en-US" sz="2500" dirty="0" smtClean="0"/>
              <a:t> shaped crystal - turns pink when exposed to air</a:t>
            </a:r>
          </a:p>
          <a:p>
            <a:r>
              <a:rPr lang="en-US" sz="2500" dirty="0" smtClean="0"/>
              <a:t>Burning sweetish taste</a:t>
            </a:r>
          </a:p>
          <a:p>
            <a:r>
              <a:rPr lang="en-US" sz="2500" dirty="0" smtClean="0"/>
              <a:t>Typical </a:t>
            </a:r>
            <a:r>
              <a:rPr lang="en-US" sz="2500" b="1" dirty="0" err="1" smtClean="0"/>
              <a:t>Phenolic</a:t>
            </a:r>
            <a:r>
              <a:rPr lang="en-US" sz="2500" b="1" dirty="0" smtClean="0"/>
              <a:t>/carbolic smell</a:t>
            </a:r>
          </a:p>
          <a:p>
            <a:r>
              <a:rPr lang="en-US" sz="2500" dirty="0" smtClean="0"/>
              <a:t>Slightly soluble in water but highly soluble in alcohol, ether, benzene, </a:t>
            </a:r>
            <a:r>
              <a:rPr lang="en-US" sz="2500" dirty="0" err="1" smtClean="0"/>
              <a:t>glycerine</a:t>
            </a:r>
            <a:endParaRPr lang="en-US" sz="2500" dirty="0" smtClean="0"/>
          </a:p>
          <a:p>
            <a:r>
              <a:rPr lang="en-US" sz="2500" b="1" dirty="0" smtClean="0"/>
              <a:t>Cresol</a:t>
            </a:r>
            <a:r>
              <a:rPr lang="en-US" sz="2500" dirty="0" smtClean="0"/>
              <a:t> = </a:t>
            </a:r>
            <a:r>
              <a:rPr lang="en-US" sz="2500" dirty="0" err="1" smtClean="0"/>
              <a:t>Methylphenol</a:t>
            </a:r>
            <a:endParaRPr lang="en-US" sz="2500" dirty="0" smtClean="0"/>
          </a:p>
        </p:txBody>
      </p:sp>
      <p:pic>
        <p:nvPicPr>
          <p:cNvPr id="9218" name="Picture 2" descr="D:\Kalpesh\f.m. dept\photos\poisons\corrosive poisons\pheno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0810" y="2289174"/>
            <a:ext cx="3303966" cy="3730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266828"/>
            <a:ext cx="7772400" cy="5234006"/>
          </a:xfrm>
        </p:spPr>
        <p:txBody>
          <a:bodyPr>
            <a:noAutofit/>
          </a:bodyPr>
          <a:lstStyle/>
          <a:p>
            <a:r>
              <a:rPr lang="en-US" sz="2400" dirty="0" smtClean="0"/>
              <a:t>Used as:</a:t>
            </a:r>
          </a:p>
          <a:p>
            <a:pPr lvl="1"/>
            <a:r>
              <a:rPr lang="en-US" dirty="0" smtClean="0"/>
              <a:t> </a:t>
            </a:r>
            <a:r>
              <a:rPr lang="en-US" dirty="0" err="1" smtClean="0"/>
              <a:t>Antiseptic,disinfectant</a:t>
            </a:r>
            <a:endParaRPr lang="en-US" dirty="0" smtClean="0"/>
          </a:p>
          <a:p>
            <a:pPr lvl="2"/>
            <a:r>
              <a:rPr lang="en-US" sz="2400" b="1" dirty="0" smtClean="0"/>
              <a:t>Dettol:  </a:t>
            </a:r>
            <a:r>
              <a:rPr lang="en-US" sz="2400" dirty="0" smtClean="0"/>
              <a:t>chlorinated phenol with </a:t>
            </a:r>
            <a:r>
              <a:rPr lang="en-US" sz="2400" dirty="0" err="1" smtClean="0"/>
              <a:t>terpinol</a:t>
            </a:r>
            <a:endParaRPr lang="en-US" sz="2400" dirty="0" smtClean="0"/>
          </a:p>
          <a:p>
            <a:pPr lvl="2"/>
            <a:r>
              <a:rPr lang="en-US" sz="2400" b="1" dirty="0" smtClean="0"/>
              <a:t>Lysol, </a:t>
            </a:r>
            <a:r>
              <a:rPr lang="en-US" sz="2400" b="1" dirty="0" err="1" smtClean="0"/>
              <a:t>Domex</a:t>
            </a:r>
            <a:r>
              <a:rPr lang="en-US" sz="2400" b="1" dirty="0" smtClean="0"/>
              <a:t>   :</a:t>
            </a:r>
            <a:r>
              <a:rPr lang="en-US" sz="2400" dirty="0" smtClean="0"/>
              <a:t>  50% cresol in </a:t>
            </a:r>
            <a:r>
              <a:rPr lang="en-US" sz="2400" dirty="0" err="1" smtClean="0"/>
              <a:t>saponified</a:t>
            </a:r>
            <a:r>
              <a:rPr lang="en-US" sz="2400" dirty="0" smtClean="0"/>
              <a:t> </a:t>
            </a:r>
            <a:r>
              <a:rPr lang="en-US" sz="2400" dirty="0" err="1" smtClean="0"/>
              <a:t>vegitable</a:t>
            </a:r>
            <a:r>
              <a:rPr lang="en-US" sz="2400" dirty="0" smtClean="0"/>
              <a:t> oil</a:t>
            </a:r>
          </a:p>
          <a:p>
            <a:pPr lvl="2"/>
            <a:r>
              <a:rPr lang="en-US" sz="2400" b="1" dirty="0" smtClean="0"/>
              <a:t>Phenyl(household): </a:t>
            </a:r>
            <a:r>
              <a:rPr lang="en-US" sz="2400" dirty="0" smtClean="0"/>
              <a:t>5% phenol in water</a:t>
            </a:r>
          </a:p>
          <a:p>
            <a:pPr lvl="1"/>
            <a:r>
              <a:rPr lang="en-US" dirty="0" smtClean="0"/>
              <a:t>Preservative for organic tissues, museum specimens, embalming</a:t>
            </a:r>
          </a:p>
          <a:p>
            <a:r>
              <a:rPr lang="en-US" sz="2400" dirty="0" smtClean="0"/>
              <a:t>Absorption - Through GIT, </a:t>
            </a:r>
            <a:r>
              <a:rPr lang="en-US" sz="2400" dirty="0" err="1" smtClean="0"/>
              <a:t>respi</a:t>
            </a:r>
            <a:r>
              <a:rPr lang="en-US" sz="2400" dirty="0" smtClean="0"/>
              <a:t>, rectum, vagina, wound, skin</a:t>
            </a:r>
          </a:p>
          <a:p>
            <a:r>
              <a:rPr lang="en-US" sz="2400" dirty="0" smtClean="0"/>
              <a:t>Very mild corrosive but act as </a:t>
            </a:r>
            <a:r>
              <a:rPr lang="en-US" sz="2400" b="1" dirty="0" smtClean="0"/>
              <a:t>systemic toxicity</a:t>
            </a:r>
          </a:p>
          <a:p>
            <a:r>
              <a:rPr lang="en-US" sz="2400" b="1" dirty="0" smtClean="0"/>
              <a:t>Fatal dose :  10-15ml</a:t>
            </a:r>
          </a:p>
          <a:p>
            <a:r>
              <a:rPr lang="en-US" sz="2400" b="1" dirty="0" smtClean="0"/>
              <a:t>Fatal Period : 3-4 </a:t>
            </a:r>
            <a:r>
              <a:rPr lang="en-US" sz="2400" b="1" dirty="0" err="1" smtClean="0"/>
              <a:t>hr</a:t>
            </a:r>
            <a:endParaRPr lang="en-US" sz="2400" b="1"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normAutofit/>
          </a:bodyPr>
          <a:lstStyle/>
          <a:p>
            <a:r>
              <a:rPr lang="en-US" sz="2400" b="1" dirty="0" smtClean="0"/>
              <a:t>Acute poisoning - CARBOLISM</a:t>
            </a:r>
          </a:p>
          <a:p>
            <a:pPr lvl="2"/>
            <a:r>
              <a:rPr lang="en-US" sz="2400" dirty="0" smtClean="0"/>
              <a:t>SKIN- Burning &amp; Numbness</a:t>
            </a:r>
          </a:p>
          <a:p>
            <a:pPr lvl="4"/>
            <a:r>
              <a:rPr lang="en-US" sz="2400" dirty="0" smtClean="0"/>
              <a:t>White opaque </a:t>
            </a:r>
            <a:r>
              <a:rPr lang="en-US" sz="2400" dirty="0" err="1" smtClean="0"/>
              <a:t>eschar</a:t>
            </a:r>
            <a:r>
              <a:rPr lang="en-US" sz="2400" dirty="0" smtClean="0"/>
              <a:t>-later brown stain then falls</a:t>
            </a:r>
          </a:p>
          <a:p>
            <a:pPr lvl="4"/>
            <a:r>
              <a:rPr lang="en-US" sz="2400" dirty="0" smtClean="0"/>
              <a:t>Precipitate protein</a:t>
            </a:r>
          </a:p>
          <a:p>
            <a:pPr lvl="2"/>
            <a:r>
              <a:rPr lang="en-US" sz="2400" dirty="0" smtClean="0"/>
              <a:t>GIT- burning pain from mouth to stomach-then tingling &amp; </a:t>
            </a:r>
            <a:br>
              <a:rPr lang="en-US" sz="2400" dirty="0" smtClean="0"/>
            </a:br>
            <a:r>
              <a:rPr lang="en-US" sz="2400" dirty="0" smtClean="0"/>
              <a:t>          </a:t>
            </a:r>
            <a:r>
              <a:rPr lang="en-US" sz="2400" dirty="0" err="1" smtClean="0"/>
              <a:t>anaesthesia</a:t>
            </a:r>
            <a:endParaRPr lang="en-US" sz="2400" dirty="0" smtClean="0"/>
          </a:p>
          <a:p>
            <a:pPr lvl="4"/>
            <a:r>
              <a:rPr lang="en-US" sz="2400" dirty="0" err="1" smtClean="0"/>
              <a:t>Painfull</a:t>
            </a:r>
            <a:r>
              <a:rPr lang="en-US" sz="2400" dirty="0" smtClean="0"/>
              <a:t> &amp; difficult </a:t>
            </a:r>
            <a:r>
              <a:rPr lang="en-US" sz="2400" dirty="0" err="1" smtClean="0"/>
              <a:t>deglution</a:t>
            </a:r>
            <a:r>
              <a:rPr lang="en-US" sz="2400" dirty="0" smtClean="0"/>
              <a:t> &amp; speech</a:t>
            </a:r>
          </a:p>
          <a:p>
            <a:pPr lvl="4"/>
            <a:r>
              <a:rPr lang="en-US" b="1" dirty="0" smtClean="0"/>
              <a:t>Corroded Lip, </a:t>
            </a:r>
            <a:r>
              <a:rPr lang="en-US" b="1" dirty="0" err="1" smtClean="0"/>
              <a:t>Mouth,Tongue</a:t>
            </a:r>
            <a:r>
              <a:rPr lang="en-US" b="1" dirty="0" smtClean="0"/>
              <a:t>-later white &amp; hardened</a:t>
            </a:r>
            <a:endParaRPr lang="en-US" sz="2400" b="1" dirty="0" smtClean="0"/>
          </a:p>
          <a:p>
            <a:pPr lvl="4"/>
            <a:r>
              <a:rPr lang="en-US" sz="2400" dirty="0" smtClean="0"/>
              <a:t>Nausea, </a:t>
            </a:r>
            <a:r>
              <a:rPr lang="en-US" sz="2400" strike="sngStrike" dirty="0" smtClean="0"/>
              <a:t>vomiting</a:t>
            </a:r>
          </a:p>
          <a:p>
            <a:pPr lvl="2"/>
            <a:r>
              <a:rPr lang="en-US" sz="2400" dirty="0" smtClean="0"/>
              <a:t>RESPIRATORY: </a:t>
            </a:r>
            <a:r>
              <a:rPr lang="en-US" sz="2400" b="1" dirty="0" smtClean="0"/>
              <a:t>Pulmonary &amp; Laryngeal  </a:t>
            </a:r>
            <a:r>
              <a:rPr lang="en-US" sz="2400" b="1" dirty="0" err="1" smtClean="0"/>
              <a:t>Oedema</a:t>
            </a:r>
            <a:endParaRPr lang="en-US" sz="2400" b="1" dirty="0" smtClean="0"/>
          </a:p>
          <a:p>
            <a:pPr lvl="4"/>
            <a:r>
              <a:rPr lang="en-US" sz="2400" b="1" dirty="0" smtClean="0"/>
              <a:t>Bronchitis &amp; Bronchopneumonia</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28670"/>
            <a:ext cx="7772400" cy="5357850"/>
          </a:xfrm>
        </p:spPr>
        <p:txBody>
          <a:bodyPr>
            <a:normAutofit/>
          </a:bodyPr>
          <a:lstStyle/>
          <a:p>
            <a:pPr lvl="1"/>
            <a:r>
              <a:rPr lang="en-US" b="1" dirty="0" smtClean="0"/>
              <a:t>SYSTEMIC:</a:t>
            </a:r>
          </a:p>
          <a:p>
            <a:pPr lvl="1"/>
            <a:r>
              <a:rPr lang="en-US" sz="2000" b="1" dirty="0" smtClean="0"/>
              <a:t>CNS DEPRESANT- </a:t>
            </a:r>
          </a:p>
          <a:p>
            <a:pPr lvl="4"/>
            <a:r>
              <a:rPr lang="en-US" sz="1900" b="1" dirty="0" smtClean="0"/>
              <a:t>Headache ,Giddiness, Unconsciousness</a:t>
            </a:r>
            <a:r>
              <a:rPr lang="en-US" sz="1800" dirty="0" smtClean="0"/>
              <a:t>, </a:t>
            </a:r>
            <a:r>
              <a:rPr lang="en-US" dirty="0" smtClean="0"/>
              <a:t>coma</a:t>
            </a:r>
            <a:endParaRPr lang="en-US" sz="1800" dirty="0" smtClean="0"/>
          </a:p>
          <a:p>
            <a:pPr lvl="4"/>
            <a:r>
              <a:rPr lang="en-US" sz="1900" b="1" dirty="0" err="1" smtClean="0"/>
              <a:t>Respi</a:t>
            </a:r>
            <a:r>
              <a:rPr lang="en-US" sz="1900" b="1" dirty="0" smtClean="0"/>
              <a:t> Centre Depression</a:t>
            </a:r>
          </a:p>
          <a:p>
            <a:pPr lvl="4"/>
            <a:r>
              <a:rPr lang="en-US" dirty="0" smtClean="0"/>
              <a:t>Hypothermia</a:t>
            </a:r>
          </a:p>
          <a:p>
            <a:pPr lvl="4"/>
            <a:r>
              <a:rPr lang="en-US" dirty="0" smtClean="0"/>
              <a:t>Pupil constricted</a:t>
            </a:r>
          </a:p>
          <a:p>
            <a:pPr lvl="4"/>
            <a:r>
              <a:rPr lang="en-US" dirty="0" err="1" smtClean="0"/>
              <a:t>Startorious</a:t>
            </a:r>
            <a:r>
              <a:rPr lang="en-US" dirty="0" smtClean="0"/>
              <a:t> Breathing</a:t>
            </a:r>
          </a:p>
          <a:p>
            <a:pPr lvl="4"/>
            <a:r>
              <a:rPr lang="en-US" dirty="0" smtClean="0"/>
              <a:t>Pulse: rapid, </a:t>
            </a:r>
            <a:r>
              <a:rPr lang="en-US" dirty="0" err="1" smtClean="0"/>
              <a:t>thready</a:t>
            </a:r>
            <a:r>
              <a:rPr lang="en-US" dirty="0" smtClean="0"/>
              <a:t>, </a:t>
            </a:r>
            <a:r>
              <a:rPr lang="en-US" dirty="0" err="1" smtClean="0"/>
              <a:t>feble</a:t>
            </a:r>
            <a:r>
              <a:rPr lang="en-US" dirty="0" smtClean="0"/>
              <a:t>, irregular</a:t>
            </a:r>
          </a:p>
          <a:p>
            <a:pPr lvl="4"/>
            <a:r>
              <a:rPr lang="en-US" sz="1900" b="1" dirty="0" smtClean="0"/>
              <a:t>Convulsion, lock jaw</a:t>
            </a:r>
          </a:p>
          <a:p>
            <a:pPr lvl="4"/>
            <a:r>
              <a:rPr lang="en-US" dirty="0" smtClean="0"/>
              <a:t>Face : cold sweat, cyanosed</a:t>
            </a:r>
          </a:p>
          <a:p>
            <a:pPr lvl="1"/>
            <a:r>
              <a:rPr lang="en-US" sz="1900" b="1" dirty="0" smtClean="0"/>
              <a:t>URINE: (CARBOLUREA):</a:t>
            </a:r>
          </a:p>
          <a:p>
            <a:pPr lvl="4"/>
            <a:r>
              <a:rPr lang="en-US" dirty="0" smtClean="0"/>
              <a:t>Scanty urine with albumin &amp; Hemoglobin</a:t>
            </a:r>
          </a:p>
          <a:p>
            <a:pPr lvl="4"/>
            <a:r>
              <a:rPr lang="en-US" sz="1800" b="1" dirty="0" err="1" smtClean="0"/>
              <a:t>Colourless</a:t>
            </a:r>
            <a:r>
              <a:rPr lang="en-US" sz="1800" b="1" dirty="0" smtClean="0"/>
              <a:t>/Green urine--air—Dark Green/Black</a:t>
            </a:r>
          </a:p>
          <a:p>
            <a:pPr lvl="4"/>
            <a:r>
              <a:rPr lang="en-US" sz="1800" b="1" dirty="0" smtClean="0"/>
              <a:t>Hydroquinone &amp; </a:t>
            </a:r>
            <a:r>
              <a:rPr lang="en-US" sz="1800" b="1" dirty="0" err="1" smtClean="0"/>
              <a:t>pyrocatechol</a:t>
            </a:r>
            <a:endParaRPr lang="en-US" sz="1800" b="1" dirty="0" smtClean="0"/>
          </a:p>
          <a:p>
            <a:pPr lvl="2"/>
            <a:endParaRPr lang="en-US" dirty="0" smtClean="0"/>
          </a:p>
          <a:p>
            <a:pPr lvl="2"/>
            <a:endParaRPr lang="en-US"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1"/>
            <a:r>
              <a:rPr lang="en-US" sz="3200" b="1" dirty="0" smtClean="0"/>
              <a:t>Treatment: </a:t>
            </a:r>
          </a:p>
          <a:p>
            <a:pPr lvl="2"/>
            <a:r>
              <a:rPr lang="en-US" sz="2800" b="1" dirty="0" smtClean="0"/>
              <a:t>Stomach wash* </a:t>
            </a:r>
            <a:r>
              <a:rPr lang="en-US" sz="2800" dirty="0" smtClean="0"/>
              <a:t>with </a:t>
            </a:r>
            <a:r>
              <a:rPr lang="en-US" sz="2800" dirty="0" err="1" smtClean="0"/>
              <a:t>luke</a:t>
            </a:r>
            <a:r>
              <a:rPr lang="en-US" sz="2800" dirty="0" smtClean="0"/>
              <a:t> warm water &amp; </a:t>
            </a:r>
            <a:r>
              <a:rPr lang="en-US" sz="2400" b="1" dirty="0" smtClean="0"/>
              <a:t>activated charcoal</a:t>
            </a:r>
            <a:endParaRPr lang="en-US" sz="2800" b="1" dirty="0" smtClean="0"/>
          </a:p>
          <a:p>
            <a:pPr lvl="2"/>
            <a:r>
              <a:rPr lang="en-US" sz="2800" dirty="0" smtClean="0"/>
              <a:t>30 gm of </a:t>
            </a:r>
            <a:r>
              <a:rPr lang="en-US" sz="2400" b="1" dirty="0" smtClean="0"/>
              <a:t>MgSO4</a:t>
            </a:r>
            <a:r>
              <a:rPr lang="en-US" sz="2800" dirty="0" smtClean="0"/>
              <a:t> left in stomach</a:t>
            </a:r>
          </a:p>
          <a:p>
            <a:pPr lvl="2"/>
            <a:r>
              <a:rPr lang="en-US" sz="2400" b="1" dirty="0" smtClean="0"/>
              <a:t>Demulcents</a:t>
            </a:r>
            <a:endParaRPr lang="en-US" sz="2800" dirty="0" smtClean="0"/>
          </a:p>
          <a:p>
            <a:pPr lvl="2"/>
            <a:r>
              <a:rPr lang="en-US" sz="2800" dirty="0" smtClean="0"/>
              <a:t>NS /NaHCO3 fluids</a:t>
            </a:r>
          </a:p>
          <a:p>
            <a:pPr lvl="2"/>
            <a:r>
              <a:rPr lang="en-US" sz="2400" b="1" dirty="0" smtClean="0"/>
              <a:t>Hemodialysis</a:t>
            </a:r>
          </a:p>
          <a:p>
            <a:pPr lvl="2"/>
            <a:r>
              <a:rPr lang="en-US" sz="2400" b="1" dirty="0" err="1" smtClean="0"/>
              <a:t>Methylene</a:t>
            </a:r>
            <a:r>
              <a:rPr lang="en-US" sz="2400" b="1" dirty="0" smtClean="0"/>
              <a:t> blue for </a:t>
            </a:r>
            <a:r>
              <a:rPr lang="en-US" sz="2400" b="1" dirty="0" err="1" smtClean="0"/>
              <a:t>methHbnemia</a:t>
            </a:r>
            <a:endParaRPr lang="en-US" sz="2400" b="1" dirty="0" smtClean="0"/>
          </a:p>
          <a:p>
            <a:pPr lvl="2"/>
            <a:r>
              <a:rPr lang="en-US" sz="2800" dirty="0" smtClean="0"/>
              <a:t>Skin cleaned with water, </a:t>
            </a:r>
            <a:r>
              <a:rPr lang="en-US" sz="2800" dirty="0" err="1" smtClean="0"/>
              <a:t>MgO</a:t>
            </a:r>
            <a:r>
              <a:rPr lang="en-US" sz="2800" dirty="0" smtClean="0"/>
              <a:t> paste</a:t>
            </a:r>
          </a:p>
          <a:p>
            <a:endParaRPr lang="en-US" sz="3200"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2"/>
          <p:cNvSpPr>
            <a:spLocks noGrp="1"/>
          </p:cNvSpPr>
          <p:nvPr>
            <p:ph sz="quarter" idx="1"/>
          </p:nvPr>
        </p:nvSpPr>
        <p:spPr/>
        <p:txBody>
          <a:bodyPr>
            <a:normAutofit/>
          </a:bodyPr>
          <a:lstStyle/>
          <a:p>
            <a:pPr lvl="1"/>
            <a:r>
              <a:rPr lang="en-US" sz="3200" b="1" dirty="0" smtClean="0"/>
              <a:t>PM findings: </a:t>
            </a:r>
          </a:p>
          <a:p>
            <a:pPr lvl="2"/>
            <a:r>
              <a:rPr lang="en-US" sz="2600" dirty="0" err="1" smtClean="0"/>
              <a:t>Phenolic</a:t>
            </a:r>
            <a:r>
              <a:rPr lang="en-US" sz="2600" dirty="0" smtClean="0"/>
              <a:t> smell</a:t>
            </a:r>
          </a:p>
          <a:p>
            <a:pPr lvl="2"/>
            <a:r>
              <a:rPr lang="en-US" sz="2600" dirty="0" smtClean="0"/>
              <a:t>Brown coated tongue, </a:t>
            </a:r>
            <a:r>
              <a:rPr lang="en-US" sz="2600" dirty="0" err="1" smtClean="0"/>
              <a:t>corrosed</a:t>
            </a:r>
            <a:r>
              <a:rPr lang="en-US" sz="2600" dirty="0" smtClean="0"/>
              <a:t> mucosa &amp; skin</a:t>
            </a:r>
          </a:p>
          <a:p>
            <a:pPr lvl="2"/>
            <a:r>
              <a:rPr lang="en-US" sz="2600" dirty="0" smtClean="0"/>
              <a:t>Brownish fluid in stomach &amp; intestines with </a:t>
            </a:r>
            <a:r>
              <a:rPr lang="en-US" sz="2600" dirty="0" err="1" smtClean="0"/>
              <a:t>phenolic</a:t>
            </a:r>
            <a:r>
              <a:rPr lang="en-US" sz="2600" dirty="0" smtClean="0"/>
              <a:t> smell, brown leathery </a:t>
            </a:r>
            <a:r>
              <a:rPr lang="en-US" sz="2600" dirty="0" err="1" smtClean="0"/>
              <a:t>stomachwall</a:t>
            </a:r>
            <a:endParaRPr lang="en-US" sz="2600" dirty="0" smtClean="0"/>
          </a:p>
          <a:p>
            <a:pPr lvl="2"/>
            <a:r>
              <a:rPr lang="en-US" sz="2600" dirty="0" smtClean="0"/>
              <a:t>Cyanosis, Pulmonary edema, congestion</a:t>
            </a:r>
          </a:p>
          <a:p>
            <a:pPr lvl="2"/>
            <a:r>
              <a:rPr lang="en-US" sz="2600" dirty="0" smtClean="0"/>
              <a:t>Other viscera congested</a:t>
            </a:r>
          </a:p>
          <a:p>
            <a:pPr lvl="2"/>
            <a:r>
              <a:rPr lang="en-US" sz="2600" dirty="0" smtClean="0"/>
              <a:t>Brownish dark urine(</a:t>
            </a:r>
            <a:r>
              <a:rPr lang="en-US" sz="2600" dirty="0" err="1" smtClean="0"/>
              <a:t>Carbolurea</a:t>
            </a:r>
            <a:r>
              <a:rPr lang="en-US" sz="2600" dirty="0" smtClean="0"/>
              <a:t>)</a:t>
            </a:r>
          </a:p>
          <a:p>
            <a:pPr lvl="2"/>
            <a:r>
              <a:rPr lang="en-US" sz="2600" dirty="0" smtClean="0"/>
              <a:t>Resist putrefaction for long time</a:t>
            </a:r>
          </a:p>
          <a:p>
            <a:pPr lvl="2"/>
            <a:endParaRPr lang="en-US" sz="2600" dirty="0" smtClean="0"/>
          </a:p>
          <a:p>
            <a:pPr lvl="2"/>
            <a:endParaRPr lang="en-US" sz="2600" dirty="0"/>
          </a:p>
        </p:txBody>
      </p:sp>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OXALIC ACID</a:t>
            </a:r>
            <a:endParaRPr lang="en-US" b="1" dirty="0"/>
          </a:p>
        </p:txBody>
      </p:sp>
      <p:sp>
        <p:nvSpPr>
          <p:cNvPr id="4" name="Content Placeholder 3"/>
          <p:cNvSpPr>
            <a:spLocks noGrp="1"/>
          </p:cNvSpPr>
          <p:nvPr>
            <p:ph sz="quarter" idx="1"/>
          </p:nvPr>
        </p:nvSpPr>
        <p:spPr>
          <a:xfrm>
            <a:off x="914400" y="1447800"/>
            <a:ext cx="4267200" cy="5181600"/>
          </a:xfrm>
        </p:spPr>
        <p:txBody>
          <a:bodyPr>
            <a:normAutofit/>
          </a:bodyPr>
          <a:lstStyle/>
          <a:p>
            <a:r>
              <a:rPr lang="en-US" sz="2400" b="1" dirty="0" smtClean="0"/>
              <a:t>Acid of sugar, salt of sorrel</a:t>
            </a:r>
          </a:p>
          <a:p>
            <a:r>
              <a:rPr lang="en-US" dirty="0" smtClean="0"/>
              <a:t>colorless , odorless, prismatic crystal with sour &amp; slightly bitter taste</a:t>
            </a:r>
          </a:p>
          <a:p>
            <a:r>
              <a:rPr lang="en-US" dirty="0" smtClean="0"/>
              <a:t>USES:</a:t>
            </a:r>
          </a:p>
          <a:p>
            <a:pPr lvl="1"/>
            <a:r>
              <a:rPr lang="en-US" sz="2000" b="1" dirty="0" smtClean="0"/>
              <a:t>Bleaching &amp; cleaning Agent</a:t>
            </a:r>
          </a:p>
          <a:p>
            <a:pPr lvl="1"/>
            <a:r>
              <a:rPr lang="en-US" sz="2000" b="1" dirty="0" smtClean="0"/>
              <a:t>Ink </a:t>
            </a:r>
            <a:r>
              <a:rPr lang="en-US" sz="2000" b="1" dirty="0" err="1" smtClean="0"/>
              <a:t>Removar</a:t>
            </a:r>
            <a:r>
              <a:rPr lang="en-US" sz="2000" b="1" dirty="0" smtClean="0"/>
              <a:t>/ Rust </a:t>
            </a:r>
            <a:r>
              <a:rPr lang="en-US" sz="2000" b="1" dirty="0" err="1" smtClean="0"/>
              <a:t>Removar</a:t>
            </a:r>
            <a:endParaRPr lang="en-US" sz="2000" b="1" dirty="0" smtClean="0"/>
          </a:p>
          <a:p>
            <a:pPr lvl="1"/>
            <a:r>
              <a:rPr lang="en-US" sz="2000" b="1" dirty="0" smtClean="0"/>
              <a:t>Metal Polishing Industry, Ceramic, Leather, Metallurgic, Paper, </a:t>
            </a:r>
            <a:r>
              <a:rPr lang="en-US" sz="2000" b="1" dirty="0" err="1" smtClean="0"/>
              <a:t>Pharmacutical</a:t>
            </a:r>
            <a:r>
              <a:rPr lang="en-US" sz="2000" b="1" dirty="0" smtClean="0"/>
              <a:t>, Rubber Industry</a:t>
            </a:r>
          </a:p>
          <a:p>
            <a:r>
              <a:rPr lang="en-US" sz="2000" b="1" dirty="0" smtClean="0"/>
              <a:t>FATAL DOSE</a:t>
            </a:r>
            <a:r>
              <a:rPr lang="en-US" sz="2000" dirty="0" smtClean="0"/>
              <a:t>: </a:t>
            </a:r>
            <a:r>
              <a:rPr lang="en-US" sz="2200" dirty="0" smtClean="0"/>
              <a:t>15-30 </a:t>
            </a:r>
            <a:r>
              <a:rPr lang="en-US" sz="2200" dirty="0" err="1" smtClean="0"/>
              <a:t>gms</a:t>
            </a:r>
            <a:r>
              <a:rPr lang="en-US" sz="2200" dirty="0" smtClean="0"/>
              <a:t> </a:t>
            </a:r>
          </a:p>
          <a:p>
            <a:r>
              <a:rPr lang="en-US" sz="2000" b="1" dirty="0" smtClean="0"/>
              <a:t>FATAL PERIOD :</a:t>
            </a:r>
            <a:r>
              <a:rPr lang="en-US" sz="2200" dirty="0" smtClean="0"/>
              <a:t> 1 to 2 hrs</a:t>
            </a:r>
          </a:p>
          <a:p>
            <a:pPr lvl="1"/>
            <a:endParaRPr lang="en-US" sz="2000" b="1" dirty="0" smtClean="0"/>
          </a:p>
        </p:txBody>
      </p:sp>
      <p:pic>
        <p:nvPicPr>
          <p:cNvPr id="13314" name="Picture 2" descr="D:\Kalpesh\f.m. dept\photos\poisons\corrosive poisons\oxalic_acid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0694" y="714356"/>
            <a:ext cx="3143272" cy="314327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D:\Kalpesh\f.m. dept\photos\poisons\corrosive poisons\oxalic acid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86446" y="4071942"/>
            <a:ext cx="2819400" cy="2362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 this session</a:t>
            </a:r>
            <a:endParaRPr lang="en-IN" dirty="0"/>
          </a:p>
        </p:txBody>
      </p:sp>
      <p:graphicFrame>
        <p:nvGraphicFramePr>
          <p:cNvPr id="5" name="Content Placeholder 4"/>
          <p:cNvGraphicFramePr>
            <a:graphicFrameLocks noGrp="1"/>
          </p:cNvGraphicFramePr>
          <p:nvPr>
            <p:ph idx="1"/>
          </p:nvPr>
        </p:nvGraphicFramePr>
        <p:xfrm>
          <a:off x="761999" y="1633190"/>
          <a:ext cx="7848601" cy="3409006"/>
        </p:xfrm>
        <a:graphic>
          <a:graphicData uri="http://schemas.openxmlformats.org/drawingml/2006/table">
            <a:tbl>
              <a:tblPr firstRow="1" bandRow="1">
                <a:tableStyleId>{5C22544A-7EE6-4342-B048-85BDC9FD1C3A}</a:tableStyleId>
              </a:tblPr>
              <a:tblGrid>
                <a:gridCol w="692524"/>
                <a:gridCol w="4385982"/>
                <a:gridCol w="1077259"/>
                <a:gridCol w="846418"/>
                <a:gridCol w="846418"/>
              </a:tblGrid>
              <a:tr h="1214446">
                <a:tc>
                  <a:txBody>
                    <a:bodyPr/>
                    <a:lstStyle/>
                    <a:p>
                      <a:r>
                        <a:rPr lang="en-IN" sz="1800" b="1" dirty="0" smtClean="0">
                          <a:solidFill>
                            <a:schemeClr val="bg1"/>
                          </a:solidFill>
                        </a:rPr>
                        <a:t>No.</a:t>
                      </a:r>
                      <a:endParaRPr lang="en-IN" sz="1800" b="1" dirty="0">
                        <a:solidFill>
                          <a:schemeClr val="bg1"/>
                        </a:solidFill>
                      </a:endParaRPr>
                    </a:p>
                  </a:txBody>
                  <a:tcPr/>
                </a:tc>
                <a:tc>
                  <a:txBody>
                    <a:bodyPr/>
                    <a:lstStyle/>
                    <a:p>
                      <a:pPr algn="ctr"/>
                      <a:r>
                        <a:rPr lang="en-IN" sz="1800" b="1" dirty="0" smtClean="0">
                          <a:solidFill>
                            <a:schemeClr val="bg1"/>
                          </a:solidFill>
                        </a:rPr>
                        <a:t>COMPETENCY</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Domain (K/S/A/C)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Level (K/KH/S/SH/P) </a:t>
                      </a:r>
                      <a:endParaRPr lang="en-IN" sz="1800" b="1" dirty="0">
                        <a:solidFill>
                          <a:schemeClr val="bg1"/>
                        </a:solidFill>
                      </a:endParaRPr>
                    </a:p>
                  </a:txBody>
                  <a:tcPr/>
                </a:tc>
                <a:tc>
                  <a:txBody>
                    <a:bodyPr/>
                    <a:lstStyle/>
                    <a:p>
                      <a:r>
                        <a:rPr lang="en-IN" sz="1800" b="1" dirty="0" smtClean="0">
                          <a:solidFill>
                            <a:schemeClr val="bg1"/>
                          </a:solidFill>
                          <a:latin typeface="Arial"/>
                          <a:ea typeface="Times New Roman"/>
                          <a:cs typeface="Mangal"/>
                        </a:rPr>
                        <a:t>Core</a:t>
                      </a:r>
                      <a:r>
                        <a:rPr lang="en-IN" sz="1800" b="1" baseline="0" dirty="0" smtClean="0">
                          <a:solidFill>
                            <a:schemeClr val="bg1"/>
                          </a:solidFill>
                          <a:latin typeface="Arial"/>
                          <a:ea typeface="Times New Roman"/>
                          <a:cs typeface="Mangal"/>
                        </a:rPr>
                        <a:t> </a:t>
                      </a:r>
                      <a:r>
                        <a:rPr lang="en-IN" sz="1800" b="1" dirty="0" smtClean="0">
                          <a:solidFill>
                            <a:schemeClr val="bg1"/>
                          </a:solidFill>
                          <a:latin typeface="Arial"/>
                          <a:ea typeface="Times New Roman"/>
                          <a:cs typeface="Mangal"/>
                        </a:rPr>
                        <a:t>(Y/N) </a:t>
                      </a:r>
                      <a:endParaRPr lang="en-IN" sz="1800" b="1" dirty="0">
                        <a:solidFill>
                          <a:schemeClr val="bg1"/>
                        </a:solidFill>
                      </a:endParaRPr>
                    </a:p>
                  </a:txBody>
                  <a:tcPr/>
                </a:tc>
              </a:tr>
              <a:tr h="449938">
                <a:tc>
                  <a:txBody>
                    <a:bodyPr/>
                    <a:lstStyle/>
                    <a:p>
                      <a:r>
                        <a:rPr kumimoji="0" lang="en-IN" sz="1400" kern="1200" dirty="0" smtClean="0">
                          <a:solidFill>
                            <a:schemeClr val="dk1"/>
                          </a:solidFill>
                          <a:latin typeface="+mn-lt"/>
                          <a:ea typeface="+mn-ea"/>
                          <a:cs typeface="+mn-cs"/>
                        </a:rPr>
                        <a:t>FM9.1 </a:t>
                      </a:r>
                      <a:r>
                        <a:rPr lang="en-IN" sz="1400" dirty="0" smtClean="0">
                          <a:latin typeface="Arial"/>
                          <a:ea typeface="Times New Roman"/>
                          <a:cs typeface="Mangal"/>
                        </a:rPr>
                        <a:t> </a:t>
                      </a:r>
                      <a:endParaRPr lang="en-IN" sz="1400" dirty="0"/>
                    </a:p>
                  </a:txBody>
                  <a:tcPr/>
                </a:tc>
                <a:tc>
                  <a:txBody>
                    <a:bodyPr/>
                    <a:lstStyle/>
                    <a:p>
                      <a:r>
                        <a:rPr kumimoji="0" lang="en-IN" sz="1800" kern="1200" baseline="0" dirty="0" smtClean="0">
                          <a:solidFill>
                            <a:schemeClr val="dk1"/>
                          </a:solidFill>
                          <a:latin typeface="+mn-lt"/>
                          <a:ea typeface="+mn-ea"/>
                          <a:cs typeface="+mn-cs"/>
                        </a:rPr>
                        <a:t>Describe General Principles and basic methodologies in treatment of poisoning: decontamination, supportive therapy, antidote therapy, procedures of enhanced elimination with regard to: </a:t>
                      </a:r>
                      <a:r>
                        <a:rPr kumimoji="0" lang="en-IN" sz="1800" b="1" kern="1200" baseline="0" dirty="0" smtClean="0">
                          <a:solidFill>
                            <a:schemeClr val="dk1"/>
                          </a:solidFill>
                          <a:latin typeface="+mn-lt"/>
                          <a:ea typeface="+mn-ea"/>
                          <a:cs typeface="+mn-cs"/>
                        </a:rPr>
                        <a:t>Caustics Inorganic </a:t>
                      </a:r>
                      <a:r>
                        <a:rPr kumimoji="0" lang="en-IN" sz="1800" kern="1200" baseline="0" dirty="0" smtClean="0">
                          <a:solidFill>
                            <a:schemeClr val="dk1"/>
                          </a:solidFill>
                          <a:latin typeface="+mn-lt"/>
                          <a:ea typeface="+mn-ea"/>
                          <a:cs typeface="+mn-cs"/>
                        </a:rPr>
                        <a:t>– </a:t>
                      </a:r>
                      <a:r>
                        <a:rPr kumimoji="0" lang="en-IN" sz="1800" b="1" kern="1200" baseline="0" dirty="0" smtClean="0">
                          <a:solidFill>
                            <a:schemeClr val="dk1"/>
                          </a:solidFill>
                          <a:latin typeface="+mn-lt"/>
                          <a:ea typeface="+mn-ea"/>
                          <a:cs typeface="+mn-cs"/>
                        </a:rPr>
                        <a:t>sulphuric, nitric, and hydrochloric acids</a:t>
                      </a:r>
                      <a:r>
                        <a:rPr kumimoji="0" lang="en-IN" sz="1800" kern="1200" baseline="0" dirty="0" smtClean="0">
                          <a:solidFill>
                            <a:schemeClr val="dk1"/>
                          </a:solidFill>
                          <a:latin typeface="+mn-lt"/>
                          <a:ea typeface="+mn-ea"/>
                          <a:cs typeface="+mn-cs"/>
                        </a:rPr>
                        <a:t>; </a:t>
                      </a:r>
                      <a:r>
                        <a:rPr kumimoji="0" lang="en-IN" sz="1800" b="1" kern="1200" baseline="0" dirty="0" smtClean="0">
                          <a:solidFill>
                            <a:schemeClr val="dk1"/>
                          </a:solidFill>
                          <a:latin typeface="+mn-lt"/>
                          <a:ea typeface="+mn-ea"/>
                          <a:cs typeface="+mn-cs"/>
                        </a:rPr>
                        <a:t>Organic- </a:t>
                      </a:r>
                      <a:r>
                        <a:rPr kumimoji="0" lang="en-IN" sz="1800" b="1" kern="1200" baseline="0" dirty="0" err="1" smtClean="0">
                          <a:solidFill>
                            <a:schemeClr val="dk1"/>
                          </a:solidFill>
                          <a:latin typeface="+mn-lt"/>
                          <a:ea typeface="+mn-ea"/>
                          <a:cs typeface="+mn-cs"/>
                        </a:rPr>
                        <a:t>Carboloic</a:t>
                      </a:r>
                      <a:r>
                        <a:rPr kumimoji="0" lang="en-IN" sz="1800" b="1" kern="1200" baseline="0" dirty="0" smtClean="0">
                          <a:solidFill>
                            <a:schemeClr val="dk1"/>
                          </a:solidFill>
                          <a:latin typeface="+mn-lt"/>
                          <a:ea typeface="+mn-ea"/>
                          <a:cs typeface="+mn-cs"/>
                        </a:rPr>
                        <a:t> Acid (phenol), Oxalic </a:t>
                      </a:r>
                      <a:r>
                        <a:rPr kumimoji="0" lang="en-IN" sz="1800" kern="1200" baseline="0" dirty="0" smtClean="0">
                          <a:solidFill>
                            <a:schemeClr val="dk1"/>
                          </a:solidFill>
                          <a:latin typeface="+mn-lt"/>
                          <a:ea typeface="+mn-ea"/>
                          <a:cs typeface="+mn-cs"/>
                        </a:rPr>
                        <a:t>and acetylsalicylic acids.</a:t>
                      </a:r>
                      <a:endParaRPr lang="en-IN" sz="1400" dirty="0">
                        <a:latin typeface="Calibri"/>
                        <a:ea typeface="Times New Roman"/>
                        <a:cs typeface="Mangal"/>
                      </a:endParaRPr>
                    </a:p>
                  </a:txBody>
                  <a:tcPr marL="68580" marR="68580" marT="0" marB="0"/>
                </a:tc>
                <a:tc>
                  <a:txBody>
                    <a:bodyPr/>
                    <a:lstStyle/>
                    <a:p>
                      <a:pPr algn="ctr">
                        <a:lnSpc>
                          <a:spcPct val="115000"/>
                        </a:lnSpc>
                        <a:spcAft>
                          <a:spcPts val="0"/>
                        </a:spcAft>
                      </a:pPr>
                      <a:r>
                        <a:rPr lang="en-IN" sz="1400">
                          <a:latin typeface="Arial"/>
                          <a:ea typeface="Times New Roman"/>
                          <a:cs typeface="Mangal"/>
                        </a:rPr>
                        <a:t>K</a:t>
                      </a:r>
                      <a:endParaRPr lang="en-IN" sz="1800">
                        <a:latin typeface="Calibri"/>
                        <a:ea typeface="Times New Roman"/>
                        <a:cs typeface="Mangal"/>
                      </a:endParaRPr>
                    </a:p>
                  </a:txBody>
                  <a:tcPr marL="68580" marR="68580" marT="0" marB="0"/>
                </a:tc>
                <a:tc>
                  <a:txBody>
                    <a:bodyPr/>
                    <a:lstStyle/>
                    <a:p>
                      <a:pPr algn="ctr">
                        <a:lnSpc>
                          <a:spcPct val="115000"/>
                        </a:lnSpc>
                        <a:spcAft>
                          <a:spcPts val="0"/>
                        </a:spcAft>
                      </a:pPr>
                      <a:r>
                        <a:rPr lang="en-IN" sz="1400">
                          <a:latin typeface="Arial"/>
                          <a:ea typeface="Times New Roman"/>
                          <a:cs typeface="Mangal"/>
                        </a:rPr>
                        <a:t>KH</a:t>
                      </a:r>
                      <a:endParaRPr lang="en-IN" sz="1800">
                        <a:latin typeface="Calibri"/>
                        <a:ea typeface="Times New Roman"/>
                        <a:cs typeface="Mangal"/>
                      </a:endParaRPr>
                    </a:p>
                  </a:txBody>
                  <a:tcPr marL="68580" marR="68580" marT="0" marB="0"/>
                </a:tc>
                <a:tc>
                  <a:txBody>
                    <a:bodyPr/>
                    <a:lstStyle/>
                    <a:p>
                      <a:pPr algn="ctr">
                        <a:lnSpc>
                          <a:spcPct val="115000"/>
                        </a:lnSpc>
                        <a:spcAft>
                          <a:spcPts val="0"/>
                        </a:spcAft>
                      </a:pPr>
                      <a:r>
                        <a:rPr lang="en-IN" sz="1400" dirty="0">
                          <a:latin typeface="Arial"/>
                          <a:ea typeface="Times New Roman"/>
                          <a:cs typeface="Mangal"/>
                        </a:rPr>
                        <a:t>Y</a:t>
                      </a:r>
                      <a:endParaRPr lang="en-IN" sz="1800" dirty="0">
                        <a:latin typeface="Calibri"/>
                        <a:ea typeface="Times New Roman"/>
                        <a:cs typeface="Mangal"/>
                      </a:endParaRPr>
                    </a:p>
                  </a:txBody>
                  <a:tcPr marL="68580" marR="68580" marT="0" marB="0"/>
                </a:tc>
              </a:tr>
            </a:tbl>
          </a:graphicData>
        </a:graphic>
      </p:graphicFrame>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MOA:</a:t>
            </a:r>
            <a:endParaRPr lang="en-US" dirty="0"/>
          </a:p>
        </p:txBody>
      </p:sp>
      <p:sp>
        <p:nvSpPr>
          <p:cNvPr id="3" name="Content Placeholder 2"/>
          <p:cNvSpPr>
            <a:spLocks noGrp="1"/>
          </p:cNvSpPr>
          <p:nvPr>
            <p:ph sz="quarter" idx="1"/>
          </p:nvPr>
        </p:nvSpPr>
        <p:spPr/>
        <p:txBody>
          <a:bodyPr/>
          <a:lstStyle/>
          <a:p>
            <a:r>
              <a:rPr lang="en-US" dirty="0" smtClean="0"/>
              <a:t>LOCAL: Corrosive on skin &amp; mucus mm</a:t>
            </a:r>
          </a:p>
          <a:p>
            <a:r>
              <a:rPr lang="en-US" dirty="0" smtClean="0"/>
              <a:t>SYSTEMIC:</a:t>
            </a:r>
          </a:p>
          <a:p>
            <a:pPr lvl="1"/>
            <a:r>
              <a:rPr lang="en-US" sz="2200" b="1" dirty="0" smtClean="0"/>
              <a:t>HYPOCALCEMIA -</a:t>
            </a:r>
            <a:r>
              <a:rPr lang="en-US" dirty="0" smtClean="0"/>
              <a:t> Combine with serum calcium to form Ca Oxalate Crystals ( insoluble) get deposited  in the liver, kidney, heart, lung, blood &amp; is excreted in urine(</a:t>
            </a:r>
            <a:r>
              <a:rPr lang="en-US" sz="2200" b="1" dirty="0" smtClean="0"/>
              <a:t>OXALURIA</a:t>
            </a:r>
            <a:r>
              <a:rPr lang="en-US" dirty="0" smtClean="0"/>
              <a:t>)</a:t>
            </a:r>
            <a:endParaRPr 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CLINICAL FEATURES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LOCAL: </a:t>
            </a:r>
          </a:p>
          <a:p>
            <a:pPr lvl="1"/>
            <a:r>
              <a:rPr lang="en-US" b="1" dirty="0" smtClean="0"/>
              <a:t>Corrosion</a:t>
            </a:r>
            <a:r>
              <a:rPr lang="en-US" sz="2800" dirty="0" smtClean="0"/>
              <a:t>:</a:t>
            </a:r>
            <a:r>
              <a:rPr lang="en-US" dirty="0" smtClean="0"/>
              <a:t> whitish/yellowish – skin/ mucus membrane  later turns blackish due to acid </a:t>
            </a:r>
            <a:r>
              <a:rPr lang="en-US" dirty="0" err="1" smtClean="0"/>
              <a:t>hematin</a:t>
            </a:r>
            <a:r>
              <a:rPr lang="en-US" dirty="0" smtClean="0"/>
              <a:t> formation </a:t>
            </a:r>
          </a:p>
          <a:p>
            <a:r>
              <a:rPr lang="en-US" dirty="0" smtClean="0"/>
              <a:t>SYSTEMIC: </a:t>
            </a:r>
          </a:p>
          <a:p>
            <a:pPr lvl="1"/>
            <a:r>
              <a:rPr lang="en-US" dirty="0" smtClean="0"/>
              <a:t>Vomiting (coffee </a:t>
            </a:r>
            <a:r>
              <a:rPr lang="en-US" dirty="0" err="1" smtClean="0"/>
              <a:t>coloured</a:t>
            </a:r>
            <a:r>
              <a:rPr lang="en-US" dirty="0" smtClean="0"/>
              <a:t>) &amp; </a:t>
            </a:r>
            <a:r>
              <a:rPr lang="en-US" dirty="0" err="1" smtClean="0"/>
              <a:t>diarrhoea</a:t>
            </a:r>
            <a:endParaRPr lang="en-US" dirty="0" smtClean="0"/>
          </a:p>
          <a:p>
            <a:pPr lvl="1"/>
            <a:r>
              <a:rPr lang="en-US" b="1" dirty="0" err="1" smtClean="0"/>
              <a:t>Tetany</a:t>
            </a:r>
            <a:r>
              <a:rPr lang="en-US" b="1" dirty="0" smtClean="0"/>
              <a:t>: </a:t>
            </a:r>
            <a:r>
              <a:rPr lang="en-US" dirty="0" smtClean="0"/>
              <a:t>Tonic </a:t>
            </a:r>
            <a:r>
              <a:rPr lang="en-US" sz="2000" b="1" dirty="0" smtClean="0"/>
              <a:t>muscle spasms, cramps</a:t>
            </a:r>
            <a:endParaRPr lang="en-US" b="1" dirty="0" smtClean="0"/>
          </a:p>
          <a:p>
            <a:pPr lvl="2"/>
            <a:r>
              <a:rPr lang="en-US" b="1" dirty="0" err="1" smtClean="0"/>
              <a:t>Accoucher’s</a:t>
            </a:r>
            <a:r>
              <a:rPr lang="en-US" b="1" dirty="0" smtClean="0"/>
              <a:t> Hand </a:t>
            </a:r>
            <a:r>
              <a:rPr lang="en-US" sz="2400" dirty="0" smtClean="0"/>
              <a:t>: due to </a:t>
            </a:r>
            <a:r>
              <a:rPr lang="en-US" b="1" dirty="0" err="1" smtClean="0"/>
              <a:t>carpopedal</a:t>
            </a:r>
            <a:r>
              <a:rPr lang="en-US" b="1" dirty="0" smtClean="0"/>
              <a:t> spasm</a:t>
            </a:r>
            <a:endParaRPr lang="en-US" sz="2400" b="1" dirty="0" smtClean="0"/>
          </a:p>
          <a:p>
            <a:pPr lvl="2"/>
            <a:r>
              <a:rPr lang="en-US" b="1" dirty="0" err="1" smtClean="0"/>
              <a:t>Trousaeau’s</a:t>
            </a:r>
            <a:r>
              <a:rPr lang="en-US" b="1" dirty="0" smtClean="0"/>
              <a:t> sign </a:t>
            </a:r>
            <a:r>
              <a:rPr lang="en-US" sz="2400" dirty="0" smtClean="0"/>
              <a:t>: spasm due to pressure on vessels</a:t>
            </a:r>
          </a:p>
          <a:p>
            <a:pPr lvl="2"/>
            <a:r>
              <a:rPr lang="en-US" b="1" dirty="0" err="1" smtClean="0"/>
              <a:t>Chovstic’s</a:t>
            </a:r>
            <a:r>
              <a:rPr lang="en-US" b="1" dirty="0" smtClean="0"/>
              <a:t> sign </a:t>
            </a:r>
            <a:r>
              <a:rPr lang="en-US" sz="2400" dirty="0" smtClean="0"/>
              <a:t>:spasm of facial muscle following a tap on facial nerve area</a:t>
            </a:r>
          </a:p>
          <a:p>
            <a:pPr lvl="1"/>
            <a:r>
              <a:rPr lang="en-US" b="1" dirty="0" smtClean="0"/>
              <a:t>Renal</a:t>
            </a:r>
            <a:r>
              <a:rPr lang="en-US" sz="2800" dirty="0" smtClean="0"/>
              <a:t> stones, tubular necrosis, renal failure</a:t>
            </a:r>
          </a:p>
          <a:p>
            <a:pPr lvl="1"/>
            <a:endParaRPr lang="en-US"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1447800"/>
            <a:ext cx="7772400" cy="4910158"/>
          </a:xfrm>
        </p:spPr>
        <p:txBody>
          <a:bodyPr>
            <a:normAutofit/>
          </a:bodyPr>
          <a:lstStyle/>
          <a:p>
            <a:r>
              <a:rPr lang="en-US" dirty="0" smtClean="0"/>
              <a:t>DIAGNOSIS:</a:t>
            </a:r>
          </a:p>
          <a:p>
            <a:pPr lvl="1"/>
            <a:r>
              <a:rPr lang="en-US" sz="2000" b="1" dirty="0" smtClean="0"/>
              <a:t>oxalate crystals in urine </a:t>
            </a:r>
            <a:r>
              <a:rPr lang="en-US" dirty="0" smtClean="0"/>
              <a:t>–Prism/needle/tent/envelop shaped</a:t>
            </a:r>
          </a:p>
          <a:p>
            <a:pPr lvl="1"/>
            <a:r>
              <a:rPr lang="en-US" sz="2000" b="1" dirty="0" smtClean="0"/>
              <a:t>Serum Calcium level, Serum Oxalate level</a:t>
            </a:r>
            <a:endParaRPr lang="en-US" dirty="0" smtClean="0"/>
          </a:p>
          <a:p>
            <a:pPr lvl="1"/>
            <a:endParaRPr lang="en-US" dirty="0" smtClean="0"/>
          </a:p>
          <a:p>
            <a:r>
              <a:rPr lang="en-US" dirty="0" smtClean="0"/>
              <a:t>TREATMENT</a:t>
            </a:r>
          </a:p>
          <a:p>
            <a:pPr lvl="1"/>
            <a:r>
              <a:rPr lang="en-US" dirty="0" smtClean="0"/>
              <a:t>Stomach wash* with Lukewarm water/</a:t>
            </a:r>
            <a:r>
              <a:rPr lang="en-US" sz="2000" b="1" dirty="0" smtClean="0"/>
              <a:t>Ca </a:t>
            </a:r>
            <a:r>
              <a:rPr lang="en-US" sz="2000" b="1" dirty="0" err="1" smtClean="0"/>
              <a:t>Gluconate</a:t>
            </a:r>
            <a:r>
              <a:rPr lang="en-US" sz="2000" b="1" dirty="0" smtClean="0"/>
              <a:t>/Lactate </a:t>
            </a:r>
            <a:r>
              <a:rPr lang="en-US" dirty="0" err="1" smtClean="0"/>
              <a:t>Soln</a:t>
            </a:r>
            <a:endParaRPr lang="en-US" dirty="0" smtClean="0"/>
          </a:p>
          <a:p>
            <a:pPr lvl="1"/>
            <a:r>
              <a:rPr lang="en-US" sz="2000" b="1" dirty="0" smtClean="0"/>
              <a:t>Ca </a:t>
            </a:r>
            <a:r>
              <a:rPr lang="en-US" sz="2000" b="1" dirty="0" err="1" smtClean="0"/>
              <a:t>Gluconate</a:t>
            </a:r>
            <a:r>
              <a:rPr lang="en-US" sz="2000" b="1" dirty="0" smtClean="0"/>
              <a:t>/chloride I.V</a:t>
            </a:r>
            <a:endParaRPr lang="en-US" dirty="0" smtClean="0"/>
          </a:p>
          <a:p>
            <a:pPr lvl="1"/>
            <a:r>
              <a:rPr lang="en-US" sz="2000" b="1" dirty="0" smtClean="0"/>
              <a:t>Demulcents</a:t>
            </a:r>
          </a:p>
          <a:p>
            <a:pPr lvl="1"/>
            <a:r>
              <a:rPr lang="en-US" sz="2000" b="1" dirty="0" err="1" smtClean="0"/>
              <a:t>Hemo</a:t>
            </a:r>
            <a:r>
              <a:rPr lang="en-US" sz="2000" b="1" dirty="0" smtClean="0"/>
              <a:t>-Dialysis</a:t>
            </a:r>
            <a:r>
              <a:rPr lang="en-US" dirty="0" smtClean="0"/>
              <a:t> /Exchange Transfusion for renal failure</a:t>
            </a:r>
          </a:p>
          <a:p>
            <a:pPr lvl="1"/>
            <a:r>
              <a:rPr lang="en-US" dirty="0" smtClean="0"/>
              <a:t>Wash affected skin/eye with copious water</a:t>
            </a:r>
          </a:p>
          <a:p>
            <a:pPr lvl="1"/>
            <a:r>
              <a:rPr lang="en-US" dirty="0" smtClean="0"/>
              <a:t>Supportive </a:t>
            </a:r>
            <a:r>
              <a:rPr lang="en-US" dirty="0" err="1" smtClean="0"/>
              <a:t>Tt</a:t>
            </a:r>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AUTOPSY FEATURES</a:t>
            </a:r>
          </a:p>
          <a:p>
            <a:pPr lvl="1"/>
            <a:r>
              <a:rPr lang="en-US" dirty="0" smtClean="0"/>
              <a:t>EXTERNAL:</a:t>
            </a:r>
          </a:p>
          <a:p>
            <a:pPr lvl="2"/>
            <a:r>
              <a:rPr lang="en-US" dirty="0" err="1" smtClean="0"/>
              <a:t>Skin:Brown</a:t>
            </a:r>
            <a:r>
              <a:rPr lang="en-US" dirty="0" smtClean="0"/>
              <a:t> </a:t>
            </a:r>
            <a:r>
              <a:rPr lang="en-US" dirty="0" err="1" smtClean="0"/>
              <a:t>Eschar</a:t>
            </a:r>
            <a:endParaRPr lang="en-US" dirty="0" smtClean="0"/>
          </a:p>
          <a:p>
            <a:pPr lvl="2"/>
            <a:r>
              <a:rPr lang="en-US" dirty="0" smtClean="0"/>
              <a:t>Mucosa: Whitish mucosa</a:t>
            </a:r>
          </a:p>
          <a:p>
            <a:pPr lvl="1"/>
            <a:r>
              <a:rPr lang="en-US" dirty="0" smtClean="0"/>
              <a:t>Scalded mucosa :of Stomach &amp; GIT</a:t>
            </a:r>
          </a:p>
          <a:p>
            <a:pPr lvl="1"/>
            <a:r>
              <a:rPr lang="en-US" sz="2000" b="1" dirty="0" smtClean="0"/>
              <a:t>Brown/black </a:t>
            </a:r>
            <a:r>
              <a:rPr lang="en-US" sz="2000" b="1" dirty="0" err="1" smtClean="0"/>
              <a:t>colour</a:t>
            </a:r>
            <a:r>
              <a:rPr lang="en-US" sz="2000" b="1" dirty="0" smtClean="0"/>
              <a:t> </a:t>
            </a:r>
            <a:r>
              <a:rPr lang="en-US" dirty="0" smtClean="0"/>
              <a:t>due to acid </a:t>
            </a:r>
            <a:r>
              <a:rPr lang="en-US" dirty="0" err="1" smtClean="0"/>
              <a:t>hematin</a:t>
            </a:r>
            <a:endParaRPr lang="en-US" dirty="0" smtClean="0"/>
          </a:p>
          <a:p>
            <a:pPr lvl="1"/>
            <a:r>
              <a:rPr lang="en-US" sz="2000" b="1" dirty="0" smtClean="0"/>
              <a:t>Crystals of Ca Oxalates on mucosa</a:t>
            </a:r>
          </a:p>
          <a:p>
            <a:pPr lvl="1"/>
            <a:r>
              <a:rPr lang="en-US" dirty="0" smtClean="0"/>
              <a:t>INTERNAL: Congested Organs-Brain, Liver, Kidney.</a:t>
            </a:r>
          </a:p>
          <a:p>
            <a:pPr lvl="3"/>
            <a:r>
              <a:rPr lang="en-US" b="1" dirty="0" smtClean="0"/>
              <a:t>KIDNEY: Cloudy swelling, Necrotic &amp; Hyaline changes</a:t>
            </a:r>
          </a:p>
          <a:p>
            <a:pPr lvl="1"/>
            <a:r>
              <a:rPr lang="en-US" dirty="0" smtClean="0"/>
              <a:t>MLI: Accidental for </a:t>
            </a:r>
            <a:r>
              <a:rPr lang="en-US" dirty="0" err="1" smtClean="0"/>
              <a:t>epsom</a:t>
            </a:r>
            <a:r>
              <a:rPr lang="en-US" dirty="0" smtClean="0"/>
              <a:t> salt (cathartics)</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ALKALI</a:t>
            </a:r>
            <a:endParaRPr lang="en-US" b="1" dirty="0"/>
          </a:p>
        </p:txBody>
      </p:sp>
      <p:sp>
        <p:nvSpPr>
          <p:cNvPr id="3" name="Content Placeholder 2"/>
          <p:cNvSpPr>
            <a:spLocks noGrp="1"/>
          </p:cNvSpPr>
          <p:nvPr>
            <p:ph sz="quarter" idx="1"/>
          </p:nvPr>
        </p:nvSpPr>
        <p:spPr/>
        <p:txBody>
          <a:bodyPr>
            <a:normAutofit/>
          </a:bodyPr>
          <a:lstStyle/>
          <a:p>
            <a:r>
              <a:rPr lang="en-US" dirty="0" smtClean="0"/>
              <a:t>Mostly as </a:t>
            </a:r>
            <a:r>
              <a:rPr lang="en-US" sz="2000" b="1" dirty="0" smtClean="0"/>
              <a:t>white powder/colorless </a:t>
            </a:r>
            <a:r>
              <a:rPr lang="en-US" sz="2000" b="1" dirty="0" err="1" smtClean="0"/>
              <a:t>soln</a:t>
            </a:r>
            <a:endParaRPr lang="en-US" b="1" dirty="0" smtClean="0"/>
          </a:p>
          <a:p>
            <a:r>
              <a:rPr lang="en-US" sz="2400" b="1" dirty="0" smtClean="0"/>
              <a:t>Ammonia gas </a:t>
            </a:r>
            <a:r>
              <a:rPr lang="en-US" dirty="0" smtClean="0"/>
              <a:t>is colorless, with pungent &amp; choking </a:t>
            </a:r>
            <a:r>
              <a:rPr lang="en-US" dirty="0" err="1" smtClean="0"/>
              <a:t>odour</a:t>
            </a:r>
            <a:endParaRPr lang="en-US" dirty="0" smtClean="0"/>
          </a:p>
          <a:p>
            <a:r>
              <a:rPr lang="en-US" dirty="0" smtClean="0"/>
              <a:t>USES:</a:t>
            </a:r>
          </a:p>
          <a:p>
            <a:pPr lvl="1"/>
            <a:r>
              <a:rPr lang="en-US" dirty="0" smtClean="0"/>
              <a:t>Ammonia gas: smelling gas</a:t>
            </a:r>
          </a:p>
          <a:p>
            <a:pPr lvl="1"/>
            <a:r>
              <a:rPr lang="en-US" sz="2000" b="1" dirty="0" smtClean="0"/>
              <a:t>Ammo Hydroxide: paint remover</a:t>
            </a:r>
          </a:p>
          <a:p>
            <a:pPr lvl="1"/>
            <a:r>
              <a:rPr lang="en-US" dirty="0" smtClean="0"/>
              <a:t>Na Hydroxide : </a:t>
            </a:r>
            <a:r>
              <a:rPr lang="en-US" sz="2000" b="1" dirty="0" smtClean="0"/>
              <a:t>Drain cleaner (caustic soda)</a:t>
            </a:r>
            <a:endParaRPr lang="en-US" b="1" dirty="0" smtClean="0"/>
          </a:p>
          <a:p>
            <a:pPr lvl="1"/>
            <a:r>
              <a:rPr lang="en-US" dirty="0" smtClean="0"/>
              <a:t>K Hydroxide : </a:t>
            </a:r>
            <a:r>
              <a:rPr lang="en-US" sz="2000" b="1" dirty="0" smtClean="0"/>
              <a:t>Drain cleaner (caustic potash)</a:t>
            </a:r>
            <a:endParaRPr lang="en-US" b="1" dirty="0" smtClean="0"/>
          </a:p>
          <a:p>
            <a:pPr lvl="1"/>
            <a:r>
              <a:rPr lang="en-US" dirty="0" smtClean="0"/>
              <a:t>Na carbonate : </a:t>
            </a:r>
            <a:r>
              <a:rPr lang="en-US" sz="2000" b="1" dirty="0" smtClean="0"/>
              <a:t>Household washing detergent(washing soda)</a:t>
            </a:r>
            <a:endParaRPr lang="en-US" dirty="0" smtClean="0"/>
          </a:p>
          <a:p>
            <a:pPr lvl="1"/>
            <a:r>
              <a:rPr lang="en-US" dirty="0" smtClean="0"/>
              <a:t>K carbonate : Household cleaners</a:t>
            </a:r>
          </a:p>
          <a:p>
            <a:pPr lvl="1"/>
            <a:r>
              <a:rPr lang="en-US" sz="2000" b="1" dirty="0" smtClean="0"/>
              <a:t>Na </a:t>
            </a:r>
            <a:r>
              <a:rPr lang="en-US" sz="2000" b="1" dirty="0" err="1" smtClean="0"/>
              <a:t>Hypochloride</a:t>
            </a:r>
            <a:r>
              <a:rPr lang="en-US" sz="2000" b="1" dirty="0" smtClean="0"/>
              <a:t> </a:t>
            </a:r>
            <a:r>
              <a:rPr lang="en-US" dirty="0" smtClean="0"/>
              <a:t>: </a:t>
            </a:r>
            <a:r>
              <a:rPr lang="en-US" sz="2000" b="1" dirty="0" smtClean="0"/>
              <a:t>Household bleach </a:t>
            </a:r>
            <a:endParaRPr lang="en-US" b="1"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FATAL DOSE: 10-15 </a:t>
            </a:r>
            <a:r>
              <a:rPr lang="en-US" dirty="0" err="1" smtClean="0"/>
              <a:t>gms</a:t>
            </a:r>
            <a:endParaRPr lang="en-US" dirty="0" smtClean="0"/>
          </a:p>
          <a:p>
            <a:pPr lvl="1"/>
            <a:r>
              <a:rPr lang="en-US" dirty="0" smtClean="0"/>
              <a:t>15-20 ml for ammonia</a:t>
            </a:r>
          </a:p>
          <a:p>
            <a:pPr lvl="1"/>
            <a:endParaRPr lang="en-US" dirty="0" smtClean="0"/>
          </a:p>
          <a:p>
            <a:r>
              <a:rPr lang="en-US" dirty="0" err="1" smtClean="0"/>
              <a:t>Mech</a:t>
            </a:r>
            <a:r>
              <a:rPr lang="en-US" dirty="0" smtClean="0"/>
              <a:t> Of Action: </a:t>
            </a:r>
          </a:p>
          <a:p>
            <a:pPr lvl="1"/>
            <a:r>
              <a:rPr lang="en-US" dirty="0" smtClean="0"/>
              <a:t> </a:t>
            </a:r>
            <a:r>
              <a:rPr lang="en-US" sz="2800" dirty="0" smtClean="0"/>
              <a:t>Produce </a:t>
            </a:r>
            <a:r>
              <a:rPr lang="en-US" b="1" dirty="0" err="1" smtClean="0"/>
              <a:t>Liquifactive</a:t>
            </a:r>
            <a:r>
              <a:rPr lang="en-US" b="1" dirty="0" smtClean="0"/>
              <a:t> necrosis → extensive penetrating damage due to </a:t>
            </a:r>
            <a:r>
              <a:rPr lang="en-US" b="1" dirty="0" err="1" smtClean="0"/>
              <a:t>soponification</a:t>
            </a:r>
            <a:r>
              <a:rPr lang="en-US" b="1" dirty="0" smtClean="0"/>
              <a:t> of fat &amp; </a:t>
            </a:r>
            <a:r>
              <a:rPr lang="en-US" b="1" dirty="0" err="1" smtClean="0"/>
              <a:t>solublisation</a:t>
            </a:r>
            <a:r>
              <a:rPr lang="en-US" b="1" dirty="0" smtClean="0"/>
              <a:t> of protein</a:t>
            </a:r>
          </a:p>
          <a:p>
            <a:pPr lvl="1"/>
            <a:endParaRPr lang="en-US"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CLINICAL FEATURES:</a:t>
            </a:r>
            <a:endParaRPr lang="en-US" dirty="0"/>
          </a:p>
        </p:txBody>
      </p:sp>
      <p:sp>
        <p:nvSpPr>
          <p:cNvPr id="3" name="Content Placeholder 2"/>
          <p:cNvSpPr>
            <a:spLocks noGrp="1"/>
          </p:cNvSpPr>
          <p:nvPr>
            <p:ph sz="quarter" idx="1"/>
          </p:nvPr>
        </p:nvSpPr>
        <p:spPr/>
        <p:txBody>
          <a:bodyPr/>
          <a:lstStyle/>
          <a:p>
            <a:r>
              <a:rPr lang="en-US" dirty="0" smtClean="0"/>
              <a:t>Corrosion of GIT with grayish pseudo-membrane</a:t>
            </a:r>
          </a:p>
          <a:p>
            <a:r>
              <a:rPr lang="en-US" sz="2400" b="1" dirty="0" err="1" smtClean="0"/>
              <a:t>Oesophagus</a:t>
            </a:r>
            <a:r>
              <a:rPr lang="en-US" sz="2400" b="1" dirty="0" smtClean="0"/>
              <a:t> is more severely affected than stomach </a:t>
            </a:r>
            <a:r>
              <a:rPr lang="en-US" dirty="0" smtClean="0"/>
              <a:t>(</a:t>
            </a:r>
            <a:r>
              <a:rPr lang="en-US" u="sng" dirty="0" smtClean="0"/>
              <a:t>contrast to acid poisoning</a:t>
            </a:r>
            <a:r>
              <a:rPr lang="en-US" dirty="0" smtClean="0"/>
              <a:t>) → </a:t>
            </a:r>
            <a:r>
              <a:rPr lang="en-US" sz="2400" b="1" dirty="0" smtClean="0"/>
              <a:t>vomiting, </a:t>
            </a:r>
            <a:r>
              <a:rPr lang="en-US" sz="2400" b="1" dirty="0" err="1" smtClean="0"/>
              <a:t>hematemasis</a:t>
            </a:r>
            <a:r>
              <a:rPr lang="en-US" sz="2400" b="1" dirty="0" smtClean="0"/>
              <a:t>, </a:t>
            </a:r>
            <a:r>
              <a:rPr lang="en-US" sz="2400" b="1" dirty="0" err="1" smtClean="0"/>
              <a:t>dysphagia</a:t>
            </a:r>
            <a:r>
              <a:rPr lang="en-US" sz="2400" b="1" dirty="0" smtClean="0"/>
              <a:t> </a:t>
            </a:r>
            <a:endParaRPr lang="en-US" b="1" dirty="0" smtClean="0"/>
          </a:p>
          <a:p>
            <a:r>
              <a:rPr lang="en-US" sz="2400" b="1" dirty="0" smtClean="0"/>
              <a:t>Abdominal pain, </a:t>
            </a:r>
            <a:r>
              <a:rPr lang="en-US" sz="2400" b="1" dirty="0" err="1" smtClean="0"/>
              <a:t>Diarrhoea</a:t>
            </a:r>
            <a:r>
              <a:rPr lang="en-US" sz="2400" b="1" dirty="0" smtClean="0"/>
              <a:t>, </a:t>
            </a:r>
            <a:r>
              <a:rPr lang="en-US" sz="2400" b="1" dirty="0" err="1" smtClean="0"/>
              <a:t>tenesmus</a:t>
            </a:r>
            <a:endParaRPr lang="en-US" sz="2400" b="1" dirty="0" smtClean="0"/>
          </a:p>
          <a:p>
            <a:r>
              <a:rPr lang="en-US" sz="2400" b="1" dirty="0" smtClean="0"/>
              <a:t>Skin :</a:t>
            </a:r>
            <a:r>
              <a:rPr lang="en-US" dirty="0" smtClean="0"/>
              <a:t> </a:t>
            </a:r>
            <a:r>
              <a:rPr lang="en-US" dirty="0" err="1" smtClean="0"/>
              <a:t>greyish</a:t>
            </a:r>
            <a:r>
              <a:rPr lang="en-US" dirty="0" smtClean="0"/>
              <a:t>, soapy ,necrosis, ulcer persists for several weeks</a:t>
            </a:r>
          </a:p>
          <a:p>
            <a:r>
              <a:rPr lang="en-US" dirty="0" smtClean="0"/>
              <a:t> </a:t>
            </a:r>
            <a:r>
              <a:rPr lang="en-US" sz="2400" b="1" dirty="0" smtClean="0"/>
              <a:t>Eye : </a:t>
            </a:r>
            <a:r>
              <a:rPr lang="en-US" dirty="0" smtClean="0"/>
              <a:t>congestion, necrosis of conjunctiva, sclera, </a:t>
            </a:r>
            <a:r>
              <a:rPr lang="en-US" dirty="0" err="1" smtClean="0"/>
              <a:t>opacifiation</a:t>
            </a:r>
            <a:endParaRPr lang="en-US" dirty="0" smtClean="0"/>
          </a:p>
          <a:p>
            <a:r>
              <a:rPr lang="en-US" dirty="0" smtClean="0"/>
              <a:t> </a:t>
            </a:r>
            <a:r>
              <a:rPr lang="en-US" b="1" dirty="0" smtClean="0"/>
              <a:t>Ammonia Ingestion :  respiratory symptoms</a:t>
            </a:r>
          </a:p>
          <a:p>
            <a:endParaRPr lang="en-US" dirty="0" smtClean="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r>
              <a:rPr lang="en-US" sz="2400" dirty="0" smtClean="0"/>
              <a:t>– same as acids</a:t>
            </a:r>
            <a:endParaRPr lang="en-US" dirty="0"/>
          </a:p>
        </p:txBody>
      </p:sp>
      <p:sp>
        <p:nvSpPr>
          <p:cNvPr id="3" name="Content Placeholder 2"/>
          <p:cNvSpPr>
            <a:spLocks noGrp="1"/>
          </p:cNvSpPr>
          <p:nvPr>
            <p:ph sz="quarter" idx="1"/>
          </p:nvPr>
        </p:nvSpPr>
        <p:spPr/>
        <p:txBody>
          <a:bodyPr/>
          <a:lstStyle/>
          <a:p>
            <a:r>
              <a:rPr lang="en-US" sz="2400" b="1" dirty="0" err="1" smtClean="0"/>
              <a:t>Respi</a:t>
            </a:r>
            <a:r>
              <a:rPr lang="en-US" sz="2400" b="1" dirty="0" smtClean="0"/>
              <a:t> support</a:t>
            </a:r>
            <a:r>
              <a:rPr lang="en-US" dirty="0" smtClean="0"/>
              <a:t>: </a:t>
            </a:r>
            <a:r>
              <a:rPr lang="en-US" dirty="0" err="1" smtClean="0"/>
              <a:t>Tracheostomy</a:t>
            </a:r>
            <a:r>
              <a:rPr lang="en-US" dirty="0" smtClean="0"/>
              <a:t>/ </a:t>
            </a:r>
            <a:r>
              <a:rPr lang="en-US" dirty="0" err="1" smtClean="0"/>
              <a:t>endotracheal</a:t>
            </a:r>
            <a:r>
              <a:rPr lang="en-US" dirty="0" smtClean="0"/>
              <a:t> tube, Oxygen</a:t>
            </a:r>
          </a:p>
          <a:p>
            <a:r>
              <a:rPr lang="en-US" sz="2400" b="1" dirty="0" err="1" smtClean="0"/>
              <a:t>Demulsants</a:t>
            </a:r>
            <a:r>
              <a:rPr lang="en-US" sz="2400" b="1" dirty="0" smtClean="0"/>
              <a:t>: milk/water</a:t>
            </a:r>
            <a:endParaRPr lang="en-US" dirty="0" smtClean="0"/>
          </a:p>
          <a:p>
            <a:r>
              <a:rPr lang="en-US" sz="2400" b="1" u="sng" dirty="0" smtClean="0"/>
              <a:t>Contraindicated</a:t>
            </a:r>
            <a:r>
              <a:rPr lang="en-US" u="sng" dirty="0" smtClean="0"/>
              <a:t> – Neutralization with acid, Emesis, Gastric </a:t>
            </a:r>
            <a:r>
              <a:rPr lang="en-US" u="sng" dirty="0" err="1" smtClean="0"/>
              <a:t>lavage</a:t>
            </a:r>
            <a:r>
              <a:rPr lang="en-US" u="sng" dirty="0" smtClean="0"/>
              <a:t>, Activated charcoal, Catharsis</a:t>
            </a:r>
          </a:p>
          <a:p>
            <a:r>
              <a:rPr lang="en-US" dirty="0" smtClean="0"/>
              <a:t>Withhold all oral feed</a:t>
            </a:r>
          </a:p>
          <a:p>
            <a:r>
              <a:rPr lang="en-US" dirty="0" smtClean="0"/>
              <a:t>Assess fluid &amp; electrolyte balance</a:t>
            </a:r>
          </a:p>
          <a:p>
            <a:r>
              <a:rPr lang="en-US" dirty="0" smtClean="0"/>
              <a:t>Eye injury: wash with copious water/NS</a:t>
            </a:r>
          </a:p>
          <a:p>
            <a:endParaRPr lang="en-US"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AUTOPSY FEATURES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2400" b="1" dirty="0" err="1" smtClean="0"/>
              <a:t>Characterstic</a:t>
            </a:r>
            <a:r>
              <a:rPr lang="en-US" sz="2400" b="1" dirty="0" smtClean="0"/>
              <a:t> </a:t>
            </a:r>
            <a:r>
              <a:rPr lang="en-US" sz="2400" b="1" dirty="0" err="1" smtClean="0"/>
              <a:t>odour</a:t>
            </a:r>
            <a:r>
              <a:rPr lang="en-US" dirty="0" smtClean="0"/>
              <a:t>.</a:t>
            </a:r>
          </a:p>
          <a:p>
            <a:r>
              <a:rPr lang="en-US" dirty="0" smtClean="0"/>
              <a:t>Brown/</a:t>
            </a:r>
            <a:r>
              <a:rPr lang="en-US" dirty="0" err="1" smtClean="0"/>
              <a:t>greyish</a:t>
            </a:r>
            <a:r>
              <a:rPr lang="en-US" dirty="0" smtClean="0"/>
              <a:t> stain on skin.</a:t>
            </a:r>
          </a:p>
          <a:p>
            <a:r>
              <a:rPr lang="en-US" dirty="0" smtClean="0"/>
              <a:t>Inflammatory </a:t>
            </a:r>
            <a:r>
              <a:rPr lang="en-US" dirty="0" err="1" smtClean="0"/>
              <a:t>oedema</a:t>
            </a:r>
            <a:r>
              <a:rPr lang="en-US" dirty="0" smtClean="0"/>
              <a:t> with corrosion &amp; sliminess of tissue of </a:t>
            </a:r>
            <a:r>
              <a:rPr lang="en-US" sz="2400" b="1" dirty="0" err="1" smtClean="0"/>
              <a:t>oesophagus</a:t>
            </a:r>
            <a:r>
              <a:rPr lang="en-US" dirty="0" smtClean="0"/>
              <a:t> &amp; stomach.</a:t>
            </a:r>
          </a:p>
          <a:p>
            <a:r>
              <a:rPr lang="en-US" sz="2300" b="1" dirty="0" smtClean="0"/>
              <a:t>Respiratory tract</a:t>
            </a:r>
            <a:r>
              <a:rPr lang="en-US" sz="2300" dirty="0" smtClean="0"/>
              <a:t> </a:t>
            </a:r>
            <a:r>
              <a:rPr lang="en-US" dirty="0" smtClean="0"/>
              <a:t>inflammation &amp; Pulmonary </a:t>
            </a:r>
            <a:r>
              <a:rPr lang="en-US" dirty="0" err="1" smtClean="0"/>
              <a:t>oedema</a:t>
            </a:r>
            <a:r>
              <a:rPr lang="en-US" dirty="0" smtClean="0"/>
              <a:t>. (</a:t>
            </a:r>
            <a:r>
              <a:rPr lang="en-US" dirty="0" err="1" smtClean="0"/>
              <a:t>Spe</a:t>
            </a:r>
            <a:r>
              <a:rPr lang="en-US" dirty="0" smtClean="0"/>
              <a:t> : </a:t>
            </a:r>
            <a:r>
              <a:rPr lang="en-US" sz="2400" b="1" dirty="0" smtClean="0"/>
              <a:t>Ammonia</a:t>
            </a:r>
            <a:r>
              <a:rPr lang="en-US" dirty="0" smtClean="0"/>
              <a:t> )</a:t>
            </a:r>
          </a:p>
          <a:p>
            <a:endParaRPr lang="en-US" dirty="0" smtClean="0"/>
          </a:p>
          <a:p>
            <a:pPr>
              <a:buNone/>
            </a:pPr>
            <a:r>
              <a:rPr lang="en-US" sz="2800" b="1" dirty="0" smtClean="0"/>
              <a:t>MEDICO-LEGAL IMPORTANCE :</a:t>
            </a:r>
          </a:p>
          <a:p>
            <a:r>
              <a:rPr lang="en-US" dirty="0" smtClean="0"/>
              <a:t>Accidental Poisoning : mistaking as water, bear , lemonade.</a:t>
            </a:r>
          </a:p>
          <a:p>
            <a:r>
              <a:rPr lang="en-US" dirty="0" smtClean="0"/>
              <a:t>Industrial ACCIDENTS : </a:t>
            </a:r>
          </a:p>
          <a:p>
            <a:r>
              <a:rPr lang="en-US" dirty="0" smtClean="0"/>
              <a:t>Suicidal : Occasional</a:t>
            </a:r>
          </a:p>
          <a:p>
            <a:r>
              <a:rPr lang="en-US" dirty="0" smtClean="0"/>
              <a:t>Homicidal : Rare</a:t>
            </a:r>
          </a:p>
          <a:p>
            <a:r>
              <a:rPr lang="en-US" dirty="0" smtClean="0"/>
              <a:t>Robbery : Ammonia used. </a:t>
            </a:r>
          </a:p>
          <a:p>
            <a:endParaRPr lang="en-US" dirty="0" smtClean="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Clinical Exercise</a:t>
            </a:r>
            <a:endParaRPr lang="en-IN" b="1" dirty="0"/>
          </a:p>
        </p:txBody>
      </p:sp>
      <p:sp>
        <p:nvSpPr>
          <p:cNvPr id="3" name="Content Placeholder 2"/>
          <p:cNvSpPr>
            <a:spLocks noGrp="1"/>
          </p:cNvSpPr>
          <p:nvPr>
            <p:ph sz="quarter" idx="1"/>
          </p:nvPr>
        </p:nvSpPr>
        <p:spPr/>
        <p:txBody>
          <a:bodyPr/>
          <a:lstStyle/>
          <a:p>
            <a:r>
              <a:rPr lang="en-IN" b="1" dirty="0" smtClean="0"/>
              <a:t>Household cleaning compounds </a:t>
            </a:r>
            <a:r>
              <a:rPr lang="en-IN" dirty="0" smtClean="0"/>
              <a:t>in your stay place. - Observe &amp; memorise – physical form &amp; smell, </a:t>
            </a:r>
            <a:r>
              <a:rPr lang="en-IN" dirty="0" err="1" smtClean="0"/>
              <a:t>tradenames</a:t>
            </a:r>
            <a:r>
              <a:rPr lang="en-IN" dirty="0" smtClean="0"/>
              <a:t>, contents, method of use, first-aid steps in case of contact/poisoning.</a:t>
            </a:r>
          </a:p>
          <a:p>
            <a:endParaRPr lang="en-IN" dirty="0" smtClean="0"/>
          </a:p>
          <a:p>
            <a:r>
              <a:rPr lang="en-IN" sz="2400" b="1" dirty="0" smtClean="0"/>
              <a:t>Corrosive poisoning cases </a:t>
            </a:r>
            <a:r>
              <a:rPr lang="en-IN" dirty="0" smtClean="0"/>
              <a:t>(Acid, Phenol, Alkali – household cleaners) in </a:t>
            </a:r>
            <a:r>
              <a:rPr lang="en-IN" sz="2400" b="1" dirty="0" smtClean="0"/>
              <a:t>Casualty </a:t>
            </a:r>
            <a:r>
              <a:rPr lang="en-IN" sz="2400" dirty="0" smtClean="0"/>
              <a:t>OR </a:t>
            </a:r>
            <a:r>
              <a:rPr lang="en-IN" sz="2400" b="1" dirty="0" smtClean="0"/>
              <a:t>Surgery/Medicine wards </a:t>
            </a:r>
            <a:r>
              <a:rPr lang="en-IN" dirty="0" smtClean="0"/>
              <a:t>- History, Symptoms-Signs, Examination findings, Lab investigations, Management, Prognosis</a:t>
            </a:r>
            <a:endParaRPr lang="en-IN"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1285861"/>
          <a:ext cx="8215370" cy="3984156"/>
        </p:xfrm>
        <a:graphic>
          <a:graphicData uri="http://schemas.openxmlformats.org/drawingml/2006/table">
            <a:tbl>
              <a:tblPr firstRow="1" bandRow="1">
                <a:tableStyleId>{5C22544A-7EE6-4342-B048-85BDC9FD1C3A}</a:tableStyleId>
              </a:tblPr>
              <a:tblGrid>
                <a:gridCol w="7248856"/>
                <a:gridCol w="966514"/>
              </a:tblGrid>
              <a:tr h="966636">
                <a:tc>
                  <a:txBody>
                    <a:bodyPr/>
                    <a:lstStyle/>
                    <a:p>
                      <a:pPr algn="ctr"/>
                      <a:r>
                        <a:rPr lang="en-IN" dirty="0" smtClean="0">
                          <a:solidFill>
                            <a:schemeClr val="bg1"/>
                          </a:solidFill>
                        </a:rPr>
                        <a:t>SPECIFIC</a:t>
                      </a:r>
                      <a:r>
                        <a:rPr lang="en-IN" baseline="0" dirty="0" smtClean="0">
                          <a:solidFill>
                            <a:schemeClr val="bg1"/>
                          </a:solidFill>
                        </a:rPr>
                        <a:t> LEARNING OBJECTIVES</a:t>
                      </a:r>
                    </a:p>
                    <a:p>
                      <a:r>
                        <a:rPr lang="en-IN" baseline="0" dirty="0" smtClean="0">
                          <a:solidFill>
                            <a:schemeClr val="bg1"/>
                          </a:solidFill>
                        </a:rPr>
                        <a:t/>
                      </a:r>
                      <a:br>
                        <a:rPr lang="en-IN" baseline="0" dirty="0" smtClean="0">
                          <a:solidFill>
                            <a:schemeClr val="bg1"/>
                          </a:solidFill>
                        </a:rPr>
                      </a:br>
                      <a:r>
                        <a:rPr kumimoji="0" lang="en-IN" sz="1800" b="1" kern="1200" dirty="0" smtClean="0">
                          <a:solidFill>
                            <a:schemeClr val="bg1"/>
                          </a:solidFill>
                          <a:latin typeface="+mn-lt"/>
                          <a:ea typeface="+mn-ea"/>
                          <a:cs typeface="+mn-cs"/>
                        </a:rPr>
                        <a:t>At the end of this session, the 2</a:t>
                      </a:r>
                      <a:r>
                        <a:rPr kumimoji="0" lang="en-IN" sz="1800" b="1" kern="1200" baseline="30000" dirty="0" smtClean="0">
                          <a:solidFill>
                            <a:schemeClr val="bg1"/>
                          </a:solidFill>
                          <a:latin typeface="+mn-lt"/>
                          <a:ea typeface="+mn-ea"/>
                          <a:cs typeface="+mn-cs"/>
                        </a:rPr>
                        <a:t>nd</a:t>
                      </a:r>
                      <a:r>
                        <a:rPr kumimoji="0" lang="en-IN" sz="1800" b="1" kern="1200" dirty="0" smtClean="0">
                          <a:solidFill>
                            <a:schemeClr val="bg1"/>
                          </a:solidFill>
                          <a:latin typeface="+mn-lt"/>
                          <a:ea typeface="+mn-ea"/>
                          <a:cs typeface="+mn-cs"/>
                        </a:rPr>
                        <a:t> MBBS student....</a:t>
                      </a:r>
                      <a:endParaRPr lang="en-IN" dirty="0">
                        <a:solidFill>
                          <a:schemeClr val="bg1"/>
                        </a:solidFill>
                      </a:endParaRPr>
                    </a:p>
                  </a:txBody>
                  <a:tcPr/>
                </a:tc>
                <a:tc>
                  <a:txBody>
                    <a:bodyPr/>
                    <a:lstStyle/>
                    <a:p>
                      <a:r>
                        <a:rPr lang="en-IN" dirty="0" smtClean="0">
                          <a:solidFill>
                            <a:schemeClr val="bg1"/>
                          </a:solidFill>
                        </a:rPr>
                        <a:t>Integration</a:t>
                      </a:r>
                      <a:endParaRPr lang="en-IN" dirty="0">
                        <a:solidFill>
                          <a:schemeClr val="bg1"/>
                        </a:solidFill>
                      </a:endParaRPr>
                    </a:p>
                  </a:txBody>
                  <a:tcPr/>
                </a:tc>
              </a:tr>
              <a:tr h="1739945">
                <a:tc>
                  <a:txBody>
                    <a:bodyPr/>
                    <a:lstStyle/>
                    <a:p>
                      <a:r>
                        <a:rPr kumimoji="0" lang="en-IN" sz="1800" kern="1200" dirty="0" smtClean="0">
                          <a:solidFill>
                            <a:schemeClr val="dk1"/>
                          </a:solidFill>
                          <a:latin typeface="+mn-lt"/>
                          <a:ea typeface="+mn-ea"/>
                          <a:cs typeface="+mn-cs"/>
                        </a:rPr>
                        <a:t>1. should able to classify</a:t>
                      </a:r>
                      <a:r>
                        <a:rPr kumimoji="0" lang="en-IN" sz="1800" kern="1200" baseline="0" dirty="0" smtClean="0">
                          <a:solidFill>
                            <a:schemeClr val="dk1"/>
                          </a:solidFill>
                          <a:latin typeface="+mn-lt"/>
                          <a:ea typeface="+mn-ea"/>
                          <a:cs typeface="+mn-cs"/>
                        </a:rPr>
                        <a:t> corrosive poisons with examples.</a:t>
                      </a:r>
                      <a:endParaRPr kumimoji="0" lang="en-IN" sz="1800" kern="1200" dirty="0" smtClean="0">
                        <a:solidFill>
                          <a:schemeClr val="dk1"/>
                        </a:solidFill>
                        <a:latin typeface="+mn-lt"/>
                        <a:ea typeface="+mn-ea"/>
                        <a:cs typeface="+mn-cs"/>
                      </a:endParaRPr>
                    </a:p>
                    <a:p>
                      <a:r>
                        <a:rPr kumimoji="0" lang="en-IN" sz="1800" kern="1200" dirty="0" smtClean="0">
                          <a:solidFill>
                            <a:schemeClr val="dk1"/>
                          </a:solidFill>
                          <a:latin typeface="+mn-lt"/>
                          <a:ea typeface="+mn-ea"/>
                          <a:cs typeface="+mn-cs"/>
                        </a:rPr>
                        <a:t>2. Should able to describe signs and symptoms caused</a:t>
                      </a:r>
                      <a:r>
                        <a:rPr kumimoji="0" lang="en-IN" sz="1800" kern="1200" baseline="0" dirty="0" smtClean="0">
                          <a:solidFill>
                            <a:schemeClr val="dk1"/>
                          </a:solidFill>
                          <a:latin typeface="+mn-lt"/>
                          <a:ea typeface="+mn-ea"/>
                          <a:cs typeface="+mn-cs"/>
                        </a:rPr>
                        <a:t> by </a:t>
                      </a:r>
                      <a:r>
                        <a:rPr kumimoji="0" lang="en-IN" sz="1800" kern="1200" dirty="0" smtClean="0">
                          <a:solidFill>
                            <a:schemeClr val="dk1"/>
                          </a:solidFill>
                          <a:latin typeface="+mn-lt"/>
                          <a:ea typeface="+mn-ea"/>
                          <a:cs typeface="+mn-cs"/>
                        </a:rPr>
                        <a:t>ingestion</a:t>
                      </a:r>
                      <a:r>
                        <a:rPr kumimoji="0" lang="en-IN" sz="1800" kern="1200" baseline="0" dirty="0" smtClean="0">
                          <a:solidFill>
                            <a:schemeClr val="dk1"/>
                          </a:solidFill>
                          <a:latin typeface="+mn-lt"/>
                          <a:ea typeface="+mn-ea"/>
                          <a:cs typeface="+mn-cs"/>
                        </a:rPr>
                        <a:t> of </a:t>
                      </a:r>
                      <a:r>
                        <a:rPr kumimoji="0" lang="en-IN" sz="1800" kern="1200" dirty="0" smtClean="0">
                          <a:solidFill>
                            <a:schemeClr val="dk1"/>
                          </a:solidFill>
                          <a:latin typeface="+mn-lt"/>
                          <a:ea typeface="+mn-ea"/>
                          <a:cs typeface="+mn-cs"/>
                        </a:rPr>
                        <a:t>corrosive poisons and skin contact of corrosive poisons </a:t>
                      </a:r>
                      <a:r>
                        <a:rPr kumimoji="0" lang="en-IN" sz="1800" kern="1200" baseline="0" dirty="0" smtClean="0">
                          <a:solidFill>
                            <a:schemeClr val="dk1"/>
                          </a:solidFill>
                          <a:latin typeface="+mn-lt"/>
                          <a:ea typeface="+mn-ea"/>
                          <a:cs typeface="+mn-cs"/>
                        </a:rPr>
                        <a:t> including</a:t>
                      </a:r>
                      <a:r>
                        <a:rPr kumimoji="0" lang="en-IN" sz="1800" kern="1200" dirty="0" smtClean="0">
                          <a:solidFill>
                            <a:schemeClr val="dk1"/>
                          </a:solidFill>
                          <a:latin typeface="+mn-lt"/>
                          <a:ea typeface="+mn-ea"/>
                          <a:cs typeface="+mn-cs"/>
                        </a:rPr>
                        <a:t> </a:t>
                      </a:r>
                      <a:r>
                        <a:rPr kumimoji="0" lang="en-IN" sz="1800" kern="1200" dirty="0" err="1" smtClean="0">
                          <a:solidFill>
                            <a:schemeClr val="dk1"/>
                          </a:solidFill>
                          <a:latin typeface="+mn-lt"/>
                          <a:ea typeface="+mn-ea"/>
                          <a:cs typeface="+mn-cs"/>
                        </a:rPr>
                        <a:t>vitriolage</a:t>
                      </a:r>
                      <a:r>
                        <a:rPr kumimoji="0" lang="en-IN" sz="1800" kern="1200" dirty="0" smtClean="0">
                          <a:solidFill>
                            <a:schemeClr val="dk1"/>
                          </a:solidFill>
                          <a:latin typeface="+mn-lt"/>
                          <a:ea typeface="+mn-ea"/>
                          <a:cs typeface="+mn-cs"/>
                        </a:rPr>
                        <a:t>.</a:t>
                      </a:r>
                    </a:p>
                    <a:p>
                      <a:r>
                        <a:rPr kumimoji="0" lang="en-IN" sz="1800" kern="1200" baseline="0" dirty="0" smtClean="0">
                          <a:solidFill>
                            <a:schemeClr val="dk1"/>
                          </a:solidFill>
                          <a:latin typeface="+mn-lt"/>
                          <a:ea typeface="+mn-ea"/>
                          <a:cs typeface="+mn-cs"/>
                        </a:rPr>
                        <a:t>3. Should describe general principles and basic methodologies in treatment of poisoning: decontamination, supportive therapy, antidote therapy, procedures of enhanced elimination with regard to: </a:t>
                      </a:r>
                      <a:r>
                        <a:rPr kumimoji="0" lang="en-IN" sz="1800" b="0" kern="1200" baseline="0" dirty="0" smtClean="0">
                          <a:solidFill>
                            <a:schemeClr val="dk1"/>
                          </a:solidFill>
                          <a:latin typeface="+mn-lt"/>
                          <a:ea typeface="+mn-ea"/>
                          <a:cs typeface="+mn-cs"/>
                        </a:rPr>
                        <a:t>Caustics Inorganic – sulphuric, nitric, and hydrochloric acids; Organic- </a:t>
                      </a:r>
                      <a:r>
                        <a:rPr kumimoji="0" lang="en-IN" sz="1800" b="0" kern="1200" baseline="0" dirty="0" err="1" smtClean="0">
                          <a:solidFill>
                            <a:schemeClr val="dk1"/>
                          </a:solidFill>
                          <a:latin typeface="+mn-lt"/>
                          <a:ea typeface="+mn-ea"/>
                          <a:cs typeface="+mn-cs"/>
                        </a:rPr>
                        <a:t>Carboloic</a:t>
                      </a:r>
                      <a:r>
                        <a:rPr kumimoji="0" lang="en-IN" sz="1800" b="0" kern="1200" baseline="0" dirty="0" smtClean="0">
                          <a:solidFill>
                            <a:schemeClr val="dk1"/>
                          </a:solidFill>
                          <a:latin typeface="+mn-lt"/>
                          <a:ea typeface="+mn-ea"/>
                          <a:cs typeface="+mn-cs"/>
                        </a:rPr>
                        <a:t> Acid (phenol), Oxalic and acetylsalicylic acids.</a:t>
                      </a:r>
                    </a:p>
                    <a:p>
                      <a:r>
                        <a:rPr kumimoji="0" lang="en-IN" sz="1800" b="0" kern="1200" baseline="0" dirty="0" smtClean="0">
                          <a:solidFill>
                            <a:schemeClr val="dk1"/>
                          </a:solidFill>
                          <a:latin typeface="+mn-lt"/>
                          <a:ea typeface="+mn-ea"/>
                          <a:cs typeface="+mn-cs"/>
                        </a:rPr>
                        <a:t>4. Should able to describe fatal dose, fatal period and </a:t>
                      </a:r>
                      <a:r>
                        <a:rPr kumimoji="0" lang="en-IN" sz="1800" b="0" kern="1200" baseline="0" dirty="0" err="1" smtClean="0">
                          <a:solidFill>
                            <a:schemeClr val="dk1"/>
                          </a:solidFill>
                          <a:latin typeface="+mn-lt"/>
                          <a:ea typeface="+mn-ea"/>
                          <a:cs typeface="+mn-cs"/>
                        </a:rPr>
                        <a:t>medicolegal</a:t>
                      </a:r>
                      <a:r>
                        <a:rPr kumimoji="0" lang="en-IN" sz="1800" b="0" kern="1200" baseline="0" dirty="0" smtClean="0">
                          <a:solidFill>
                            <a:schemeClr val="dk1"/>
                          </a:solidFill>
                          <a:latin typeface="+mn-lt"/>
                          <a:ea typeface="+mn-ea"/>
                          <a:cs typeface="+mn-cs"/>
                        </a:rPr>
                        <a:t> importance of corrosive poisons.</a:t>
                      </a:r>
                    </a:p>
                    <a:p>
                      <a:r>
                        <a:rPr kumimoji="0" lang="en-IN" sz="1800" b="0" kern="1200" baseline="0" dirty="0" smtClean="0">
                          <a:solidFill>
                            <a:schemeClr val="dk1"/>
                          </a:solidFill>
                          <a:latin typeface="+mn-lt"/>
                          <a:ea typeface="+mn-ea"/>
                          <a:cs typeface="+mn-cs"/>
                        </a:rPr>
                        <a:t>5. Should able to describe post mortem examination findings in case of death due to corrosive poison ingestion.</a:t>
                      </a:r>
                      <a:endParaRPr lang="en-IN" sz="2000" b="0" dirty="0">
                        <a:latin typeface="Calibri"/>
                        <a:ea typeface="Times New Roman"/>
                        <a:cs typeface="Mangal"/>
                      </a:endParaRPr>
                    </a:p>
                  </a:txBody>
                  <a:tcPr marL="68580" marR="68580" marT="0" marB="0"/>
                </a:tc>
                <a:tc>
                  <a:txBody>
                    <a:bodyPr/>
                    <a:lstStyle/>
                    <a:p>
                      <a:r>
                        <a:rPr lang="en-IN" sz="1400" dirty="0" smtClean="0"/>
                        <a:t>VI</a:t>
                      </a:r>
                      <a:br>
                        <a:rPr lang="en-IN" sz="1400" dirty="0" smtClean="0"/>
                      </a:br>
                      <a:r>
                        <a:rPr lang="en-IN" sz="1400" dirty="0" smtClean="0"/>
                        <a:t>Medicine</a:t>
                      </a:r>
                      <a:br>
                        <a:rPr lang="en-IN" sz="1400" dirty="0" smtClean="0"/>
                      </a:br>
                      <a:r>
                        <a:rPr lang="en-IN" sz="1400" dirty="0" smtClean="0"/>
                        <a:t>IM21.3</a:t>
                      </a:r>
                      <a:endParaRPr lang="en-IN" sz="1400" dirty="0"/>
                    </a:p>
                  </a:txBody>
                  <a:tcPr/>
                </a:tc>
              </a:tr>
            </a:tbl>
          </a:graphicData>
        </a:graphic>
      </p:graphicFrame>
    </p:spTree>
  </p:cSld>
  <p:clrMapOvr>
    <a:masterClrMapping/>
  </p:clrMapOvr>
  <p:transition spd="slow">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a:solidFill>
            <a:schemeClr val="accent6">
              <a:lumMod val="40000"/>
              <a:lumOff val="60000"/>
            </a:schemeClr>
          </a:solidFill>
          <a:ln>
            <a:solidFill>
              <a:srgbClr val="C00000"/>
            </a:solidFill>
          </a:ln>
        </p:spPr>
        <p:txBody>
          <a:bodyPr>
            <a:normAutofit/>
          </a:bodyPr>
          <a:lstStyle/>
          <a:p>
            <a:r>
              <a:rPr lang="en-IN" sz="2000" dirty="0" err="1">
                <a:solidFill>
                  <a:schemeClr val="tx1"/>
                </a:solidFill>
              </a:rPr>
              <a:t>Kalayarasan</a:t>
            </a:r>
            <a:r>
              <a:rPr lang="en-IN" sz="2000" dirty="0">
                <a:solidFill>
                  <a:schemeClr val="tx1"/>
                </a:solidFill>
              </a:rPr>
              <a:t> R, </a:t>
            </a:r>
            <a:r>
              <a:rPr lang="en-IN" sz="2000" dirty="0" err="1">
                <a:solidFill>
                  <a:schemeClr val="tx1"/>
                </a:solidFill>
              </a:rPr>
              <a:t>Ananthakrishnan</a:t>
            </a:r>
            <a:r>
              <a:rPr lang="en-IN" sz="2000" dirty="0">
                <a:solidFill>
                  <a:schemeClr val="tx1"/>
                </a:solidFill>
              </a:rPr>
              <a:t> N, Kate V. Corrosive Ingestion. Indian J </a:t>
            </a:r>
            <a:r>
              <a:rPr lang="en-IN" sz="2000" dirty="0" err="1">
                <a:solidFill>
                  <a:schemeClr val="tx1"/>
                </a:solidFill>
              </a:rPr>
              <a:t>Crit</a:t>
            </a:r>
            <a:r>
              <a:rPr lang="en-IN" sz="2000" dirty="0">
                <a:solidFill>
                  <a:schemeClr val="tx1"/>
                </a:solidFill>
              </a:rPr>
              <a:t> Care Med. 2019 Dec;23(</a:t>
            </a:r>
            <a:r>
              <a:rPr lang="en-IN" sz="2000" dirty="0" err="1">
                <a:solidFill>
                  <a:schemeClr val="tx1"/>
                </a:solidFill>
              </a:rPr>
              <a:t>Suppl</a:t>
            </a:r>
            <a:r>
              <a:rPr lang="en-IN" sz="2000" dirty="0">
                <a:solidFill>
                  <a:schemeClr val="tx1"/>
                </a:solidFill>
              </a:rPr>
              <a:t> 4):S282-S286. </a:t>
            </a:r>
            <a:r>
              <a:rPr lang="en-IN" sz="2000" dirty="0" err="1">
                <a:solidFill>
                  <a:schemeClr val="tx1"/>
                </a:solidFill>
              </a:rPr>
              <a:t>doi</a:t>
            </a:r>
            <a:r>
              <a:rPr lang="en-IN" sz="2000" dirty="0">
                <a:solidFill>
                  <a:schemeClr val="tx1"/>
                </a:solidFill>
              </a:rPr>
              <a:t>: 10.5005/jp-journals-10071-23305. PMID: 32021005; PMCID: PMC6996660.</a:t>
            </a:r>
          </a:p>
        </p:txBody>
      </p:sp>
      <p:graphicFrame>
        <p:nvGraphicFramePr>
          <p:cNvPr id="4" name="Content Placeholder 3"/>
          <p:cNvGraphicFramePr>
            <a:graphicFrameLocks noGrp="1"/>
          </p:cNvGraphicFramePr>
          <p:nvPr>
            <p:ph idx="1"/>
            <p:extLst/>
          </p:nvPr>
        </p:nvGraphicFramePr>
        <p:xfrm>
          <a:off x="533400" y="1628800"/>
          <a:ext cx="8153400" cy="4968240"/>
        </p:xfrm>
        <a:graphic>
          <a:graphicData uri="http://schemas.openxmlformats.org/drawingml/2006/table">
            <a:tbl>
              <a:tblPr firstRow="1" bandRow="1">
                <a:tableStyleId>{5C22544A-7EE6-4342-B048-85BDC9FD1C3A}</a:tableStyleId>
              </a:tblPr>
              <a:tblGrid>
                <a:gridCol w="2038350"/>
                <a:gridCol w="2038350"/>
                <a:gridCol w="2038350"/>
                <a:gridCol w="2038350"/>
              </a:tblGrid>
              <a:tr h="4450080">
                <a:tc>
                  <a:txBody>
                    <a:bodyPr/>
                    <a:lstStyle/>
                    <a:p>
                      <a:pPr marL="0" algn="l" defTabSz="914400" rtl="0" eaLnBrk="1" fontAlgn="base" latinLnBrk="0" hangingPunct="1"/>
                      <a:r>
                        <a:rPr lang="en-IN" sz="1600" dirty="0" err="1" smtClean="0"/>
                        <a:t>Kalayarasan</a:t>
                      </a:r>
                      <a:r>
                        <a:rPr lang="en-IN" sz="1600" dirty="0" smtClean="0"/>
                        <a:t> R, </a:t>
                      </a:r>
                      <a:r>
                        <a:rPr lang="en-IN" sz="1600" dirty="0" err="1" smtClean="0"/>
                        <a:t>Ananthakrishnan</a:t>
                      </a:r>
                      <a:r>
                        <a:rPr lang="en-IN" sz="1600" dirty="0" smtClean="0"/>
                        <a:t> N, Kate V. </a:t>
                      </a:r>
                      <a:endParaRPr lang="en-US" sz="1600" b="0" i="0" kern="1200" dirty="0">
                        <a:solidFill>
                          <a:schemeClr val="lt1"/>
                        </a:solidFill>
                        <a:effectLst/>
                        <a:latin typeface="+mn-lt"/>
                        <a:ea typeface="+mn-ea"/>
                        <a:cs typeface="+mn-cs"/>
                      </a:endParaRPr>
                    </a:p>
                  </a:txBody>
                  <a:tcPr/>
                </a:tc>
                <a:tc>
                  <a:txBody>
                    <a:bodyPr/>
                    <a:lstStyle/>
                    <a:p>
                      <a:pPr marL="0" algn="l" defTabSz="914400" rtl="0" eaLnBrk="1" latinLnBrk="0" hangingPunct="1"/>
                      <a:r>
                        <a:rPr lang="en-IN" sz="1600" dirty="0" smtClean="0"/>
                        <a:t>Corrosive Ingestion. </a:t>
                      </a:r>
                      <a:endParaRPr lang="en-IN" sz="1600" b="0" i="0" kern="1200" dirty="0">
                        <a:solidFill>
                          <a:schemeClr val="lt1"/>
                        </a:solidFill>
                        <a:effectLst/>
                        <a:latin typeface="+mn-lt"/>
                        <a:ea typeface="+mn-ea"/>
                        <a:cs typeface="+mn-cs"/>
                      </a:endParaRPr>
                    </a:p>
                  </a:txBody>
                  <a:tcPr/>
                </a:tc>
                <a:tc>
                  <a:txBody>
                    <a:bodyPr/>
                    <a:lstStyle/>
                    <a:p>
                      <a:r>
                        <a:rPr kumimoji="0" lang="en-US" sz="1600" b="0" i="0" kern="1200" dirty="0" smtClean="0">
                          <a:solidFill>
                            <a:schemeClr val="lt1"/>
                          </a:solidFill>
                          <a:effectLst/>
                          <a:latin typeface="+mn-lt"/>
                          <a:ea typeface="+mn-ea"/>
                          <a:cs typeface="+mn-cs"/>
                        </a:rPr>
                        <a:t>Corrosive ingestion remains a common problem in developing countries, such as India due to the lack of strict laws that regulate the sale of caustics. The aim of this review is to summarize the epidemiology and pathophysiology of corrosive ingestion, principles in the management of acute phase injury, long-term effects of caustic ingestion, and prevention of corrosive ingestion.</a:t>
                      </a:r>
                      <a:endParaRPr lang="en-IN" sz="1600" b="0" i="0" kern="1200" dirty="0">
                        <a:solidFill>
                          <a:schemeClr val="lt1"/>
                        </a:solidFill>
                        <a:effectLst/>
                        <a:latin typeface="+mn-lt"/>
                        <a:ea typeface="+mn-ea"/>
                        <a:cs typeface="+mn-cs"/>
                      </a:endParaRPr>
                    </a:p>
                  </a:txBody>
                  <a:tcPr/>
                </a:tc>
                <a:tc>
                  <a:txBody>
                    <a:bodyPr/>
                    <a:lstStyle/>
                    <a:p>
                      <a:r>
                        <a:rPr lang="en-US" sz="1600" b="0" i="0" kern="1200" dirty="0" smtClean="0">
                          <a:solidFill>
                            <a:schemeClr val="lt1"/>
                          </a:solidFill>
                          <a:effectLst/>
                          <a:latin typeface="+mn-lt"/>
                          <a:ea typeface="+mn-ea"/>
                          <a:cs typeface="+mn-cs"/>
                        </a:rPr>
                        <a:t>India, where acids are commonly used in the toilet cleaners compared to more expensive caustic soda, acids contribute to most of the corrosive injury.2,3 Corrosive ingestion could be accidental or suicidal. Accidental corrosive ingestion is frequent in children. </a:t>
                      </a:r>
                      <a:r>
                        <a:rPr kumimoji="0" lang="en-US" sz="1600" b="0" i="0" kern="1200" dirty="0" smtClean="0">
                          <a:solidFill>
                            <a:schemeClr val="lt1"/>
                          </a:solidFill>
                          <a:effectLst/>
                          <a:latin typeface="+mn-lt"/>
                          <a:ea typeface="+mn-ea"/>
                          <a:cs typeface="+mn-cs"/>
                        </a:rPr>
                        <a:t>Respiratory distress with tachycardia and drooling of saliva suggests severe injuries. The presence of abdominal tenderness and peritoneal signs is an ominous sign indicating gastric necrosis.</a:t>
                      </a:r>
                      <a:endParaRPr lang="en-US" sz="1600" b="0" i="0" kern="1200" dirty="0">
                        <a:solidFill>
                          <a:schemeClr val="lt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xmlns="" val="2799662413"/>
      </p:ext>
    </p:extLst>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a:bodyPr>
          <a:lstStyle/>
          <a:p>
            <a:r>
              <a:rPr lang="en-US" dirty="0" smtClean="0"/>
              <a:t>Definition:  CORROSIVES</a:t>
            </a:r>
          </a:p>
          <a:p>
            <a:pPr marL="0" indent="0">
              <a:buNone/>
            </a:pPr>
            <a:r>
              <a:rPr lang="en-US" dirty="0" smtClean="0"/>
              <a:t>These are the substances  which </a:t>
            </a:r>
          </a:p>
          <a:p>
            <a:pPr>
              <a:buFont typeface="Wingdings" pitchFamily="2" charset="2"/>
              <a:buChar char="ü"/>
            </a:pPr>
            <a:r>
              <a:rPr lang="en-US" b="1" dirty="0" smtClean="0"/>
              <a:t>fixes, destroys &amp; erodes </a:t>
            </a:r>
            <a:r>
              <a:rPr lang="en-US" dirty="0" smtClean="0"/>
              <a:t>the surface with which, it comes in contact</a:t>
            </a:r>
          </a:p>
          <a:p>
            <a:pPr>
              <a:buFont typeface="Wingdings" pitchFamily="2" charset="2"/>
              <a:buChar char="ü"/>
            </a:pPr>
            <a:r>
              <a:rPr lang="en-US" dirty="0" smtClean="0"/>
              <a:t>They act by </a:t>
            </a:r>
            <a:r>
              <a:rPr lang="en-US" b="1" dirty="0" smtClean="0"/>
              <a:t>extracting water </a:t>
            </a:r>
            <a:r>
              <a:rPr lang="en-US" dirty="0" smtClean="0"/>
              <a:t>from tissues and </a:t>
            </a:r>
          </a:p>
          <a:p>
            <a:pPr>
              <a:buFont typeface="Wingdings" pitchFamily="2" charset="2"/>
              <a:buChar char="ü"/>
            </a:pPr>
            <a:r>
              <a:rPr lang="en-US" b="1" dirty="0" smtClean="0"/>
              <a:t>coagulates cellular proteins</a:t>
            </a:r>
            <a:r>
              <a:rPr lang="en-US" dirty="0" smtClean="0"/>
              <a:t> and convert </a:t>
            </a:r>
            <a:r>
              <a:rPr lang="en-US" dirty="0" err="1" smtClean="0"/>
              <a:t>Hb</a:t>
            </a:r>
            <a:r>
              <a:rPr lang="en-US" dirty="0" smtClean="0"/>
              <a:t> -&gt; </a:t>
            </a:r>
            <a:r>
              <a:rPr lang="en-US" dirty="0" err="1" smtClean="0"/>
              <a:t>haematin</a:t>
            </a:r>
            <a:endParaRPr lang="en-US" dirty="0"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1143000"/>
          </a:xfrm>
        </p:spPr>
        <p:txBody>
          <a:bodyPr/>
          <a:lstStyle/>
          <a:p>
            <a:r>
              <a:rPr lang="en-US" dirty="0" smtClean="0"/>
              <a:t>CLASSIFICATION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2159471635"/>
              </p:ext>
            </p:extLst>
          </p:nvPr>
        </p:nvGraphicFramePr>
        <p:xfrm>
          <a:off x="381000" y="14478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Mechanism of action</a:t>
            </a:r>
            <a:r>
              <a:rPr lang="en-US" dirty="0" smtClean="0"/>
              <a:t> – mineral acids</a:t>
            </a:r>
            <a:endParaRPr lang="en-US" dirty="0"/>
          </a:p>
        </p:txBody>
      </p:sp>
      <p:sp>
        <p:nvSpPr>
          <p:cNvPr id="3" name="Content Placeholder 2"/>
          <p:cNvSpPr>
            <a:spLocks noGrp="1"/>
          </p:cNvSpPr>
          <p:nvPr>
            <p:ph sz="quarter" idx="1"/>
          </p:nvPr>
        </p:nvSpPr>
        <p:spPr/>
        <p:txBody>
          <a:bodyPr>
            <a:normAutofit/>
          </a:bodyPr>
          <a:lstStyle/>
          <a:p>
            <a:r>
              <a:rPr lang="en-US" sz="2400" b="1" dirty="0" smtClean="0"/>
              <a:t>Exothermic reaction</a:t>
            </a:r>
          </a:p>
          <a:p>
            <a:pPr marL="320040" lvl="1" indent="0">
              <a:buNone/>
            </a:pPr>
            <a:r>
              <a:rPr lang="en-US" dirty="0" smtClean="0"/>
              <a:t>Strong acid(H2SO4) contact with moist skin -&gt; heat production &amp; corrosion -&gt; </a:t>
            </a:r>
            <a:r>
              <a:rPr lang="en-US" b="1" dirty="0" err="1" smtClean="0"/>
              <a:t>coagulative</a:t>
            </a:r>
            <a:r>
              <a:rPr lang="en-US" b="1" dirty="0" smtClean="0"/>
              <a:t> necrosis </a:t>
            </a:r>
            <a:r>
              <a:rPr lang="en-US" dirty="0" smtClean="0"/>
              <a:t>of cellular proteins -&gt; </a:t>
            </a:r>
            <a:r>
              <a:rPr lang="en-US" b="1" dirty="0" smtClean="0"/>
              <a:t>crust formation </a:t>
            </a:r>
            <a:r>
              <a:rPr lang="en-US" dirty="0" smtClean="0"/>
              <a:t>-&gt; prevents further penetration of acid</a:t>
            </a:r>
          </a:p>
          <a:p>
            <a:r>
              <a:rPr lang="en-US" sz="2400" b="1" dirty="0" smtClean="0"/>
              <a:t>Sloughing, corrosion </a:t>
            </a:r>
            <a:r>
              <a:rPr lang="en-US" dirty="0" smtClean="0"/>
              <a:t>of mucosa of </a:t>
            </a:r>
            <a:r>
              <a:rPr lang="en-US" dirty="0" err="1" smtClean="0"/>
              <a:t>oesophagous</a:t>
            </a:r>
            <a:r>
              <a:rPr lang="en-US" dirty="0" smtClean="0"/>
              <a:t>, stomach, intestine - &gt; </a:t>
            </a:r>
            <a:r>
              <a:rPr lang="en-US" sz="2400" b="1" dirty="0" smtClean="0"/>
              <a:t>charring, perforation</a:t>
            </a:r>
          </a:p>
          <a:p>
            <a:r>
              <a:rPr lang="en-US" b="1" dirty="0" smtClean="0"/>
              <a:t>Systemic</a:t>
            </a:r>
            <a:r>
              <a:rPr lang="en-US" dirty="0" smtClean="0"/>
              <a:t> effects – </a:t>
            </a:r>
            <a:r>
              <a:rPr lang="en-US" sz="2400" b="1" dirty="0" err="1" smtClean="0"/>
              <a:t>haemolysis</a:t>
            </a:r>
            <a:r>
              <a:rPr lang="en-US" sz="2400" b="1" dirty="0" smtClean="0"/>
              <a:t>, systemic acidosis, circulatory shock, renal failure</a:t>
            </a:r>
            <a:endParaRPr lang="en-US" dirty="0" smtClean="0"/>
          </a:p>
          <a:p>
            <a:endParaRPr lang="en-US" dirty="0"/>
          </a:p>
          <a:p>
            <a:r>
              <a:rPr lang="en-US" sz="2400" b="1" dirty="0" smtClean="0"/>
              <a:t>Hydro fluoric acid – strong </a:t>
            </a:r>
            <a:r>
              <a:rPr lang="en-US" sz="2400" b="1" dirty="0" err="1" smtClean="0"/>
              <a:t>liquifactive</a:t>
            </a:r>
            <a:r>
              <a:rPr lang="en-US" sz="2400" b="1" dirty="0" smtClean="0"/>
              <a:t> necrosis</a:t>
            </a:r>
            <a:endParaRPr lang="en-US" sz="2400" b="1" dirty="0"/>
          </a:p>
        </p:txBody>
      </p:sp>
    </p:spTree>
    <p:extLst>
      <p:ext uri="{BB962C8B-B14F-4D97-AF65-F5344CB8AC3E}">
        <p14:creationId xmlns:p14="http://schemas.microsoft.com/office/powerpoint/2010/main" xmlns="" val="234618733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42852"/>
            <a:ext cx="7772400" cy="1143000"/>
          </a:xfrm>
        </p:spPr>
        <p:txBody>
          <a:bodyPr>
            <a:normAutofit/>
          </a:bodyPr>
          <a:lstStyle/>
          <a:p>
            <a:r>
              <a:rPr lang="en-US" b="1" dirty="0" smtClean="0"/>
              <a:t>SULPHURIC ACID, </a:t>
            </a:r>
            <a:r>
              <a:rPr lang="en-US" dirty="0" smtClean="0"/>
              <a:t>H2SO4 </a:t>
            </a:r>
            <a:r>
              <a:rPr lang="en-US" b="1" dirty="0" smtClean="0"/>
              <a:t>:</a:t>
            </a:r>
            <a:endParaRPr lang="en-US" dirty="0"/>
          </a:p>
        </p:txBody>
      </p:sp>
      <p:sp>
        <p:nvSpPr>
          <p:cNvPr id="3" name="Content Placeholder 2"/>
          <p:cNvSpPr>
            <a:spLocks noGrp="1"/>
          </p:cNvSpPr>
          <p:nvPr>
            <p:ph sz="quarter" idx="1"/>
          </p:nvPr>
        </p:nvSpPr>
        <p:spPr>
          <a:xfrm>
            <a:off x="914400" y="1447800"/>
            <a:ext cx="4876800" cy="4572000"/>
          </a:xfrm>
        </p:spPr>
        <p:txBody>
          <a:bodyPr>
            <a:normAutofit lnSpcReduction="10000"/>
          </a:bodyPr>
          <a:lstStyle/>
          <a:p>
            <a:r>
              <a:rPr lang="en-US" sz="2400" b="1" dirty="0" smtClean="0"/>
              <a:t>Oil of Vitriol, </a:t>
            </a:r>
            <a:r>
              <a:rPr lang="en-US" sz="2400" b="1" dirty="0" err="1" smtClean="0"/>
              <a:t>Olium</a:t>
            </a:r>
            <a:endParaRPr lang="en-US" dirty="0" smtClean="0"/>
          </a:p>
          <a:p>
            <a:r>
              <a:rPr lang="en-US" dirty="0" smtClean="0"/>
              <a:t>It has tendency to carbonize the body tissue</a:t>
            </a:r>
          </a:p>
          <a:p>
            <a:r>
              <a:rPr lang="en-US" dirty="0" smtClean="0"/>
              <a:t>Physical Features - heavy, </a:t>
            </a:r>
            <a:r>
              <a:rPr lang="en-US" dirty="0" err="1" smtClean="0"/>
              <a:t>colourless</a:t>
            </a:r>
            <a:r>
              <a:rPr lang="en-US" dirty="0" smtClean="0"/>
              <a:t>, </a:t>
            </a:r>
            <a:r>
              <a:rPr lang="en-US" dirty="0" err="1" smtClean="0"/>
              <a:t>odourless</a:t>
            </a:r>
            <a:r>
              <a:rPr lang="en-US" dirty="0" smtClean="0"/>
              <a:t>, oily liquid, hygroscopic</a:t>
            </a:r>
          </a:p>
          <a:p>
            <a:r>
              <a:rPr lang="en-US" dirty="0" smtClean="0"/>
              <a:t>Commercial form – dark brown/yellow</a:t>
            </a:r>
          </a:p>
          <a:p>
            <a:r>
              <a:rPr lang="en-US" dirty="0" smtClean="0"/>
              <a:t>USES:  </a:t>
            </a:r>
            <a:r>
              <a:rPr lang="en-US" sz="2400" b="1" dirty="0" err="1" smtClean="0"/>
              <a:t>Indistrial</a:t>
            </a:r>
            <a:r>
              <a:rPr lang="en-US" sz="2400" b="1" dirty="0" smtClean="0"/>
              <a:t> chemicals, Batteries, Drain Cleaner</a:t>
            </a:r>
            <a:endParaRPr lang="en-US" b="1" dirty="0" smtClean="0"/>
          </a:p>
          <a:p>
            <a:r>
              <a:rPr lang="en-US" sz="2400" b="1" dirty="0" smtClean="0"/>
              <a:t>Fatal dose</a:t>
            </a:r>
            <a:r>
              <a:rPr lang="en-US" dirty="0" smtClean="0"/>
              <a:t>   - 5 to 10ml</a:t>
            </a:r>
          </a:p>
          <a:p>
            <a:r>
              <a:rPr lang="en-US" sz="2400" b="1" dirty="0" smtClean="0"/>
              <a:t>Fatal period</a:t>
            </a:r>
            <a:r>
              <a:rPr lang="en-US" dirty="0" smtClean="0"/>
              <a:t>- 12-24hr</a:t>
            </a:r>
          </a:p>
          <a:p>
            <a:endParaRPr lang="en-US" dirty="0" smtClean="0"/>
          </a:p>
          <a:p>
            <a:endParaRPr lang="en-US" dirty="0" smtClean="0"/>
          </a:p>
          <a:p>
            <a:endParaRPr lang="en-US" dirty="0" smtClean="0"/>
          </a:p>
        </p:txBody>
      </p:sp>
      <p:pic>
        <p:nvPicPr>
          <p:cNvPr id="3074" name="Picture 2" descr="D:\Kalpesh\f.m. dept\photos\poisons\corrosive poisons\Fphoto-38069409-2R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5074" y="1357298"/>
            <a:ext cx="2590800" cy="33528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D:\Kalpesh\f.m. dept\photos\poisons\corrosive poisons\Sulphuric_Aci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88546" y="4786322"/>
            <a:ext cx="2898296" cy="18994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SIGNS &amp; SYMPTOMS</a:t>
            </a:r>
            <a:endParaRPr lang="en-US" dirty="0"/>
          </a:p>
        </p:txBody>
      </p:sp>
      <p:sp>
        <p:nvSpPr>
          <p:cNvPr id="3" name="Content Placeholder 2"/>
          <p:cNvSpPr>
            <a:spLocks noGrp="1"/>
          </p:cNvSpPr>
          <p:nvPr>
            <p:ph sz="quarter" idx="1"/>
          </p:nvPr>
        </p:nvSpPr>
        <p:spPr/>
        <p:txBody>
          <a:bodyPr>
            <a:normAutofit lnSpcReduction="10000"/>
          </a:bodyPr>
          <a:lstStyle/>
          <a:p>
            <a:r>
              <a:rPr lang="en-US" sz="2400" b="1" dirty="0" smtClean="0"/>
              <a:t>Corrosion</a:t>
            </a:r>
          </a:p>
          <a:p>
            <a:r>
              <a:rPr lang="en-US" sz="2400" b="1" dirty="0" smtClean="0"/>
              <a:t>Burning pain</a:t>
            </a:r>
            <a:r>
              <a:rPr lang="en-US" sz="2400" dirty="0" smtClean="0"/>
              <a:t>-epigastrium-mouth, </a:t>
            </a:r>
            <a:r>
              <a:rPr lang="en-US" sz="2400" dirty="0" err="1" smtClean="0"/>
              <a:t>throat,chest</a:t>
            </a:r>
            <a:r>
              <a:rPr lang="en-US" sz="2400" dirty="0" smtClean="0"/>
              <a:t>, abdomen</a:t>
            </a:r>
          </a:p>
          <a:p>
            <a:r>
              <a:rPr lang="en-US" sz="2400" dirty="0" smtClean="0"/>
              <a:t>Nausea, </a:t>
            </a:r>
            <a:r>
              <a:rPr lang="en-US" sz="2400" b="1" dirty="0" smtClean="0"/>
              <a:t>vomiting-brown bloody</a:t>
            </a:r>
          </a:p>
          <a:p>
            <a:r>
              <a:rPr lang="en-US" sz="2400" dirty="0" smtClean="0"/>
              <a:t>Intense thirst, </a:t>
            </a:r>
            <a:r>
              <a:rPr lang="en-US" sz="2400" b="1" dirty="0" err="1" smtClean="0"/>
              <a:t>Dysphagia</a:t>
            </a:r>
            <a:endParaRPr lang="en-US" sz="2400" dirty="0" smtClean="0"/>
          </a:p>
          <a:p>
            <a:r>
              <a:rPr lang="en-US" sz="2400" b="1" dirty="0" smtClean="0"/>
              <a:t>Tongue</a:t>
            </a:r>
            <a:r>
              <a:rPr lang="en-US" sz="2400" dirty="0" smtClean="0"/>
              <a:t>-swollen, sodden black(mouse like), </a:t>
            </a:r>
            <a:r>
              <a:rPr lang="en-US" sz="2400" b="1" dirty="0" smtClean="0"/>
              <a:t>Teeth-chalky white</a:t>
            </a:r>
          </a:p>
          <a:p>
            <a:r>
              <a:rPr lang="en-US" sz="2400" b="1" dirty="0" smtClean="0"/>
              <a:t>Esophagus, Stomach </a:t>
            </a:r>
            <a:r>
              <a:rPr lang="en-US" sz="2400" dirty="0" smtClean="0"/>
              <a:t>– </a:t>
            </a:r>
            <a:r>
              <a:rPr lang="en-US" sz="2400" dirty="0" err="1" smtClean="0"/>
              <a:t>blakened</a:t>
            </a:r>
            <a:r>
              <a:rPr lang="en-US" sz="2400" dirty="0" smtClean="0"/>
              <a:t>, fragile, charred wall, </a:t>
            </a:r>
            <a:r>
              <a:rPr lang="en-US" sz="2400" b="1" dirty="0" smtClean="0"/>
              <a:t>perforation-chemical peritonitis</a:t>
            </a:r>
          </a:p>
          <a:p>
            <a:r>
              <a:rPr lang="en-US" sz="2400" b="1" dirty="0" err="1" smtClean="0"/>
              <a:t>Glottic</a:t>
            </a:r>
            <a:r>
              <a:rPr lang="en-US" sz="2400" b="1" dirty="0" smtClean="0"/>
              <a:t> edema, </a:t>
            </a:r>
            <a:r>
              <a:rPr lang="en-US" sz="2400" b="1" dirty="0" err="1" smtClean="0"/>
              <a:t>dysphonea</a:t>
            </a:r>
            <a:r>
              <a:rPr lang="en-US" sz="2400" b="1" dirty="0" smtClean="0"/>
              <a:t>/difficulty in speech</a:t>
            </a:r>
          </a:p>
          <a:p>
            <a:r>
              <a:rPr lang="en-US" sz="2000" b="1" dirty="0" smtClean="0"/>
              <a:t>Eye</a:t>
            </a:r>
            <a:r>
              <a:rPr lang="en-US" sz="2400" dirty="0" smtClean="0"/>
              <a:t> – chemical burns &amp; blindness</a:t>
            </a:r>
          </a:p>
          <a:p>
            <a:r>
              <a:rPr lang="en-US" sz="2000" b="1" dirty="0" smtClean="0"/>
              <a:t>Face/skin</a:t>
            </a:r>
            <a:r>
              <a:rPr lang="en-US" sz="2400" dirty="0" smtClean="0"/>
              <a:t> – </a:t>
            </a:r>
            <a:r>
              <a:rPr lang="en-US" sz="2400" b="1" dirty="0" smtClean="0"/>
              <a:t>chemical burns</a:t>
            </a:r>
            <a:r>
              <a:rPr lang="en-US" sz="2400" dirty="0" smtClean="0"/>
              <a:t>, </a:t>
            </a:r>
            <a:r>
              <a:rPr lang="en-US" sz="2400" b="1" dirty="0" smtClean="0"/>
              <a:t>permanent scars, </a:t>
            </a:r>
            <a:r>
              <a:rPr lang="en-US" sz="2200" b="1" dirty="0" smtClean="0"/>
              <a:t>disfiguration</a:t>
            </a:r>
            <a:endParaRPr lang="en-US" sz="2400" b="1" dirty="0" smtClean="0"/>
          </a:p>
          <a:p>
            <a:endParaRPr lang="en-US" dirty="0"/>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1813</TotalTime>
  <Words>1966</Words>
  <Application>Microsoft Office PowerPoint</Application>
  <PresentationFormat>On-screen Show (4:3)</PresentationFormat>
  <Paragraphs>347</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Equity</vt:lpstr>
      <vt:lpstr>CORROSIVE POISONING</vt:lpstr>
      <vt:lpstr>In this session</vt:lpstr>
      <vt:lpstr>In this session</vt:lpstr>
      <vt:lpstr>Slide 4</vt:lpstr>
      <vt:lpstr>Slide 5</vt:lpstr>
      <vt:lpstr>CLASSIFICATION</vt:lpstr>
      <vt:lpstr>Mechanism of action – mineral acids</vt:lpstr>
      <vt:lpstr>SULPHURIC ACID, H2SO4 :</vt:lpstr>
      <vt:lpstr>SIGNS &amp; SYMPTOMS</vt:lpstr>
      <vt:lpstr>Slide 10</vt:lpstr>
      <vt:lpstr>Slide 11</vt:lpstr>
      <vt:lpstr>Treatment</vt:lpstr>
      <vt:lpstr>Slide 13</vt:lpstr>
      <vt:lpstr>PM findings</vt:lpstr>
      <vt:lpstr>Slide 15</vt:lpstr>
      <vt:lpstr>MedicoLegal Importance</vt:lpstr>
      <vt:lpstr>Slide 17</vt:lpstr>
      <vt:lpstr>Slide 18</vt:lpstr>
      <vt:lpstr>Slide 19</vt:lpstr>
      <vt:lpstr>NITRIC ACID </vt:lpstr>
      <vt:lpstr>Slide 21</vt:lpstr>
      <vt:lpstr>HYDROCHLORIC ACID,HCL</vt:lpstr>
      <vt:lpstr>CARBOLIC ACID (Phenol)</vt:lpstr>
      <vt:lpstr>Slide 24</vt:lpstr>
      <vt:lpstr>Slide 25</vt:lpstr>
      <vt:lpstr>Slide 26</vt:lpstr>
      <vt:lpstr>Slide 27</vt:lpstr>
      <vt:lpstr>Slide 28</vt:lpstr>
      <vt:lpstr>OXALIC ACID</vt:lpstr>
      <vt:lpstr>MOA:</vt:lpstr>
      <vt:lpstr>CLINICAL FEATURES</vt:lpstr>
      <vt:lpstr>Slide 32</vt:lpstr>
      <vt:lpstr>Slide 33</vt:lpstr>
      <vt:lpstr>ALKALI</vt:lpstr>
      <vt:lpstr>Slide 35</vt:lpstr>
      <vt:lpstr>CLINICAL FEATURES:</vt:lpstr>
      <vt:lpstr>TREATMENT – same as acids</vt:lpstr>
      <vt:lpstr>AUTOPSY FEATURES</vt:lpstr>
      <vt:lpstr>Clinical Exercise</vt:lpstr>
      <vt:lpstr>Kalayarasan R, Ananthakrishnan N, Kate V. Corrosive Ingestion. Indian J Crit Care Med. 2019 Dec;23(Suppl 4):S282-S286. doi: 10.5005/jp-journals-10071-23305. PMID: 32021005; PMCID: PMC6996660.</vt:lpstr>
    </vt:vector>
  </TitlesOfParts>
  <Company>XYZ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Corrosive poisoning</dc:title>
  <dc:creator>KALPESH ZANZRUKIYA</dc:creator>
  <cp:lastModifiedBy>user</cp:lastModifiedBy>
  <cp:revision>384</cp:revision>
  <dcterms:created xsi:type="dcterms:W3CDTF">2009-01-29T04:57:37Z</dcterms:created>
  <dcterms:modified xsi:type="dcterms:W3CDTF">2024-11-26T07:43:11Z</dcterms:modified>
</cp:coreProperties>
</file>