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58" r:id="rId5"/>
    <p:sldId id="259" r:id="rId6"/>
    <p:sldId id="291" r:id="rId7"/>
    <p:sldId id="261" r:id="rId8"/>
    <p:sldId id="262" r:id="rId9"/>
    <p:sldId id="283" r:id="rId10"/>
    <p:sldId id="263" r:id="rId11"/>
    <p:sldId id="264" r:id="rId12"/>
    <p:sldId id="265" r:id="rId13"/>
    <p:sldId id="267" r:id="rId14"/>
    <p:sldId id="268" r:id="rId15"/>
    <p:sldId id="266" r:id="rId16"/>
    <p:sldId id="260" r:id="rId17"/>
    <p:sldId id="275" r:id="rId18"/>
    <p:sldId id="276" r:id="rId19"/>
    <p:sldId id="277" r:id="rId20"/>
    <p:sldId id="273" r:id="rId21"/>
    <p:sldId id="280" r:id="rId22"/>
    <p:sldId id="274" r:id="rId23"/>
    <p:sldId id="281" r:id="rId24"/>
    <p:sldId id="282" r:id="rId25"/>
    <p:sldId id="272" r:id="rId26"/>
    <p:sldId id="284" r:id="rId27"/>
    <p:sldId id="286" r:id="rId28"/>
    <p:sldId id="287" r:id="rId29"/>
    <p:sldId id="288" r:id="rId30"/>
    <p:sldId id="289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BLOOD &amp; OTHER STAINS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chemeClr val="tx1"/>
                </a:solidFill>
              </a:rPr>
              <a:t>- Dr. Kalpesh Zanzrukiya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9876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 grouping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Founder - Karl Landsteiner</a:t>
            </a:r>
          </a:p>
          <a:p>
            <a:r>
              <a:rPr lang="en-US" dirty="0" smtClean="0"/>
              <a:t>Antigen over RBC and </a:t>
            </a:r>
            <a:r>
              <a:rPr lang="en-US" dirty="0"/>
              <a:t>‘alloantibody</a:t>
            </a:r>
            <a:r>
              <a:rPr lang="en-US" dirty="0" smtClean="0"/>
              <a:t>’ in serum</a:t>
            </a:r>
          </a:p>
          <a:p>
            <a:r>
              <a:rPr lang="en-US" dirty="0" smtClean="0"/>
              <a:t>Genes on Chromosome 9</a:t>
            </a:r>
          </a:p>
          <a:p>
            <a:r>
              <a:rPr lang="en-US" dirty="0" smtClean="0"/>
              <a:t>Genes for ‘A’ and ‘B’ antigens are dominant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54829089"/>
              </p:ext>
            </p:extLst>
          </p:nvPr>
        </p:nvGraphicFramePr>
        <p:xfrm>
          <a:off x="838201" y="4038600"/>
          <a:ext cx="6629399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799"/>
                <a:gridCol w="1371600"/>
                <a:gridCol w="2209800"/>
                <a:gridCol w="1600200"/>
              </a:tblGrid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Blood Group (Phenotype)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 on RBC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Allo</a:t>
                      </a:r>
                      <a:r>
                        <a:rPr lang="en-US" dirty="0" smtClean="0"/>
                        <a:t> antibody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in</a:t>
                      </a:r>
                      <a:r>
                        <a:rPr lang="en-US" baseline="0" dirty="0" smtClean="0"/>
                        <a:t> serum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Genotype</a:t>
                      </a:r>
                      <a:endParaRPr lang="en-US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2200" b="0" dirty="0" smtClean="0"/>
                        <a:t>A</a:t>
                      </a:r>
                      <a:endParaRPr lang="en-US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/>
                        <a:t>A</a:t>
                      </a:r>
                      <a:endParaRPr lang="en-US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/>
                        <a:t>Anti B</a:t>
                      </a:r>
                      <a:endParaRPr lang="en-US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/>
                        <a:t>AA or AO</a:t>
                      </a:r>
                      <a:endParaRPr lang="en-US" sz="2200" b="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2200" b="0" dirty="0" smtClean="0"/>
                        <a:t>B</a:t>
                      </a:r>
                      <a:endParaRPr lang="en-US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/>
                        <a:t>B</a:t>
                      </a:r>
                      <a:endParaRPr lang="en-US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/>
                        <a:t>Anti A</a:t>
                      </a:r>
                      <a:endParaRPr lang="en-US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/>
                        <a:t>BB or BO</a:t>
                      </a:r>
                      <a:endParaRPr lang="en-US" sz="2200" b="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2200" b="0" dirty="0" smtClean="0"/>
                        <a:t>AB</a:t>
                      </a:r>
                      <a:endParaRPr lang="en-US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/>
                        <a:t>A and</a:t>
                      </a:r>
                      <a:r>
                        <a:rPr lang="en-US" sz="2200" b="0" baseline="0" dirty="0" smtClean="0"/>
                        <a:t> B</a:t>
                      </a:r>
                      <a:endParaRPr lang="en-US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/>
                        <a:t>---</a:t>
                      </a:r>
                      <a:endParaRPr lang="en-US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/>
                        <a:t>AB</a:t>
                      </a:r>
                      <a:endParaRPr lang="en-US" sz="2200" b="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2200" b="0" dirty="0" smtClean="0"/>
                        <a:t>O</a:t>
                      </a:r>
                      <a:endParaRPr lang="en-US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/>
                        <a:t>----</a:t>
                      </a:r>
                      <a:endParaRPr lang="en-US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/>
                        <a:t>Anti A and Anti B</a:t>
                      </a:r>
                      <a:endParaRPr lang="en-US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dirty="0" smtClean="0"/>
                        <a:t>OO</a:t>
                      </a:r>
                      <a:endParaRPr lang="en-US" sz="2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24229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 </a:t>
            </a:r>
            <a:r>
              <a:rPr lang="en-US" dirty="0"/>
              <a:t>A</a:t>
            </a:r>
            <a:r>
              <a:rPr lang="en-US" dirty="0" smtClean="0"/>
              <a:t>g appear at 6</a:t>
            </a:r>
            <a:r>
              <a:rPr lang="en-US" baseline="30000" dirty="0" smtClean="0"/>
              <a:t>th</a:t>
            </a:r>
            <a:r>
              <a:rPr lang="en-US" dirty="0" smtClean="0"/>
              <a:t> wk of intrauterine life, </a:t>
            </a:r>
            <a:r>
              <a:rPr lang="en-US" dirty="0" err="1" smtClean="0"/>
              <a:t>alloAntibody</a:t>
            </a:r>
            <a:r>
              <a:rPr lang="en-US" dirty="0" smtClean="0"/>
              <a:t> appear in serum at 1yr after birth</a:t>
            </a:r>
          </a:p>
          <a:p>
            <a:r>
              <a:rPr lang="en-US" dirty="0" smtClean="0"/>
              <a:t>‘Secretors’ – person who secrets ABO antigens in body fluids e.g. saliva, sweat, semen etc. -&gt; ABO blood grouping is possible from that fluid</a:t>
            </a:r>
          </a:p>
          <a:p>
            <a:r>
              <a:rPr lang="en-US" dirty="0" smtClean="0"/>
              <a:t>Inheritance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1494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65811555"/>
              </p:ext>
            </p:extLst>
          </p:nvPr>
        </p:nvGraphicFramePr>
        <p:xfrm>
          <a:off x="1219200" y="1295400"/>
          <a:ext cx="6934204" cy="492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551"/>
                <a:gridCol w="1733551"/>
                <a:gridCol w="1733551"/>
                <a:gridCol w="1733551"/>
              </a:tblGrid>
              <a:tr h="533400">
                <a:tc row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PHENOTYPE of</a:t>
                      </a:r>
                      <a:endParaRPr lang="en-US" b="1" dirty="0"/>
                    </a:p>
                    <a:p>
                      <a:pPr algn="ctr"/>
                      <a:r>
                        <a:rPr lang="en-US" b="1" dirty="0" smtClean="0"/>
                        <a:t>MOTHER </a:t>
                      </a:r>
                      <a:endParaRPr lang="en-US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PHENOTYPE of</a:t>
                      </a:r>
                    </a:p>
                    <a:p>
                      <a:pPr algn="ctr"/>
                      <a:r>
                        <a:rPr lang="en-US" b="1" dirty="0" smtClean="0"/>
                        <a:t>FATHER </a:t>
                      </a:r>
                      <a:endParaRPr lang="en-US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PHENOTYPE IN CHILD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22385">
                <a:tc v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POSSIBLE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NOT POSSIBLE*</a:t>
                      </a:r>
                      <a:endParaRPr lang="en-US" b="1" dirty="0"/>
                    </a:p>
                  </a:txBody>
                  <a:tcPr/>
                </a:tc>
              </a:tr>
              <a:tr h="3223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O,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B, AB</a:t>
                      </a:r>
                      <a:endParaRPr lang="en-US" dirty="0"/>
                    </a:p>
                  </a:txBody>
                  <a:tcPr/>
                </a:tc>
              </a:tr>
              <a:tr h="3223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O, A, B, 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----</a:t>
                      </a:r>
                      <a:endParaRPr lang="en-US" dirty="0"/>
                    </a:p>
                  </a:txBody>
                  <a:tcPr/>
                </a:tc>
              </a:tr>
              <a:tr h="3223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A, B, 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</a:tr>
              <a:tr h="3223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O, A, B, 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----</a:t>
                      </a:r>
                      <a:endParaRPr lang="en-US" dirty="0"/>
                    </a:p>
                  </a:txBody>
                  <a:tcPr/>
                </a:tc>
              </a:tr>
              <a:tr h="3223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O,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A, AB</a:t>
                      </a:r>
                      <a:endParaRPr lang="en-US" dirty="0"/>
                    </a:p>
                  </a:txBody>
                  <a:tcPr/>
                </a:tc>
              </a:tr>
              <a:tr h="3223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A, B, 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</a:tr>
              <a:tr h="3223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O,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B, AB</a:t>
                      </a:r>
                      <a:endParaRPr lang="en-US" dirty="0"/>
                    </a:p>
                  </a:txBody>
                  <a:tcPr/>
                </a:tc>
              </a:tr>
              <a:tr h="3223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O,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A, AB</a:t>
                      </a:r>
                      <a:endParaRPr lang="en-US" dirty="0"/>
                    </a:p>
                  </a:txBody>
                  <a:tcPr/>
                </a:tc>
              </a:tr>
              <a:tr h="3223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A,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O, AB</a:t>
                      </a:r>
                      <a:endParaRPr lang="en-US" dirty="0"/>
                    </a:p>
                  </a:txBody>
                  <a:tcPr/>
                </a:tc>
              </a:tr>
              <a:tr h="3223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A, B, AB</a:t>
                      </a:r>
                      <a:endParaRPr lang="en-US" dirty="0"/>
                    </a:p>
                  </a:txBody>
                  <a:tcPr/>
                </a:tc>
              </a:tr>
              <a:tr h="3223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A, B, 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2728"/>
          </a:xfrm>
        </p:spPr>
        <p:txBody>
          <a:bodyPr/>
          <a:lstStyle/>
          <a:p>
            <a:r>
              <a:rPr lang="en-US" dirty="0" smtClean="0"/>
              <a:t>ABO Blood grouping inheritance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63246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 smtClean="0"/>
              <a:t>*</a:t>
            </a:r>
            <a:r>
              <a:rPr lang="en-US" sz="3200" dirty="0" smtClean="0"/>
              <a:t> Not accurate for O blood group subtype – ‘Bombay blood group’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897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 grouping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Rhesus factor/ </a:t>
            </a:r>
            <a:r>
              <a:rPr lang="en-US" dirty="0"/>
              <a:t>‘D’ </a:t>
            </a:r>
            <a:r>
              <a:rPr lang="en-US" dirty="0" smtClean="0"/>
              <a:t>Antigen</a:t>
            </a:r>
            <a:r>
              <a:rPr lang="en-US" dirty="0"/>
              <a:t> </a:t>
            </a:r>
            <a:r>
              <a:rPr lang="en-US" dirty="0" smtClean="0"/>
              <a:t>-&gt; If present - </a:t>
            </a:r>
            <a:r>
              <a:rPr lang="en-US" dirty="0" err="1" smtClean="0"/>
              <a:t>Rh</a:t>
            </a:r>
            <a:r>
              <a:rPr lang="en-US" dirty="0" smtClean="0"/>
              <a:t> positive, if absent –&gt; Rh negative</a:t>
            </a:r>
          </a:p>
          <a:p>
            <a:r>
              <a:rPr lang="en-US" dirty="0" smtClean="0"/>
              <a:t>Gene on chromosome 1</a:t>
            </a:r>
          </a:p>
          <a:p>
            <a:r>
              <a:rPr lang="en-US" dirty="0" smtClean="0"/>
              <a:t>Independent to ABO blood group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8263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HLA grouping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 Leucocyte Ag – on WBC</a:t>
            </a:r>
          </a:p>
          <a:p>
            <a:r>
              <a:rPr lang="en-US" dirty="0" smtClean="0"/>
              <a:t>Major Histocompatibility Complex(MHC) – a protein</a:t>
            </a:r>
          </a:p>
          <a:p>
            <a:r>
              <a:rPr lang="en-US" dirty="0" smtClean="0"/>
              <a:t>Gene on chromosome 6 </a:t>
            </a:r>
          </a:p>
          <a:p>
            <a:r>
              <a:rPr lang="en-US" dirty="0" smtClean="0"/>
              <a:t>Important for Organ transplantation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5139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Medicolegal</a:t>
            </a:r>
            <a:r>
              <a:rPr lang="en-US" dirty="0" smtClean="0"/>
              <a:t> importance of blood groupings: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Identity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Correlation to crime scene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Blood transfusion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Organ transplantation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Paternity dispute – exclusionary value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‘Baby swap cases’ in OBGY &amp; Pediatric hospitals</a:t>
            </a:r>
          </a:p>
          <a:p>
            <a:pPr marL="971550" lvl="1" indent="-514350">
              <a:buFont typeface="+mj-lt"/>
              <a:buAutoNum type="arabicParenR"/>
            </a:pPr>
            <a:endParaRPr lang="en-US" dirty="0" smtClean="0"/>
          </a:p>
          <a:p>
            <a:pPr marL="971550" lvl="1" indent="-514350"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7339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Transfusion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Medicolegal points to remember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Consent is must in advance (except emergency)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Blood grouping- Cross Matching(BG-CM) before BT is must (even blood group of recipient is known)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Proper </a:t>
            </a:r>
            <a:r>
              <a:rPr lang="en-US" dirty="0" smtClean="0"/>
              <a:t>check, monitoring </a:t>
            </a:r>
            <a:r>
              <a:rPr lang="en-US" dirty="0"/>
              <a:t>&amp; </a:t>
            </a:r>
            <a:r>
              <a:rPr lang="en-US" dirty="0" smtClean="0"/>
              <a:t>documentation – before, during and after the BT procedure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If </a:t>
            </a:r>
            <a:r>
              <a:rPr lang="en-US" dirty="0"/>
              <a:t>mismatched </a:t>
            </a:r>
            <a:r>
              <a:rPr lang="en-US" dirty="0" smtClean="0"/>
              <a:t>BT </a:t>
            </a:r>
            <a:r>
              <a:rPr lang="en-US" dirty="0"/>
              <a:t>– </a:t>
            </a:r>
            <a:r>
              <a:rPr lang="en-US" dirty="0" smtClean="0"/>
              <a:t>case may be filed for Criminal </a:t>
            </a:r>
            <a:r>
              <a:rPr lang="en-US" dirty="0"/>
              <a:t>negligence IPC </a:t>
            </a:r>
            <a:r>
              <a:rPr lang="en-US" dirty="0" smtClean="0"/>
              <a:t>304A, 320, …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If BT within 3 </a:t>
            </a:r>
            <a:r>
              <a:rPr lang="en-US" dirty="0" err="1" smtClean="0"/>
              <a:t>mths</a:t>
            </a:r>
            <a:r>
              <a:rPr lang="en-US" dirty="0" smtClean="0"/>
              <a:t> of DNA test -&gt; results of DNA paternity test may be affected -&gt; so, in paternity dispute cases if history of BT within 3 months is there -&gt; DNA paternity test is to be done after 3 months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27536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DNA FINGERPRINTING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Technique to study DNA characteristics &amp; matching.</a:t>
            </a:r>
          </a:p>
          <a:p>
            <a:endParaRPr lang="en-US" b="1" u="sng" dirty="0"/>
          </a:p>
          <a:p>
            <a:r>
              <a:rPr lang="en-US" b="1" u="sng" dirty="0" smtClean="0"/>
              <a:t>Medicolegal </a:t>
            </a:r>
            <a:r>
              <a:rPr lang="en-US" b="1" u="sng" dirty="0"/>
              <a:t>Importance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Identification – in living &amp; dead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Co-relation of accused to crime scene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Sexual assault cases – rape, sodomy…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Paternity disputes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Maternity disputes</a:t>
            </a:r>
          </a:p>
          <a:p>
            <a:pPr marL="0" indent="0">
              <a:buNone/>
            </a:pPr>
            <a:endParaRPr lang="en-US" dirty="0" smtClean="0"/>
          </a:p>
          <a:p>
            <a:pPr marL="971550" lvl="1" indent="-514350">
              <a:buFont typeface="+mj-lt"/>
              <a:buAutoNum type="arabicParenR"/>
            </a:pPr>
            <a:endParaRPr lang="en-US" dirty="0"/>
          </a:p>
        </p:txBody>
      </p:sp>
      <p:pic>
        <p:nvPicPr>
          <p:cNvPr id="13314" name="Picture 2" descr="C:\Users\Samrath\Desktop\DN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398640"/>
            <a:ext cx="2808747" cy="210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02287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Samples for DNA analysis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52052276"/>
              </p:ext>
            </p:extLst>
          </p:nvPr>
        </p:nvGraphicFramePr>
        <p:xfrm>
          <a:off x="457200" y="1600200"/>
          <a:ext cx="83058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900"/>
                <a:gridCol w="4152900"/>
              </a:tblGrid>
              <a:tr h="4055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In Living persons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In Dead persons</a:t>
                      </a:r>
                    </a:p>
                  </a:txBody>
                  <a:tcPr/>
                </a:tc>
              </a:tr>
              <a:tr h="3099686">
                <a:tc>
                  <a:txBody>
                    <a:bodyPr/>
                    <a:lstStyle/>
                    <a:p>
                      <a:pPr marL="514350" lvl="0" indent="-514350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Blood in EDTA bulb- venous,  5ml</a:t>
                      </a:r>
                    </a:p>
                    <a:p>
                      <a:pPr marL="514350" lvl="0" indent="-514350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Swab – buccal swab, vaginal swab, penile swab</a:t>
                      </a:r>
                    </a:p>
                    <a:p>
                      <a:pPr marL="514350" lvl="0" indent="-514350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Hairs – plucked 15-20 occipital</a:t>
                      </a:r>
                    </a:p>
                    <a:p>
                      <a:pPr marL="514350" lvl="0" indent="-514350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Semen </a:t>
                      </a:r>
                    </a:p>
                    <a:p>
                      <a:pPr marL="514350" lvl="0" indent="-514350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Fingernail scrapings/clipping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lvl="0" indent="-514350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Blood</a:t>
                      </a:r>
                    </a:p>
                    <a:p>
                      <a:pPr marL="514350" lvl="0" indent="-514350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Swabs</a:t>
                      </a:r>
                    </a:p>
                    <a:p>
                      <a:pPr marL="514350" lvl="0" indent="-514350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Hairs</a:t>
                      </a:r>
                    </a:p>
                    <a:p>
                      <a:pPr marL="514350" lvl="0" indent="-514350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Fingernail scrapings/clipping</a:t>
                      </a:r>
                    </a:p>
                    <a:p>
                      <a:pPr marL="514350" lvl="0" indent="-514350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Bones with bone marrow</a:t>
                      </a:r>
                    </a:p>
                    <a:p>
                      <a:pPr marL="514350" lvl="0" indent="-514350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Molar teeth</a:t>
                      </a:r>
                    </a:p>
                    <a:p>
                      <a:pPr marL="514350" lvl="0" indent="-514350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Muscle tissue in NS – best</a:t>
                      </a:r>
                    </a:p>
                    <a:p>
                      <a:pPr marL="514350" lvl="0" indent="-514350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Skin in NS</a:t>
                      </a:r>
                    </a:p>
                    <a:p>
                      <a:pPr marL="514350" lvl="0" indent="-514350">
                        <a:buFont typeface="Arial" pitchFamily="34" charset="0"/>
                        <a:buChar char="•"/>
                      </a:pPr>
                      <a:r>
                        <a:rPr lang="en-US" sz="2400" dirty="0" smtClean="0"/>
                        <a:t>Spleen-Liver tissue in NS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80898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/>
              <a:t>Techniques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Restriction Fragment Length Polymorphism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Short Tandem Repeat analysis by PCR</a:t>
            </a:r>
          </a:p>
          <a:p>
            <a:pPr marL="971550" lvl="1" indent="-514350">
              <a:buFont typeface="+mj-lt"/>
              <a:buAutoNum type="arabicParenR"/>
            </a:pPr>
            <a:endParaRPr lang="en-US" dirty="0"/>
          </a:p>
          <a:p>
            <a:pPr marL="571500" indent="-514350"/>
            <a:endParaRPr lang="en-US" dirty="0" smtClean="0"/>
          </a:p>
          <a:p>
            <a:pPr marL="571500" indent="-514350"/>
            <a:r>
              <a:rPr lang="en-US" b="1" u="sng" dirty="0" smtClean="0"/>
              <a:t>Limitations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Monozygotic twins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Costly &amp; difficult procedure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Sabotage</a:t>
            </a:r>
          </a:p>
        </p:txBody>
      </p:sp>
    </p:spTree>
    <p:extLst>
      <p:ext uri="{BB962C8B-B14F-4D97-AF65-F5344CB8AC3E}">
        <p14:creationId xmlns:p14="http://schemas.microsoft.com/office/powerpoint/2010/main" xmlns="" val="2494283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stains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u="sng" dirty="0" smtClean="0"/>
              <a:t>Circumstances where blood stain found ?</a:t>
            </a:r>
            <a:endParaRPr lang="en-US" sz="2400" u="sng" dirty="0"/>
          </a:p>
          <a:p>
            <a:pPr marL="971550" lvl="1" indent="-514350">
              <a:buFont typeface="+mj-lt"/>
              <a:buAutoNum type="arabicParenR"/>
            </a:pPr>
            <a:r>
              <a:rPr lang="en-US" sz="2400" dirty="0" smtClean="0"/>
              <a:t>Cloths of dead body in PM Examination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400" dirty="0" smtClean="0"/>
              <a:t>Injury cases – cloths of victim, accused,</a:t>
            </a:r>
            <a:br>
              <a:rPr lang="en-US" sz="2400" dirty="0" smtClean="0"/>
            </a:br>
            <a:r>
              <a:rPr lang="en-US" sz="2400" dirty="0" smtClean="0"/>
              <a:t>Over weapons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400" dirty="0" smtClean="0"/>
              <a:t>Sexual assault cases – inner cloths, </a:t>
            </a:r>
            <a:r>
              <a:rPr lang="en-US" sz="2400" dirty="0" err="1" smtClean="0"/>
              <a:t>tampoons</a:t>
            </a:r>
            <a:r>
              <a:rPr lang="en-US" sz="2400" dirty="0" smtClean="0"/>
              <a:t>/sanitary pads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400" dirty="0" smtClean="0"/>
              <a:t>Over objects at crime scene</a:t>
            </a:r>
            <a:endParaRPr lang="en-US" sz="2400" dirty="0"/>
          </a:p>
          <a:p>
            <a:pPr marL="1371600" lvl="2" indent="-514350"/>
            <a:endParaRPr lang="en-US" sz="1600" dirty="0" smtClean="0"/>
          </a:p>
          <a:p>
            <a:pPr marL="0" indent="0">
              <a:buNone/>
            </a:pPr>
            <a:r>
              <a:rPr lang="en-US" sz="2400" u="sng" dirty="0" smtClean="0"/>
              <a:t>Method to collect blood stains</a:t>
            </a:r>
          </a:p>
          <a:p>
            <a:r>
              <a:rPr lang="en-US" sz="2400" dirty="0" smtClean="0"/>
              <a:t>Liquid stains – by using gauge, cotton, filter paper</a:t>
            </a:r>
          </a:p>
          <a:p>
            <a:r>
              <a:rPr lang="en-US" sz="2400" dirty="0" smtClean="0"/>
              <a:t>Dried stains – over cloths, over surfaces, over objects, over skin &amp; intimal body parts – scrap by blade OR cut out stained part &amp; preserve OR by using a swab stick with NS</a:t>
            </a:r>
          </a:p>
        </p:txBody>
      </p:sp>
    </p:spTree>
    <p:extLst>
      <p:ext uri="{BB962C8B-B14F-4D97-AF65-F5344CB8AC3E}">
        <p14:creationId xmlns:p14="http://schemas.microsoft.com/office/powerpoint/2010/main" xmlns="" val="19219485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Semen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800" b="1" dirty="0" smtClean="0"/>
              <a:t>Semen </a:t>
            </a:r>
            <a:r>
              <a:rPr lang="en-US" dirty="0"/>
              <a:t>= </a:t>
            </a:r>
            <a:r>
              <a:rPr lang="en-US" b="1" dirty="0" smtClean="0"/>
              <a:t>sperms</a:t>
            </a:r>
            <a:r>
              <a:rPr lang="en-US" dirty="0" smtClean="0"/>
              <a:t> from testicles(spermatozoa with CPK enzyme) + </a:t>
            </a:r>
            <a:r>
              <a:rPr lang="en-US" b="1" dirty="0" smtClean="0"/>
              <a:t>prostatic secretion</a:t>
            </a:r>
            <a:r>
              <a:rPr lang="en-US" dirty="0" smtClean="0"/>
              <a:t>(Acid phosphatase + </a:t>
            </a:r>
            <a:r>
              <a:rPr lang="en-US" dirty="0" err="1" smtClean="0"/>
              <a:t>spermine</a:t>
            </a:r>
            <a:r>
              <a:rPr lang="en-US" dirty="0" smtClean="0"/>
              <a:t> + Prostate Specific Antigen/P30) + </a:t>
            </a:r>
            <a:r>
              <a:rPr lang="en-US" b="1" dirty="0" smtClean="0"/>
              <a:t>seminal vesicle secretions</a:t>
            </a:r>
            <a:r>
              <a:rPr lang="en-US" dirty="0" smtClean="0"/>
              <a:t>(choline + Seminal Vesicle Specific Antigen)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Medicolegal</a:t>
            </a:r>
            <a:r>
              <a:rPr lang="en-US" dirty="0" smtClean="0"/>
              <a:t> indications for semen analysis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Natural sexual offences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Unnatural sexual offences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Infertility cases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Disputed paternity cases</a:t>
            </a:r>
          </a:p>
          <a:p>
            <a:pPr marL="971550" lvl="1" indent="-514350"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18540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Seminal stains</a:t>
            </a:r>
            <a:endParaRPr lang="en-US" dirty="0"/>
          </a:p>
        </p:txBody>
      </p:sp>
      <p:pic>
        <p:nvPicPr>
          <p:cNvPr id="4098" name="Picture 2" descr="C:\Users\Samrath\Desktop\semen stai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2743200"/>
            <a:ext cx="38100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Samrath\Desktop\semen stain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819400"/>
            <a:ext cx="3748087" cy="330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204114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Detection of semen in doubtful stains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u="sng" dirty="0" smtClean="0"/>
              <a:t>UV light Test </a:t>
            </a:r>
            <a:r>
              <a:rPr lang="en-US" dirty="0" smtClean="0"/>
              <a:t>– blue-white fluorescence due to choline</a:t>
            </a:r>
          </a:p>
          <a:p>
            <a:r>
              <a:rPr lang="en-US" u="sng" dirty="0" smtClean="0"/>
              <a:t>Chemical tests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Acid phosphatase test – prostatic secretion</a:t>
            </a:r>
          </a:p>
          <a:p>
            <a:pPr marL="1371600" lvl="2" indent="-514350"/>
            <a:r>
              <a:rPr lang="en-US" dirty="0" smtClean="0"/>
              <a:t>Positive in infertile male, vasectomized male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Prostate Specific Ag/P30 test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err="1" smtClean="0"/>
              <a:t>Barberio</a:t>
            </a:r>
            <a:r>
              <a:rPr lang="en-US" dirty="0" smtClean="0"/>
              <a:t> test – </a:t>
            </a:r>
            <a:r>
              <a:rPr lang="en-US" dirty="0" err="1" smtClean="0"/>
              <a:t>spermin</a:t>
            </a:r>
            <a:r>
              <a:rPr lang="en-US" dirty="0" smtClean="0"/>
              <a:t> picrate crystals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Chromatography for choline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Choline-iodide test</a:t>
            </a:r>
          </a:p>
          <a:p>
            <a:pPr marL="571500" indent="-514350"/>
            <a:r>
              <a:rPr lang="en-US" u="sng" dirty="0" smtClean="0"/>
              <a:t>Microscopy </a:t>
            </a:r>
            <a:r>
              <a:rPr lang="en-US" dirty="0" smtClean="0"/>
              <a:t>for spermatozoa – confirmatory</a:t>
            </a:r>
          </a:p>
          <a:p>
            <a:pPr marL="571500" indent="-514350"/>
            <a:r>
              <a:rPr lang="en-US" u="sng" dirty="0" smtClean="0"/>
              <a:t>DNA test </a:t>
            </a:r>
            <a:r>
              <a:rPr lang="en-US" dirty="0" smtClean="0"/>
              <a:t>for identity, paternity</a:t>
            </a:r>
          </a:p>
          <a:p>
            <a:pPr marL="971550" lvl="1" indent="-514350"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9535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Suspected stains under UV light</a:t>
            </a:r>
            <a:endParaRPr lang="en-US" dirty="0"/>
          </a:p>
        </p:txBody>
      </p:sp>
      <p:pic>
        <p:nvPicPr>
          <p:cNvPr id="3074" name="Picture 2" descr="C:\Users\Samrath\Desktop\nm-9-bodily-fluid-detection-light-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305060"/>
            <a:ext cx="5867400" cy="3956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023782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US" sz="2000" dirty="0"/>
              <a:t>Bond, J. W. (2007), Value of DNA Evidence in Detecting Crime. Journal of Forensic Sciences, 52: 128–136. doi:10.1111/j.1556-4029.2006.00323.x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68268825"/>
              </p:ext>
            </p:extLst>
          </p:nvPr>
        </p:nvGraphicFramePr>
        <p:xfrm>
          <a:off x="457200" y="1600200"/>
          <a:ext cx="82296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953000">
                <a:tc>
                  <a:txBody>
                    <a:bodyPr/>
                    <a:lstStyle/>
                    <a:p>
                      <a:pPr fontAlgn="base"/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John W. Bond D.Phil.</a:t>
                      </a:r>
                      <a:endParaRPr lang="en-US" sz="1800" b="0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Value of DNA Evidence in Detecting Crime</a:t>
                      </a:r>
                      <a:endParaRPr lang="en-US" sz="1800" b="1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analysis of DNA material recovered from the volume crime offences of residential burglary, commercial burglary, and theft of motor vehicle in North </a:t>
                      </a:r>
                      <a:r>
                        <a:rPr lang="en-US" sz="18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amptonshire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U.K., in 2004 has enabled the DNA to be categorized into seven sources.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results indicate that a number of predictors, other than timeline, that greatly influence whether the DNA material recovered from a crime scene enables the crime to be detected. They includes type of source tissue, components of tissue</a:t>
                      </a:r>
                      <a:r>
                        <a:rPr lang="en-US" sz="1800" b="0" i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technique 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sampling </a:t>
                      </a:r>
                      <a:r>
                        <a:rPr lang="en-US" sz="1800" b="0" i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 preservation</a:t>
                      </a:r>
                      <a:r>
                        <a:rPr lang="en-US" sz="1800" b="0" i="0" kern="1200" baseline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etc.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3494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Any Queries ??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096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MCQs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94343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 1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Which of the following test can determine blood groups in a blood stain?</a:t>
            </a:r>
          </a:p>
          <a:p>
            <a:pPr>
              <a:buNone/>
            </a:pPr>
            <a:endParaRPr lang="en-IN" b="1" dirty="0" smtClean="0"/>
          </a:p>
          <a:p>
            <a:pPr marL="514350" indent="-514350">
              <a:buFont typeface="+mj-lt"/>
              <a:buAutoNum type="alphaLcParenR"/>
            </a:pPr>
            <a:r>
              <a:rPr lang="en-IN" dirty="0" err="1" smtClean="0"/>
              <a:t>Luminol</a:t>
            </a:r>
            <a:r>
              <a:rPr lang="en-IN" dirty="0" smtClean="0"/>
              <a:t> spray test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Haemin crystal test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err="1" smtClean="0"/>
              <a:t>Kastle</a:t>
            </a:r>
            <a:r>
              <a:rPr lang="en-IN" dirty="0" smtClean="0"/>
              <a:t>-Meyer test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Lattes crust method test</a:t>
            </a:r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 2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Which of the following test cannot determine disputed maternity case?</a:t>
            </a:r>
          </a:p>
          <a:p>
            <a:pPr>
              <a:buNone/>
            </a:pPr>
            <a:endParaRPr lang="en-IN" dirty="0" smtClean="0"/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Blood grouping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HLA typing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Precipitin test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DNA fingerprinting</a:t>
            </a:r>
            <a:endParaRPr lang="en-IN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 3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IN" dirty="0" smtClean="0"/>
              <a:t>A convict escaped from the jail. His family or relatives were not known and no biological sample was available with jail authorities. A dead body resembling the convict was found in nearby forest. but due to mutilation of face &amp; fingers, identity could not be established. The positive identity that he is the same convict, who escaped from jail, can be established by which of following examination?</a:t>
            </a:r>
          </a:p>
          <a:p>
            <a:pPr algn="just">
              <a:buNone/>
            </a:pPr>
            <a:endParaRPr lang="en-IN" dirty="0" smtClean="0"/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Blood Grouping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DNA Profile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Anthropometry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HLA typing</a:t>
            </a:r>
            <a:endParaRPr lang="en-IN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 4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IN" dirty="0" smtClean="0"/>
              <a:t>Precipitin test may be used for which of following purpose?</a:t>
            </a:r>
          </a:p>
          <a:p>
            <a:pPr>
              <a:buNone/>
            </a:pPr>
            <a:endParaRPr lang="en-IN" dirty="0" smtClean="0"/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Identify a bone fragment of human origin or not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Identify a blood stain of human origin or not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Identify a hair sample is of human origin or not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All of above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stains</a:t>
            </a:r>
            <a:endParaRPr lang="en-US" dirty="0"/>
          </a:p>
        </p:txBody>
      </p:sp>
      <p:pic>
        <p:nvPicPr>
          <p:cNvPr id="2050" name="Picture 2" descr="C:\Users\Samrath\Desktop\blood stains over bed shee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14600"/>
            <a:ext cx="5265752" cy="3975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Samrath\Desktop\tumblr_m7or6jjpw81qcv7xao1_5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514600"/>
            <a:ext cx="2686050" cy="381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847887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MCQ 5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In disputed paternity, ‘Blood group examination’ helps in which of the following?</a:t>
            </a:r>
          </a:p>
          <a:p>
            <a:pPr>
              <a:buNone/>
            </a:pPr>
            <a:endParaRPr lang="en-IN" dirty="0" smtClean="0"/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Identification of a possible father and mother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Confirming that a certain person is the father 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Confirming that a certain person is not the father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None of the above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Substances resemble human blood stain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Metals – red lead, iron oxides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Rust stains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Vegetable &amp; fruits - tomato, beet, catechu(pan)…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Nail polish, artificial </a:t>
            </a:r>
            <a:r>
              <a:rPr lang="en-US" dirty="0" err="1" smtClean="0"/>
              <a:t>colours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Animal blood</a:t>
            </a:r>
          </a:p>
          <a:p>
            <a:pPr lvl="1">
              <a:buFont typeface="Courier New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8016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Examination of suspected blood stain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[1] BLOOD OR NOT ?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Presumptive tests : 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err="1" smtClean="0"/>
              <a:t>Benzidine</a:t>
            </a:r>
            <a:r>
              <a:rPr lang="en-US" dirty="0" smtClean="0"/>
              <a:t> tests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err="1" smtClean="0"/>
              <a:t>Phenolphthelin</a:t>
            </a:r>
            <a:r>
              <a:rPr lang="en-US" dirty="0" smtClean="0"/>
              <a:t> test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smtClean="0"/>
              <a:t>O-</a:t>
            </a:r>
            <a:r>
              <a:rPr lang="en-US" dirty="0" err="1" smtClean="0"/>
              <a:t>Tolidine</a:t>
            </a:r>
            <a:r>
              <a:rPr lang="en-US" dirty="0" smtClean="0"/>
              <a:t> test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err="1" smtClean="0"/>
              <a:t>Leucomalachite</a:t>
            </a:r>
            <a:r>
              <a:rPr lang="en-US" dirty="0" smtClean="0"/>
              <a:t> green(LMG) test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err="1" smtClean="0"/>
              <a:t>Tetramethyle</a:t>
            </a:r>
            <a:r>
              <a:rPr lang="en-US" dirty="0" smtClean="0"/>
              <a:t> </a:t>
            </a:r>
            <a:r>
              <a:rPr lang="en-US" dirty="0" err="1" smtClean="0"/>
              <a:t>benzidine</a:t>
            </a:r>
            <a:r>
              <a:rPr lang="en-US" dirty="0" smtClean="0"/>
              <a:t>(TMB) test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err="1" smtClean="0"/>
              <a:t>Luminol</a:t>
            </a:r>
            <a:r>
              <a:rPr lang="en-US" dirty="0" smtClean="0"/>
              <a:t> test – best test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err="1" smtClean="0"/>
              <a:t>Flouroscence</a:t>
            </a:r>
            <a:r>
              <a:rPr lang="en-US" dirty="0" smtClean="0"/>
              <a:t> test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3334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5791200" cy="42973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 startAt="2"/>
            </a:pPr>
            <a:r>
              <a:rPr lang="en-US" dirty="0" smtClean="0"/>
              <a:t>Confirmatory tests :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err="1" smtClean="0"/>
              <a:t>Hemin</a:t>
            </a:r>
            <a:r>
              <a:rPr lang="en-US" dirty="0" smtClean="0"/>
              <a:t> crystal(</a:t>
            </a:r>
            <a:r>
              <a:rPr lang="en-US" dirty="0" err="1" smtClean="0"/>
              <a:t>Teichmann</a:t>
            </a:r>
            <a:r>
              <a:rPr lang="en-US" dirty="0" smtClean="0"/>
              <a:t>) test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err="1" smtClean="0"/>
              <a:t>Hemochromogen</a:t>
            </a:r>
            <a:r>
              <a:rPr lang="en-US" dirty="0" smtClean="0"/>
              <a:t>(</a:t>
            </a:r>
            <a:r>
              <a:rPr lang="en-US" dirty="0" err="1" smtClean="0"/>
              <a:t>Takayama</a:t>
            </a:r>
            <a:r>
              <a:rPr lang="en-US" dirty="0" smtClean="0"/>
              <a:t>) test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smtClean="0"/>
              <a:t>Microscopy – RBC, WBC, </a:t>
            </a:r>
            <a:r>
              <a:rPr lang="en-US" dirty="0" err="1" smtClean="0"/>
              <a:t>pletelets</a:t>
            </a:r>
            <a:r>
              <a:rPr lang="en-US" dirty="0" smtClean="0"/>
              <a:t>, …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smtClean="0"/>
              <a:t>Spectroscopy – most reliable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smtClean="0"/>
              <a:t>Electrophoresis, Chromatography</a:t>
            </a:r>
            <a:endParaRPr lang="en-IN" dirty="0"/>
          </a:p>
        </p:txBody>
      </p:sp>
      <p:pic>
        <p:nvPicPr>
          <p:cNvPr id="4" name="Picture 3" descr="C:\Users\admin\Desktop\hemin crystal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1371600"/>
            <a:ext cx="2438400" cy="2630311"/>
          </a:xfrm>
          <a:prstGeom prst="rect">
            <a:avLst/>
          </a:prstGeom>
          <a:noFill/>
        </p:spPr>
      </p:pic>
      <p:pic>
        <p:nvPicPr>
          <p:cNvPr id="5" name="Picture 2" descr="C:\Users\admin\Desktop\hemin crystals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4343400"/>
            <a:ext cx="2286000" cy="1905000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>
            <a:off x="6096000" y="2590800"/>
            <a:ext cx="6096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 flipH="1">
            <a:off x="5372100" y="3467100"/>
            <a:ext cx="1447800" cy="762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Examination of suspected blood stain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91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/>
              <a:t>[2] If Blood, -&gt; Human OR not ?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Precipitin Test: 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smtClean="0"/>
              <a:t>Ring assay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smtClean="0"/>
              <a:t>Diffusion test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err="1" smtClean="0"/>
              <a:t>Hemagglutination</a:t>
            </a:r>
            <a:r>
              <a:rPr lang="en-US" dirty="0" smtClean="0"/>
              <a:t> inhibition test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err="1" smtClean="0"/>
              <a:t>Immunochromatography</a:t>
            </a: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Enzyme tests : Every enzymes is species specific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smtClean="0"/>
              <a:t>LDH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smtClean="0"/>
              <a:t>MDH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smtClean="0"/>
              <a:t>Peroxidase</a:t>
            </a:r>
          </a:p>
          <a:p>
            <a:pPr marL="571500" indent="-571500">
              <a:buFont typeface="+mj-lt"/>
              <a:buAutoNum type="alphaUcPeriod"/>
            </a:pPr>
            <a:r>
              <a:rPr lang="en-US" dirty="0" smtClean="0"/>
              <a:t>DNA analysis – human DNA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5932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Examination of suspected blood stain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42672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[3] If Human Blood, -&gt; </a:t>
            </a:r>
            <a:r>
              <a:rPr lang="en-US" dirty="0" smtClean="0"/>
              <a:t>Blood group ?</a:t>
            </a:r>
          </a:p>
        </p:txBody>
      </p:sp>
      <p:pic>
        <p:nvPicPr>
          <p:cNvPr id="2050" name="Picture 2" descr="C:\Users\admin\Desktop\image0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800" y="2514600"/>
            <a:ext cx="4673600" cy="3505200"/>
          </a:xfrm>
          <a:prstGeom prst="rect">
            <a:avLst/>
          </a:prstGeom>
          <a:noFill/>
        </p:spPr>
      </p:pic>
      <p:pic>
        <p:nvPicPr>
          <p:cNvPr id="2052" name="Picture 4" descr="C:\Users\admin\Desktop\62b467629308d458e248854185e37f9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2743200"/>
            <a:ext cx="3810000" cy="3086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77893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ABO grouping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err="1" smtClean="0"/>
              <a:t>Rh</a:t>
            </a:r>
            <a:r>
              <a:rPr lang="en-US" dirty="0" smtClean="0"/>
              <a:t> grouping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Other systems – MNS, </a:t>
            </a:r>
            <a:r>
              <a:rPr lang="en-US" dirty="0" err="1" smtClean="0"/>
              <a:t>Hh</a:t>
            </a:r>
            <a:r>
              <a:rPr lang="en-US" dirty="0" smtClean="0"/>
              <a:t>, Duffy, </a:t>
            </a:r>
            <a:r>
              <a:rPr lang="en-US" dirty="0" err="1" smtClean="0"/>
              <a:t>Kell</a:t>
            </a:r>
            <a:r>
              <a:rPr lang="en-US" dirty="0" smtClean="0"/>
              <a:t>, Indian…(more than 50 types of blood grouping system discovered)</a:t>
            </a:r>
          </a:p>
          <a:p>
            <a:pPr marL="571500" indent="-571500">
              <a:buFont typeface="+mj-lt"/>
              <a:buAutoNum type="romanUcPeriod"/>
            </a:pPr>
            <a:r>
              <a:rPr lang="en-IN" dirty="0" smtClean="0"/>
              <a:t>‘Lattes crust method’ – blood grouping from blood stains on objects</a:t>
            </a:r>
            <a:endParaRPr lang="en-US" dirty="0" smtClean="0"/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HLA grouping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1872</TotalTime>
  <Words>1248</Words>
  <Application>Microsoft Office PowerPoint</Application>
  <PresentationFormat>On-screen Show (4:3)</PresentationFormat>
  <Paragraphs>259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BLOOD &amp; OTHER STAINS</vt:lpstr>
      <vt:lpstr>BLOOD stains</vt:lpstr>
      <vt:lpstr>Blood stains</vt:lpstr>
      <vt:lpstr>Slide 4</vt:lpstr>
      <vt:lpstr>Examination of suspected blood stain</vt:lpstr>
      <vt:lpstr>Slide 6</vt:lpstr>
      <vt:lpstr>Examination of suspected blood stain</vt:lpstr>
      <vt:lpstr>Examination of suspected blood stain</vt:lpstr>
      <vt:lpstr>Slide 9</vt:lpstr>
      <vt:lpstr>ABO grouping </vt:lpstr>
      <vt:lpstr>Slide 11</vt:lpstr>
      <vt:lpstr>ABO Blood grouping inheritance</vt:lpstr>
      <vt:lpstr>Rh grouping</vt:lpstr>
      <vt:lpstr>HLA grouping </vt:lpstr>
      <vt:lpstr>Slide 15</vt:lpstr>
      <vt:lpstr>Blood Transfusion</vt:lpstr>
      <vt:lpstr>DNA FINGERPRINTING</vt:lpstr>
      <vt:lpstr>Samples for DNA analysis</vt:lpstr>
      <vt:lpstr>Slide 19</vt:lpstr>
      <vt:lpstr>Semen examination</vt:lpstr>
      <vt:lpstr>Seminal stains</vt:lpstr>
      <vt:lpstr>Detection of semen in doubtful stains</vt:lpstr>
      <vt:lpstr>Suspected stains under UV light</vt:lpstr>
      <vt:lpstr>Bond, J. W. (2007), Value of DNA Evidence in Detecting Crime. Journal of Forensic Sciences, 52: 128–136. doi:10.1111/j.1556-4029.2006.00323.x</vt:lpstr>
      <vt:lpstr>Any Queries ??</vt:lpstr>
      <vt:lpstr>MCQ 1</vt:lpstr>
      <vt:lpstr>MCQ 2</vt:lpstr>
      <vt:lpstr>MCQ 3</vt:lpstr>
      <vt:lpstr>MCQ 4</vt:lpstr>
      <vt:lpstr>MCQ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STAINS</dc:title>
  <dc:creator>KALPESH ZANZRUKIYA</dc:creator>
  <cp:lastModifiedBy>user</cp:lastModifiedBy>
  <cp:revision>239</cp:revision>
  <dcterms:created xsi:type="dcterms:W3CDTF">2006-08-16T00:00:00Z</dcterms:created>
  <dcterms:modified xsi:type="dcterms:W3CDTF">2024-11-26T07:43:34Z</dcterms:modified>
</cp:coreProperties>
</file>