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-756" y="-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Hot air balloons viewed from below against a blue sky"/>
          <p:cNvSpPr>
            <a:spLocks noGrp="1"/>
          </p:cNvSpPr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Close-up of the top of a hot air balloon viewed from above"/>
          <p:cNvSpPr>
            <a:spLocks noGrp="1"/>
          </p:cNvSpPr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Hot air balloons viewed from below against a blue sky"/>
          <p:cNvSpPr>
            <a:spLocks noGrp="1"/>
          </p:cNvSpPr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ot air balloons viewed from below against a blue sky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se-up of the top of a hot air balloon viewed from above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hot air balloon viewed from below"/>
          <p:cNvSpPr>
            <a:spLocks noGrp="1"/>
          </p:cNvSpPr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Hot air balloons viewed from below against a blue sky"/>
          <p:cNvSpPr>
            <a:spLocks noGrp="1"/>
          </p:cNvSpPr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60400" marR="0" indent="-6604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70000" marR="0" indent="-6604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79600" marR="0" indent="-6604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89200" marR="0" indent="-6604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98800" marR="0" indent="-6604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708400" marR="0" indent="-6604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318000" marR="0" indent="-6604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927600" marR="0" indent="-6604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537200" marR="0" indent="-6604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natomy of Male Genital Tract with Lymphatic Drainag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Anatomy of Male Genital Tract with Lymphatic Drainage</a:t>
            </a:r>
          </a:p>
        </p:txBody>
      </p:sp>
      <p:sp>
        <p:nvSpPr>
          <p:cNvPr id="152" name="- Dr. Pragnya Reddy…"/>
          <p:cNvSpPr txBox="1">
            <a:spLocks noGrp="1"/>
          </p:cNvSpPr>
          <p:nvPr>
            <p:ph type="subTitle" sz="quarter" idx="1"/>
          </p:nvPr>
        </p:nvSpPr>
        <p:spPr>
          <a:xfrm>
            <a:off x="1937942" y="8861490"/>
            <a:ext cx="21971001" cy="4189492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586104">
              <a:defRPr sz="3905"/>
            </a:pPr>
            <a:r>
              <a:rPr lang="en-US" dirty="0" smtClean="0"/>
              <a:t>                                                                                By- Dr KISHAN NINAMA</a:t>
            </a:r>
          </a:p>
          <a:p>
            <a:pPr defTabSz="586104">
              <a:defRPr sz="3905"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PROFESSOR</a:t>
            </a:r>
          </a:p>
          <a:p>
            <a:pPr defTabSz="586104">
              <a:defRPr sz="3905"/>
            </a:pPr>
            <a:r>
              <a:rPr lang="en-US"/>
              <a:t> </a:t>
            </a:r>
            <a:r>
              <a:rPr lang="en-US" smtClean="0"/>
              <a:t>                                                                                      SBKS MI &amp; RC</a:t>
            </a: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lang="en-US" dirty="0" smtClean="0"/>
          </a:p>
          <a:p>
            <a:pPr defTabSz="586104">
              <a:defRPr sz="3905"/>
            </a:pPr>
            <a:endParaRPr lang="en-US" dirty="0"/>
          </a:p>
          <a:p>
            <a:pPr defTabSz="586104">
              <a:defRPr sz="3905"/>
            </a:pP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eni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Penis </a:t>
            </a:r>
          </a:p>
        </p:txBody>
      </p:sp>
      <p:sp>
        <p:nvSpPr>
          <p:cNvPr id="186" name="Slide Subtitl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7" name="It is divided into 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It is divided into : </a:t>
            </a:r>
          </a:p>
          <a:p>
            <a:pPr marL="0" indent="0">
              <a:buSzTx/>
              <a:buNone/>
            </a:pPr>
            <a:r>
              <a:t>    (i) Shaft or body of the penis</a:t>
            </a:r>
          </a:p>
          <a:p>
            <a:pPr marL="0" indent="0">
              <a:buSzTx/>
              <a:buNone/>
            </a:pPr>
            <a:r>
              <a:t>    (ii) Glans penis</a:t>
            </a:r>
          </a:p>
          <a:p>
            <a:pPr marL="0" indent="0">
              <a:buSzTx/>
              <a:buNone/>
            </a:pPr>
            <a:r>
              <a:t>    (iii) Prepuce </a:t>
            </a:r>
          </a:p>
        </p:txBody>
      </p:sp>
      <p:grpSp>
        <p:nvGrpSpPr>
          <p:cNvPr id="190" name="Image Gallery"/>
          <p:cNvGrpSpPr/>
          <p:nvPr/>
        </p:nvGrpSpPr>
        <p:grpSpPr>
          <a:xfrm>
            <a:off x="11684000" y="1205764"/>
            <a:ext cx="10985500" cy="11892838"/>
            <a:chOff x="0" y="0"/>
            <a:chExt cx="10985500" cy="11892836"/>
          </a:xfrm>
        </p:grpSpPr>
        <p:pic>
          <p:nvPicPr>
            <p:cNvPr id="188" name="7B8935D4-7DDA-404C-A223-74EA256C35E5_1_201_a.jpeg" descr="7B8935D4-7DDA-404C-A223-74EA256C35E5_1_201_a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37" r="37"/>
            <a:stretch>
              <a:fillRect/>
            </a:stretch>
          </p:blipFill>
          <p:spPr>
            <a:xfrm>
              <a:off x="0" y="0"/>
              <a:ext cx="10985500" cy="113044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9" name="Caption"/>
            <p:cNvSpPr/>
            <p:nvPr/>
          </p:nvSpPr>
          <p:spPr>
            <a:xfrm>
              <a:off x="0" y="11380671"/>
              <a:ext cx="10985500" cy="512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Caption</a:t>
              </a:r>
            </a:p>
          </p:txBody>
        </p:sp>
      </p:grp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(i) Shaft or body of the penis: It consists of erectile tissue which is constituted by corpora spongiosum penetrated by urethra throughout the length, ending up in bulb-like projection called glans penis.…"/>
          <p:cNvSpPr txBox="1">
            <a:spLocks noGrp="1"/>
          </p:cNvSpPr>
          <p:nvPr>
            <p:ph type="body" idx="1"/>
          </p:nvPr>
        </p:nvSpPr>
        <p:spPr>
          <a:xfrm>
            <a:off x="1206500" y="1528786"/>
            <a:ext cx="21971000" cy="10975730"/>
          </a:xfrm>
          <a:prstGeom prst="rect">
            <a:avLst/>
          </a:prstGeom>
        </p:spPr>
        <p:txBody>
          <a:bodyPr numCol="1" spcCol="38100"/>
          <a:lstStyle/>
          <a:p>
            <a:pPr marL="0" indent="0">
              <a:buSzTx/>
              <a:buNone/>
            </a:pPr>
            <a:r>
              <a:t>(i) Shaft or body of the penis: It consists of erectile tissue which is constituted by corpora spongiosum penetrated by urethra throughout the length, ending up in bulb-like projection called glans penis.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</a:pPr>
            <a:r>
              <a:t>(ii) Glans penis : It has a rim-like raised surface at its proximal end, termed as corona glandis. </a:t>
            </a:r>
          </a:p>
          <a:p>
            <a:pPr marL="0" indent="0">
              <a:buSzTx/>
              <a:buNone/>
            </a:pPr>
            <a:r>
              <a:t>    A circular groove, coronal sulcus runs along the corona glandis which separates from the shaft of the penis.</a:t>
            </a:r>
          </a:p>
          <a:p>
            <a:pPr marL="0" indent="0">
              <a:buSzTx/>
              <a:buNone/>
            </a:pPr>
            <a:r>
              <a:t>   Pearly penile papules are small , pin head-sized projections over the corona glandis arranged in 1 or 2 rows, which may be confused with condyloma accuminata.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lide bullet text"/>
          <p:cNvSpPr txBox="1">
            <a:spLocks noGrp="1"/>
          </p:cNvSpPr>
          <p:nvPr>
            <p:ph type="body" idx="1"/>
          </p:nvPr>
        </p:nvSpPr>
        <p:spPr>
          <a:xfrm>
            <a:off x="427831" y="221182"/>
            <a:ext cx="23695819" cy="13118557"/>
          </a:xfrm>
          <a:prstGeom prst="rect">
            <a:avLst/>
          </a:prstGeom>
        </p:spPr>
        <p:txBody>
          <a:bodyPr spcCol="1184790"/>
          <a:lstStyle/>
          <a:p>
            <a:endParaRPr/>
          </a:p>
        </p:txBody>
      </p:sp>
      <p:grpSp>
        <p:nvGrpSpPr>
          <p:cNvPr id="197" name="Image Gallery"/>
          <p:cNvGrpSpPr/>
          <p:nvPr/>
        </p:nvGrpSpPr>
        <p:grpSpPr>
          <a:xfrm>
            <a:off x="474364" y="236311"/>
            <a:ext cx="13275172" cy="8332211"/>
            <a:chOff x="0" y="0"/>
            <a:chExt cx="13275171" cy="8332210"/>
          </a:xfrm>
        </p:grpSpPr>
        <p:pic>
          <p:nvPicPr>
            <p:cNvPr id="195" name="122290E8-9B84-4DEC-B93B-9F49D663A1DF.png" descr="122290E8-9B84-4DEC-B93B-9F49D663A1DF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4202" r="4202"/>
            <a:stretch>
              <a:fillRect/>
            </a:stretch>
          </p:blipFill>
          <p:spPr>
            <a:xfrm>
              <a:off x="0" y="0"/>
              <a:ext cx="13275172" cy="774384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6" name="Caption"/>
            <p:cNvSpPr/>
            <p:nvPr/>
          </p:nvSpPr>
          <p:spPr>
            <a:xfrm>
              <a:off x="0" y="7820045"/>
              <a:ext cx="13275172" cy="512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Caption</a:t>
              </a:r>
            </a:p>
          </p:txBody>
        </p:sp>
      </p:grpSp>
      <p:grpSp>
        <p:nvGrpSpPr>
          <p:cNvPr id="200" name="Image Gallery"/>
          <p:cNvGrpSpPr/>
          <p:nvPr/>
        </p:nvGrpSpPr>
        <p:grpSpPr>
          <a:xfrm>
            <a:off x="13914139" y="5856789"/>
            <a:ext cx="9822161" cy="6309247"/>
            <a:chOff x="0" y="0"/>
            <a:chExt cx="9822160" cy="6309246"/>
          </a:xfrm>
        </p:grpSpPr>
        <p:pic>
          <p:nvPicPr>
            <p:cNvPr id="198" name="11B2559B-586B-42FD-A222-214CAD1B7103_4_5005_c.jpeg" descr="11B2559B-586B-42FD-A222-214CAD1B7103_4_5005_c.jpe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69" r="69"/>
            <a:stretch>
              <a:fillRect/>
            </a:stretch>
          </p:blipFill>
          <p:spPr>
            <a:xfrm>
              <a:off x="0" y="0"/>
              <a:ext cx="9822161" cy="55474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9" name="Pearly penile papule"/>
            <p:cNvSpPr/>
            <p:nvPr/>
          </p:nvSpPr>
          <p:spPr>
            <a:xfrm>
              <a:off x="0" y="5623639"/>
              <a:ext cx="9822161" cy="6856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3500" b="1"/>
              </a:lvl1pPr>
            </a:lstStyle>
            <a:p>
              <a:r>
                <a:t>Pearly penile papule</a:t>
              </a:r>
            </a:p>
          </p:txBody>
        </p:sp>
      </p:grp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(iii) Prepuce : It is a specialised fold of skin which marks the junction  between cutaneous &amp; mucocutaneous area of the penis.This fold of the skin covers the glans penis to form a potential space called preputial sac.…"/>
          <p:cNvSpPr txBox="1">
            <a:spLocks noGrp="1"/>
          </p:cNvSpPr>
          <p:nvPr>
            <p:ph type="body" idx="1"/>
          </p:nvPr>
        </p:nvSpPr>
        <p:spPr>
          <a:xfrm>
            <a:off x="1206500" y="795460"/>
            <a:ext cx="21971000" cy="11056494"/>
          </a:xfrm>
          <a:prstGeom prst="rect">
            <a:avLst/>
          </a:prstGeom>
        </p:spPr>
        <p:txBody>
          <a:bodyPr numCol="1" spcCol="38100"/>
          <a:lstStyle/>
          <a:p>
            <a:pPr marL="0" indent="0">
              <a:buSzTx/>
              <a:buNone/>
            </a:pPr>
            <a:r>
              <a:t> </a:t>
            </a:r>
          </a:p>
          <a:p>
            <a:pPr marL="0" indent="0">
              <a:buSzTx/>
              <a:buNone/>
            </a:pPr>
            <a:r>
              <a:t> (iii) Prepuce : It is a specialised fold of skin which marks the junction  between cutaneous &amp; mucocutaneous area of the penis.This fold of the skin covers the glans penis to form a potential space called preputial sac.</a:t>
            </a:r>
          </a:p>
          <a:p>
            <a:pPr marL="0" indent="0">
              <a:buSzTx/>
              <a:buNone/>
            </a:pPr>
            <a:r>
              <a:t>   Since, this sac has a occlusive effect over glans and undersurface of    prepuce, that makes this sac and glans penis vulnerable for inflammation,  called as Balanoposthitis.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crotu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Scrotum</a:t>
            </a:r>
          </a:p>
        </p:txBody>
      </p:sp>
      <p:sp>
        <p:nvSpPr>
          <p:cNvPr id="205" name="Slide Subtitl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6" name="Scrotum is a loose sac of skin which contains - test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Scrotum is a loose sac of skin which contains - testes</a:t>
            </a:r>
          </a:p>
          <a:p>
            <a:pPr marL="0" indent="0">
              <a:buSzTx/>
              <a:buNone/>
            </a:pPr>
            <a:r>
              <a:t>                                                                              - epididymis</a:t>
            </a:r>
          </a:p>
          <a:p>
            <a:pPr marL="0" indent="0">
              <a:buSzTx/>
              <a:buNone/>
            </a:pPr>
            <a:r>
              <a:t>                                                                              - vas deferens</a:t>
            </a:r>
          </a:p>
          <a:p>
            <a:pPr marL="0" indent="0">
              <a:buSzTx/>
              <a:buNone/>
            </a:pPr>
            <a:r>
              <a:t>                                                                              - loose areolar tissue</a:t>
            </a:r>
          </a:p>
          <a:p>
            <a:r>
              <a:t>It is vulnerable to genital ulcer disease due to its close proximity with the penis.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land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Glands</a:t>
            </a:r>
          </a:p>
        </p:txBody>
      </p:sp>
      <p:sp>
        <p:nvSpPr>
          <p:cNvPr id="209" name="Slide Subtitl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0" name="There are 4 types : - prostat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There are 4 types : - prostate</a:t>
            </a:r>
          </a:p>
          <a:p>
            <a:pPr marL="0" indent="0">
              <a:buSzTx/>
              <a:buNone/>
            </a:pPr>
            <a:r>
              <a:t>                                   - Cowper’s glands</a:t>
            </a:r>
          </a:p>
          <a:p>
            <a:pPr marL="0" indent="0">
              <a:buSzTx/>
              <a:buNone/>
            </a:pPr>
            <a:r>
              <a:t>                                   - Littre’s glands</a:t>
            </a:r>
          </a:p>
          <a:p>
            <a:pPr marL="0" indent="0">
              <a:buSzTx/>
              <a:buNone/>
            </a:pPr>
            <a:r>
              <a:t>                                   - Tysons’s glands</a:t>
            </a:r>
          </a:p>
        </p:txBody>
      </p:sp>
      <p:grpSp>
        <p:nvGrpSpPr>
          <p:cNvPr id="213" name="Image Gallery"/>
          <p:cNvGrpSpPr/>
          <p:nvPr/>
        </p:nvGrpSpPr>
        <p:grpSpPr>
          <a:xfrm>
            <a:off x="13222982" y="170398"/>
            <a:ext cx="10672763" cy="13329960"/>
            <a:chOff x="0" y="0"/>
            <a:chExt cx="10672762" cy="13329958"/>
          </a:xfrm>
        </p:grpSpPr>
        <p:pic>
          <p:nvPicPr>
            <p:cNvPr id="211" name="8CBC682B-93C8-48BE-8351-81F59536752B.jpeg" descr="8CBC682B-93C8-48BE-8351-81F59536752B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14573" r="14573"/>
            <a:stretch>
              <a:fillRect/>
            </a:stretch>
          </p:blipFill>
          <p:spPr>
            <a:xfrm>
              <a:off x="0" y="0"/>
              <a:ext cx="10672763" cy="1274159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2" name="Caption"/>
            <p:cNvSpPr/>
            <p:nvPr/>
          </p:nvSpPr>
          <p:spPr>
            <a:xfrm>
              <a:off x="0" y="12817792"/>
              <a:ext cx="10672763" cy="5121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Caption</a:t>
              </a:r>
            </a:p>
          </p:txBody>
        </p:sp>
      </p:grp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rostate gland: It is a branched glandular tissue with one middle and two lateral lobes which encircles the prostatic urethra .…"/>
          <p:cNvSpPr txBox="1">
            <a:spLocks noGrp="1"/>
          </p:cNvSpPr>
          <p:nvPr>
            <p:ph type="body" idx="1"/>
          </p:nvPr>
        </p:nvSpPr>
        <p:spPr>
          <a:xfrm>
            <a:off x="1206500" y="2389542"/>
            <a:ext cx="21971000" cy="10114974"/>
          </a:xfrm>
          <a:prstGeom prst="rect">
            <a:avLst/>
          </a:prstGeom>
        </p:spPr>
        <p:txBody>
          <a:bodyPr numCol="1" spcCol="38100"/>
          <a:lstStyle/>
          <a:p>
            <a:r>
              <a:t>Prostate gland: It is a branched glandular tissue with one middle and two lateral lobes which encircles the prostatic urethra .</a:t>
            </a:r>
          </a:p>
          <a:p>
            <a:pPr marL="0" lvl="1" indent="457200">
              <a:buSzTx/>
              <a:buNone/>
            </a:pPr>
            <a:r>
              <a:t>-This glandular tissue is lined by columnar epithelium and opens into prostatic urethra .</a:t>
            </a:r>
          </a:p>
          <a:p>
            <a:pPr marL="0" lvl="1" indent="457200">
              <a:buSzTx/>
              <a:buNone/>
            </a:pPr>
            <a:r>
              <a:t>-It is specially vulnerable for gonococcal and non gonococcal infections due to its branching character of glandular tissue + columnar epithelium. </a:t>
            </a:r>
          </a:p>
          <a:p>
            <a:pPr marL="0" lvl="1" indent="457200">
              <a:buSzTx/>
              <a:buNone/>
            </a:pPr>
            <a:r>
              <a:t>-This leads to chronicity with difficulty to eradicate the infection.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owper’s glands : also called as bulbourethral glands of Cowper…"/>
          <p:cNvSpPr txBox="1">
            <a:spLocks noGrp="1"/>
          </p:cNvSpPr>
          <p:nvPr>
            <p:ph type="body" idx="1"/>
          </p:nvPr>
        </p:nvSpPr>
        <p:spPr>
          <a:xfrm>
            <a:off x="1206500" y="3111755"/>
            <a:ext cx="21971000" cy="8653780"/>
          </a:xfrm>
          <a:prstGeom prst="rect">
            <a:avLst/>
          </a:prstGeom>
        </p:spPr>
        <p:txBody>
          <a:bodyPr numCol="1" spcCol="38100"/>
          <a:lstStyle/>
          <a:p>
            <a:r>
              <a:t>Cowper’s glands : also called as bulbourethral glands of Cowper</a:t>
            </a:r>
          </a:p>
          <a:p>
            <a:pPr marL="0" lvl="1" indent="457200">
              <a:buSzTx/>
              <a:buNone/>
            </a:pPr>
            <a:r>
              <a:t>-They are two in number, lying one on the either side of the membranous urethra, surrounded by sphincter urethrae muscle. </a:t>
            </a:r>
          </a:p>
          <a:p>
            <a:pPr marL="0" lvl="1" indent="457200">
              <a:buSzTx/>
              <a:buNone/>
            </a:pPr>
            <a:r>
              <a:t>-It is lined by columnar epithelium </a:t>
            </a:r>
          </a:p>
          <a:p>
            <a:pPr marL="0" lvl="1" indent="457200">
              <a:buSzTx/>
              <a:buNone/>
            </a:pPr>
            <a:r>
              <a:t>-On per rectal examination, it can be felt just below the prostate ,one on each side. 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Lymphatic drainage of male genitali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Lymphatic drainage of male genitalia</a:t>
            </a:r>
          </a:p>
        </p:txBody>
      </p:sp>
      <p:sp>
        <p:nvSpPr>
          <p:cNvPr id="220" name="Slide Subtitl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1" name="The superficial structures of genitalia drain mainly into the inguinal group of lymph nodes, which constitute the superficial and deep inguinal lymph nodes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superficial structures of genitalia drain mainly into the inguinal group of lymph nodes, which constitute the superficial and deep inguinal lymph nodes.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lide bullet text"/>
          <p:cNvSpPr txBox="1">
            <a:spLocks noGrp="1"/>
          </p:cNvSpPr>
          <p:nvPr>
            <p:ph type="body" idx="1"/>
          </p:nvPr>
        </p:nvSpPr>
        <p:spPr>
          <a:xfrm>
            <a:off x="1206500" y="614320"/>
            <a:ext cx="21971000" cy="1236535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grpSp>
        <p:nvGrpSpPr>
          <p:cNvPr id="226" name="Image Gallery"/>
          <p:cNvGrpSpPr/>
          <p:nvPr/>
        </p:nvGrpSpPr>
        <p:grpSpPr>
          <a:xfrm>
            <a:off x="4772521" y="615543"/>
            <a:ext cx="14418866" cy="13104436"/>
            <a:chOff x="0" y="0"/>
            <a:chExt cx="14418865" cy="13104434"/>
          </a:xfrm>
        </p:grpSpPr>
        <p:pic>
          <p:nvPicPr>
            <p:cNvPr id="224" name="B93E9C74-EC1A-4C2A-94D8-2C53F78D0EA8.jpeg" descr="B93E9C74-EC1A-4C2A-94D8-2C53F78D0EA8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2871" r="2871"/>
            <a:stretch>
              <a:fillRect/>
            </a:stretch>
          </p:blipFill>
          <p:spPr>
            <a:xfrm>
              <a:off x="0" y="0"/>
              <a:ext cx="14418866" cy="125160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5" name="Caption"/>
            <p:cNvSpPr/>
            <p:nvPr/>
          </p:nvSpPr>
          <p:spPr>
            <a:xfrm>
              <a:off x="0" y="12592268"/>
              <a:ext cx="14418866" cy="5121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Caption</a:t>
              </a:r>
            </a:p>
          </p:txBody>
        </p: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Introduction"/>
          <p:cNvSpPr txBox="1">
            <a:spLocks noGrp="1"/>
          </p:cNvSpPr>
          <p:nvPr>
            <p:ph type="title"/>
          </p:nvPr>
        </p:nvSpPr>
        <p:spPr>
          <a:xfrm>
            <a:off x="1028700" y="952439"/>
            <a:ext cx="21971000" cy="1433163"/>
          </a:xfrm>
          <a:prstGeom prst="rect">
            <a:avLst/>
          </a:prstGeom>
        </p:spPr>
        <p:txBody>
          <a:bodyPr/>
          <a:lstStyle/>
          <a:p>
            <a:r>
              <a:t>Introduction</a:t>
            </a:r>
          </a:p>
        </p:txBody>
      </p:sp>
      <p:sp>
        <p:nvSpPr>
          <p:cNvPr id="155" name="Slide Subtitl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exually transmitted diseases (STDs) mainly affect the genitalia, anorectal area and oral mucosa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9600" indent="-609600"/>
            <a:r>
              <a:t>Sexually transmitted diseases (STDs) mainly affect the genitalia, anorectal area and oral mucosa. </a:t>
            </a:r>
          </a:p>
          <a:p>
            <a:pPr marL="609600" indent="-609600"/>
            <a:r>
              <a:t>Majority of the signs and symptoms of sexually transmitted diseases are dependant on anatomy and the lymphatic drainage of the male and female genital tracts. 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9" name="Superficial Inguinal lymph nod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Superficial Inguinal lymph nodes</a:t>
            </a:r>
          </a:p>
        </p:txBody>
      </p:sp>
      <p:sp>
        <p:nvSpPr>
          <p:cNvPr id="230" name="This set of lymph nodes lie superficial to the deep fascia of the thigh, and have two subgroups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This set of lymph nodes lie superficial to the deep fascia of the thigh, and have two subgroups:</a:t>
            </a:r>
          </a:p>
          <a:p>
            <a:pPr marL="0" indent="0">
              <a:buSzTx/>
              <a:buNone/>
            </a:pPr>
            <a:r>
              <a:t>        - horizontal subgroup</a:t>
            </a:r>
          </a:p>
          <a:p>
            <a:pPr marL="0" indent="0">
              <a:buSzTx/>
              <a:buNone/>
            </a:pPr>
            <a:r>
              <a:t>        - vertical subgroup </a:t>
            </a:r>
          </a:p>
          <a:p>
            <a:r>
              <a:t>The horizontal subgroup lies along the inguinal ligament and is further divided into medial and lateral chains.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he medial chains are 2-3 nodes in number.…"/>
          <p:cNvSpPr txBox="1">
            <a:spLocks noGrp="1"/>
          </p:cNvSpPr>
          <p:nvPr>
            <p:ph type="body" idx="1"/>
          </p:nvPr>
        </p:nvSpPr>
        <p:spPr>
          <a:xfrm>
            <a:off x="1206500" y="1891960"/>
            <a:ext cx="21971000" cy="10612556"/>
          </a:xfrm>
          <a:prstGeom prst="rect">
            <a:avLst/>
          </a:prstGeom>
        </p:spPr>
        <p:txBody>
          <a:bodyPr numCol="1" spcCol="38100"/>
          <a:lstStyle/>
          <a:p>
            <a:r>
              <a:t>The medial chains are 2-3 nodes in number.</a:t>
            </a:r>
          </a:p>
          <a:p>
            <a:r>
              <a:t>They drain the external genitalia except the glans penis, clitoris, lower part of the vagina below hymen and anal canal above the pectinate line.</a:t>
            </a:r>
          </a:p>
          <a:p>
            <a:r>
              <a:t>The lateral chain of the horizontal group drains the the lymphatics from the abdominal wall below umbilicus. </a:t>
            </a:r>
          </a:p>
          <a:p>
            <a:endParaRPr/>
          </a:p>
          <a:p>
            <a:r>
              <a:t>The vertical group have 4-5 nodes and they lie along the saphenous vein.</a:t>
            </a:r>
          </a:p>
          <a:p>
            <a:r>
              <a:t>They drain lymphatics from thigh and leg.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Now,  all the efferents from the superficial group of inguinal lymph nod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r>
              <a:t> Now,  all the efferents from the superficial group of inguinal lymph nodes 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</a:pPr>
            <a:r>
              <a:t>     Drain into deep inguinal lymph nodes and external iliac lymph nodes</a:t>
            </a:r>
          </a:p>
        </p:txBody>
      </p:sp>
      <p:sp>
        <p:nvSpPr>
          <p:cNvPr id="235" name="Arrow"/>
          <p:cNvSpPr/>
          <p:nvPr/>
        </p:nvSpPr>
        <p:spPr>
          <a:xfrm rot="5350723">
            <a:off x="11315303" y="5582146"/>
            <a:ext cx="1303239" cy="1067793"/>
          </a:xfrm>
          <a:prstGeom prst="rightArrow">
            <a:avLst>
              <a:gd name="adj1" fmla="val 32000"/>
              <a:gd name="adj2" fmla="val 7612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8" name="Deep Inguinal lymph nod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Deep Inguinal lymph nodes</a:t>
            </a:r>
          </a:p>
        </p:txBody>
      </p:sp>
      <p:sp>
        <p:nvSpPr>
          <p:cNvPr id="239" name="They are 1-3 in number with one among them lying within the femoral canal, which is called as node of cloquet into the deep fascia medial to the femoral vein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They are 1-3 in number with one among them lying within the femoral canal, which is called as node of cloquet into the deep fascia medial to the femoral vein. </a:t>
            </a:r>
          </a:p>
          <a:p>
            <a:r>
              <a:t>The glans penis and clitoris drain directly into deep inguinal lymph nodes.</a:t>
            </a:r>
          </a:p>
          <a:p>
            <a:r>
              <a:t>The efferents from the superficial inguinal lymph nodes and the deep lymphatics of the lower limb drain into deep inguinal lymph nodes.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ow , all the lymphatics from the inguinal lymph nodes…"/>
          <p:cNvSpPr txBox="1">
            <a:spLocks noGrp="1"/>
          </p:cNvSpPr>
          <p:nvPr>
            <p:ph type="body" idx="1"/>
          </p:nvPr>
        </p:nvSpPr>
        <p:spPr>
          <a:xfrm>
            <a:off x="1206500" y="2341718"/>
            <a:ext cx="21971000" cy="10162798"/>
          </a:xfrm>
          <a:prstGeom prst="rect">
            <a:avLst/>
          </a:prstGeom>
        </p:spPr>
        <p:txBody>
          <a:bodyPr numCol="1" spcCol="38100"/>
          <a:lstStyle/>
          <a:p>
            <a:pPr marL="0" indent="0">
              <a:buSzTx/>
              <a:buNone/>
            </a:pPr>
            <a:r>
              <a:t>  Now , all the lymphatics from the inguinal lymph nodes </a:t>
            </a:r>
          </a:p>
          <a:p>
            <a:pPr marL="0" indent="0">
              <a:buSzTx/>
              <a:buNone/>
            </a:pPr>
            <a:r>
              <a:t>                                                          </a:t>
            </a:r>
          </a:p>
          <a:p>
            <a:pPr marL="0" indent="0">
              <a:buSzTx/>
              <a:buNone/>
            </a:pPr>
            <a:r>
              <a:t>                                     </a:t>
            </a:r>
          </a:p>
          <a:p>
            <a:pPr marL="0" indent="0">
              <a:buSzTx/>
              <a:buNone/>
            </a:pPr>
            <a:r>
              <a:t>                                 Common iliac nodes                                                </a:t>
            </a:r>
          </a:p>
          <a:p>
            <a:pPr marL="0" indent="0">
              <a:buSzTx/>
              <a:buNone/>
            </a:pPr>
            <a:r>
              <a:t>                                                            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</a:pPr>
            <a:r>
              <a:t>                                   Para- aortic lymph nodes</a:t>
            </a:r>
          </a:p>
        </p:txBody>
      </p:sp>
      <p:sp>
        <p:nvSpPr>
          <p:cNvPr id="242" name="Arrow"/>
          <p:cNvSpPr/>
          <p:nvPr/>
        </p:nvSpPr>
        <p:spPr>
          <a:xfrm rot="5340000">
            <a:off x="9626738" y="3941909"/>
            <a:ext cx="1483052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43" name="Arrow"/>
          <p:cNvSpPr/>
          <p:nvPr/>
        </p:nvSpPr>
        <p:spPr>
          <a:xfrm rot="5347154">
            <a:off x="9616589" y="7723599"/>
            <a:ext cx="1503508" cy="1309041"/>
          </a:xfrm>
          <a:prstGeom prst="rightArrow">
            <a:avLst>
              <a:gd name="adj1" fmla="val 32000"/>
              <a:gd name="adj2" fmla="val 6400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44" name="Internal &amp; external iliac lymph nodes"/>
          <p:cNvSpPr txBox="1"/>
          <p:nvPr/>
        </p:nvSpPr>
        <p:spPr>
          <a:xfrm>
            <a:off x="11402468" y="4059962"/>
            <a:ext cx="6009083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/>
            </a:lvl1pPr>
          </a:lstStyle>
          <a:p>
            <a:r>
              <a:t>Internal &amp; external iliac lymph nodes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enis…"/>
          <p:cNvSpPr txBox="1">
            <a:spLocks noGrp="1"/>
          </p:cNvSpPr>
          <p:nvPr>
            <p:ph type="body" idx="1"/>
          </p:nvPr>
        </p:nvSpPr>
        <p:spPr>
          <a:xfrm>
            <a:off x="1206500" y="1429402"/>
            <a:ext cx="21971000" cy="11075114"/>
          </a:xfrm>
          <a:prstGeom prst="rect">
            <a:avLst/>
          </a:prstGeom>
        </p:spPr>
        <p:txBody>
          <a:bodyPr numCol="1" spcCol="38100"/>
          <a:lstStyle/>
          <a:p>
            <a:pPr>
              <a:defRPr b="1"/>
            </a:pPr>
            <a:r>
              <a:t>Penis </a:t>
            </a:r>
          </a:p>
          <a:p>
            <a:pPr marL="0" lvl="1" indent="457200">
              <a:buSzTx/>
              <a:buNone/>
            </a:pPr>
            <a:r>
              <a:t> - The lymphatics from the </a:t>
            </a:r>
            <a:r>
              <a:rPr b="1"/>
              <a:t>skin of the penis</a:t>
            </a:r>
            <a:r>
              <a:t> drain into the </a:t>
            </a:r>
            <a:r>
              <a:rPr b="1"/>
              <a:t>medial chain</a:t>
            </a:r>
            <a:r>
              <a:t> of </a:t>
            </a:r>
            <a:r>
              <a:rPr b="1"/>
              <a:t>horizontal group</a:t>
            </a:r>
            <a:r>
              <a:t> of superficial inguinal lymph nodes.</a:t>
            </a:r>
          </a:p>
          <a:p>
            <a:pPr marL="0" lvl="1" indent="457200">
              <a:buSzTx/>
              <a:buNone/>
            </a:pPr>
            <a:r>
              <a:t> - The deep structures including the </a:t>
            </a:r>
            <a:r>
              <a:rPr b="1"/>
              <a:t>anterior urethra</a:t>
            </a:r>
            <a:r>
              <a:t>/ spongy or penile part urethra drain into </a:t>
            </a:r>
            <a:r>
              <a:rPr b="1"/>
              <a:t>deep inguinal lymph nodes</a:t>
            </a:r>
            <a:r>
              <a:t>.</a:t>
            </a:r>
          </a:p>
          <a:p>
            <a:pPr marL="0" lvl="1" indent="457200">
              <a:buSzTx/>
              <a:buNone/>
            </a:pPr>
            <a:r>
              <a:t>   The </a:t>
            </a:r>
            <a:r>
              <a:rPr b="1"/>
              <a:t>posterior urethra</a:t>
            </a:r>
            <a:r>
              <a:t> drains into the </a:t>
            </a:r>
            <a:r>
              <a:rPr b="1"/>
              <a:t>deep iliac nodes</a:t>
            </a:r>
            <a:r>
              <a:t>.</a:t>
            </a:r>
          </a:p>
          <a:p>
            <a:pPr marL="0" lvl="1" indent="457200">
              <a:buSzTx/>
              <a:buNone/>
            </a:pPr>
            <a:r>
              <a:t> - The lymphatics from the </a:t>
            </a:r>
            <a:r>
              <a:rPr b="1"/>
              <a:t>glans penis</a:t>
            </a:r>
            <a:r>
              <a:t> drain directly into </a:t>
            </a:r>
            <a:r>
              <a:rPr b="1"/>
              <a:t>deep inguinal lymph nodes. 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crotum…"/>
          <p:cNvSpPr txBox="1">
            <a:spLocks noGrp="1"/>
          </p:cNvSpPr>
          <p:nvPr>
            <p:ph type="body" idx="1"/>
          </p:nvPr>
        </p:nvSpPr>
        <p:spPr>
          <a:xfrm>
            <a:off x="1206500" y="1561561"/>
            <a:ext cx="21971000" cy="10942955"/>
          </a:xfrm>
          <a:prstGeom prst="rect">
            <a:avLst/>
          </a:prstGeom>
        </p:spPr>
        <p:txBody>
          <a:bodyPr numCol="1" spcCol="38100"/>
          <a:lstStyle/>
          <a:p>
            <a:pPr>
              <a:defRPr b="1"/>
            </a:pPr>
            <a:r>
              <a:t>Scrotum</a:t>
            </a:r>
          </a:p>
          <a:p>
            <a:pPr marL="0" lvl="1" indent="457200">
              <a:buSzTx/>
              <a:buNone/>
              <a:defRPr b="1"/>
            </a:pPr>
            <a:r>
              <a:t>    - </a:t>
            </a:r>
            <a:r>
              <a:rPr b="0"/>
              <a:t>The lymphatics from the </a:t>
            </a:r>
            <a:r>
              <a:t>skin of the scrotum</a:t>
            </a:r>
            <a:r>
              <a:rPr b="0"/>
              <a:t> drain into the medial chain of the horizontal group of </a:t>
            </a:r>
            <a:r>
              <a:t>superficial inguinal lymph nodes.</a:t>
            </a:r>
          </a:p>
          <a:p>
            <a:pPr marL="0" lvl="1" indent="457200">
              <a:buSzTx/>
              <a:buNone/>
              <a:defRPr b="1"/>
            </a:pPr>
            <a:endParaRPr b="0"/>
          </a:p>
          <a:p>
            <a:pPr marL="0" lvl="1" indent="457200">
              <a:buSzTx/>
              <a:buNone/>
              <a:defRPr b="1"/>
            </a:pPr>
            <a:r>
              <a:rPr b="0"/>
              <a:t>   - The </a:t>
            </a:r>
            <a:r>
              <a:t>testes</a:t>
            </a:r>
            <a:r>
              <a:rPr b="0"/>
              <a:t> and the </a:t>
            </a:r>
            <a:r>
              <a:t>epididymis</a:t>
            </a:r>
            <a:r>
              <a:rPr b="0"/>
              <a:t> drain into the </a:t>
            </a:r>
            <a:r>
              <a:t>pre-aortic and para-aortic group of lymph nodes. 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rostate…"/>
          <p:cNvSpPr txBox="1">
            <a:spLocks noGrp="1"/>
          </p:cNvSpPr>
          <p:nvPr>
            <p:ph type="body" idx="1"/>
          </p:nvPr>
        </p:nvSpPr>
        <p:spPr>
          <a:xfrm>
            <a:off x="1206500" y="2378826"/>
            <a:ext cx="21971000" cy="10125690"/>
          </a:xfrm>
          <a:prstGeom prst="rect">
            <a:avLst/>
          </a:prstGeom>
        </p:spPr>
        <p:txBody>
          <a:bodyPr numCol="1" spcCol="38100"/>
          <a:lstStyle/>
          <a:p>
            <a:pPr>
              <a:defRPr b="1"/>
            </a:pPr>
            <a:r>
              <a:t>Prostate</a:t>
            </a:r>
          </a:p>
          <a:p>
            <a:pPr marL="0" lvl="1" indent="457200">
              <a:buSzTx/>
              <a:buNone/>
            </a:pPr>
            <a:r>
              <a:t>   - The lymphatics from the prostate mainly drain into the </a:t>
            </a:r>
            <a:r>
              <a:rPr b="1"/>
              <a:t>internal iliac</a:t>
            </a:r>
            <a:r>
              <a:t> and </a:t>
            </a:r>
            <a:r>
              <a:rPr b="1"/>
              <a:t>sacral lymph nodes</a:t>
            </a:r>
            <a:r>
              <a:t>.</a:t>
            </a:r>
          </a:p>
          <a:p>
            <a:pPr marL="0" lvl="1" indent="457200">
              <a:buSzTx/>
              <a:buNone/>
            </a:pPr>
            <a:r>
              <a:t>  </a:t>
            </a:r>
          </a:p>
          <a:p>
            <a:pPr marL="0" lvl="1" indent="457200">
              <a:buSzTx/>
              <a:buNone/>
            </a:pPr>
            <a:r>
              <a:t>  - It also partly drain into the </a:t>
            </a:r>
            <a:r>
              <a:rPr b="1"/>
              <a:t>external iliac lymph nodes</a:t>
            </a:r>
            <a:r>
              <a:t>. 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lide bullet text"/>
          <p:cNvSpPr txBox="1">
            <a:spLocks noGrp="1"/>
          </p:cNvSpPr>
          <p:nvPr>
            <p:ph type="body" idx="1"/>
          </p:nvPr>
        </p:nvSpPr>
        <p:spPr>
          <a:xfrm>
            <a:off x="1206500" y="775550"/>
            <a:ext cx="21971000" cy="121649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/>
          </a:p>
        </p:txBody>
      </p:sp>
      <p:grpSp>
        <p:nvGrpSpPr>
          <p:cNvPr id="255" name="Image Gallery"/>
          <p:cNvGrpSpPr/>
          <p:nvPr/>
        </p:nvGrpSpPr>
        <p:grpSpPr>
          <a:xfrm>
            <a:off x="1259135" y="2731830"/>
            <a:ext cx="21865730" cy="8442940"/>
            <a:chOff x="0" y="0"/>
            <a:chExt cx="21865728" cy="8442938"/>
          </a:xfrm>
        </p:grpSpPr>
        <p:pic>
          <p:nvPicPr>
            <p:cNvPr id="253" name="C56CA80E-7A1B-4A33-9C34-42A298B33E5C_4_5005_c.jpeg" descr="C56CA80E-7A1B-4A33-9C34-42A298B33E5C_4_5005_c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t="160" b="160"/>
            <a:stretch>
              <a:fillRect/>
            </a:stretch>
          </p:blipFill>
          <p:spPr>
            <a:xfrm>
              <a:off x="0" y="0"/>
              <a:ext cx="21865729" cy="78545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4" name="Caption"/>
            <p:cNvSpPr/>
            <p:nvPr/>
          </p:nvSpPr>
          <p:spPr>
            <a:xfrm>
              <a:off x="0" y="7930773"/>
              <a:ext cx="21865729" cy="512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Caption</a:t>
              </a:r>
            </a:p>
          </p:txBody>
        </p:sp>
      </p:grp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Enlargement of the regional lymph nodes is always observed in all sexually transmitted diseases , and gives a considerable clue and significance in the diagnosis of genital ulcer disease.…"/>
          <p:cNvSpPr txBox="1">
            <a:spLocks noGrp="1"/>
          </p:cNvSpPr>
          <p:nvPr>
            <p:ph type="body" idx="1"/>
          </p:nvPr>
        </p:nvSpPr>
        <p:spPr>
          <a:xfrm>
            <a:off x="1206500" y="505080"/>
            <a:ext cx="21971000" cy="11999436"/>
          </a:xfrm>
          <a:prstGeom prst="rect">
            <a:avLst/>
          </a:prstGeom>
        </p:spPr>
        <p:txBody>
          <a:bodyPr numCol="1" spcCol="38100"/>
          <a:lstStyle/>
          <a:p>
            <a:r>
              <a:t>Enlargement of the regional lymph nodes is always observed in all sexually transmitted diseases , and gives a considerable clue and significance in the diagnosis of genital ulcer disease. </a:t>
            </a:r>
          </a:p>
          <a:p>
            <a:r>
              <a:t>Groove sign of Greenbalt: When both inguinal and femoral lymph nodes are involved, they can be separated by the inguinal ligament(poupart’s ligament), Groove sign.</a:t>
            </a:r>
          </a:p>
          <a:p>
            <a:pPr marL="0" indent="0">
              <a:buSzTx/>
              <a:buNone/>
            </a:pPr>
            <a:r>
              <a:t>    It is the characteristic of Lymphogranuloma venerum. </a:t>
            </a:r>
          </a:p>
          <a:p>
            <a:pPr marL="0" indent="0">
              <a:buSzTx/>
              <a:buNone/>
            </a:pPr>
            <a:r>
              <a:t>    But, it can also be seen in other malignancies like lymphoma.</a:t>
            </a:r>
          </a:p>
        </p:txBody>
      </p:sp>
      <p:grpSp>
        <p:nvGrpSpPr>
          <p:cNvPr id="260" name="Image Gallery"/>
          <p:cNvGrpSpPr/>
          <p:nvPr/>
        </p:nvGrpSpPr>
        <p:grpSpPr>
          <a:xfrm>
            <a:off x="11861800" y="8090070"/>
            <a:ext cx="10985500" cy="6217761"/>
            <a:chOff x="0" y="0"/>
            <a:chExt cx="10985500" cy="6217760"/>
          </a:xfrm>
        </p:grpSpPr>
        <p:pic>
          <p:nvPicPr>
            <p:cNvPr id="258" name="3E73CF7E-1F30-44D6-BED2-D1B2D8904AD0_4_5005_c.jpeg" descr="3E73CF7E-1F30-44D6-BED2-D1B2D8904AD0_4_5005_c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t="24378" b="24378"/>
            <a:stretch>
              <a:fillRect/>
            </a:stretch>
          </p:blipFill>
          <p:spPr>
            <a:xfrm>
              <a:off x="0" y="0"/>
              <a:ext cx="10985500" cy="56293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9" name="Caption"/>
            <p:cNvSpPr/>
            <p:nvPr/>
          </p:nvSpPr>
          <p:spPr>
            <a:xfrm>
              <a:off x="0" y="5705594"/>
              <a:ext cx="10985500" cy="5121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Caption</a:t>
              </a:r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Male Genitali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Male Genitalia</a:t>
            </a:r>
          </a:p>
        </p:txBody>
      </p:sp>
      <p:sp>
        <p:nvSpPr>
          <p:cNvPr id="159" name="Slide Subtitl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0" name="Male genitalia consists of 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Male genitalia consists of :  </a:t>
            </a:r>
          </a:p>
          <a:p>
            <a:pPr marL="0" indent="0">
              <a:buSzTx/>
              <a:buNone/>
            </a:pPr>
            <a:r>
              <a:t>    1. Male Urethra</a:t>
            </a:r>
          </a:p>
          <a:p>
            <a:pPr marL="0" indent="0">
              <a:buSzTx/>
              <a:buNone/>
            </a:pPr>
            <a:r>
              <a:t>    2. Penis</a:t>
            </a:r>
          </a:p>
          <a:p>
            <a:pPr marL="0" indent="0">
              <a:buSzTx/>
              <a:buNone/>
            </a:pPr>
            <a:r>
              <a:t>    3. Scrotum</a:t>
            </a:r>
          </a:p>
          <a:p>
            <a:pPr marL="0" indent="0">
              <a:buSzTx/>
              <a:buNone/>
            </a:pPr>
            <a:r>
              <a:t>    4. Glands- which include Prostate, Cowper’s glands, Littre’s glands &amp; </a:t>
            </a:r>
          </a:p>
          <a:p>
            <a:pPr marL="0" indent="0">
              <a:buSzTx/>
              <a:buNone/>
            </a:pPr>
            <a:r>
              <a:t>                      Tyson’s glands.    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3" name="Consequences of lymphatic blockad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Consequences of lymphatic blockade</a:t>
            </a:r>
          </a:p>
        </p:txBody>
      </p:sp>
      <p:sp>
        <p:nvSpPr>
          <p:cNvPr id="264" name="Inguinal lymph nodes are the most important lymph nodes when we talk about the sexually transmitted disease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Inguinal lymph nodes are the most important lymph nodes when we talk about the sexually transmitted diseases.</a:t>
            </a:r>
          </a:p>
          <a:p>
            <a:r>
              <a:t>Any insult to these lymph nodes by the process of infection, carcinoma, irradiation, etc. can lead to the blockage of lymphatic drainage of the external genitalia and the lower limb. </a:t>
            </a:r>
          </a:p>
          <a:p>
            <a:r>
              <a:t>Due to this blockage , genital lymphoedema and elephantiasis are common, which are seen in LGV, donovanosis, filariasis, carcinoma, tuberculosis and irradiation. 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HANK YOU.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THANK YOU.</a:t>
            </a:r>
          </a:p>
        </p:txBody>
      </p:sp>
      <p:sp>
        <p:nvSpPr>
          <p:cNvPr id="267" name="Dingbat Clover"/>
          <p:cNvSpPr/>
          <p:nvPr/>
        </p:nvSpPr>
        <p:spPr>
          <a:xfrm>
            <a:off x="16480350" y="6227306"/>
            <a:ext cx="1278499" cy="1261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69" h="21444" extrusionOk="0">
                <a:moveTo>
                  <a:pt x="11639" y="0"/>
                </a:moveTo>
                <a:cubicBezTo>
                  <a:pt x="10695" y="-3"/>
                  <a:pt x="9751" y="363"/>
                  <a:pt x="9142" y="1113"/>
                </a:cubicBezTo>
                <a:cubicBezTo>
                  <a:pt x="9012" y="1273"/>
                  <a:pt x="8868" y="1465"/>
                  <a:pt x="8664" y="1463"/>
                </a:cubicBezTo>
                <a:cubicBezTo>
                  <a:pt x="8578" y="1462"/>
                  <a:pt x="8496" y="1425"/>
                  <a:pt x="8418" y="1388"/>
                </a:cubicBezTo>
                <a:cubicBezTo>
                  <a:pt x="7469" y="943"/>
                  <a:pt x="6249" y="571"/>
                  <a:pt x="5272" y="1151"/>
                </a:cubicBezTo>
                <a:cubicBezTo>
                  <a:pt x="3834" y="2002"/>
                  <a:pt x="3449" y="3924"/>
                  <a:pt x="4065" y="5426"/>
                </a:cubicBezTo>
                <a:cubicBezTo>
                  <a:pt x="4556" y="6621"/>
                  <a:pt x="5568" y="7496"/>
                  <a:pt x="6553" y="8267"/>
                </a:cubicBezTo>
                <a:cubicBezTo>
                  <a:pt x="7658" y="9131"/>
                  <a:pt x="8873" y="9857"/>
                  <a:pt x="10170" y="10380"/>
                </a:cubicBezTo>
                <a:cubicBezTo>
                  <a:pt x="10165" y="10396"/>
                  <a:pt x="10162" y="10415"/>
                  <a:pt x="10157" y="10432"/>
                </a:cubicBezTo>
                <a:cubicBezTo>
                  <a:pt x="10082" y="10335"/>
                  <a:pt x="9458" y="10139"/>
                  <a:pt x="9379" y="10109"/>
                </a:cubicBezTo>
                <a:cubicBezTo>
                  <a:pt x="9094" y="9999"/>
                  <a:pt x="8802" y="9909"/>
                  <a:pt x="8506" y="9832"/>
                </a:cubicBezTo>
                <a:cubicBezTo>
                  <a:pt x="7637" y="9606"/>
                  <a:pt x="6717" y="9480"/>
                  <a:pt x="5808" y="9450"/>
                </a:cubicBezTo>
                <a:cubicBezTo>
                  <a:pt x="5505" y="9441"/>
                  <a:pt x="5204" y="9442"/>
                  <a:pt x="4906" y="9454"/>
                </a:cubicBezTo>
                <a:cubicBezTo>
                  <a:pt x="3402" y="9514"/>
                  <a:pt x="1776" y="9986"/>
                  <a:pt x="774" y="11199"/>
                </a:cubicBezTo>
                <a:cubicBezTo>
                  <a:pt x="551" y="11470"/>
                  <a:pt x="367" y="11776"/>
                  <a:pt x="243" y="12106"/>
                </a:cubicBezTo>
                <a:cubicBezTo>
                  <a:pt x="-129" y="13093"/>
                  <a:pt x="-64" y="14289"/>
                  <a:pt x="368" y="15246"/>
                </a:cubicBezTo>
                <a:cubicBezTo>
                  <a:pt x="712" y="16010"/>
                  <a:pt x="1330" y="16763"/>
                  <a:pt x="2188" y="16898"/>
                </a:cubicBezTo>
                <a:cubicBezTo>
                  <a:pt x="2393" y="16930"/>
                  <a:pt x="2625" y="16937"/>
                  <a:pt x="2771" y="17088"/>
                </a:cubicBezTo>
                <a:cubicBezTo>
                  <a:pt x="2898" y="17220"/>
                  <a:pt x="2917" y="17422"/>
                  <a:pt x="2909" y="17606"/>
                </a:cubicBezTo>
                <a:cubicBezTo>
                  <a:pt x="2864" y="18616"/>
                  <a:pt x="3234" y="19817"/>
                  <a:pt x="4131" y="20365"/>
                </a:cubicBezTo>
                <a:cubicBezTo>
                  <a:pt x="4605" y="20654"/>
                  <a:pt x="5172" y="20746"/>
                  <a:pt x="5716" y="20722"/>
                </a:cubicBezTo>
                <a:cubicBezTo>
                  <a:pt x="7191" y="20658"/>
                  <a:pt x="8412" y="19740"/>
                  <a:pt x="9230" y="18542"/>
                </a:cubicBezTo>
                <a:cubicBezTo>
                  <a:pt x="10178" y="17154"/>
                  <a:pt x="10663" y="15452"/>
                  <a:pt x="10595" y="13763"/>
                </a:cubicBezTo>
                <a:cubicBezTo>
                  <a:pt x="10583" y="13476"/>
                  <a:pt x="10571" y="13197"/>
                  <a:pt x="10556" y="12922"/>
                </a:cubicBezTo>
                <a:cubicBezTo>
                  <a:pt x="10570" y="12951"/>
                  <a:pt x="10599" y="12991"/>
                  <a:pt x="10602" y="13015"/>
                </a:cubicBezTo>
                <a:cubicBezTo>
                  <a:pt x="10839" y="14750"/>
                  <a:pt x="11719" y="18989"/>
                  <a:pt x="9002" y="21150"/>
                </a:cubicBezTo>
                <a:cubicBezTo>
                  <a:pt x="8670" y="21415"/>
                  <a:pt x="9921" y="21597"/>
                  <a:pt x="10381" y="21263"/>
                </a:cubicBezTo>
                <a:cubicBezTo>
                  <a:pt x="11362" y="20550"/>
                  <a:pt x="11608" y="18777"/>
                  <a:pt x="11696" y="17184"/>
                </a:cubicBezTo>
                <a:cubicBezTo>
                  <a:pt x="11781" y="15648"/>
                  <a:pt x="11600" y="14537"/>
                  <a:pt x="11269" y="12630"/>
                </a:cubicBezTo>
                <a:cubicBezTo>
                  <a:pt x="11951" y="14885"/>
                  <a:pt x="13043" y="17250"/>
                  <a:pt x="14993" y="18635"/>
                </a:cubicBezTo>
                <a:cubicBezTo>
                  <a:pt x="16072" y="19402"/>
                  <a:pt x="17427" y="19567"/>
                  <a:pt x="18551" y="18800"/>
                </a:cubicBezTo>
                <a:cubicBezTo>
                  <a:pt x="19117" y="18413"/>
                  <a:pt x="19560" y="17853"/>
                  <a:pt x="19862" y="17231"/>
                </a:cubicBezTo>
                <a:cubicBezTo>
                  <a:pt x="20278" y="16373"/>
                  <a:pt x="20420" y="15300"/>
                  <a:pt x="19934" y="14481"/>
                </a:cubicBezTo>
                <a:cubicBezTo>
                  <a:pt x="19782" y="14226"/>
                  <a:pt x="19567" y="13954"/>
                  <a:pt x="19649" y="13668"/>
                </a:cubicBezTo>
                <a:cubicBezTo>
                  <a:pt x="19706" y="13468"/>
                  <a:pt x="19892" y="13341"/>
                  <a:pt x="20055" y="13215"/>
                </a:cubicBezTo>
                <a:cubicBezTo>
                  <a:pt x="20962" y="12516"/>
                  <a:pt x="21471" y="11318"/>
                  <a:pt x="21351" y="10167"/>
                </a:cubicBezTo>
                <a:cubicBezTo>
                  <a:pt x="21211" y="8822"/>
                  <a:pt x="20232" y="7653"/>
                  <a:pt x="18948" y="7305"/>
                </a:cubicBezTo>
                <a:cubicBezTo>
                  <a:pt x="18560" y="7200"/>
                  <a:pt x="18158" y="7163"/>
                  <a:pt x="17757" y="7174"/>
                </a:cubicBezTo>
                <a:cubicBezTo>
                  <a:pt x="17355" y="7186"/>
                  <a:pt x="16952" y="7249"/>
                  <a:pt x="16561" y="7345"/>
                </a:cubicBezTo>
                <a:cubicBezTo>
                  <a:pt x="14553" y="7839"/>
                  <a:pt x="12404" y="9092"/>
                  <a:pt x="10824" y="10470"/>
                </a:cubicBezTo>
                <a:cubicBezTo>
                  <a:pt x="10823" y="10466"/>
                  <a:pt x="10822" y="10463"/>
                  <a:pt x="10821" y="10459"/>
                </a:cubicBezTo>
                <a:cubicBezTo>
                  <a:pt x="12469" y="9075"/>
                  <a:pt x="14105" y="7653"/>
                  <a:pt x="14794" y="5856"/>
                </a:cubicBezTo>
                <a:cubicBezTo>
                  <a:pt x="15511" y="3987"/>
                  <a:pt x="15461" y="1573"/>
                  <a:pt x="13268" y="402"/>
                </a:cubicBezTo>
                <a:cubicBezTo>
                  <a:pt x="12772" y="138"/>
                  <a:pt x="12206" y="2"/>
                  <a:pt x="11639" y="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Male Urethr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Male Urethra</a:t>
            </a:r>
          </a:p>
        </p:txBody>
      </p:sp>
      <p:sp>
        <p:nvSpPr>
          <p:cNvPr id="163" name="Slide Subtitl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4" name="It is a membranous canal for external discharge of urine and seminal fluid 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It is a membranous canal for external discharge of urine and seminal fluid .</a:t>
            </a:r>
          </a:p>
          <a:p>
            <a:r>
              <a:t>It is 18-20cm long, which extends from the neck of urinary bladder tp external meatus .</a:t>
            </a:r>
          </a:p>
          <a:p>
            <a:r>
              <a:t>It consists of 3 parts, which include: (i) prostatic urethra</a:t>
            </a:r>
          </a:p>
          <a:p>
            <a:pPr marL="0" indent="0">
              <a:buSzTx/>
              <a:buNone/>
            </a:pPr>
            <a:r>
              <a:t>                                                              (ii) membranous urethra</a:t>
            </a:r>
          </a:p>
          <a:p>
            <a:pPr marL="0" indent="0">
              <a:buSzTx/>
              <a:buNone/>
            </a:pPr>
            <a:r>
              <a:t>                                                              (iii) spongy / penile urethra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lide bullet text"/>
          <p:cNvSpPr txBox="1">
            <a:spLocks noGrp="1"/>
          </p:cNvSpPr>
          <p:nvPr>
            <p:ph type="body" idx="1"/>
          </p:nvPr>
        </p:nvSpPr>
        <p:spPr>
          <a:xfrm>
            <a:off x="1206500" y="571755"/>
            <a:ext cx="21971000" cy="1193276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grpSp>
        <p:nvGrpSpPr>
          <p:cNvPr id="169" name="Image Gallery"/>
          <p:cNvGrpSpPr/>
          <p:nvPr/>
        </p:nvGrpSpPr>
        <p:grpSpPr>
          <a:xfrm>
            <a:off x="4507408" y="139541"/>
            <a:ext cx="13758169" cy="13182918"/>
            <a:chOff x="0" y="0"/>
            <a:chExt cx="13758167" cy="13182916"/>
          </a:xfrm>
        </p:grpSpPr>
        <p:pic>
          <p:nvPicPr>
            <p:cNvPr id="167" name="dd521300-3334-4cb3-b699-c948d0c701b9.JPG" descr="dd521300-3334-4cb3-b699-c948d0c701b9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483" r="483"/>
            <a:stretch>
              <a:fillRect/>
            </a:stretch>
          </p:blipFill>
          <p:spPr>
            <a:xfrm>
              <a:off x="0" y="0"/>
              <a:ext cx="13758168" cy="125945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8" name="Caption"/>
            <p:cNvSpPr/>
            <p:nvPr/>
          </p:nvSpPr>
          <p:spPr>
            <a:xfrm>
              <a:off x="0" y="12670750"/>
              <a:ext cx="13758168" cy="5121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r>
                <a:t>Caption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lide Subtitl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3" name="The spongy/penile part is referred to as anterior urethra, which is 15cm in length .…"/>
          <p:cNvSpPr txBox="1">
            <a:spLocks noGrp="1"/>
          </p:cNvSpPr>
          <p:nvPr>
            <p:ph type="body" idx="1"/>
          </p:nvPr>
        </p:nvSpPr>
        <p:spPr>
          <a:xfrm>
            <a:off x="1206500" y="3892805"/>
            <a:ext cx="21971000" cy="8611711"/>
          </a:xfrm>
          <a:prstGeom prst="rect">
            <a:avLst/>
          </a:prstGeom>
        </p:spPr>
        <p:txBody>
          <a:bodyPr/>
          <a:lstStyle/>
          <a:p>
            <a:pPr marL="1823211" lvl="2" indent="-640588" defTabSz="2365188">
              <a:spcBef>
                <a:spcPts val="4300"/>
              </a:spcBef>
              <a:defRPr sz="5044"/>
            </a:pPr>
            <a:r>
              <a:t>The spongy/penile part is referred to as anterior urethra, which is 15cm in length .</a:t>
            </a:r>
          </a:p>
          <a:p>
            <a:pPr marL="1823211" lvl="2" indent="-640588" defTabSz="2365188">
              <a:spcBef>
                <a:spcPts val="4300"/>
              </a:spcBef>
              <a:defRPr sz="5044"/>
            </a:pPr>
            <a:r>
              <a:t>It is lined by pseudostratified columnar epithelium except the distal 10-12mm, which is lined by stratified squamous epithelium. </a:t>
            </a:r>
          </a:p>
          <a:p>
            <a:pPr marL="1823211" lvl="2" indent="-640588" defTabSz="2365188">
              <a:spcBef>
                <a:spcPts val="4300"/>
              </a:spcBef>
              <a:defRPr sz="5044"/>
            </a:pPr>
            <a:r>
              <a:t>This part of the urethra can be felt running deep within the corpora spongiosum along the medial raphe of the penis and ventrally.</a:t>
            </a:r>
          </a:p>
          <a:p>
            <a:pPr marL="0" lvl="2" indent="886968" defTabSz="2365188">
              <a:spcBef>
                <a:spcPts val="4300"/>
              </a:spcBef>
              <a:buSzTx/>
              <a:buNone/>
              <a:defRPr sz="5044"/>
            </a:pPr>
            <a:r>
              <a:t>     Therefore, palpating at this location gives a clue in detecting urethral strictures.</a:t>
            </a:r>
          </a:p>
          <a:p>
            <a:pPr marL="0" lvl="2" indent="886968" defTabSz="2365188">
              <a:spcBef>
                <a:spcPts val="4300"/>
              </a:spcBef>
              <a:buSzTx/>
              <a:buNone/>
              <a:defRPr sz="5044"/>
            </a:pPr>
            <a:r>
              <a:t>   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he membranous and prostatic part of urethra together constitute posterior urethra.…"/>
          <p:cNvSpPr txBox="1">
            <a:spLocks noGrp="1"/>
          </p:cNvSpPr>
          <p:nvPr>
            <p:ph type="body" idx="1"/>
          </p:nvPr>
        </p:nvSpPr>
        <p:spPr>
          <a:xfrm>
            <a:off x="1206500" y="3836746"/>
            <a:ext cx="21971000" cy="8667770"/>
          </a:xfrm>
          <a:prstGeom prst="rect">
            <a:avLst/>
          </a:prstGeom>
        </p:spPr>
        <p:txBody>
          <a:bodyPr numCol="1" spcCol="38100"/>
          <a:lstStyle/>
          <a:p>
            <a:r>
              <a:t>The membranous and prostatic part of urethra together constitute posterior urethra. </a:t>
            </a:r>
          </a:p>
          <a:p>
            <a:r>
              <a:t>Prostatic part : 3cm long, lined by transitional epithelium</a:t>
            </a:r>
          </a:p>
          <a:p>
            <a:r>
              <a:t>Membranous part: 1.5- 2cm long , lined by transitional epithelium.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8" name="Sphincter of the Urethra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Sphincter of the Urethra</a:t>
            </a:r>
          </a:p>
        </p:txBody>
      </p:sp>
      <p:sp>
        <p:nvSpPr>
          <p:cNvPr id="179" name="There are two types 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4548" indent="-574548" defTabSz="2121354">
              <a:spcBef>
                <a:spcPts val="3900"/>
              </a:spcBef>
              <a:defRPr sz="4524"/>
            </a:pPr>
            <a:r>
              <a:t>There are two types : </a:t>
            </a:r>
          </a:p>
          <a:p>
            <a:pPr marL="0" indent="0" defTabSz="2121354">
              <a:spcBef>
                <a:spcPts val="3900"/>
              </a:spcBef>
              <a:buSzTx/>
              <a:buNone/>
              <a:defRPr sz="4524"/>
            </a:pPr>
            <a:r>
              <a:t> (i) the internal urethral sphincter/sphincter vesicae : </a:t>
            </a:r>
          </a:p>
          <a:p>
            <a:pPr marL="0" indent="0" defTabSz="2121354">
              <a:spcBef>
                <a:spcPts val="3900"/>
              </a:spcBef>
              <a:buSzTx/>
              <a:buNone/>
              <a:defRPr sz="4524"/>
            </a:pPr>
            <a:r>
              <a:t> It is involuntary in nature, which controls the neck of the bladder and the prostatic urethra.</a:t>
            </a:r>
          </a:p>
          <a:p>
            <a:pPr marL="0" indent="0" defTabSz="2121354">
              <a:spcBef>
                <a:spcPts val="3900"/>
              </a:spcBef>
              <a:buSzTx/>
              <a:buNone/>
              <a:defRPr sz="4524"/>
            </a:pPr>
            <a:r>
              <a:t> (ii) the external urethral sphincter/sphincter urethrae :</a:t>
            </a:r>
          </a:p>
          <a:p>
            <a:pPr marL="0" indent="0" defTabSz="2121354">
              <a:spcBef>
                <a:spcPts val="3900"/>
              </a:spcBef>
              <a:buSzTx/>
              <a:buNone/>
              <a:defRPr sz="4524"/>
            </a:pPr>
            <a:r>
              <a:t> It is voluntary in nature, which controls membranous urethra and is responsible for the voluntary holding of urine. </a:t>
            </a:r>
          </a:p>
          <a:p>
            <a:pPr marL="0" indent="0" defTabSz="2121354">
              <a:spcBef>
                <a:spcPts val="3900"/>
              </a:spcBef>
              <a:buSzTx/>
              <a:buNone/>
              <a:defRPr sz="4524"/>
            </a:pPr>
            <a:r>
              <a:t> It is made of striated muscle fibres and is supplied by the perineal branch of pudendal nerve 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2" name="Lymphatic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Lymphatics</a:t>
            </a:r>
          </a:p>
        </p:txBody>
      </p:sp>
      <p:sp>
        <p:nvSpPr>
          <p:cNvPr id="183" name="The lymphatics from the prostatic and membranous parts of the urethra pass mostly to the internal iliac nodes and partly to the external iliac node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lymphatics from the prostatic and membranous parts of the urethra pass mostly to the internal iliac nodes and partly to the external iliac nodes.</a:t>
            </a:r>
          </a:p>
          <a:p>
            <a:r>
              <a:t>The lymphatics from the spongy part of the urethra pass mostly to the deep inguinal nodes and some may end in superficial inguinal and external iliac nodes.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1432</Words>
  <Application>Microsoft Office PowerPoint</Application>
  <PresentationFormat>Custom</PresentationFormat>
  <Paragraphs>169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30_BasicColor</vt:lpstr>
      <vt:lpstr>Anatomy of Male Genital Tract with Lymphatic Drainage</vt:lpstr>
      <vt:lpstr>Introduction</vt:lpstr>
      <vt:lpstr>Male Genitalia</vt:lpstr>
      <vt:lpstr>Male Urethra</vt:lpstr>
      <vt:lpstr>Slide 5</vt:lpstr>
      <vt:lpstr>Slide 6</vt:lpstr>
      <vt:lpstr>Slide 7</vt:lpstr>
      <vt:lpstr>Slide 8</vt:lpstr>
      <vt:lpstr>Slide 9</vt:lpstr>
      <vt:lpstr>Penis </vt:lpstr>
      <vt:lpstr>Slide 11</vt:lpstr>
      <vt:lpstr>Slide 12</vt:lpstr>
      <vt:lpstr>Slide 13</vt:lpstr>
      <vt:lpstr>Scrotum</vt:lpstr>
      <vt:lpstr>Glands</vt:lpstr>
      <vt:lpstr>Slide 16</vt:lpstr>
      <vt:lpstr>Slide 17</vt:lpstr>
      <vt:lpstr>Lymphatic drainage of male genitalia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Male Genital Tract with Lymphatic Drainage</dc:title>
  <dc:creator>user</dc:creator>
  <cp:lastModifiedBy>user</cp:lastModifiedBy>
  <cp:revision>3</cp:revision>
  <dcterms:modified xsi:type="dcterms:W3CDTF">2024-11-27T04:13:58Z</dcterms:modified>
</cp:coreProperties>
</file>