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7" r:id="rId22"/>
    <p:sldId id="278" r:id="rId23"/>
    <p:sldId id="274"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55FBFF-6677-44B7-95E5-96C0A54B2251}" type="datetimeFigureOut">
              <a:rPr lang="en-IN" smtClean="0"/>
              <a:pPr/>
              <a:t>27-11-2024</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2159D7B9-50A7-4918-8505-9874C2722423}" type="slidenum">
              <a:rPr lang="en-IN" smtClean="0"/>
              <a:pPr/>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7302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5FBFF-6677-44B7-95E5-96C0A54B2251}"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59D7B9-50A7-4918-8505-9874C2722423}" type="slidenum">
              <a:rPr lang="en-IN" smtClean="0"/>
              <a:pPr/>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90899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5FBFF-6677-44B7-95E5-96C0A54B2251}"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59D7B9-50A7-4918-8505-9874C2722423}" type="slidenum">
              <a:rPr lang="en-IN" smtClean="0"/>
              <a:pPr/>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20152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5FBFF-6677-44B7-95E5-96C0A54B2251}"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59D7B9-50A7-4918-8505-9874C2722423}" type="slidenum">
              <a:rPr lang="en-IN" smtClean="0"/>
              <a:pPr/>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0839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5FBFF-6677-44B7-95E5-96C0A54B2251}"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59D7B9-50A7-4918-8505-9874C2722423}" type="slidenum">
              <a:rPr lang="en-IN" smtClean="0"/>
              <a:pPr/>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36439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55FBFF-6677-44B7-95E5-96C0A54B2251}"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59D7B9-50A7-4918-8505-9874C2722423}" type="slidenum">
              <a:rPr lang="en-IN" smtClean="0"/>
              <a:pPr/>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3096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55FBFF-6677-44B7-95E5-96C0A54B2251}" type="datetimeFigureOut">
              <a:rPr lang="en-IN" smtClean="0"/>
              <a:pPr/>
              <a:t>27-11-2024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159D7B9-50A7-4918-8505-9874C2722423}" type="slidenum">
              <a:rPr lang="en-IN" smtClean="0"/>
              <a:pPr/>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99067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55FBFF-6677-44B7-95E5-96C0A54B2251}" type="datetimeFigureOut">
              <a:rPr lang="en-IN" smtClean="0"/>
              <a:pPr/>
              <a:t>27-11-2024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159D7B9-50A7-4918-8505-9874C2722423}" type="slidenum">
              <a:rPr lang="en-IN" smtClean="0"/>
              <a:pPr/>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7989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5FBFF-6677-44B7-95E5-96C0A54B2251}" type="datetimeFigureOut">
              <a:rPr lang="en-IN" smtClean="0"/>
              <a:pPr/>
              <a:t>27-11-2024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159D7B9-50A7-4918-8505-9874C2722423}" type="slidenum">
              <a:rPr lang="en-IN" smtClean="0"/>
              <a:pPr/>
              <a:t>‹#›</a:t>
            </a:fld>
            <a:endParaRPr lang="en-IN"/>
          </a:p>
        </p:txBody>
      </p:sp>
    </p:spTree>
    <p:extLst>
      <p:ext uri="{BB962C8B-B14F-4D97-AF65-F5344CB8AC3E}">
        <p14:creationId xmlns:p14="http://schemas.microsoft.com/office/powerpoint/2010/main" xmlns="" val="389375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5FBFF-6677-44B7-95E5-96C0A54B2251}"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59D7B9-50A7-4918-8505-9874C2722423}" type="slidenum">
              <a:rPr lang="en-IN" smtClean="0"/>
              <a:pPr/>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20650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555FBFF-6677-44B7-95E5-96C0A54B2251}" type="datetimeFigureOut">
              <a:rPr lang="en-IN" smtClean="0"/>
              <a:pPr/>
              <a:t>27-11-2024</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2159D7B9-50A7-4918-8505-9874C2722423}" type="slidenum">
              <a:rPr lang="en-IN" smtClean="0"/>
              <a:pPr/>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70357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555FBFF-6677-44B7-95E5-96C0A54B2251}" type="datetimeFigureOut">
              <a:rPr lang="en-IN" smtClean="0"/>
              <a:pPr/>
              <a:t>27-11-2024</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159D7B9-50A7-4918-8505-9874C2722423}" type="slidenum">
              <a:rPr lang="en-IN" smtClean="0"/>
              <a:pPr/>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22879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C6563-C5B4-CF4D-359C-F97E339DF66F}"/>
              </a:ext>
            </a:extLst>
          </p:cNvPr>
          <p:cNvSpPr>
            <a:spLocks noGrp="1"/>
          </p:cNvSpPr>
          <p:nvPr>
            <p:ph type="ctrTitle"/>
          </p:nvPr>
        </p:nvSpPr>
        <p:spPr>
          <a:xfrm>
            <a:off x="1199537" y="1779919"/>
            <a:ext cx="10691058" cy="1134657"/>
          </a:xfrm>
        </p:spPr>
        <p:txBody>
          <a:bodyPr/>
          <a:lstStyle/>
          <a:p>
            <a:r>
              <a:rPr lang="en-IN" dirty="0"/>
              <a:t>atypical mycobacteria</a:t>
            </a:r>
          </a:p>
        </p:txBody>
      </p:sp>
      <p:sp>
        <p:nvSpPr>
          <p:cNvPr id="4" name="Subtitle 2">
            <a:extLst>
              <a:ext uri="{FF2B5EF4-FFF2-40B4-BE49-F238E27FC236}">
                <a16:creationId xmlns:a16="http://schemas.microsoft.com/office/drawing/2014/main" xmlns="" id="{A3E93F4D-F01B-ECC6-1C71-9848119DCB19}"/>
              </a:ext>
            </a:extLst>
          </p:cNvPr>
          <p:cNvSpPr>
            <a:spLocks noGrp="1"/>
          </p:cNvSpPr>
          <p:nvPr>
            <p:ph type="subTitle" idx="1"/>
          </p:nvPr>
        </p:nvSpPr>
        <p:spPr>
          <a:xfrm>
            <a:off x="2417780" y="3531204"/>
            <a:ext cx="8997472" cy="2633622"/>
          </a:xfrm>
        </p:spPr>
        <p:txBody>
          <a:bodyPr>
            <a:noAutofit/>
          </a:bodyPr>
          <a:lstStyle/>
          <a:p>
            <a:pPr algn="l"/>
            <a:r>
              <a:rPr lang="en-IN" sz="2400" dirty="0" smtClean="0">
                <a:latin typeface="Times New Roman" panose="02020603050405020304" pitchFamily="18" charset="0"/>
                <a:cs typeface="Times New Roman" panose="02020603050405020304" pitchFamily="18" charset="0"/>
              </a:rPr>
              <a:t>                                                           By- Dr Rashmi mahajan</a:t>
            </a:r>
          </a:p>
          <a:p>
            <a:pPr algn="l"/>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                                                                 hod &amp; professor</a:t>
            </a:r>
          </a:p>
          <a:p>
            <a:pPr algn="l"/>
            <a:r>
              <a:rPr lang="en-IN" sz="2400">
                <a:latin typeface="Times New Roman" panose="02020603050405020304" pitchFamily="18" charset="0"/>
                <a:cs typeface="Times New Roman" panose="02020603050405020304" pitchFamily="18" charset="0"/>
              </a:rPr>
              <a:t> </a:t>
            </a:r>
            <a:r>
              <a:rPr lang="en-IN" sz="2400" smtClean="0">
                <a:latin typeface="Times New Roman" panose="02020603050405020304" pitchFamily="18" charset="0"/>
                <a:cs typeface="Times New Roman" panose="02020603050405020304" pitchFamily="18" charset="0"/>
              </a:rPr>
              <a:t>                                                                 sbks mi &amp; rc</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83135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5E05C-2FFD-5A3D-CC0D-DDFADF32C54E}"/>
              </a:ext>
            </a:extLst>
          </p:cNvPr>
          <p:cNvSpPr>
            <a:spLocks noGrp="1"/>
          </p:cNvSpPr>
          <p:nvPr>
            <p:ph type="title"/>
          </p:nvPr>
        </p:nvSpPr>
        <p:spPr/>
        <p:txBody>
          <a:bodyPr/>
          <a:lstStyle/>
          <a:p>
            <a:r>
              <a:rPr lang="en-IN" dirty="0"/>
              <a:t>Mycobacterium ulcerans infection</a:t>
            </a:r>
          </a:p>
        </p:txBody>
      </p:sp>
      <p:sp>
        <p:nvSpPr>
          <p:cNvPr id="3" name="Content Placeholder 2">
            <a:extLst>
              <a:ext uri="{FF2B5EF4-FFF2-40B4-BE49-F238E27FC236}">
                <a16:creationId xmlns:a16="http://schemas.microsoft.com/office/drawing/2014/main" xmlns="" id="{E4A16832-B0FD-0933-3343-237D376106DD}"/>
              </a:ext>
            </a:extLst>
          </p:cNvPr>
          <p:cNvSpPr>
            <a:spLocks noGrp="1"/>
          </p:cNvSpPr>
          <p:nvPr>
            <p:ph idx="1"/>
          </p:nvPr>
        </p:nvSpPr>
        <p:spPr/>
        <p:txBody>
          <a:bodyPr/>
          <a:lstStyle/>
          <a:p>
            <a:r>
              <a:rPr lang="en-IN" sz="2400" b="1" dirty="0">
                <a:latin typeface="Times New Roman" panose="02020603050405020304" pitchFamily="18" charset="0"/>
                <a:cs typeface="Times New Roman" panose="02020603050405020304" pitchFamily="18" charset="0"/>
              </a:rPr>
              <a:t>Synonyms </a:t>
            </a:r>
          </a:p>
          <a:p>
            <a:pPr marL="514350" indent="-514350">
              <a:lnSpc>
                <a:spcPct val="100000"/>
              </a:lnSpc>
              <a:buFont typeface="+mj-lt"/>
              <a:buAutoNum type="romanUcPeriod"/>
            </a:pPr>
            <a:r>
              <a:rPr lang="en-IN" sz="2400" dirty="0">
                <a:latin typeface="Times New Roman" panose="02020603050405020304" pitchFamily="18" charset="0"/>
                <a:cs typeface="Times New Roman" panose="02020603050405020304" pitchFamily="18" charset="0"/>
              </a:rPr>
              <a:t>• Buruli ulcer </a:t>
            </a:r>
          </a:p>
          <a:p>
            <a:pPr marL="514350" indent="-514350">
              <a:lnSpc>
                <a:spcPct val="100000"/>
              </a:lnSpc>
              <a:buFont typeface="+mj-lt"/>
              <a:buAutoNum type="romanUcPeriod"/>
            </a:pPr>
            <a:r>
              <a:rPr lang="en-IN" sz="2400" dirty="0">
                <a:latin typeface="Times New Roman" panose="02020603050405020304" pitchFamily="18" charset="0"/>
                <a:cs typeface="Times New Roman" panose="02020603050405020304" pitchFamily="18" charset="0"/>
              </a:rPr>
              <a:t>• Bairnsdale ulcer or </a:t>
            </a:r>
            <a:r>
              <a:rPr lang="en-IN" sz="2400" dirty="0" err="1">
                <a:latin typeface="Times New Roman" panose="02020603050405020304" pitchFamily="18" charset="0"/>
                <a:cs typeface="Times New Roman" panose="02020603050405020304" pitchFamily="18" charset="0"/>
              </a:rPr>
              <a:t>Searls</a:t>
            </a:r>
            <a:r>
              <a:rPr lang="en-IN" sz="2400" dirty="0">
                <a:latin typeface="Times New Roman" panose="02020603050405020304" pitchFamily="18" charset="0"/>
                <a:cs typeface="Times New Roman" panose="02020603050405020304" pitchFamily="18" charset="0"/>
              </a:rPr>
              <a:t> ulcer </a:t>
            </a:r>
          </a:p>
          <a:p>
            <a:pPr marL="514350" indent="-514350">
              <a:lnSpc>
                <a:spcPct val="100000"/>
              </a:lnSpc>
              <a:buFont typeface="+mj-lt"/>
              <a:buAutoNum type="romanUcPeriod"/>
            </a:pP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Kasongo</a:t>
            </a:r>
            <a:r>
              <a:rPr lang="en-IN" sz="2400" dirty="0">
                <a:latin typeface="Times New Roman" panose="02020603050405020304" pitchFamily="18" charset="0"/>
                <a:cs typeface="Times New Roman" panose="02020603050405020304" pitchFamily="18" charset="0"/>
              </a:rPr>
              <a:t> </a:t>
            </a:r>
          </a:p>
          <a:p>
            <a:pPr marL="0" indent="0">
              <a:lnSpc>
                <a:spcPct val="100000"/>
              </a:lnSpc>
              <a:buNone/>
            </a:pPr>
            <a:endParaRPr lang="en-IN" dirty="0"/>
          </a:p>
        </p:txBody>
      </p:sp>
    </p:spTree>
    <p:extLst>
      <p:ext uri="{BB962C8B-B14F-4D97-AF65-F5344CB8AC3E}">
        <p14:creationId xmlns:p14="http://schemas.microsoft.com/office/powerpoint/2010/main" xmlns="" val="145418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3D964-15DA-328D-2E12-261F12684EB1}"/>
              </a:ext>
            </a:extLst>
          </p:cNvPr>
          <p:cNvSpPr>
            <a:spLocks noGrp="1"/>
          </p:cNvSpPr>
          <p:nvPr>
            <p:ph type="title"/>
          </p:nvPr>
        </p:nvSpPr>
        <p:spPr/>
        <p:txBody>
          <a:bodyPr/>
          <a:lstStyle/>
          <a:p>
            <a:r>
              <a:rPr lang="en-IN" dirty="0"/>
              <a:t>Mycobacterium ulcerans infection</a:t>
            </a:r>
          </a:p>
        </p:txBody>
      </p:sp>
      <p:sp>
        <p:nvSpPr>
          <p:cNvPr id="3" name="Content Placeholder 2">
            <a:extLst>
              <a:ext uri="{FF2B5EF4-FFF2-40B4-BE49-F238E27FC236}">
                <a16:creationId xmlns:a16="http://schemas.microsoft.com/office/drawing/2014/main" xmlns="" id="{3408950C-4412-413F-9A8B-8C6D5F35878C}"/>
              </a:ext>
            </a:extLst>
          </p:cNvPr>
          <p:cNvSpPr>
            <a:spLocks noGrp="1"/>
          </p:cNvSpPr>
          <p:nvPr>
            <p:ph idx="1"/>
          </p:nvPr>
        </p:nvSpPr>
        <p:spPr>
          <a:xfrm>
            <a:off x="1150175" y="1853754"/>
            <a:ext cx="9904679" cy="4037749"/>
          </a:xfrm>
        </p:spPr>
        <p:txBody>
          <a:bodyPr>
            <a:normAutofit lnSpcReduction="10000"/>
          </a:bodyPr>
          <a:lstStyle/>
          <a:p>
            <a:r>
              <a:rPr lang="en-IN" sz="2200" b="1" dirty="0">
                <a:latin typeface="Times New Roman" panose="02020603050405020304" pitchFamily="18" charset="0"/>
                <a:cs typeface="Times New Roman" panose="02020603050405020304" pitchFamily="18" charset="0"/>
              </a:rPr>
              <a:t>Pathogenesis and pathology</a:t>
            </a:r>
            <a:r>
              <a:rPr lang="en-I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After inoculation into the skin, M. ulcerans proliferates and produces the poly ketone toxin </a:t>
            </a:r>
            <a:r>
              <a:rPr lang="en-US" sz="2200" dirty="0" err="1">
                <a:latin typeface="Times New Roman" panose="02020603050405020304" pitchFamily="18" charset="0"/>
                <a:cs typeface="Times New Roman" panose="02020603050405020304" pitchFamily="18" charset="0"/>
              </a:rPr>
              <a:t>mycolactone</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Physiopathology of Buruli ulcer is closely associated with diffusion of the toxin from bacterial foci.</a:t>
            </a:r>
          </a:p>
          <a:p>
            <a:r>
              <a:rPr lang="en-US" sz="2200" dirty="0">
                <a:latin typeface="Times New Roman" panose="02020603050405020304" pitchFamily="18" charset="0"/>
                <a:cs typeface="Times New Roman" panose="02020603050405020304" pitchFamily="18" charset="0"/>
              </a:rPr>
              <a:t> The temperature requirement of M ulcerans favours the development of lesions in cooler tissues, especially the skin and subcutaneous tissue. </a:t>
            </a:r>
          </a:p>
          <a:p>
            <a:r>
              <a:rPr lang="en-US" sz="2200" dirty="0">
                <a:latin typeface="Times New Roman" panose="02020603050405020304" pitchFamily="18" charset="0"/>
                <a:cs typeface="Times New Roman" panose="02020603050405020304" pitchFamily="18" charset="0"/>
              </a:rPr>
              <a:t>Mycolactone destroys tissues by apoptosis and necrosis and suppresses host immune responses .</a:t>
            </a:r>
          </a:p>
          <a:p>
            <a:r>
              <a:rPr lang="en-IN" sz="2200" b="1" dirty="0">
                <a:latin typeface="Times New Roman" panose="02020603050405020304" pitchFamily="18" charset="0"/>
                <a:cs typeface="Times New Roman" panose="02020603050405020304" pitchFamily="18" charset="0"/>
              </a:rPr>
              <a:t>Environmental factors</a:t>
            </a:r>
            <a:r>
              <a:rPr lang="en-US" sz="2200" dirty="0">
                <a:latin typeface="Times New Roman" panose="02020603050405020304" pitchFamily="18" charset="0"/>
                <a:cs typeface="Times New Roman" panose="02020603050405020304" pitchFamily="18" charset="0"/>
              </a:rPr>
              <a:t>: The organism is prevalent in rural tropical wetlands.</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3815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191B2-B557-B22F-F934-437B4804ADF1}"/>
              </a:ext>
            </a:extLst>
          </p:cNvPr>
          <p:cNvSpPr>
            <a:spLocks noGrp="1"/>
          </p:cNvSpPr>
          <p:nvPr>
            <p:ph type="title"/>
          </p:nvPr>
        </p:nvSpPr>
        <p:spPr>
          <a:xfrm>
            <a:off x="1274798" y="804519"/>
            <a:ext cx="9603275" cy="1049235"/>
          </a:xfrm>
        </p:spPr>
        <p:txBody>
          <a:bodyPr/>
          <a:lstStyle/>
          <a:p>
            <a:r>
              <a:rPr lang="en-IN" dirty="0"/>
              <a:t>Mycobacterium ulcerans infection</a:t>
            </a:r>
          </a:p>
        </p:txBody>
      </p:sp>
      <p:sp>
        <p:nvSpPr>
          <p:cNvPr id="3" name="Content Placeholder 2">
            <a:extLst>
              <a:ext uri="{FF2B5EF4-FFF2-40B4-BE49-F238E27FC236}">
                <a16:creationId xmlns:a16="http://schemas.microsoft.com/office/drawing/2014/main" xmlns="" id="{94AB7D49-0343-096B-CB52-932B2E400D20}"/>
              </a:ext>
            </a:extLst>
          </p:cNvPr>
          <p:cNvSpPr>
            <a:spLocks noGrp="1"/>
          </p:cNvSpPr>
          <p:nvPr>
            <p:ph idx="1"/>
          </p:nvPr>
        </p:nvSpPr>
        <p:spPr>
          <a:xfrm>
            <a:off x="568473" y="1853754"/>
            <a:ext cx="12026650" cy="4404105"/>
          </a:xfrm>
        </p:spPr>
        <p:txBody>
          <a:bodyPr>
            <a:noAutofit/>
          </a:bodyPr>
          <a:lstStyle/>
          <a:p>
            <a:r>
              <a:rPr lang="en-IN" b="1" dirty="0">
                <a:latin typeface="Times New Roman" panose="02020603050405020304" pitchFamily="18" charset="0"/>
                <a:cs typeface="Times New Roman" panose="02020603050405020304" pitchFamily="18" charset="0"/>
              </a:rPr>
              <a:t>Clinical features</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Mycobacterium that infects the skin and subcutaneous tissue. This gives rise to a painless nodule, papule, plaque or oedema that evolves into a painless ulcer with undermined edges.</a:t>
            </a:r>
          </a:p>
          <a:p>
            <a:r>
              <a:rPr lang="en-IN" b="1" dirty="0">
                <a:latin typeface="Times New Roman" panose="02020603050405020304" pitchFamily="18" charset="0"/>
                <a:cs typeface="Times New Roman" panose="02020603050405020304" pitchFamily="18" charset="0"/>
              </a:rPr>
              <a:t>Differential diagnosis</a:t>
            </a:r>
            <a:r>
              <a:rPr lang="en-US"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Ulcerated tuberculosis lesions, </a:t>
            </a:r>
          </a:p>
          <a:p>
            <a:r>
              <a:rPr lang="en-IN" dirty="0">
                <a:latin typeface="Times New Roman" panose="02020603050405020304" pitchFamily="18" charset="0"/>
                <a:cs typeface="Times New Roman" panose="02020603050405020304" pitchFamily="18" charset="0"/>
              </a:rPr>
              <a:t>Blastomycosis  </a:t>
            </a:r>
          </a:p>
          <a:p>
            <a:r>
              <a:rPr lang="en-IN" dirty="0">
                <a:latin typeface="Times New Roman" panose="02020603050405020304" pitchFamily="18" charset="0"/>
                <a:cs typeface="Times New Roman" panose="02020603050405020304" pitchFamily="18" charset="0"/>
              </a:rPr>
              <a:t>Cellulitis</a:t>
            </a:r>
          </a:p>
          <a:p>
            <a:r>
              <a:rPr lang="en-IN" dirty="0">
                <a:latin typeface="Times New Roman" panose="02020603050405020304" pitchFamily="18" charset="0"/>
                <a:cs typeface="Times New Roman" panose="02020603050405020304" pitchFamily="18" charset="0"/>
              </a:rPr>
              <a:t>Pyoderma gangrenosum,</a:t>
            </a:r>
          </a:p>
          <a:p>
            <a:r>
              <a:rPr lang="en-IN" dirty="0">
                <a:latin typeface="Times New Roman" panose="02020603050405020304" pitchFamily="18" charset="0"/>
                <a:cs typeface="Times New Roman" panose="02020603050405020304" pitchFamily="18" charset="0"/>
              </a:rPr>
              <a:t>Necrotizing faciitis </a:t>
            </a:r>
            <a:endParaRPr lang="en-US"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Investigations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The four diagnostic laboratory tests for Buruli ulcer are: </a:t>
            </a:r>
          </a:p>
          <a:p>
            <a:pPr marL="0" indent="0">
              <a:buNone/>
            </a:pPr>
            <a:r>
              <a:rPr lang="en-US" dirty="0">
                <a:latin typeface="Times New Roman" panose="02020603050405020304" pitchFamily="18" charset="0"/>
                <a:cs typeface="Times New Roman" panose="02020603050405020304" pitchFamily="18" charset="0"/>
              </a:rPr>
              <a:t>(i) direct smear (with acid‐fast stains auramine ) (ii) culture at 32°C(iii) histopathology(iv) PCR</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7EE46974-1C94-A7AD-A067-C6156A39DD9A}"/>
              </a:ext>
            </a:extLst>
          </p:cNvPr>
          <p:cNvPicPr>
            <a:picLocks noChangeAspect="1"/>
          </p:cNvPicPr>
          <p:nvPr/>
        </p:nvPicPr>
        <p:blipFill>
          <a:blip r:embed="rId2"/>
          <a:stretch>
            <a:fillRect/>
          </a:stretch>
        </p:blipFill>
        <p:spPr>
          <a:xfrm>
            <a:off x="9303926" y="0"/>
            <a:ext cx="2872989" cy="1828958"/>
          </a:xfrm>
          <a:prstGeom prst="rect">
            <a:avLst/>
          </a:prstGeom>
        </p:spPr>
      </p:pic>
    </p:spTree>
    <p:extLst>
      <p:ext uri="{BB962C8B-B14F-4D97-AF65-F5344CB8AC3E}">
        <p14:creationId xmlns:p14="http://schemas.microsoft.com/office/powerpoint/2010/main" xmlns="" val="354578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28176-1D46-2CC9-7BF5-AE56323979AD}"/>
              </a:ext>
            </a:extLst>
          </p:cNvPr>
          <p:cNvSpPr>
            <a:spLocks noGrp="1"/>
          </p:cNvSpPr>
          <p:nvPr>
            <p:ph type="title"/>
          </p:nvPr>
        </p:nvSpPr>
        <p:spPr/>
        <p:txBody>
          <a:bodyPr/>
          <a:lstStyle/>
          <a:p>
            <a:r>
              <a:rPr lang="en-IN" dirty="0"/>
              <a:t>Mycobacterium ulcerans infection</a:t>
            </a:r>
          </a:p>
        </p:txBody>
      </p:sp>
      <p:sp>
        <p:nvSpPr>
          <p:cNvPr id="3" name="Content Placeholder 2">
            <a:extLst>
              <a:ext uri="{FF2B5EF4-FFF2-40B4-BE49-F238E27FC236}">
                <a16:creationId xmlns:a16="http://schemas.microsoft.com/office/drawing/2014/main" xmlns="" id="{AD108CCB-9981-D6B5-94C0-9E127D983DB7}"/>
              </a:ext>
            </a:extLst>
          </p:cNvPr>
          <p:cNvSpPr>
            <a:spLocks noGrp="1"/>
          </p:cNvSpPr>
          <p:nvPr>
            <p:ph idx="1"/>
          </p:nvPr>
        </p:nvSpPr>
        <p:spPr/>
        <p:txBody>
          <a:bodyPr>
            <a:normAutofit/>
          </a:bodyPr>
          <a:lstStyle/>
          <a:p>
            <a:r>
              <a:rPr lang="en-IN" sz="2200" b="1" dirty="0">
                <a:latin typeface="Times New Roman" panose="02020603050405020304" pitchFamily="18" charset="0"/>
                <a:cs typeface="Times New Roman" panose="02020603050405020304" pitchFamily="18" charset="0"/>
              </a:rPr>
              <a:t>Management:</a:t>
            </a:r>
          </a:p>
          <a:p>
            <a:r>
              <a:rPr lang="en-IN" sz="2200" dirty="0">
                <a:latin typeface="Times New Roman" panose="02020603050405020304" pitchFamily="18" charset="0"/>
                <a:cs typeface="Times New Roman" panose="02020603050405020304" pitchFamily="18" charset="0"/>
              </a:rPr>
              <a:t>First line- </a:t>
            </a:r>
            <a:r>
              <a:rPr lang="en-US" sz="2200" dirty="0">
                <a:latin typeface="Times New Roman" panose="02020603050405020304" pitchFamily="18" charset="0"/>
                <a:cs typeface="Times New Roman" panose="02020603050405020304" pitchFamily="18" charset="0"/>
              </a:rPr>
              <a:t>Oral rifampicin 10 mg/kg and intramuscular streptomycin 15 mg/ kg should be given for 8 weeks.</a:t>
            </a:r>
            <a:endParaRPr lang="en-IN" sz="2200" dirty="0">
              <a:latin typeface="Times New Roman" panose="02020603050405020304" pitchFamily="18" charset="0"/>
              <a:cs typeface="Times New Roman" panose="02020603050405020304" pitchFamily="18" charset="0"/>
            </a:endParaRPr>
          </a:p>
          <a:p>
            <a:r>
              <a:rPr lang="en-IN" sz="2200" dirty="0">
                <a:latin typeface="Times New Roman" panose="02020603050405020304" pitchFamily="18" charset="0"/>
                <a:cs typeface="Times New Roman" panose="02020603050405020304" pitchFamily="18" charset="0"/>
              </a:rPr>
              <a:t>Second line- </a:t>
            </a:r>
            <a:r>
              <a:rPr lang="en-US" sz="2200" dirty="0" err="1">
                <a:latin typeface="Times New Roman" panose="02020603050405020304" pitchFamily="18" charset="0"/>
                <a:cs typeface="Times New Roman" panose="02020603050405020304" pitchFamily="18" charset="0"/>
              </a:rPr>
              <a:t>Rifampacin</a:t>
            </a:r>
            <a:r>
              <a:rPr lang="en-US" sz="2200" dirty="0">
                <a:latin typeface="Times New Roman" panose="02020603050405020304" pitchFamily="18" charset="0"/>
                <a:cs typeface="Times New Roman" panose="02020603050405020304" pitchFamily="18" charset="0"/>
              </a:rPr>
              <a:t> 10 mg/kg and amikacin 15 mg/kg should be given for 8 weeks.</a:t>
            </a:r>
          </a:p>
          <a:p>
            <a:r>
              <a:rPr lang="en-IN" sz="2200" dirty="0">
                <a:latin typeface="Times New Roman" panose="02020603050405020304" pitchFamily="18" charset="0"/>
                <a:cs typeface="Times New Roman" panose="02020603050405020304" pitchFamily="18" charset="0"/>
              </a:rPr>
              <a:t>Third line</a:t>
            </a:r>
            <a:r>
              <a:rPr lang="en-US" sz="2200" dirty="0">
                <a:latin typeface="Times New Roman" panose="02020603050405020304" pitchFamily="18" charset="0"/>
                <a:cs typeface="Times New Roman" panose="02020603050405020304" pitchFamily="18" charset="0"/>
              </a:rPr>
              <a:t>- Rifampicin and clarithromycin should be given for 8 weeks or rifapentine plus moxifloxacin for 8 weeks.</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4671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6A260E-E545-3958-45CD-49E3E37469D1}"/>
              </a:ext>
            </a:extLst>
          </p:cNvPr>
          <p:cNvSpPr>
            <a:spLocks noGrp="1"/>
          </p:cNvSpPr>
          <p:nvPr>
            <p:ph type="title"/>
          </p:nvPr>
        </p:nvSpPr>
        <p:spPr/>
        <p:txBody>
          <a:bodyPr/>
          <a:lstStyle/>
          <a:p>
            <a:r>
              <a:rPr lang="en-IN" dirty="0"/>
              <a:t>Mycobacterium avium complex (M. avium and M. intracellulare) infection</a:t>
            </a:r>
          </a:p>
        </p:txBody>
      </p:sp>
      <p:sp>
        <p:nvSpPr>
          <p:cNvPr id="3" name="Content Placeholder 2">
            <a:extLst>
              <a:ext uri="{FF2B5EF4-FFF2-40B4-BE49-F238E27FC236}">
                <a16:creationId xmlns:a16="http://schemas.microsoft.com/office/drawing/2014/main" xmlns="" id="{6D00FAF7-1408-6FF0-23FB-209EAAB4A695}"/>
              </a:ext>
            </a:extLst>
          </p:cNvPr>
          <p:cNvSpPr>
            <a:spLocks noGrp="1"/>
          </p:cNvSpPr>
          <p:nvPr>
            <p:ph idx="1"/>
          </p:nvPr>
        </p:nvSpPr>
        <p:spPr>
          <a:xfrm>
            <a:off x="1451579" y="2015732"/>
            <a:ext cx="10415956" cy="3755803"/>
          </a:xfrm>
        </p:spPr>
        <p:txBody>
          <a:bodyPr>
            <a:noAutofit/>
          </a:bodyPr>
          <a:lstStyle/>
          <a:p>
            <a:r>
              <a:rPr lang="en-IN" sz="2200" b="1" dirty="0">
                <a:latin typeface="Times New Roman" panose="02020603050405020304" pitchFamily="18" charset="0"/>
                <a:cs typeface="Times New Roman" panose="02020603050405020304" pitchFamily="18" charset="0"/>
              </a:rPr>
              <a:t>Predisposing factors- </a:t>
            </a:r>
            <a:r>
              <a:rPr lang="en-US" sz="2200" dirty="0">
                <a:latin typeface="Times New Roman" panose="02020603050405020304" pitchFamily="18" charset="0"/>
                <a:cs typeface="Times New Roman" panose="02020603050405020304" pitchFamily="18" charset="0"/>
              </a:rPr>
              <a:t>Immunesuppression is most commonly due to HIV infection. Patients without HIV infection emphasizes the frequent association with haematological malignancies.</a:t>
            </a:r>
          </a:p>
          <a:p>
            <a:r>
              <a:rPr lang="en-IN" sz="2200" b="1" dirty="0">
                <a:latin typeface="Times New Roman" panose="02020603050405020304" pitchFamily="18" charset="0"/>
                <a:cs typeface="Times New Roman" panose="02020603050405020304" pitchFamily="18" charset="0"/>
              </a:rPr>
              <a:t>Causative organisms</a:t>
            </a:r>
            <a:r>
              <a:rPr lang="en-US" sz="2200" dirty="0">
                <a:latin typeface="Times New Roman" panose="02020603050405020304" pitchFamily="18" charset="0"/>
                <a:cs typeface="Times New Roman" panose="02020603050405020304" pitchFamily="18" charset="0"/>
              </a:rPr>
              <a:t>:This complex comprises the closely related organisms M. avium and M. </a:t>
            </a:r>
            <a:r>
              <a:rPr lang="en-US" sz="2200" dirty="0" err="1">
                <a:latin typeface="Times New Roman" panose="02020603050405020304" pitchFamily="18" charset="0"/>
                <a:cs typeface="Times New Roman" panose="02020603050405020304" pitchFamily="18" charset="0"/>
              </a:rPr>
              <a:t>intracellulare</a:t>
            </a:r>
            <a:r>
              <a:rPr lang="en-US" sz="2200" dirty="0">
                <a:latin typeface="Times New Roman" panose="02020603050405020304" pitchFamily="18" charset="0"/>
                <a:cs typeface="Times New Roman" panose="02020603050405020304" pitchFamily="18" charset="0"/>
              </a:rPr>
              <a:t>, which can be differentiated using PCR‐aided DNA–DNA hybridization.</a:t>
            </a:r>
          </a:p>
          <a:p>
            <a:r>
              <a:rPr lang="en-US" sz="2200" dirty="0">
                <a:latin typeface="Times New Roman" panose="02020603050405020304" pitchFamily="18" charset="0"/>
                <a:cs typeface="Times New Roman" panose="02020603050405020304" pitchFamily="18" charset="0"/>
              </a:rPr>
              <a:t>They are slow‐growing organisms with optimal growth at 37°C and are ubiquitous saprophytes, found in tap water, soil, dairy products, animals and house dust</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7721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43989-9F2D-3DBD-AD23-B501DD115E38}"/>
              </a:ext>
            </a:extLst>
          </p:cNvPr>
          <p:cNvSpPr>
            <a:spLocks noGrp="1"/>
          </p:cNvSpPr>
          <p:nvPr>
            <p:ph type="title"/>
          </p:nvPr>
        </p:nvSpPr>
        <p:spPr>
          <a:xfrm>
            <a:off x="596172" y="814352"/>
            <a:ext cx="9603275" cy="1049235"/>
          </a:xfrm>
        </p:spPr>
        <p:txBody>
          <a:bodyPr/>
          <a:lstStyle/>
          <a:p>
            <a:r>
              <a:rPr lang="en-IN" dirty="0"/>
              <a:t>Mycobacterium avium complex (M. avium and M. intracellulare) infection</a:t>
            </a:r>
          </a:p>
        </p:txBody>
      </p:sp>
      <p:sp>
        <p:nvSpPr>
          <p:cNvPr id="3" name="Content Placeholder 2">
            <a:extLst>
              <a:ext uri="{FF2B5EF4-FFF2-40B4-BE49-F238E27FC236}">
                <a16:creationId xmlns:a16="http://schemas.microsoft.com/office/drawing/2014/main" xmlns="" id="{B19DEE39-5243-EE03-EFCF-9A5A4FA21E2D}"/>
              </a:ext>
            </a:extLst>
          </p:cNvPr>
          <p:cNvSpPr>
            <a:spLocks noGrp="1"/>
          </p:cNvSpPr>
          <p:nvPr>
            <p:ph idx="1"/>
          </p:nvPr>
        </p:nvSpPr>
        <p:spPr>
          <a:xfrm>
            <a:off x="1451579" y="2015732"/>
            <a:ext cx="9855518" cy="3736139"/>
          </a:xfrm>
        </p:spPr>
        <p:txBody>
          <a:bodyPr>
            <a:normAutofit/>
          </a:bodyPr>
          <a:lstStyle/>
          <a:p>
            <a:r>
              <a:rPr lang="en-IN" sz="2200" b="1" dirty="0">
                <a:latin typeface="Times New Roman" panose="02020603050405020304" pitchFamily="18" charset="0"/>
                <a:cs typeface="Times New Roman" panose="02020603050405020304" pitchFamily="18" charset="0"/>
              </a:rPr>
              <a:t>Clinical features</a:t>
            </a:r>
            <a:r>
              <a:rPr lang="en-I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skin is uncommon, but can occur either following traumatic skin inoculation in cervical lymphadenitis, in which case sinus formation is indistinguishable from tuberculous scrofuloderma, or in immunocompromised hosts, in whom MAC may disseminate from primary visceral lesions.</a:t>
            </a:r>
          </a:p>
          <a:p>
            <a:r>
              <a:rPr lang="en-IN" sz="2200" b="1" dirty="0">
                <a:latin typeface="Times New Roman" panose="02020603050405020304" pitchFamily="18" charset="0"/>
                <a:cs typeface="Times New Roman" panose="02020603050405020304" pitchFamily="18" charset="0"/>
              </a:rPr>
              <a:t>Skin lesions </a:t>
            </a:r>
            <a:r>
              <a:rPr lang="en-IN" sz="2200" dirty="0">
                <a:latin typeface="Times New Roman" panose="02020603050405020304" pitchFamily="18" charset="0"/>
                <a:cs typeface="Times New Roman" panose="02020603050405020304" pitchFamily="18" charset="0"/>
              </a:rPr>
              <a:t>are of variable appearance and include multiple ulcers , nodules, ulcerated nodules, abscesses , painless nodules and plaques resembling lepromatous leprosy  or lupus vulgaris ,as well as lesions resembling prurigo nodularis.</a:t>
            </a:r>
          </a:p>
        </p:txBody>
      </p:sp>
      <p:pic>
        <p:nvPicPr>
          <p:cNvPr id="5" name="Picture 4">
            <a:extLst>
              <a:ext uri="{FF2B5EF4-FFF2-40B4-BE49-F238E27FC236}">
                <a16:creationId xmlns:a16="http://schemas.microsoft.com/office/drawing/2014/main" xmlns="" id="{2DD8319B-91A6-5347-8E84-4F4F31B65933}"/>
              </a:ext>
            </a:extLst>
          </p:cNvPr>
          <p:cNvPicPr>
            <a:picLocks noChangeAspect="1"/>
          </p:cNvPicPr>
          <p:nvPr/>
        </p:nvPicPr>
        <p:blipFill>
          <a:blip r:embed="rId2"/>
          <a:stretch>
            <a:fillRect/>
          </a:stretch>
        </p:blipFill>
        <p:spPr>
          <a:xfrm>
            <a:off x="9275979" y="-36905"/>
            <a:ext cx="2916021" cy="1900492"/>
          </a:xfrm>
          <a:prstGeom prst="rect">
            <a:avLst/>
          </a:prstGeom>
        </p:spPr>
      </p:pic>
    </p:spTree>
    <p:extLst>
      <p:ext uri="{BB962C8B-B14F-4D97-AF65-F5344CB8AC3E}">
        <p14:creationId xmlns:p14="http://schemas.microsoft.com/office/powerpoint/2010/main" xmlns="" val="7309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A5588-3A16-2965-942E-3349271B3A88}"/>
              </a:ext>
            </a:extLst>
          </p:cNvPr>
          <p:cNvSpPr>
            <a:spLocks noGrp="1"/>
          </p:cNvSpPr>
          <p:nvPr>
            <p:ph type="title"/>
          </p:nvPr>
        </p:nvSpPr>
        <p:spPr/>
        <p:txBody>
          <a:bodyPr/>
          <a:lstStyle/>
          <a:p>
            <a:r>
              <a:rPr lang="en-IN" dirty="0"/>
              <a:t>Mycobacterium avium complex (M. avium and M. intracellulare) infection</a:t>
            </a:r>
          </a:p>
        </p:txBody>
      </p:sp>
      <p:sp>
        <p:nvSpPr>
          <p:cNvPr id="3" name="Content Placeholder 2">
            <a:extLst>
              <a:ext uri="{FF2B5EF4-FFF2-40B4-BE49-F238E27FC236}">
                <a16:creationId xmlns:a16="http://schemas.microsoft.com/office/drawing/2014/main" xmlns="" id="{2B3DE560-A64C-D3EF-7D02-90A86B0F8B6E}"/>
              </a:ext>
            </a:extLst>
          </p:cNvPr>
          <p:cNvSpPr>
            <a:spLocks noGrp="1"/>
          </p:cNvSpPr>
          <p:nvPr>
            <p:ph idx="1"/>
          </p:nvPr>
        </p:nvSpPr>
        <p:spPr/>
        <p:txBody>
          <a:bodyPr>
            <a:normAutofit/>
          </a:bodyPr>
          <a:lstStyle/>
          <a:p>
            <a:r>
              <a:rPr lang="en-IN" sz="2200" b="1" dirty="0">
                <a:latin typeface="Times New Roman" panose="02020603050405020304" pitchFamily="18" charset="0"/>
                <a:cs typeface="Times New Roman" panose="02020603050405020304" pitchFamily="18" charset="0"/>
              </a:rPr>
              <a:t>Investigations</a:t>
            </a:r>
            <a:r>
              <a:rPr lang="en-I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diagnosis may be made by blood culture.</a:t>
            </a:r>
          </a:p>
          <a:p>
            <a:r>
              <a:rPr lang="en-US" sz="2200" dirty="0">
                <a:latin typeface="Times New Roman" panose="02020603050405020304" pitchFamily="18" charset="0"/>
                <a:cs typeface="Times New Roman" panose="02020603050405020304" pitchFamily="18" charset="0"/>
              </a:rPr>
              <a:t>Culture of MAC from the bone marrow or a liver biopsy.</a:t>
            </a:r>
          </a:p>
          <a:p>
            <a:r>
              <a:rPr lang="en-IN" sz="2200" b="1" dirty="0">
                <a:latin typeface="Times New Roman" panose="02020603050405020304" pitchFamily="18" charset="0"/>
                <a:cs typeface="Times New Roman" panose="02020603050405020304" pitchFamily="18" charset="0"/>
              </a:rPr>
              <a:t>Management</a:t>
            </a:r>
            <a:r>
              <a:rPr lang="en-US" sz="2200" dirty="0">
                <a:latin typeface="Times New Roman" panose="02020603050405020304" pitchFamily="18" charset="0"/>
                <a:cs typeface="Times New Roman" panose="02020603050405020304" pitchFamily="18" charset="0"/>
              </a:rPr>
              <a:t>: Surgical excision of the affected nodes .</a:t>
            </a:r>
          </a:p>
          <a:p>
            <a:r>
              <a:rPr lang="en-US" sz="2200" dirty="0">
                <a:latin typeface="Times New Roman" panose="02020603050405020304" pitchFamily="18" charset="0"/>
                <a:cs typeface="Times New Roman" panose="02020603050405020304" pitchFamily="18" charset="0"/>
              </a:rPr>
              <a:t> Surgical excision has also been used in some patients with localized skin lesions.</a:t>
            </a:r>
          </a:p>
          <a:p>
            <a:r>
              <a:rPr lang="en-US" sz="2200" dirty="0">
                <a:latin typeface="Times New Roman" panose="02020603050405020304" pitchFamily="18" charset="0"/>
                <a:cs typeface="Times New Roman" panose="02020603050405020304" pitchFamily="18" charset="0"/>
              </a:rPr>
              <a:t>HIV‐associated MAC disease, a macrolide in combination with ethambutol is the minimum recommended treatment.</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2703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610F2-199B-2F2D-BB05-06C5758D0642}"/>
              </a:ext>
            </a:extLst>
          </p:cNvPr>
          <p:cNvSpPr>
            <a:spLocks noGrp="1"/>
          </p:cNvSpPr>
          <p:nvPr>
            <p:ph type="title"/>
          </p:nvPr>
        </p:nvSpPr>
        <p:spPr/>
        <p:txBody>
          <a:bodyPr/>
          <a:lstStyle/>
          <a:p>
            <a:r>
              <a:rPr lang="en-IN" dirty="0"/>
              <a:t>Mycobacterium haemophilum infection</a:t>
            </a:r>
          </a:p>
        </p:txBody>
      </p:sp>
      <p:sp>
        <p:nvSpPr>
          <p:cNvPr id="3" name="Content Placeholder 2">
            <a:extLst>
              <a:ext uri="{FF2B5EF4-FFF2-40B4-BE49-F238E27FC236}">
                <a16:creationId xmlns:a16="http://schemas.microsoft.com/office/drawing/2014/main" xmlns="" id="{0AEA74D2-BD0A-79F2-75AE-3ABCDFCF9CCF}"/>
              </a:ext>
            </a:extLst>
          </p:cNvPr>
          <p:cNvSpPr>
            <a:spLocks noGrp="1"/>
          </p:cNvSpPr>
          <p:nvPr>
            <p:ph idx="1"/>
          </p:nvPr>
        </p:nvSpPr>
        <p:spPr>
          <a:xfrm>
            <a:off x="1451579" y="2015732"/>
            <a:ext cx="10258640" cy="3785300"/>
          </a:xfrm>
        </p:spPr>
        <p:txBody>
          <a:bodyPr>
            <a:noAutofit/>
          </a:bodyPr>
          <a:lstStyle/>
          <a:p>
            <a:r>
              <a:rPr lang="en-IN" sz="2200" b="1" dirty="0">
                <a:latin typeface="Times New Roman" panose="02020603050405020304" pitchFamily="18" charset="0"/>
                <a:cs typeface="Times New Roman" panose="02020603050405020304" pitchFamily="18" charset="0"/>
              </a:rPr>
              <a:t>Causative organism</a:t>
            </a:r>
            <a:r>
              <a:rPr lang="en-I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natural habitat and means of acquisition of M. </a:t>
            </a:r>
            <a:r>
              <a:rPr lang="en-US" sz="2200" dirty="0" err="1">
                <a:latin typeface="Times New Roman" panose="02020603050405020304" pitchFamily="18" charset="0"/>
                <a:cs typeface="Times New Roman" panose="02020603050405020304" pitchFamily="18" charset="0"/>
              </a:rPr>
              <a:t>haemophilum</a:t>
            </a:r>
            <a:r>
              <a:rPr lang="en-US" sz="2200" dirty="0">
                <a:latin typeface="Times New Roman" panose="02020603050405020304" pitchFamily="18" charset="0"/>
                <a:cs typeface="Times New Roman" panose="02020603050405020304" pitchFamily="18" charset="0"/>
              </a:rPr>
              <a:t> are unknown although water sources are strongly suspected.</a:t>
            </a:r>
          </a:p>
          <a:p>
            <a:r>
              <a:rPr lang="en-IN" sz="2200" b="1" dirty="0">
                <a:latin typeface="Times New Roman" panose="02020603050405020304" pitchFamily="18" charset="0"/>
                <a:cs typeface="Times New Roman" panose="02020603050405020304" pitchFamily="18" charset="0"/>
              </a:rPr>
              <a:t>Pathology</a:t>
            </a:r>
            <a:r>
              <a:rPr lang="en-I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Histologically, suppurative granulomas containing acid‐fast bacilli are usually seen, but occasionally granulomas may be poorly formed and have varying amounts of necrosis.</a:t>
            </a:r>
          </a:p>
          <a:p>
            <a:r>
              <a:rPr lang="en-IN" sz="2200" b="1" dirty="0">
                <a:latin typeface="Times New Roman" panose="02020603050405020304" pitchFamily="18" charset="0"/>
                <a:cs typeface="Times New Roman" panose="02020603050405020304" pitchFamily="18" charset="0"/>
              </a:rPr>
              <a:t>Clinical features</a:t>
            </a:r>
            <a:r>
              <a:rPr lang="en-US" sz="2200" dirty="0">
                <a:latin typeface="Times New Roman" panose="02020603050405020304" pitchFamily="18" charset="0"/>
                <a:cs typeface="Times New Roman" panose="02020603050405020304" pitchFamily="18" charset="0"/>
              </a:rPr>
              <a:t>:Erythematous or violaceous papules </a:t>
            </a:r>
          </a:p>
          <a:p>
            <a:r>
              <a:rPr lang="en-US" sz="2200" dirty="0">
                <a:latin typeface="Times New Roman" panose="02020603050405020304" pitchFamily="18" charset="0"/>
                <a:cs typeface="Times New Roman" panose="02020603050405020304" pitchFamily="18" charset="0"/>
              </a:rPr>
              <a:t>Nodules that enlarge to become painful abscesses or ulcers </a:t>
            </a:r>
          </a:p>
          <a:p>
            <a:r>
              <a:rPr lang="en-US" sz="2200" dirty="0">
                <a:latin typeface="Times New Roman" panose="02020603050405020304" pitchFamily="18" charset="0"/>
                <a:cs typeface="Times New Roman" panose="02020603050405020304" pitchFamily="18" charset="0"/>
              </a:rPr>
              <a:t>Annular plaques.</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54734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18331F-675D-F357-41DA-5CBF69990C36}"/>
              </a:ext>
            </a:extLst>
          </p:cNvPr>
          <p:cNvSpPr>
            <a:spLocks noGrp="1"/>
          </p:cNvSpPr>
          <p:nvPr>
            <p:ph type="title"/>
          </p:nvPr>
        </p:nvSpPr>
        <p:spPr/>
        <p:txBody>
          <a:bodyPr/>
          <a:lstStyle/>
          <a:p>
            <a:r>
              <a:rPr lang="en-IN" dirty="0"/>
              <a:t>Mycobacterium haemophilum infection</a:t>
            </a:r>
          </a:p>
        </p:txBody>
      </p:sp>
      <p:sp>
        <p:nvSpPr>
          <p:cNvPr id="3" name="Content Placeholder 2">
            <a:extLst>
              <a:ext uri="{FF2B5EF4-FFF2-40B4-BE49-F238E27FC236}">
                <a16:creationId xmlns:a16="http://schemas.microsoft.com/office/drawing/2014/main" xmlns="" id="{414C0DF1-7272-2CA4-0F29-0A0B0DEB159E}"/>
              </a:ext>
            </a:extLst>
          </p:cNvPr>
          <p:cNvSpPr>
            <a:spLocks noGrp="1"/>
          </p:cNvSpPr>
          <p:nvPr>
            <p:ph idx="1"/>
          </p:nvPr>
        </p:nvSpPr>
        <p:spPr/>
        <p:txBody>
          <a:bodyPr>
            <a:normAutofit/>
          </a:bodyPr>
          <a:lstStyle/>
          <a:p>
            <a:r>
              <a:rPr lang="en-IN" sz="2200" b="1" dirty="0">
                <a:latin typeface="Times New Roman" panose="02020603050405020304" pitchFamily="18" charset="0"/>
                <a:cs typeface="Times New Roman" panose="02020603050405020304" pitchFamily="18" charset="0"/>
              </a:rPr>
              <a:t>Differential diagnosis</a:t>
            </a:r>
            <a:r>
              <a:rPr lang="en-I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M. </a:t>
            </a:r>
            <a:r>
              <a:rPr lang="en-US" sz="2200" dirty="0" err="1">
                <a:latin typeface="Times New Roman" panose="02020603050405020304" pitchFamily="18" charset="0"/>
                <a:cs typeface="Times New Roman" panose="02020603050405020304" pitchFamily="18" charset="0"/>
              </a:rPr>
              <a:t>marinum</a:t>
            </a:r>
            <a:r>
              <a:rPr lang="en-US" sz="2200" dirty="0">
                <a:latin typeface="Times New Roman" panose="02020603050405020304" pitchFamily="18" charset="0"/>
                <a:cs typeface="Times New Roman" panose="02020603050405020304" pitchFamily="18" charset="0"/>
              </a:rPr>
              <a:t> and MAC infections, other bacterial infections and Kaposi sarcoma.</a:t>
            </a:r>
          </a:p>
          <a:p>
            <a:r>
              <a:rPr lang="en-IN" sz="2200" b="1" dirty="0">
                <a:latin typeface="Times New Roman" panose="02020603050405020304" pitchFamily="18" charset="0"/>
                <a:cs typeface="Times New Roman" panose="02020603050405020304" pitchFamily="18" charset="0"/>
              </a:rPr>
              <a:t>Investigations</a:t>
            </a:r>
            <a:r>
              <a:rPr lang="en-US" sz="2200" dirty="0">
                <a:latin typeface="Times New Roman" panose="02020603050405020304" pitchFamily="18" charset="0"/>
                <a:cs typeface="Times New Roman" panose="02020603050405020304" pitchFamily="18" charset="0"/>
              </a:rPr>
              <a:t>: Cultured from the skin or other tissues or secretions.</a:t>
            </a:r>
          </a:p>
          <a:p>
            <a:r>
              <a:rPr lang="en-IN" sz="2200" b="1" dirty="0">
                <a:latin typeface="Times New Roman" panose="02020603050405020304" pitchFamily="18" charset="0"/>
                <a:cs typeface="Times New Roman" panose="02020603050405020304" pitchFamily="18" charset="0"/>
              </a:rPr>
              <a:t>Management</a:t>
            </a:r>
            <a:r>
              <a:rPr lang="en-US" sz="2200" dirty="0">
                <a:latin typeface="Times New Roman" panose="02020603050405020304" pitchFamily="18" charset="0"/>
                <a:cs typeface="Times New Roman" panose="02020603050405020304" pitchFamily="18" charset="0"/>
              </a:rPr>
              <a:t>: </a:t>
            </a:r>
          </a:p>
          <a:p>
            <a:pPr marL="514350" indent="-514350">
              <a:buFont typeface="+mj-lt"/>
              <a:buAutoNum type="romanUcPeriod"/>
            </a:pPr>
            <a:r>
              <a:rPr lang="en-IN" sz="2200" dirty="0">
                <a:latin typeface="Times New Roman" panose="02020603050405020304" pitchFamily="18" charset="0"/>
                <a:cs typeface="Times New Roman" panose="02020603050405020304" pitchFamily="18" charset="0"/>
              </a:rPr>
              <a:t>First line</a:t>
            </a:r>
            <a:r>
              <a:rPr lang="en-US" sz="2200" dirty="0">
                <a:latin typeface="Times New Roman" panose="02020603050405020304" pitchFamily="18" charset="0"/>
                <a:cs typeface="Times New Roman" panose="02020603050405020304" pitchFamily="18" charset="0"/>
              </a:rPr>
              <a:t>- The antibiotic combination </a:t>
            </a:r>
            <a:r>
              <a:rPr lang="en-US" sz="2200" dirty="0" err="1">
                <a:latin typeface="Times New Roman" panose="02020603050405020304" pitchFamily="18" charset="0"/>
                <a:cs typeface="Times New Roman" panose="02020603050405020304" pitchFamily="18" charset="0"/>
              </a:rPr>
              <a:t>favoured</a:t>
            </a:r>
            <a:r>
              <a:rPr lang="en-US" sz="2200" dirty="0">
                <a:latin typeface="Times New Roman" panose="02020603050405020304" pitchFamily="18" charset="0"/>
                <a:cs typeface="Times New Roman" panose="02020603050405020304" pitchFamily="18" charset="0"/>
              </a:rPr>
              <a:t> is clarithromycin, ciprofloxacin and a </a:t>
            </a:r>
            <a:r>
              <a:rPr lang="en-US" sz="2200" dirty="0" err="1">
                <a:latin typeface="Times New Roman" panose="02020603050405020304" pitchFamily="18" charset="0"/>
                <a:cs typeface="Times New Roman" panose="02020603050405020304" pitchFamily="18" charset="0"/>
              </a:rPr>
              <a:t>rifamycine</a:t>
            </a:r>
            <a:r>
              <a:rPr lang="en-US" sz="2200" dirty="0">
                <a:latin typeface="Times New Roman" panose="02020603050405020304" pitchFamily="18" charset="0"/>
                <a:cs typeface="Times New Roman" panose="02020603050405020304" pitchFamily="18" charset="0"/>
              </a:rPr>
              <a:t>.</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6663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A19F4D-142D-3AB3-661D-81396DB2E3AF}"/>
              </a:ext>
            </a:extLst>
          </p:cNvPr>
          <p:cNvSpPr>
            <a:spLocks noGrp="1"/>
          </p:cNvSpPr>
          <p:nvPr>
            <p:ph type="title"/>
          </p:nvPr>
        </p:nvSpPr>
        <p:spPr/>
        <p:txBody>
          <a:bodyPr/>
          <a:lstStyle/>
          <a:p>
            <a:r>
              <a:rPr lang="en-IN" dirty="0"/>
              <a:t>Mycobacterium scrofulaceum infection</a:t>
            </a:r>
          </a:p>
        </p:txBody>
      </p:sp>
      <p:sp>
        <p:nvSpPr>
          <p:cNvPr id="3" name="Content Placeholder 2">
            <a:extLst>
              <a:ext uri="{FF2B5EF4-FFF2-40B4-BE49-F238E27FC236}">
                <a16:creationId xmlns:a16="http://schemas.microsoft.com/office/drawing/2014/main" xmlns="" id="{F0D9D037-84F0-4C3E-A661-6AE594C61556}"/>
              </a:ext>
            </a:extLst>
          </p:cNvPr>
          <p:cNvSpPr>
            <a:spLocks noGrp="1"/>
          </p:cNvSpPr>
          <p:nvPr>
            <p:ph idx="1"/>
          </p:nvPr>
        </p:nvSpPr>
        <p:spPr>
          <a:xfrm>
            <a:off x="1274598" y="1853754"/>
            <a:ext cx="10691260" cy="4199727"/>
          </a:xfrm>
        </p:spPr>
        <p:txBody>
          <a:bodyPr>
            <a:noAutofit/>
          </a:bodyPr>
          <a:lstStyle/>
          <a:p>
            <a:r>
              <a:rPr lang="en-US" sz="2200" b="1" dirty="0">
                <a:latin typeface="Times New Roman" panose="02020603050405020304" pitchFamily="18" charset="0"/>
                <a:cs typeface="Times New Roman" panose="02020603050405020304" pitchFamily="18" charset="0"/>
              </a:rPr>
              <a:t>Mycobacterium scrofulaceum </a:t>
            </a:r>
            <a:r>
              <a:rPr lang="en-US" sz="2200" dirty="0">
                <a:latin typeface="Times New Roman" panose="02020603050405020304" pitchFamily="18" charset="0"/>
                <a:cs typeface="Times New Roman" panose="02020603050405020304" pitchFamily="18" charset="0"/>
              </a:rPr>
              <a:t>has been primarily associated with cervical lymphadenitis in children.</a:t>
            </a:r>
          </a:p>
          <a:p>
            <a:r>
              <a:rPr lang="en-IN" sz="2200" b="1" dirty="0">
                <a:latin typeface="Times New Roman" panose="02020603050405020304" pitchFamily="18" charset="0"/>
                <a:cs typeface="Times New Roman" panose="02020603050405020304" pitchFamily="18" charset="0"/>
              </a:rPr>
              <a:t>Incidence and prevalence</a:t>
            </a:r>
            <a:r>
              <a:rPr lang="en-US" sz="2200" dirty="0">
                <a:latin typeface="Times New Roman" panose="02020603050405020304" pitchFamily="18" charset="0"/>
                <a:cs typeface="Times New Roman" panose="02020603050405020304" pitchFamily="18" charset="0"/>
              </a:rPr>
              <a:t>: Skin lesions due to M. scrofulaceum are extremely rare.</a:t>
            </a:r>
          </a:p>
          <a:p>
            <a:r>
              <a:rPr lang="en-IN" sz="2200" b="1" dirty="0">
                <a:latin typeface="Times New Roman" panose="02020603050405020304" pitchFamily="18" charset="0"/>
                <a:cs typeface="Times New Roman" panose="02020603050405020304" pitchFamily="18" charset="0"/>
              </a:rPr>
              <a:t>Pathology</a:t>
            </a:r>
            <a:r>
              <a:rPr lang="en-US" sz="2200" dirty="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Abscess formation is seen in the lymph nodes and can be difficult to differentiate from tuberculosis.</a:t>
            </a:r>
          </a:p>
          <a:p>
            <a:r>
              <a:rPr lang="en-IN" sz="2200" dirty="0">
                <a:latin typeface="Times New Roman" panose="02020603050405020304" pitchFamily="18" charset="0"/>
                <a:cs typeface="Times New Roman" panose="02020603050405020304" pitchFamily="18" charset="0"/>
              </a:rPr>
              <a:t> Acid‐fast bacilli are usually noted. </a:t>
            </a:r>
          </a:p>
          <a:p>
            <a:r>
              <a:rPr lang="en-IN" sz="2200" dirty="0">
                <a:latin typeface="Times New Roman" panose="02020603050405020304" pitchFamily="18" charset="0"/>
                <a:cs typeface="Times New Roman" panose="02020603050405020304" pitchFamily="18" charset="0"/>
              </a:rPr>
              <a:t>Skin lesions may show central necrosis with abscess formation surrounded by granulomatous inflammation with lymphocytes, epithelioid histiocytes and foamy macrophages and, occasionally, acid‐fast bacilli.</a:t>
            </a:r>
          </a:p>
        </p:txBody>
      </p:sp>
    </p:spTree>
    <p:extLst>
      <p:ext uri="{BB962C8B-B14F-4D97-AF65-F5344CB8AC3E}">
        <p14:creationId xmlns:p14="http://schemas.microsoft.com/office/powerpoint/2010/main" xmlns="" val="53230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DC6BD-0B5E-3D98-9F61-1F4FD90075EB}"/>
              </a:ext>
            </a:extLst>
          </p:cNvPr>
          <p:cNvSpPr>
            <a:spLocks noGrp="1"/>
          </p:cNvSpPr>
          <p:nvPr>
            <p:ph type="title"/>
          </p:nvPr>
        </p:nvSpPr>
        <p:spPr>
          <a:xfrm>
            <a:off x="1451579" y="966751"/>
            <a:ext cx="9603275" cy="587136"/>
          </a:xfrm>
        </p:spPr>
        <p:txBody>
          <a:bodyPr/>
          <a:lstStyle/>
          <a:p>
            <a:r>
              <a:rPr lang="en-IN" dirty="0"/>
              <a:t>Classification</a:t>
            </a:r>
          </a:p>
        </p:txBody>
      </p:sp>
      <p:sp>
        <p:nvSpPr>
          <p:cNvPr id="3" name="Content Placeholder 2">
            <a:extLst>
              <a:ext uri="{FF2B5EF4-FFF2-40B4-BE49-F238E27FC236}">
                <a16:creationId xmlns:a16="http://schemas.microsoft.com/office/drawing/2014/main" xmlns="" id="{B7822F71-8673-A21C-5F1B-2A3688AFA527}"/>
              </a:ext>
            </a:extLst>
          </p:cNvPr>
          <p:cNvSpPr>
            <a:spLocks noGrp="1"/>
          </p:cNvSpPr>
          <p:nvPr>
            <p:ph idx="1"/>
          </p:nvPr>
        </p:nvSpPr>
        <p:spPr/>
        <p:txBody>
          <a:bodyPr>
            <a:normAutofit/>
          </a:bodyPr>
          <a:lstStyle/>
          <a:p>
            <a:r>
              <a:rPr lang="en-IN" sz="2400" b="1" dirty="0">
                <a:latin typeface="Times New Roman" panose="02020603050405020304" pitchFamily="18" charset="0"/>
                <a:cs typeface="Times New Roman" panose="02020603050405020304" pitchFamily="18" charset="0"/>
              </a:rPr>
              <a:t>slow‐growing</a:t>
            </a:r>
            <a:r>
              <a:rPr lang="en-IN" sz="2400" dirty="0">
                <a:latin typeface="Times New Roman" panose="02020603050405020304" pitchFamily="18" charset="0"/>
                <a:cs typeface="Times New Roman" panose="02020603050405020304" pitchFamily="18" charset="0"/>
              </a:rPr>
              <a:t>: M. avium and M. intracelulare.</a:t>
            </a:r>
          </a:p>
          <a:p>
            <a:r>
              <a:rPr lang="en-IN" sz="2400" b="1" dirty="0">
                <a:latin typeface="Times New Roman" panose="02020603050405020304" pitchFamily="18" charset="0"/>
                <a:cs typeface="Times New Roman" panose="02020603050405020304" pitchFamily="18" charset="0"/>
              </a:rPr>
              <a:t>rapidly growing</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These mycobacteria capable of producing disease in humans are the M. fortuitum group (including M. margaritense), the M. abscessus group, M. chelonae and M. smegmatis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33631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B7CEA-E60E-60CB-ABC5-D39DD5B7B86D}"/>
              </a:ext>
            </a:extLst>
          </p:cNvPr>
          <p:cNvSpPr>
            <a:spLocks noGrp="1"/>
          </p:cNvSpPr>
          <p:nvPr>
            <p:ph type="title"/>
          </p:nvPr>
        </p:nvSpPr>
        <p:spPr/>
        <p:txBody>
          <a:bodyPr/>
          <a:lstStyle/>
          <a:p>
            <a:r>
              <a:rPr lang="en-IN" dirty="0"/>
              <a:t>Mycobacterium scrofulaceum infection</a:t>
            </a:r>
          </a:p>
        </p:txBody>
      </p:sp>
      <p:sp>
        <p:nvSpPr>
          <p:cNvPr id="3" name="Content Placeholder 2">
            <a:extLst>
              <a:ext uri="{FF2B5EF4-FFF2-40B4-BE49-F238E27FC236}">
                <a16:creationId xmlns:a16="http://schemas.microsoft.com/office/drawing/2014/main" xmlns="" id="{F1A6F89B-FF40-4D91-6578-52FF1BB252A6}"/>
              </a:ext>
            </a:extLst>
          </p:cNvPr>
          <p:cNvSpPr>
            <a:spLocks noGrp="1"/>
          </p:cNvSpPr>
          <p:nvPr>
            <p:ph idx="1"/>
          </p:nvPr>
        </p:nvSpPr>
        <p:spPr>
          <a:xfrm>
            <a:off x="1245102" y="1853754"/>
            <a:ext cx="10563440" cy="4199727"/>
          </a:xfrm>
        </p:spPr>
        <p:txBody>
          <a:bodyPr>
            <a:noAutofit/>
          </a:bodyPr>
          <a:lstStyle/>
          <a:p>
            <a:pPr>
              <a:lnSpc>
                <a:spcPct val="100000"/>
              </a:lnSpc>
            </a:pPr>
            <a:r>
              <a:rPr lang="en-IN" sz="2200" b="1" dirty="0">
                <a:latin typeface="Times New Roman" panose="02020603050405020304" pitchFamily="18" charset="0"/>
                <a:cs typeface="Times New Roman" panose="02020603050405020304" pitchFamily="18" charset="0"/>
              </a:rPr>
              <a:t>Clinical features</a:t>
            </a:r>
            <a:r>
              <a:rPr lang="en-I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Nodule</a:t>
            </a:r>
          </a:p>
          <a:p>
            <a:pPr>
              <a:lnSpc>
                <a:spcPct val="100000"/>
              </a:lnSpc>
            </a:pPr>
            <a:r>
              <a:rPr lang="en-US" sz="2200" dirty="0">
                <a:latin typeface="Times New Roman" panose="02020603050405020304" pitchFamily="18" charset="0"/>
                <a:cs typeface="Times New Roman" panose="02020603050405020304" pitchFamily="18" charset="0"/>
              </a:rPr>
              <a:t>Abscess</a:t>
            </a:r>
          </a:p>
          <a:p>
            <a:pPr>
              <a:lnSpc>
                <a:spcPct val="100000"/>
              </a:lnSpc>
            </a:pPr>
            <a:r>
              <a:rPr lang="en-US" sz="2200" dirty="0">
                <a:latin typeface="Times New Roman" panose="02020603050405020304" pitchFamily="18" charset="0"/>
                <a:cs typeface="Times New Roman" panose="02020603050405020304" pitchFamily="18" charset="0"/>
              </a:rPr>
              <a:t>plaque or ulcerative lesion . </a:t>
            </a:r>
          </a:p>
          <a:p>
            <a:pPr>
              <a:lnSpc>
                <a:spcPct val="100000"/>
              </a:lnSpc>
            </a:pPr>
            <a:r>
              <a:rPr lang="en-US" sz="2200" dirty="0">
                <a:latin typeface="Times New Roman" panose="02020603050405020304" pitchFamily="18" charset="0"/>
                <a:cs typeface="Times New Roman" panose="02020603050405020304" pitchFamily="18" charset="0"/>
              </a:rPr>
              <a:t>A patient with </a:t>
            </a:r>
            <a:r>
              <a:rPr lang="en-US" sz="2200" dirty="0" err="1">
                <a:latin typeface="Times New Roman" panose="02020603050405020304" pitchFamily="18" charset="0"/>
                <a:cs typeface="Times New Roman" panose="02020603050405020304" pitchFamily="18" charset="0"/>
              </a:rPr>
              <a:t>sporotrichoid</a:t>
            </a:r>
            <a:r>
              <a:rPr lang="en-US" sz="2200" dirty="0">
                <a:latin typeface="Times New Roman" panose="02020603050405020304" pitchFamily="18" charset="0"/>
                <a:cs typeface="Times New Roman" panose="02020603050405020304" pitchFamily="18" charset="0"/>
              </a:rPr>
              <a:t> lesions has been reported and chronic ulcerative and nodular skin lesions associated with pulmonary infection.</a:t>
            </a:r>
          </a:p>
          <a:p>
            <a:pPr>
              <a:lnSpc>
                <a:spcPct val="100000"/>
              </a:lnSpc>
            </a:pPr>
            <a:r>
              <a:rPr lang="en-IN" sz="2200" b="1" dirty="0">
                <a:latin typeface="Times New Roman" panose="02020603050405020304" pitchFamily="18" charset="0"/>
                <a:cs typeface="Times New Roman" panose="02020603050405020304" pitchFamily="18" charset="0"/>
              </a:rPr>
              <a:t>Differential diagnosis</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Scrofuloderma</a:t>
            </a:r>
            <a:r>
              <a:rPr lang="en-US" sz="2200" dirty="0">
                <a:latin typeface="Times New Roman" panose="02020603050405020304" pitchFamily="18" charset="0"/>
                <a:cs typeface="Times New Roman" panose="02020603050405020304" pitchFamily="18" charset="0"/>
              </a:rPr>
              <a:t> due to M. tuberculosis and MAC infection should be excluded.</a:t>
            </a:r>
          </a:p>
          <a:p>
            <a:pPr>
              <a:lnSpc>
                <a:spcPct val="100000"/>
              </a:lnSpc>
            </a:pPr>
            <a:r>
              <a:rPr lang="en-IN" sz="2200" b="1" dirty="0">
                <a:latin typeface="Times New Roman" panose="02020603050405020304" pitchFamily="18" charset="0"/>
                <a:cs typeface="Times New Roman" panose="02020603050405020304" pitchFamily="18" charset="0"/>
              </a:rPr>
              <a:t>Investigations</a:t>
            </a:r>
            <a:r>
              <a:rPr lang="en-US" sz="2200" dirty="0">
                <a:latin typeface="Times New Roman" panose="02020603050405020304" pitchFamily="18" charset="0"/>
                <a:cs typeface="Times New Roman" panose="02020603050405020304" pitchFamily="18" charset="0"/>
              </a:rPr>
              <a:t>: Biopsy specimens should be taken for culture and histology. </a:t>
            </a:r>
          </a:p>
          <a:p>
            <a:pPr>
              <a:lnSpc>
                <a:spcPct val="100000"/>
              </a:lnSpc>
            </a:pPr>
            <a:r>
              <a:rPr lang="en-US" sz="2200" dirty="0">
                <a:latin typeface="Times New Roman" panose="02020603050405020304" pitchFamily="18" charset="0"/>
                <a:cs typeface="Times New Roman" panose="02020603050405020304" pitchFamily="18" charset="0"/>
              </a:rPr>
              <a:t>PCR</a:t>
            </a:r>
          </a:p>
          <a:p>
            <a:pPr marL="0" indent="0">
              <a:buNone/>
            </a:pPr>
            <a:endParaRPr lang="en-US" sz="2200" dirty="0">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54818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3846AA-9485-BCD6-66E3-D836DCC3EF2D}"/>
              </a:ext>
            </a:extLst>
          </p:cNvPr>
          <p:cNvSpPr>
            <a:spLocks noGrp="1"/>
          </p:cNvSpPr>
          <p:nvPr>
            <p:ph type="title"/>
          </p:nvPr>
        </p:nvSpPr>
        <p:spPr/>
        <p:txBody>
          <a:bodyPr/>
          <a:lstStyle/>
          <a:p>
            <a:r>
              <a:rPr lang="en-US" dirty="0"/>
              <a:t>Infection with fast‐growing mycobacteria</a:t>
            </a:r>
            <a:endParaRPr lang="en-IN" dirty="0"/>
          </a:p>
        </p:txBody>
      </p:sp>
      <p:sp>
        <p:nvSpPr>
          <p:cNvPr id="3" name="Content Placeholder 2">
            <a:extLst>
              <a:ext uri="{FF2B5EF4-FFF2-40B4-BE49-F238E27FC236}">
                <a16:creationId xmlns:a16="http://schemas.microsoft.com/office/drawing/2014/main" xmlns="" id="{C3ECD3D8-3748-6974-9025-1D85BEE18F31}"/>
              </a:ext>
            </a:extLst>
          </p:cNvPr>
          <p:cNvSpPr>
            <a:spLocks noGrp="1"/>
          </p:cNvSpPr>
          <p:nvPr>
            <p:ph idx="1"/>
          </p:nvPr>
        </p:nvSpPr>
        <p:spPr>
          <a:xfrm>
            <a:off x="1050254" y="1853754"/>
            <a:ext cx="10689462" cy="4199727"/>
          </a:xfrm>
        </p:spPr>
        <p:txBody>
          <a:bodyPr>
            <a:noAutofit/>
          </a:bodyPr>
          <a:lstStyle/>
          <a:p>
            <a:r>
              <a:rPr lang="en-US" sz="2200" dirty="0">
                <a:latin typeface="Times New Roman" panose="02020603050405020304" pitchFamily="18" charset="0"/>
                <a:cs typeface="Times New Roman" panose="02020603050405020304" pitchFamily="18" charset="0"/>
              </a:rPr>
              <a:t>These mycobacteria are very common in the environment and are fast growing in humans. They include the M. abscessus group, M. chelonae, M. fortuitum group and M. smegmatis infection.</a:t>
            </a:r>
          </a:p>
          <a:p>
            <a:r>
              <a:rPr lang="en-IN" sz="2200" b="1" dirty="0">
                <a:latin typeface="Times New Roman" panose="02020603050405020304" pitchFamily="18" charset="0"/>
                <a:cs typeface="Times New Roman" panose="02020603050405020304" pitchFamily="18" charset="0"/>
              </a:rPr>
              <a:t>Pathology</a:t>
            </a:r>
            <a:r>
              <a:rPr lang="en-US" sz="2200" dirty="0">
                <a:latin typeface="Times New Roman" panose="02020603050405020304" pitchFamily="18" charset="0"/>
                <a:cs typeface="Times New Roman" panose="02020603050405020304" pitchFamily="18" charset="0"/>
              </a:rPr>
              <a:t>: Abscess formation in the dermis and subcutis is the rule, but tuberculoid granulomas with or without necrosis may occur.</a:t>
            </a:r>
          </a:p>
          <a:p>
            <a:r>
              <a:rPr lang="en-IN" sz="2200" b="1" dirty="0">
                <a:latin typeface="Times New Roman" panose="02020603050405020304" pitchFamily="18" charset="0"/>
                <a:cs typeface="Times New Roman" panose="02020603050405020304" pitchFamily="18" charset="0"/>
              </a:rPr>
              <a:t>Causative organisms</a:t>
            </a:r>
            <a:r>
              <a:rPr lang="en-I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These organisms are widely distributed in the environment in soil and water and may also be commensal organisms of human skin.</a:t>
            </a:r>
          </a:p>
          <a:p>
            <a:r>
              <a:rPr lang="en-US" sz="2200" dirty="0">
                <a:latin typeface="Times New Roman" panose="02020603050405020304" pitchFamily="18" charset="0"/>
                <a:cs typeface="Times New Roman" panose="02020603050405020304" pitchFamily="18" charset="0"/>
              </a:rPr>
              <a:t> They are extremely hardy; members of the M. fortuitum group and M. smegmatis can grow.</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0173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12B560-1420-3E00-A840-C8CF20EB142B}"/>
              </a:ext>
            </a:extLst>
          </p:cNvPr>
          <p:cNvSpPr>
            <a:spLocks noGrp="1"/>
          </p:cNvSpPr>
          <p:nvPr>
            <p:ph type="title"/>
          </p:nvPr>
        </p:nvSpPr>
        <p:spPr>
          <a:xfrm>
            <a:off x="1451579" y="745520"/>
            <a:ext cx="9603275" cy="1049235"/>
          </a:xfrm>
        </p:spPr>
        <p:txBody>
          <a:bodyPr/>
          <a:lstStyle/>
          <a:p>
            <a:r>
              <a:rPr lang="en-US" dirty="0"/>
              <a:t>Infection with fast‐growing mycobacteria</a:t>
            </a:r>
            <a:endParaRPr lang="en-IN" dirty="0"/>
          </a:p>
        </p:txBody>
      </p:sp>
      <p:sp>
        <p:nvSpPr>
          <p:cNvPr id="3" name="Content Placeholder 2">
            <a:extLst>
              <a:ext uri="{FF2B5EF4-FFF2-40B4-BE49-F238E27FC236}">
                <a16:creationId xmlns:a16="http://schemas.microsoft.com/office/drawing/2014/main" xmlns="" id="{F78E99CC-6E6A-2CD0-B669-6F364F607072}"/>
              </a:ext>
            </a:extLst>
          </p:cNvPr>
          <p:cNvSpPr>
            <a:spLocks noGrp="1"/>
          </p:cNvSpPr>
          <p:nvPr>
            <p:ph idx="1"/>
          </p:nvPr>
        </p:nvSpPr>
        <p:spPr>
          <a:xfrm>
            <a:off x="871577" y="1993549"/>
            <a:ext cx="9304812" cy="3394528"/>
          </a:xfrm>
        </p:spPr>
        <p:txBody>
          <a:bodyPr/>
          <a:lstStyle/>
          <a:p>
            <a:r>
              <a:rPr lang="en-IN" b="1" dirty="0">
                <a:latin typeface="Times New Roman" panose="02020603050405020304" pitchFamily="18" charset="0"/>
                <a:cs typeface="Times New Roman" panose="02020603050405020304" pitchFamily="18" charset="0"/>
              </a:rPr>
              <a:t>Clinical features</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Clinical cutaneous disease with these pathogens seems to follow two patterns. </a:t>
            </a:r>
          </a:p>
          <a:p>
            <a:r>
              <a:rPr lang="en-US" dirty="0">
                <a:latin typeface="Times New Roman" panose="02020603050405020304" pitchFamily="18" charset="0"/>
                <a:cs typeface="Times New Roman" panose="02020603050405020304" pitchFamily="18" charset="0"/>
              </a:rPr>
              <a:t>In the immunocompetent host, a traumatic injury (including tattooing and surgical procedures) is followed by the development of localized abscess formation . </a:t>
            </a:r>
          </a:p>
          <a:p>
            <a:r>
              <a:rPr lang="en-US" dirty="0">
                <a:latin typeface="Times New Roman" panose="02020603050405020304" pitchFamily="18" charset="0"/>
                <a:cs typeface="Times New Roman" panose="02020603050405020304" pitchFamily="18" charset="0"/>
              </a:rPr>
              <a:t>In the immunocompromised individual, there may be no history of trauma and patients may present with disseminated disease, with multiple subcutaneous nodular lesions.</a:t>
            </a:r>
          </a:p>
          <a:p>
            <a:r>
              <a:rPr lang="en-IN" b="1" dirty="0">
                <a:latin typeface="Times New Roman" panose="02020603050405020304" pitchFamily="18" charset="0"/>
                <a:cs typeface="Times New Roman" panose="02020603050405020304" pitchFamily="18" charset="0"/>
              </a:rPr>
              <a:t>Investigations</a:t>
            </a:r>
            <a:r>
              <a:rPr lang="en-US" dirty="0">
                <a:latin typeface="Times New Roman" panose="02020603050405020304" pitchFamily="18" charset="0"/>
                <a:cs typeface="Times New Roman" panose="02020603050405020304" pitchFamily="18" charset="0"/>
              </a:rPr>
              <a:t>: Usually made by the culture of biopsy material .</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AD404C2-2C9B-1F63-2FA8-3E24DD86D0BA}"/>
              </a:ext>
            </a:extLst>
          </p:cNvPr>
          <p:cNvPicPr>
            <a:picLocks noChangeAspect="1"/>
          </p:cNvPicPr>
          <p:nvPr/>
        </p:nvPicPr>
        <p:blipFill>
          <a:blip r:embed="rId2"/>
          <a:stretch>
            <a:fillRect/>
          </a:stretch>
        </p:blipFill>
        <p:spPr>
          <a:xfrm>
            <a:off x="9170301" y="63043"/>
            <a:ext cx="2857748" cy="1741009"/>
          </a:xfrm>
          <a:prstGeom prst="rect">
            <a:avLst/>
          </a:prstGeom>
        </p:spPr>
      </p:pic>
      <p:pic>
        <p:nvPicPr>
          <p:cNvPr id="7" name="Picture 6">
            <a:extLst>
              <a:ext uri="{FF2B5EF4-FFF2-40B4-BE49-F238E27FC236}">
                <a16:creationId xmlns:a16="http://schemas.microsoft.com/office/drawing/2014/main" xmlns="" id="{A18DB008-2EB5-EFC3-0120-6863E783A81E}"/>
              </a:ext>
            </a:extLst>
          </p:cNvPr>
          <p:cNvPicPr>
            <a:picLocks noChangeAspect="1"/>
          </p:cNvPicPr>
          <p:nvPr/>
        </p:nvPicPr>
        <p:blipFill>
          <a:blip r:embed="rId3"/>
          <a:stretch>
            <a:fillRect/>
          </a:stretch>
        </p:blipFill>
        <p:spPr>
          <a:xfrm>
            <a:off x="10522048" y="3579343"/>
            <a:ext cx="1653683" cy="2527971"/>
          </a:xfrm>
          <a:prstGeom prst="rect">
            <a:avLst/>
          </a:prstGeom>
        </p:spPr>
      </p:pic>
    </p:spTree>
    <p:extLst>
      <p:ext uri="{BB962C8B-B14F-4D97-AF65-F5344CB8AC3E}">
        <p14:creationId xmlns:p14="http://schemas.microsoft.com/office/powerpoint/2010/main" xmlns="" val="2375899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3FABC0-32E4-3A45-E5A2-1AD4F958D52D}"/>
              </a:ext>
            </a:extLst>
          </p:cNvPr>
          <p:cNvSpPr>
            <a:spLocks noGrp="1"/>
          </p:cNvSpPr>
          <p:nvPr>
            <p:ph type="title"/>
          </p:nvPr>
        </p:nvSpPr>
        <p:spPr/>
        <p:txBody>
          <a:bodyPr/>
          <a:lstStyle/>
          <a:p>
            <a:r>
              <a:rPr lang="en-US" dirty="0"/>
              <a:t>Infection with fast‐growing mycobacteria</a:t>
            </a:r>
            <a:endParaRPr lang="en-IN" dirty="0"/>
          </a:p>
        </p:txBody>
      </p:sp>
      <p:pic>
        <p:nvPicPr>
          <p:cNvPr id="5" name="Content Placeholder 4">
            <a:extLst>
              <a:ext uri="{FF2B5EF4-FFF2-40B4-BE49-F238E27FC236}">
                <a16:creationId xmlns:a16="http://schemas.microsoft.com/office/drawing/2014/main" xmlns="" id="{B4E6F0DC-0337-DC6C-8008-DA37254DC165}"/>
              </a:ext>
            </a:extLst>
          </p:cNvPr>
          <p:cNvPicPr>
            <a:picLocks noGrp="1" noChangeAspect="1"/>
          </p:cNvPicPr>
          <p:nvPr>
            <p:ph idx="1"/>
          </p:nvPr>
        </p:nvPicPr>
        <p:blipFill>
          <a:blip r:embed="rId2"/>
          <a:stretch>
            <a:fillRect/>
          </a:stretch>
        </p:blipFill>
        <p:spPr>
          <a:xfrm>
            <a:off x="1795708" y="2099559"/>
            <a:ext cx="5480163" cy="3638341"/>
          </a:xfrm>
        </p:spPr>
      </p:pic>
    </p:spTree>
    <p:extLst>
      <p:ext uri="{BB962C8B-B14F-4D97-AF65-F5344CB8AC3E}">
        <p14:creationId xmlns:p14="http://schemas.microsoft.com/office/powerpoint/2010/main" xmlns="" val="3421736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FAF769-3C26-43FF-E7BE-44D53CF875D8}"/>
              </a:ext>
            </a:extLst>
          </p:cNvPr>
          <p:cNvSpPr>
            <a:spLocks noGrp="1"/>
          </p:cNvSpPr>
          <p:nvPr>
            <p:ph idx="1"/>
          </p:nvPr>
        </p:nvSpPr>
        <p:spPr>
          <a:xfrm>
            <a:off x="3054237" y="1853754"/>
            <a:ext cx="9603275" cy="3450613"/>
          </a:xfrm>
        </p:spPr>
        <p:txBody>
          <a:bodyPr>
            <a:normAutofit/>
          </a:bodyPr>
          <a:lstStyle/>
          <a:p>
            <a:pPr marL="0" indent="0">
              <a:buNone/>
            </a:pPr>
            <a:r>
              <a:rPr lang="en-US" sz="9600" dirty="0">
                <a:latin typeface="Times New Roman" panose="02020603050405020304" pitchFamily="18" charset="0"/>
                <a:cs typeface="Times New Roman" panose="02020603050405020304" pitchFamily="18" charset="0"/>
              </a:rPr>
              <a:t>Thank you</a:t>
            </a:r>
            <a:endParaRPr lang="en-IN"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0731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FDE691-48B9-5C60-FAA9-1A72EA870181}"/>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xmlns="" id="{CDAEBF09-961B-8DD2-B2A4-E8BEF3529463}"/>
              </a:ext>
            </a:extLst>
          </p:cNvPr>
          <p:cNvPicPr>
            <a:picLocks noChangeAspect="1"/>
          </p:cNvPicPr>
          <p:nvPr/>
        </p:nvPicPr>
        <p:blipFill>
          <a:blip r:embed="rId2"/>
          <a:stretch>
            <a:fillRect/>
          </a:stretch>
        </p:blipFill>
        <p:spPr>
          <a:xfrm>
            <a:off x="1451579" y="-1"/>
            <a:ext cx="9603275" cy="6120581"/>
          </a:xfrm>
          <a:prstGeom prst="rect">
            <a:avLst/>
          </a:prstGeom>
        </p:spPr>
      </p:pic>
    </p:spTree>
    <p:extLst>
      <p:ext uri="{BB962C8B-B14F-4D97-AF65-F5344CB8AC3E}">
        <p14:creationId xmlns:p14="http://schemas.microsoft.com/office/powerpoint/2010/main" xmlns="" val="200892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9784BD-D481-6695-9BA2-F9F1750D9984}"/>
              </a:ext>
            </a:extLst>
          </p:cNvPr>
          <p:cNvSpPr>
            <a:spLocks noGrp="1"/>
          </p:cNvSpPr>
          <p:nvPr>
            <p:ph type="title"/>
          </p:nvPr>
        </p:nvSpPr>
        <p:spPr/>
        <p:txBody>
          <a:bodyPr/>
          <a:lstStyle/>
          <a:p>
            <a:r>
              <a:rPr lang="en-IN" dirty="0"/>
              <a:t>Mycobacterium marinum infection</a:t>
            </a:r>
          </a:p>
        </p:txBody>
      </p:sp>
      <p:sp>
        <p:nvSpPr>
          <p:cNvPr id="3" name="Content Placeholder 2">
            <a:extLst>
              <a:ext uri="{FF2B5EF4-FFF2-40B4-BE49-F238E27FC236}">
                <a16:creationId xmlns:a16="http://schemas.microsoft.com/office/drawing/2014/main" xmlns="" id="{A4F40A5F-117F-13DA-E899-28C0F8CEE004}"/>
              </a:ext>
            </a:extLst>
          </p:cNvPr>
          <p:cNvSpPr>
            <a:spLocks noGrp="1"/>
          </p:cNvSpPr>
          <p:nvPr>
            <p:ph idx="1"/>
          </p:nvPr>
        </p:nvSpPr>
        <p:spPr>
          <a:xfrm>
            <a:off x="797734" y="2015732"/>
            <a:ext cx="11394266" cy="4037749"/>
          </a:xfrm>
        </p:spPr>
        <p:txBody>
          <a:bodyPr>
            <a:noAutofit/>
          </a:bodyPr>
          <a:lstStyle/>
          <a:p>
            <a:pPr>
              <a:lnSpc>
                <a:spcPct val="100000"/>
              </a:lnSpc>
            </a:pPr>
            <a:r>
              <a:rPr lang="en-US" sz="2400" b="1" dirty="0">
                <a:latin typeface="Times New Roman" panose="02020603050405020304" pitchFamily="18" charset="0"/>
                <a:cs typeface="Times New Roman" panose="02020603050405020304" pitchFamily="18" charset="0"/>
              </a:rPr>
              <a:t>Synonyms</a:t>
            </a:r>
            <a:r>
              <a:rPr lang="en-US" sz="2400" dirty="0">
                <a:latin typeface="Times New Roman" panose="02020603050405020304" pitchFamily="18" charset="0"/>
                <a:cs typeface="Times New Roman" panose="02020603050405020304" pitchFamily="18" charset="0"/>
              </a:rPr>
              <a:t> : Swimming pool granuloma ,Fish tank granuloma.</a:t>
            </a:r>
          </a:p>
          <a:p>
            <a:pPr>
              <a:lnSpc>
                <a:spcPct val="100000"/>
              </a:lnSpc>
            </a:pPr>
            <a:r>
              <a:rPr lang="en-US" sz="2400" b="1" dirty="0">
                <a:latin typeface="Times New Roman" panose="02020603050405020304" pitchFamily="18" charset="0"/>
                <a:cs typeface="Times New Roman" panose="02020603050405020304" pitchFamily="18" charset="0"/>
              </a:rPr>
              <a:t>Mycobacterium marinum </a:t>
            </a:r>
            <a:r>
              <a:rPr lang="en-US" sz="2400" dirty="0">
                <a:latin typeface="Times New Roman" panose="02020603050405020304" pitchFamily="18" charset="0"/>
                <a:cs typeface="Times New Roman" panose="02020603050405020304" pitchFamily="18" charset="0"/>
              </a:rPr>
              <a:t>causes disease in many fish species and human infection follows contact with fishes or contaminated water.</a:t>
            </a:r>
          </a:p>
          <a:p>
            <a:pPr>
              <a:lnSpc>
                <a:spcPct val="100000"/>
              </a:lnSpc>
            </a:pPr>
            <a:r>
              <a:rPr lang="en-IN" sz="2400" b="1" dirty="0">
                <a:latin typeface="Times New Roman" panose="02020603050405020304" pitchFamily="18" charset="0"/>
                <a:cs typeface="Times New Roman" panose="02020603050405020304" pitchFamily="18" charset="0"/>
              </a:rPr>
              <a:t>Predisposing factors</a:t>
            </a:r>
            <a:r>
              <a:rPr lang="en-US" sz="2400" dirty="0">
                <a:latin typeface="Times New Roman" panose="02020603050405020304" pitchFamily="18" charset="0"/>
                <a:cs typeface="Times New Roman" panose="02020603050405020304" pitchFamily="18" charset="0"/>
              </a:rPr>
              <a:t>: Exposed professions include fish workers, fishmongers and cooks.</a:t>
            </a:r>
          </a:p>
          <a:p>
            <a:pPr>
              <a:lnSpc>
                <a:spcPct val="100000"/>
              </a:lnSpc>
            </a:pPr>
            <a:r>
              <a:rPr lang="en-IN" sz="2400" b="1" dirty="0">
                <a:latin typeface="Times New Roman" panose="02020603050405020304" pitchFamily="18" charset="0"/>
                <a:cs typeface="Times New Roman" panose="02020603050405020304" pitchFamily="18" charset="0"/>
              </a:rPr>
              <a:t>Pathology</a:t>
            </a:r>
            <a:r>
              <a:rPr lang="en-US" sz="2400" dirty="0">
                <a:latin typeface="Times New Roman" panose="02020603050405020304" pitchFamily="18" charset="0"/>
                <a:cs typeface="Times New Roman" panose="02020603050405020304" pitchFamily="18" charset="0"/>
              </a:rPr>
              <a:t>:Lesions may show non‐specific inflammation in the first few months, while older lesions show well‐formed tuberculoid granulomas  with fibrinoid masses rather than caseation.</a:t>
            </a:r>
          </a:p>
          <a:p>
            <a:pPr>
              <a:lnSpc>
                <a:spcPct val="100000"/>
              </a:lnSpc>
            </a:pPr>
            <a:r>
              <a:rPr lang="en-IN" sz="2400" dirty="0">
                <a:latin typeface="Times New Roman" panose="02020603050405020304" pitchFamily="18" charset="0"/>
                <a:cs typeface="Times New Roman" panose="02020603050405020304" pitchFamily="18" charset="0"/>
              </a:rPr>
              <a:t>Epidermal changes including ulceration and pseudo </a:t>
            </a:r>
            <a:r>
              <a:rPr lang="en-IN" sz="2400" dirty="0" err="1">
                <a:latin typeface="Times New Roman" panose="02020603050405020304" pitchFamily="18" charset="0"/>
                <a:cs typeface="Times New Roman" panose="02020603050405020304" pitchFamily="18" charset="0"/>
              </a:rPr>
              <a:t>epitheliomatous</a:t>
            </a:r>
            <a:r>
              <a:rPr lang="en-IN" sz="2400" dirty="0">
                <a:latin typeface="Times New Roman" panose="02020603050405020304" pitchFamily="18" charset="0"/>
                <a:cs typeface="Times New Roman" panose="02020603050405020304" pitchFamily="18" charset="0"/>
              </a:rPr>
              <a:t> hyperplasia may occur in chronic lesions.</a:t>
            </a:r>
          </a:p>
        </p:txBody>
      </p:sp>
    </p:spTree>
    <p:extLst>
      <p:ext uri="{BB962C8B-B14F-4D97-AF65-F5344CB8AC3E}">
        <p14:creationId xmlns:p14="http://schemas.microsoft.com/office/powerpoint/2010/main" xmlns="" val="15664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1A97C-85BC-7085-5E36-0208DE74D559}"/>
              </a:ext>
            </a:extLst>
          </p:cNvPr>
          <p:cNvSpPr>
            <a:spLocks noGrp="1"/>
          </p:cNvSpPr>
          <p:nvPr>
            <p:ph type="title"/>
          </p:nvPr>
        </p:nvSpPr>
        <p:spPr>
          <a:xfrm>
            <a:off x="1294362" y="804519"/>
            <a:ext cx="9603275" cy="1049235"/>
          </a:xfrm>
        </p:spPr>
        <p:txBody>
          <a:bodyPr/>
          <a:lstStyle/>
          <a:p>
            <a:r>
              <a:rPr lang="en-IN" dirty="0"/>
              <a:t>Mycobacterium marinum infection</a:t>
            </a:r>
          </a:p>
        </p:txBody>
      </p:sp>
      <p:sp>
        <p:nvSpPr>
          <p:cNvPr id="3" name="Content Placeholder 2">
            <a:extLst>
              <a:ext uri="{FF2B5EF4-FFF2-40B4-BE49-F238E27FC236}">
                <a16:creationId xmlns:a16="http://schemas.microsoft.com/office/drawing/2014/main" xmlns="" id="{510506E6-E4FB-EEB3-9E04-62C39B79B3C6}"/>
              </a:ext>
            </a:extLst>
          </p:cNvPr>
          <p:cNvSpPr>
            <a:spLocks noGrp="1"/>
          </p:cNvSpPr>
          <p:nvPr>
            <p:ph idx="1"/>
          </p:nvPr>
        </p:nvSpPr>
        <p:spPr>
          <a:xfrm>
            <a:off x="1294362" y="1853754"/>
            <a:ext cx="10740421" cy="4424398"/>
          </a:xfrm>
        </p:spPr>
        <p:txBody>
          <a:bodyPr>
            <a:normAutofit fontScale="70000" lnSpcReduction="20000"/>
          </a:bodyPr>
          <a:lstStyle/>
          <a:p>
            <a:r>
              <a:rPr lang="en-IN" sz="2400" b="1" dirty="0">
                <a:latin typeface="Times New Roman" panose="02020603050405020304" pitchFamily="18" charset="0"/>
                <a:cs typeface="Times New Roman" panose="02020603050405020304" pitchFamily="18" charset="0"/>
              </a:rPr>
              <a:t>Incubation period</a:t>
            </a:r>
            <a:r>
              <a:rPr lang="en-IN" sz="2400" dirty="0">
                <a:latin typeface="Times New Roman" panose="02020603050405020304" pitchFamily="18" charset="0"/>
                <a:cs typeface="Times New Roman" panose="02020603050405020304" pitchFamily="18" charset="0"/>
              </a:rPr>
              <a:t>: 2–3 weeks.</a:t>
            </a:r>
          </a:p>
          <a:p>
            <a:r>
              <a:rPr lang="en-IN" sz="2400" b="1" dirty="0">
                <a:latin typeface="Times New Roman" panose="02020603050405020304" pitchFamily="18" charset="0"/>
                <a:cs typeface="Times New Roman" panose="02020603050405020304" pitchFamily="18" charset="0"/>
              </a:rPr>
              <a:t>Clinical features</a:t>
            </a:r>
            <a:r>
              <a:rPr lang="en-I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Solitary nodule </a:t>
            </a:r>
          </a:p>
          <a:p>
            <a:r>
              <a:rPr lang="en-US" sz="2400" dirty="0">
                <a:latin typeface="Times New Roman" panose="02020603050405020304" pitchFamily="18" charset="0"/>
                <a:cs typeface="Times New Roman" panose="02020603050405020304" pitchFamily="18" charset="0"/>
              </a:rPr>
              <a:t> pustule </a:t>
            </a:r>
          </a:p>
          <a:p>
            <a:r>
              <a:rPr lang="en-US" sz="2400" dirty="0">
                <a:latin typeface="Times New Roman" panose="02020603050405020304" pitchFamily="18" charset="0"/>
                <a:cs typeface="Times New Roman" panose="02020603050405020304" pitchFamily="18" charset="0"/>
              </a:rPr>
              <a:t>ulcer or abscess</a:t>
            </a:r>
          </a:p>
          <a:p>
            <a:r>
              <a:rPr lang="en-US" sz="2400" dirty="0">
                <a:latin typeface="Times New Roman" panose="02020603050405020304" pitchFamily="18" charset="0"/>
                <a:cs typeface="Times New Roman" panose="02020603050405020304" pitchFamily="18" charset="0"/>
              </a:rPr>
              <a:t>verrucous plaque.</a:t>
            </a:r>
          </a:p>
          <a:p>
            <a:r>
              <a:rPr lang="en-US" sz="2400" dirty="0">
                <a:latin typeface="Times New Roman" panose="02020603050405020304" pitchFamily="18" charset="0"/>
                <a:cs typeface="Times New Roman" panose="02020603050405020304" pitchFamily="18" charset="0"/>
              </a:rPr>
              <a:t> Lesions are most common on the elbows, knees and feet of swimmers, and on the dominant hand and fingers.</a:t>
            </a:r>
          </a:p>
          <a:p>
            <a:r>
              <a:rPr lang="en-IN" sz="2400" b="1" dirty="0">
                <a:latin typeface="Times New Roman" panose="02020603050405020304" pitchFamily="18" charset="0"/>
                <a:cs typeface="Times New Roman" panose="02020603050405020304" pitchFamily="18" charset="0"/>
              </a:rPr>
              <a:t>Differential diagnosis</a:t>
            </a:r>
            <a:r>
              <a:rPr lang="en-US" sz="2400"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leishmaniasis </a:t>
            </a:r>
          </a:p>
          <a:p>
            <a:r>
              <a:rPr lang="en-IN" sz="2400" dirty="0">
                <a:latin typeface="Times New Roman" panose="02020603050405020304" pitchFamily="18" charset="0"/>
                <a:cs typeface="Times New Roman" panose="02020603050405020304" pitchFamily="18" charset="0"/>
              </a:rPr>
              <a:t>sporotrichosis</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atypical mycobacterial infections due ,M. kansasii, M. chelonae and M. </a:t>
            </a:r>
            <a:r>
              <a:rPr lang="en-US" sz="2400" dirty="0" err="1">
                <a:latin typeface="Times New Roman" panose="02020603050405020304" pitchFamily="18" charset="0"/>
                <a:cs typeface="Times New Roman" panose="02020603050405020304" pitchFamily="18" charset="0"/>
              </a:rPr>
              <a:t>gordonae</a:t>
            </a:r>
            <a:r>
              <a:rPr lang="en-US" sz="2400" dirty="0">
                <a:latin typeface="Times New Roman" panose="02020603050405020304" pitchFamily="18" charset="0"/>
                <a:cs typeface="Times New Roman" panose="02020603050405020304" pitchFamily="18" charset="0"/>
              </a:rPr>
              <a:t>, all of which may spread in a </a:t>
            </a:r>
            <a:r>
              <a:rPr lang="en-US" sz="2400" dirty="0" err="1">
                <a:latin typeface="Times New Roman" panose="02020603050405020304" pitchFamily="18" charset="0"/>
                <a:cs typeface="Times New Roman" panose="02020603050405020304" pitchFamily="18" charset="0"/>
              </a:rPr>
              <a:t>sporotrichoid</a:t>
            </a:r>
            <a:r>
              <a:rPr lang="en-US" sz="2400" dirty="0">
                <a:latin typeface="Times New Roman" panose="02020603050405020304" pitchFamily="18" charset="0"/>
                <a:cs typeface="Times New Roman" panose="02020603050405020304" pitchFamily="18" charset="0"/>
              </a:rPr>
              <a:t> manner</a:t>
            </a:r>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395BBDD-C285-1340-F7DF-70689CA64584}"/>
              </a:ext>
            </a:extLst>
          </p:cNvPr>
          <p:cNvPicPr>
            <a:picLocks noChangeAspect="1"/>
          </p:cNvPicPr>
          <p:nvPr/>
        </p:nvPicPr>
        <p:blipFill>
          <a:blip r:embed="rId2"/>
          <a:stretch>
            <a:fillRect/>
          </a:stretch>
        </p:blipFill>
        <p:spPr>
          <a:xfrm>
            <a:off x="9086620" y="7312"/>
            <a:ext cx="3105380" cy="1846442"/>
          </a:xfrm>
          <a:prstGeom prst="rect">
            <a:avLst/>
          </a:prstGeom>
        </p:spPr>
      </p:pic>
    </p:spTree>
    <p:extLst>
      <p:ext uri="{BB962C8B-B14F-4D97-AF65-F5344CB8AC3E}">
        <p14:creationId xmlns:p14="http://schemas.microsoft.com/office/powerpoint/2010/main" xmlns="" val="298989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A491D-C9DC-6403-3B7B-06F9F716D912}"/>
              </a:ext>
            </a:extLst>
          </p:cNvPr>
          <p:cNvSpPr>
            <a:spLocks noGrp="1"/>
          </p:cNvSpPr>
          <p:nvPr>
            <p:ph type="title"/>
          </p:nvPr>
        </p:nvSpPr>
        <p:spPr/>
        <p:txBody>
          <a:bodyPr/>
          <a:lstStyle/>
          <a:p>
            <a:r>
              <a:rPr lang="en-IN" dirty="0"/>
              <a:t>Mycobacterium marinum infection</a:t>
            </a:r>
          </a:p>
        </p:txBody>
      </p:sp>
      <p:sp>
        <p:nvSpPr>
          <p:cNvPr id="3" name="Content Placeholder 2">
            <a:extLst>
              <a:ext uri="{FF2B5EF4-FFF2-40B4-BE49-F238E27FC236}">
                <a16:creationId xmlns:a16="http://schemas.microsoft.com/office/drawing/2014/main" xmlns="" id="{5558868B-FC0F-D80F-7AE0-365A8DB1DEE6}"/>
              </a:ext>
            </a:extLst>
          </p:cNvPr>
          <p:cNvSpPr>
            <a:spLocks noGrp="1"/>
          </p:cNvSpPr>
          <p:nvPr>
            <p:ph idx="1"/>
          </p:nvPr>
        </p:nvSpPr>
        <p:spPr>
          <a:xfrm>
            <a:off x="871476" y="1853754"/>
            <a:ext cx="9603275" cy="3450613"/>
          </a:xfrm>
        </p:spPr>
        <p:txBody>
          <a:bodyPr>
            <a:normAutofit/>
          </a:bodyPr>
          <a:lstStyle/>
          <a:p>
            <a:r>
              <a:rPr lang="en-IN" sz="2400" b="1" dirty="0">
                <a:latin typeface="Times New Roman" panose="02020603050405020304" pitchFamily="18" charset="0"/>
                <a:cs typeface="Times New Roman" panose="02020603050405020304" pitchFamily="18" charset="0"/>
              </a:rPr>
              <a:t>Investigations</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Culture can be done</a:t>
            </a:r>
            <a:r>
              <a:rPr lang="en-IN" sz="2400" dirty="0">
                <a:latin typeface="Times New Roman" panose="02020603050405020304" pitchFamily="18" charset="0"/>
                <a:cs typeface="Times New Roman" panose="02020603050405020304" pitchFamily="18" charset="0"/>
              </a:rPr>
              <a:t> </a:t>
            </a:r>
          </a:p>
          <a:p>
            <a:pPr marL="0" indent="0">
              <a:buNone/>
            </a:pPr>
            <a:r>
              <a:rPr lang="en-IN" sz="2400" dirty="0">
                <a:latin typeface="Times New Roman" panose="02020603050405020304" pitchFamily="18" charset="0"/>
                <a:cs typeface="Times New Roman" panose="02020603050405020304" pitchFamily="18" charset="0"/>
              </a:rPr>
              <a:t> PCR (</a:t>
            </a:r>
            <a:r>
              <a:rPr lang="en-US" sz="2400" dirty="0">
                <a:latin typeface="Times New Roman" panose="02020603050405020304" pitchFamily="18" charset="0"/>
                <a:cs typeface="Times New Roman" panose="02020603050405020304" pitchFamily="18" charset="0"/>
              </a:rPr>
              <a:t>PCR– reverse cross blot hybridization assay with species‐specific gene probes</a:t>
            </a:r>
            <a:r>
              <a:rPr lang="en-IN" sz="2400" dirty="0">
                <a:latin typeface="Times New Roman" panose="02020603050405020304" pitchFamily="18" charset="0"/>
                <a:cs typeface="Times New Roman" panose="02020603050405020304" pitchFamily="18" charset="0"/>
              </a:rPr>
              <a:t>)</a:t>
            </a:r>
          </a:p>
          <a:p>
            <a:r>
              <a:rPr lang="en-IN" sz="2400" b="1" dirty="0">
                <a:latin typeface="Times New Roman" panose="02020603050405020304" pitchFamily="18" charset="0"/>
                <a:cs typeface="Times New Roman" panose="02020603050405020304" pitchFamily="18" charset="0"/>
              </a:rPr>
              <a:t>Management</a:t>
            </a:r>
            <a:r>
              <a:rPr lang="en-IN" sz="2400" dirty="0">
                <a:latin typeface="Times New Roman" panose="02020603050405020304" pitchFamily="18" charset="0"/>
                <a:cs typeface="Times New Roman" panose="02020603050405020304" pitchFamily="18" charset="0"/>
              </a:rPr>
              <a:t>: clarithromycin, sulphonamides, trimethoprim/ sulfamethoxazole, </a:t>
            </a:r>
            <a:r>
              <a:rPr lang="en-IN" sz="2400" dirty="0" err="1">
                <a:latin typeface="Times New Roman" panose="02020603050405020304" pitchFamily="18" charset="0"/>
                <a:cs typeface="Times New Roman" panose="02020603050405020304" pitchFamily="18" charset="0"/>
              </a:rPr>
              <a:t>rifampin</a:t>
            </a:r>
            <a:r>
              <a:rPr lang="en-IN" sz="2400" dirty="0">
                <a:latin typeface="Times New Roman" panose="02020603050405020304" pitchFamily="18" charset="0"/>
                <a:cs typeface="Times New Roman" panose="02020603050405020304" pitchFamily="18" charset="0"/>
              </a:rPr>
              <a:t>, rifabutin and ethambutol, and variably susceptible to doxycycline, minocycline and streptomycin. </a:t>
            </a:r>
          </a:p>
        </p:txBody>
      </p:sp>
    </p:spTree>
    <p:extLst>
      <p:ext uri="{BB962C8B-B14F-4D97-AF65-F5344CB8AC3E}">
        <p14:creationId xmlns:p14="http://schemas.microsoft.com/office/powerpoint/2010/main" xmlns="" val="99586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525A98-13EB-B965-8F24-BAC2983443D9}"/>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Mycobacterium kansasii infection</a:t>
            </a:r>
          </a:p>
        </p:txBody>
      </p:sp>
      <p:sp>
        <p:nvSpPr>
          <p:cNvPr id="3" name="Content Placeholder 2">
            <a:extLst>
              <a:ext uri="{FF2B5EF4-FFF2-40B4-BE49-F238E27FC236}">
                <a16:creationId xmlns:a16="http://schemas.microsoft.com/office/drawing/2014/main" xmlns="" id="{77C9A3BC-017A-03FF-E0D1-D65BBE80177F}"/>
              </a:ext>
            </a:extLst>
          </p:cNvPr>
          <p:cNvSpPr>
            <a:spLocks noGrp="1"/>
          </p:cNvSpPr>
          <p:nvPr>
            <p:ph idx="1"/>
          </p:nvPr>
        </p:nvSpPr>
        <p:spPr>
          <a:xfrm>
            <a:off x="478186" y="2134347"/>
            <a:ext cx="11418846" cy="4286118"/>
          </a:xfrm>
        </p:spPr>
        <p:txBody>
          <a:bodyPr>
            <a:noAutofit/>
          </a:bodyPr>
          <a:lstStyle/>
          <a:p>
            <a:pPr>
              <a:lnSpc>
                <a:spcPct val="100000"/>
              </a:lnSpc>
            </a:pPr>
            <a:r>
              <a:rPr lang="en-US" sz="2400" b="1" dirty="0">
                <a:latin typeface="Times New Roman" panose="02020603050405020304" pitchFamily="18" charset="0"/>
                <a:cs typeface="Times New Roman" panose="02020603050405020304" pitchFamily="18" charset="0"/>
              </a:rPr>
              <a:t>Mycobacterium kansasii </a:t>
            </a:r>
            <a:r>
              <a:rPr lang="en-US" sz="2400" dirty="0">
                <a:latin typeface="Times New Roman" panose="02020603050405020304" pitchFamily="18" charset="0"/>
                <a:cs typeface="Times New Roman" panose="02020603050405020304" pitchFamily="18" charset="0"/>
              </a:rPr>
              <a:t>is one of the most commonly reported species of non‐tuberculous bacteria isolated . </a:t>
            </a:r>
          </a:p>
          <a:p>
            <a:pPr>
              <a:lnSpc>
                <a:spcPct val="100000"/>
              </a:lnSpc>
            </a:pPr>
            <a:r>
              <a:rPr lang="en-US" sz="2400" dirty="0">
                <a:latin typeface="Times New Roman" panose="02020603050405020304" pitchFamily="18" charset="0"/>
                <a:cs typeface="Times New Roman" panose="02020603050405020304" pitchFamily="18" charset="0"/>
              </a:rPr>
              <a:t>Cutaneous lesions are rare but are more common in patients with impaired immunity and in disseminated disease .</a:t>
            </a:r>
          </a:p>
          <a:p>
            <a:pPr>
              <a:lnSpc>
                <a:spcPct val="100000"/>
              </a:lnSpc>
            </a:pPr>
            <a:r>
              <a:rPr lang="en-US" sz="2400" dirty="0">
                <a:latin typeface="Times New Roman" panose="02020603050405020304" pitchFamily="18" charset="0"/>
                <a:cs typeface="Times New Roman" panose="02020603050405020304" pitchFamily="18" charset="0"/>
              </a:rPr>
              <a:t> Primarily affects middle‐aged white men but it can affect adult patients of any sex, race or age.</a:t>
            </a:r>
          </a:p>
          <a:p>
            <a:pPr>
              <a:lnSpc>
                <a:spcPct val="100000"/>
              </a:lnSpc>
            </a:pPr>
            <a:r>
              <a:rPr lang="en-IN" sz="2400" b="1" dirty="0">
                <a:latin typeface="Times New Roman" panose="02020603050405020304" pitchFamily="18" charset="0"/>
                <a:cs typeface="Times New Roman" panose="02020603050405020304" pitchFamily="18" charset="0"/>
              </a:rPr>
              <a:t>Predisposing factors</a:t>
            </a:r>
            <a:r>
              <a:rPr lang="en-US" sz="2400" dirty="0">
                <a:latin typeface="Times New Roman" panose="02020603050405020304" pitchFamily="18" charset="0"/>
                <a:cs typeface="Times New Roman" panose="02020603050405020304" pitchFamily="18" charset="0"/>
              </a:rPr>
              <a:t>: Pulmonary disease is associated with chronic lung disease, including chronic obstructive pulmonary disease, bronchiectasis, pneumoconiosis and cystic fibrosis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6023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0B18E-AA9D-E5CB-2CA1-1D327DA30DFC}"/>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Mycobacterium kansasii infection</a:t>
            </a:r>
            <a:endParaRPr lang="en-IN" dirty="0"/>
          </a:p>
        </p:txBody>
      </p:sp>
      <p:sp>
        <p:nvSpPr>
          <p:cNvPr id="3" name="Content Placeholder 2">
            <a:extLst>
              <a:ext uri="{FF2B5EF4-FFF2-40B4-BE49-F238E27FC236}">
                <a16:creationId xmlns:a16="http://schemas.microsoft.com/office/drawing/2014/main" xmlns="" id="{8F3792C5-F72C-386A-05AA-52133661FB6F}"/>
              </a:ext>
            </a:extLst>
          </p:cNvPr>
          <p:cNvSpPr>
            <a:spLocks noGrp="1"/>
          </p:cNvSpPr>
          <p:nvPr>
            <p:ph idx="1"/>
          </p:nvPr>
        </p:nvSpPr>
        <p:spPr>
          <a:xfrm>
            <a:off x="359536" y="1853754"/>
            <a:ext cx="12019275" cy="4037749"/>
          </a:xfrm>
        </p:spPr>
        <p:txBody>
          <a:bodyPr>
            <a:noAutofit/>
          </a:bodyPr>
          <a:lstStyle/>
          <a:p>
            <a:pPr>
              <a:lnSpc>
                <a:spcPct val="100000"/>
              </a:lnSpc>
            </a:pPr>
            <a:r>
              <a:rPr lang="en-IN" sz="2400" b="1" dirty="0">
                <a:latin typeface="Times New Roman" panose="02020603050405020304" pitchFamily="18" charset="0"/>
                <a:cs typeface="Times New Roman" panose="02020603050405020304" pitchFamily="18" charset="0"/>
              </a:rPr>
              <a:t>Pathology</a:t>
            </a:r>
            <a:r>
              <a:rPr lang="en-I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clinical picture, the histology can be very variable, but a granulomatous histology and a mixed inflammatory infiltrate with acid‐fast bacilli in the histiocytes is often noted.</a:t>
            </a:r>
          </a:p>
          <a:p>
            <a:pPr>
              <a:lnSpc>
                <a:spcPct val="100000"/>
              </a:lnSpc>
            </a:pPr>
            <a:r>
              <a:rPr lang="en-IN" sz="2400" b="1" dirty="0">
                <a:latin typeface="Times New Roman" panose="02020603050405020304" pitchFamily="18" charset="0"/>
                <a:cs typeface="Times New Roman" panose="02020603050405020304" pitchFamily="18" charset="0"/>
              </a:rPr>
              <a:t>Environmental factors</a:t>
            </a:r>
            <a:r>
              <a:rPr lang="en-I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Chronic occupational exposure to dust, which can occur in miners, welders, sandblasters and painters.</a:t>
            </a:r>
          </a:p>
          <a:p>
            <a:pPr>
              <a:lnSpc>
                <a:spcPct val="100000"/>
              </a:lnSpc>
            </a:pPr>
            <a:r>
              <a:rPr lang="en-IN" sz="2400" b="1" dirty="0">
                <a:latin typeface="Times New Roman" panose="02020603050405020304" pitchFamily="18" charset="0"/>
                <a:cs typeface="Times New Roman" panose="02020603050405020304" pitchFamily="18" charset="0"/>
              </a:rPr>
              <a:t>Presentation</a:t>
            </a:r>
            <a:r>
              <a:rPr lang="en-US" sz="2400" b="1" dirty="0">
                <a:latin typeface="Times New Roman" panose="02020603050405020304" pitchFamily="18" charset="0"/>
                <a:cs typeface="Times New Roman" panose="02020603050405020304" pitchFamily="18" charset="0"/>
              </a:rPr>
              <a:t>:</a:t>
            </a:r>
            <a:r>
              <a:rPr lang="en-IN" sz="2400" b="1" dirty="0">
                <a:latin typeface="Times New Roman" panose="02020603050405020304" pitchFamily="18" charset="0"/>
                <a:cs typeface="Times New Roman" panose="02020603050405020304" pitchFamily="18" charset="0"/>
              </a:rPr>
              <a:t> P</a:t>
            </a:r>
            <a:r>
              <a:rPr lang="en-IN" sz="2400" dirty="0">
                <a:latin typeface="Times New Roman" panose="02020603050405020304" pitchFamily="18" charset="0"/>
                <a:cs typeface="Times New Roman" panose="02020603050405020304" pitchFamily="18" charset="0"/>
              </a:rPr>
              <a:t>apules </a:t>
            </a:r>
          </a:p>
          <a:p>
            <a:pPr>
              <a:lnSpc>
                <a:spcPct val="100000"/>
              </a:lnSpc>
            </a:pPr>
            <a:r>
              <a:rPr lang="en-IN" sz="2400" dirty="0">
                <a:latin typeface="Times New Roman" panose="02020603050405020304" pitchFamily="18" charset="0"/>
                <a:cs typeface="Times New Roman" panose="02020603050405020304" pitchFamily="18" charset="0"/>
              </a:rPr>
              <a:t> Pustules.</a:t>
            </a:r>
          </a:p>
          <a:p>
            <a:pPr>
              <a:lnSpc>
                <a:spcPct val="100000"/>
              </a:lnSpc>
            </a:pPr>
            <a:r>
              <a:rPr lang="en-IN" sz="2400" dirty="0">
                <a:latin typeface="Times New Roman" panose="02020603050405020304" pitchFamily="18" charset="0"/>
                <a:cs typeface="Times New Roman" panose="02020603050405020304" pitchFamily="18" charset="0"/>
              </a:rPr>
              <a:t>Verrucous or granulomatous plaques or nodules. </a:t>
            </a:r>
          </a:p>
          <a:p>
            <a:pPr>
              <a:lnSpc>
                <a:spcPct val="100000"/>
              </a:lnSpc>
            </a:pPr>
            <a:r>
              <a:rPr lang="en-IN" sz="2400" dirty="0">
                <a:latin typeface="Times New Roman" panose="02020603050405020304" pitchFamily="18" charset="0"/>
                <a:cs typeface="Times New Roman" panose="02020603050405020304" pitchFamily="18" charset="0"/>
              </a:rPr>
              <a:t>A sporotrichoid pattern , cellulitis , rhinophyma and single and multiple abscesses have all been reported</a:t>
            </a:r>
          </a:p>
        </p:txBody>
      </p:sp>
    </p:spTree>
    <p:extLst>
      <p:ext uri="{BB962C8B-B14F-4D97-AF65-F5344CB8AC3E}">
        <p14:creationId xmlns:p14="http://schemas.microsoft.com/office/powerpoint/2010/main" xmlns="" val="426168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5096B-E056-4076-1C70-4DC261410749}"/>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Mycobacterium kansasii infection</a:t>
            </a:r>
            <a:endParaRPr lang="en-IN" dirty="0"/>
          </a:p>
        </p:txBody>
      </p:sp>
      <p:sp>
        <p:nvSpPr>
          <p:cNvPr id="3" name="Content Placeholder 2">
            <a:extLst>
              <a:ext uri="{FF2B5EF4-FFF2-40B4-BE49-F238E27FC236}">
                <a16:creationId xmlns:a16="http://schemas.microsoft.com/office/drawing/2014/main" xmlns="" id="{AA1E31E9-541B-6ADB-E485-76948C591F38}"/>
              </a:ext>
            </a:extLst>
          </p:cNvPr>
          <p:cNvSpPr>
            <a:spLocks noGrp="1"/>
          </p:cNvSpPr>
          <p:nvPr>
            <p:ph idx="1"/>
          </p:nvPr>
        </p:nvSpPr>
        <p:spPr>
          <a:xfrm>
            <a:off x="784782" y="1942244"/>
            <a:ext cx="11328560" cy="4307881"/>
          </a:xfrm>
        </p:spPr>
        <p:txBody>
          <a:bodyPr>
            <a:noAutofit/>
          </a:bodyPr>
          <a:lstStyle/>
          <a:p>
            <a:pPr>
              <a:lnSpc>
                <a:spcPct val="100000"/>
              </a:lnSpc>
            </a:pPr>
            <a:r>
              <a:rPr lang="en-IN" sz="2200" b="1" dirty="0">
                <a:latin typeface="Times New Roman" panose="02020603050405020304" pitchFamily="18" charset="0"/>
                <a:cs typeface="Times New Roman" panose="02020603050405020304" pitchFamily="18" charset="0"/>
              </a:rPr>
              <a:t>Differential diagnosis</a:t>
            </a:r>
            <a:r>
              <a:rPr lang="en-IN" sz="2200" dirty="0">
                <a:latin typeface="Times New Roman" panose="02020603050405020304" pitchFamily="18" charset="0"/>
                <a:cs typeface="Times New Roman" panose="02020603050405020304" pitchFamily="18" charset="0"/>
              </a:rPr>
              <a:t>: Cutaneous tuberculosis</a:t>
            </a:r>
          </a:p>
          <a:p>
            <a:pPr>
              <a:lnSpc>
                <a:spcPct val="100000"/>
              </a:lnSpc>
            </a:pPr>
            <a:r>
              <a:rPr lang="en-IN" sz="2200" dirty="0">
                <a:latin typeface="Times New Roman" panose="02020603050405020304" pitchFamily="18" charset="0"/>
                <a:cs typeface="Times New Roman" panose="02020603050405020304" pitchFamily="18" charset="0"/>
              </a:rPr>
              <a:t>Actinomyces group, Wegener’s .</a:t>
            </a:r>
          </a:p>
          <a:p>
            <a:pPr>
              <a:lnSpc>
                <a:spcPct val="100000"/>
              </a:lnSpc>
            </a:pPr>
            <a:r>
              <a:rPr lang="en-IN" sz="2200" b="1" dirty="0">
                <a:latin typeface="Times New Roman" panose="02020603050405020304" pitchFamily="18" charset="0"/>
                <a:cs typeface="Times New Roman" panose="02020603050405020304" pitchFamily="18" charset="0"/>
              </a:rPr>
              <a:t>Investigations</a:t>
            </a:r>
            <a:r>
              <a:rPr lang="en-I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Biopsy specimens with staining for acid‐fast bacilli should be done.</a:t>
            </a:r>
          </a:p>
          <a:p>
            <a:pPr>
              <a:lnSpc>
                <a:spcPct val="100000"/>
              </a:lnSpc>
            </a:pPr>
            <a:r>
              <a:rPr lang="en-IN" sz="2200" b="1" dirty="0">
                <a:latin typeface="Times New Roman" panose="02020603050405020304" pitchFamily="18" charset="0"/>
                <a:cs typeface="Times New Roman" panose="02020603050405020304" pitchFamily="18" charset="0"/>
              </a:rPr>
              <a:t>Management</a:t>
            </a:r>
            <a:r>
              <a:rPr lang="en-US" sz="2200" b="1" dirty="0">
                <a:latin typeface="Times New Roman" panose="02020603050405020304" pitchFamily="18" charset="0"/>
                <a:cs typeface="Times New Roman" panose="02020603050405020304" pitchFamily="18" charset="0"/>
              </a:rPr>
              <a:t>:</a:t>
            </a:r>
          </a:p>
          <a:p>
            <a:pPr marL="514350" indent="-514350">
              <a:lnSpc>
                <a:spcPct val="100000"/>
              </a:lnSpc>
              <a:buFont typeface="+mj-lt"/>
              <a:buAutoNum type="romanUcPeriod"/>
            </a:pPr>
            <a:r>
              <a:rPr lang="en-US" sz="2200" dirty="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First line</a:t>
            </a:r>
            <a:r>
              <a:rPr lang="en-US" sz="2200" dirty="0">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Isoniazid, rifampacin, ethambutol, for 18 months.</a:t>
            </a:r>
          </a:p>
          <a:p>
            <a:pPr marL="514350" indent="-514350">
              <a:lnSpc>
                <a:spcPct val="100000"/>
              </a:lnSpc>
              <a:buFont typeface="+mj-lt"/>
              <a:buAutoNum type="romanUcPeriod"/>
            </a:pPr>
            <a:r>
              <a:rPr lang="en-IN" sz="2200" dirty="0">
                <a:latin typeface="Times New Roman" panose="02020603050405020304" pitchFamily="18" charset="0"/>
                <a:cs typeface="Times New Roman" panose="02020603050405020304" pitchFamily="18" charset="0"/>
              </a:rPr>
              <a:t>Second line-</a:t>
            </a:r>
            <a:r>
              <a:rPr lang="en-US" sz="2200" dirty="0">
                <a:latin typeface="Times New Roman" panose="02020603050405020304" pitchFamily="18" charset="0"/>
                <a:cs typeface="Times New Roman" panose="02020603050405020304" pitchFamily="18" charset="0"/>
              </a:rPr>
              <a:t>streptomycin or amikacin for the first 3 months.</a:t>
            </a:r>
          </a:p>
          <a:p>
            <a:pPr marL="514350" indent="-514350">
              <a:lnSpc>
                <a:spcPct val="100000"/>
              </a:lnSpc>
              <a:buFont typeface="+mj-lt"/>
              <a:buAutoNum type="romanUcPeriod"/>
            </a:pPr>
            <a:r>
              <a:rPr lang="en-IN" sz="2200" dirty="0">
                <a:latin typeface="Times New Roman" panose="02020603050405020304" pitchFamily="18" charset="0"/>
                <a:cs typeface="Times New Roman" panose="02020603050405020304" pitchFamily="18" charset="0"/>
              </a:rPr>
              <a:t>Third line- </a:t>
            </a:r>
            <a:r>
              <a:rPr lang="en-US" sz="2200" dirty="0" err="1">
                <a:latin typeface="Times New Roman" panose="02020603050405020304" pitchFamily="18" charset="0"/>
                <a:cs typeface="Times New Roman" panose="02020603050405020304" pitchFamily="18" charset="0"/>
              </a:rPr>
              <a:t>Rifampacin</a:t>
            </a:r>
            <a:r>
              <a:rPr lang="en-US" sz="2200" dirty="0">
                <a:latin typeface="Times New Roman" panose="02020603050405020304" pitchFamily="18" charset="0"/>
                <a:cs typeface="Times New Roman" panose="02020603050405020304" pitchFamily="18" charset="0"/>
              </a:rPr>
              <a:t> is the cornerstone of current therapy but acquired resistance to this and isoniazid can occur. In these cases, clarithromycin, levofloxacin, </a:t>
            </a:r>
            <a:r>
              <a:rPr lang="en-US" sz="2200" dirty="0" err="1">
                <a:latin typeface="Times New Roman" panose="02020603050405020304" pitchFamily="18" charset="0"/>
                <a:cs typeface="Times New Roman" panose="02020603050405020304" pitchFamily="18" charset="0"/>
              </a:rPr>
              <a:t>moxifoxacin</a:t>
            </a:r>
            <a:r>
              <a:rPr lang="en-US" sz="2200" dirty="0">
                <a:latin typeface="Times New Roman" panose="02020603050405020304" pitchFamily="18" charset="0"/>
                <a:cs typeface="Times New Roman" panose="02020603050405020304" pitchFamily="18" charset="0"/>
              </a:rPr>
              <a:t>.</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4124009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526</TotalTime>
  <Words>1440</Words>
  <Application>Microsoft Office PowerPoint</Application>
  <PresentationFormat>Custom</PresentationFormat>
  <Paragraphs>123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Gallery</vt:lpstr>
      <vt:lpstr>atypical mycobacteria</vt:lpstr>
      <vt:lpstr>Classification</vt:lpstr>
      <vt:lpstr>Slide 3</vt:lpstr>
      <vt:lpstr>Mycobacterium marinum infection</vt:lpstr>
      <vt:lpstr>Mycobacterium marinum infection</vt:lpstr>
      <vt:lpstr>Mycobacterium marinum infection</vt:lpstr>
      <vt:lpstr>Mycobacterium kansasii infection</vt:lpstr>
      <vt:lpstr>Mycobacterium kansasii infection</vt:lpstr>
      <vt:lpstr>Mycobacterium kansasii infection</vt:lpstr>
      <vt:lpstr>Mycobacterium ulcerans infection</vt:lpstr>
      <vt:lpstr>Mycobacterium ulcerans infection</vt:lpstr>
      <vt:lpstr>Mycobacterium ulcerans infection</vt:lpstr>
      <vt:lpstr>Mycobacterium ulcerans infection</vt:lpstr>
      <vt:lpstr>Mycobacterium avium complex (M. avium and M. intracellulare) infection</vt:lpstr>
      <vt:lpstr>Mycobacterium avium complex (M. avium and M. intracellulare) infection</vt:lpstr>
      <vt:lpstr>Mycobacterium avium complex (M. avium and M. intracellulare) infection</vt:lpstr>
      <vt:lpstr>Mycobacterium haemophilum infection</vt:lpstr>
      <vt:lpstr>Mycobacterium haemophilum infection</vt:lpstr>
      <vt:lpstr>Mycobacterium scrofulaceum infection</vt:lpstr>
      <vt:lpstr>Mycobacterium scrofulaceum infection</vt:lpstr>
      <vt:lpstr>Infection with fast‐growing mycobacteria</vt:lpstr>
      <vt:lpstr>Infection with fast‐growing mycobacteria</vt:lpstr>
      <vt:lpstr>Infection with fast‐growing mycobacteria</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atypical mycobacteria</dc:title>
  <dc:creator>Mayur Navadiya</dc:creator>
  <cp:lastModifiedBy>user</cp:lastModifiedBy>
  <cp:revision>19</cp:revision>
  <dcterms:created xsi:type="dcterms:W3CDTF">2024-01-12T16:07:39Z</dcterms:created>
  <dcterms:modified xsi:type="dcterms:W3CDTF">2024-11-27T04:15:01Z</dcterms:modified>
</cp:coreProperties>
</file>