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2" r:id="rId3"/>
    <p:sldId id="260" r:id="rId4"/>
    <p:sldId id="294" r:id="rId5"/>
    <p:sldId id="268" r:id="rId6"/>
    <p:sldId id="265" r:id="rId7"/>
    <p:sldId id="269" r:id="rId8"/>
    <p:sldId id="273" r:id="rId9"/>
    <p:sldId id="271" r:id="rId10"/>
    <p:sldId id="272" r:id="rId11"/>
    <p:sldId id="276" r:id="rId12"/>
    <p:sldId id="277" r:id="rId13"/>
    <p:sldId id="314" r:id="rId14"/>
    <p:sldId id="280" r:id="rId15"/>
    <p:sldId id="281" r:id="rId16"/>
    <p:sldId id="282" r:id="rId17"/>
    <p:sldId id="317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308" r:id="rId26"/>
    <p:sldId id="318" r:id="rId27"/>
    <p:sldId id="319" r:id="rId28"/>
    <p:sldId id="290" r:id="rId29"/>
    <p:sldId id="291" r:id="rId30"/>
    <p:sldId id="292" r:id="rId31"/>
    <p:sldId id="296" r:id="rId32"/>
    <p:sldId id="309" r:id="rId33"/>
    <p:sldId id="310" r:id="rId34"/>
    <p:sldId id="298" r:id="rId35"/>
    <p:sldId id="299" r:id="rId36"/>
    <p:sldId id="300" r:id="rId37"/>
    <p:sldId id="301" r:id="rId38"/>
    <p:sldId id="302" r:id="rId39"/>
    <p:sldId id="306" r:id="rId40"/>
    <p:sldId id="311" r:id="rId41"/>
    <p:sldId id="329" r:id="rId42"/>
    <p:sldId id="315" r:id="rId43"/>
    <p:sldId id="324" r:id="rId44"/>
    <p:sldId id="330" r:id="rId45"/>
    <p:sldId id="307" r:id="rId46"/>
    <p:sldId id="32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4441B-98F0-40F0-9772-68E55B92E6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DA6F4-1262-49F9-9817-BE93194C5CF1}">
      <dgm:prSet phldrT="[Text]" phldr="0"/>
      <dgm:spPr/>
      <dgm:t>
        <a:bodyPr/>
        <a:lstStyle/>
        <a:p>
          <a:pPr rtl="0"/>
          <a:r>
            <a:rPr lang="en-US">
              <a:latin typeface="Univers"/>
            </a:rPr>
            <a:t>TNF-α receptor -</a:t>
          </a:r>
          <a:r>
            <a:rPr lang="en-US" b="0" i="0" u="none" strike="noStrike" cap="none" baseline="0" noProof="0">
              <a:latin typeface="Univers"/>
            </a:rPr>
            <a:t> 2</a:t>
          </a:r>
          <a:r>
            <a:rPr lang="en-US" b="0" i="0" u="none" strike="noStrike" cap="none" baseline="0" noProof="0">
              <a:solidFill>
                <a:srgbClr val="010000"/>
              </a:solidFill>
              <a:latin typeface="Univers"/>
            </a:rPr>
            <a:t> </a:t>
          </a:r>
          <a:r>
            <a:rPr lang="en-US" b="0" i="0" u="none" strike="noStrike" cap="none" baseline="0" noProof="0">
              <a:latin typeface="Univers"/>
            </a:rPr>
            <a:t>UNITS</a:t>
          </a:r>
          <a:endParaRPr lang="en-US"/>
        </a:p>
      </dgm:t>
    </dgm:pt>
    <dgm:pt modelId="{FBDB51A5-83E1-4792-8144-D0CD51594A1B}" type="parTrans" cxnId="{B4D046EF-81CE-45B5-970F-1874E900FF8B}">
      <dgm:prSet/>
      <dgm:spPr/>
      <dgm:t>
        <a:bodyPr/>
        <a:lstStyle/>
        <a:p>
          <a:endParaRPr lang="en-US"/>
        </a:p>
      </dgm:t>
    </dgm:pt>
    <dgm:pt modelId="{6BC328C6-B80F-4427-82AD-D97E490AE3D0}" type="sibTrans" cxnId="{B4D046EF-81CE-45B5-970F-1874E900FF8B}">
      <dgm:prSet/>
      <dgm:spPr/>
      <dgm:t>
        <a:bodyPr/>
        <a:lstStyle/>
        <a:p>
          <a:endParaRPr lang="en-US"/>
        </a:p>
      </dgm:t>
    </dgm:pt>
    <dgm:pt modelId="{F1321BE9-8A4C-4A5D-8C4B-A1E18EF3AD61}">
      <dgm:prSet phldrT="[Text]" phldr="0"/>
      <dgm:spPr/>
      <dgm:t>
        <a:bodyPr/>
        <a:lstStyle/>
        <a:p>
          <a:pPr rtl="0"/>
          <a:r>
            <a:rPr lang="en-US">
              <a:latin typeface="Univers"/>
            </a:rPr>
            <a:t>Bind</a:t>
          </a:r>
          <a:r>
            <a:rPr lang="en-US"/>
            <a:t> both soluble and </a:t>
          </a:r>
          <a:r>
            <a:rPr lang="en-US">
              <a:latin typeface="Univers"/>
            </a:rPr>
            <a:t>membrane-boundTNF-</a:t>
          </a:r>
          <a:endParaRPr lang="en-US"/>
        </a:p>
      </dgm:t>
    </dgm:pt>
    <dgm:pt modelId="{613D9B80-434A-425C-8ABE-CFE4D803E428}" type="parTrans" cxnId="{E58EC348-8F55-40E3-ABF9-39C5958F5715}">
      <dgm:prSet/>
      <dgm:spPr/>
      <dgm:t>
        <a:bodyPr/>
        <a:lstStyle/>
        <a:p>
          <a:endParaRPr lang="en-US"/>
        </a:p>
      </dgm:t>
    </dgm:pt>
    <dgm:pt modelId="{98F594DE-D1A4-4DAC-9844-4F96080C16A5}" type="sibTrans" cxnId="{E58EC348-8F55-40E3-ABF9-39C5958F5715}">
      <dgm:prSet/>
      <dgm:spPr/>
      <dgm:t>
        <a:bodyPr/>
        <a:lstStyle/>
        <a:p>
          <a:endParaRPr lang="en-US"/>
        </a:p>
      </dgm:t>
    </dgm:pt>
    <dgm:pt modelId="{4E4941E3-7DEF-406B-8AF6-AB7C754ED334}">
      <dgm:prSet phldrT="[Text]" phldr="0"/>
      <dgm:spPr/>
      <dgm:t>
        <a:bodyPr/>
        <a:lstStyle/>
        <a:p>
          <a:pPr rtl="0"/>
          <a:r>
            <a:rPr lang="en-US">
              <a:latin typeface="Univers"/>
            </a:rPr>
            <a:t>Human</a:t>
          </a:r>
          <a:r>
            <a:rPr lang="en-US"/>
            <a:t> </a:t>
          </a:r>
          <a:r>
            <a:rPr lang="en-US">
              <a:latin typeface="Univers"/>
            </a:rPr>
            <a:t>IgG (Fc portion)</a:t>
          </a:r>
          <a:endParaRPr lang="en-US"/>
        </a:p>
      </dgm:t>
    </dgm:pt>
    <dgm:pt modelId="{9331001C-C4E0-407A-8CBB-0EE4306F8C07}" type="parTrans" cxnId="{BA289F97-5BA3-4062-B8AC-D5E32A03AEB5}">
      <dgm:prSet/>
      <dgm:spPr/>
      <dgm:t>
        <a:bodyPr/>
        <a:lstStyle/>
        <a:p>
          <a:endParaRPr lang="en-US"/>
        </a:p>
      </dgm:t>
    </dgm:pt>
    <dgm:pt modelId="{CCAD9C4A-3320-4C34-96B5-CB320D97529E}" type="sibTrans" cxnId="{BA289F97-5BA3-4062-B8AC-D5E32A03AEB5}">
      <dgm:prSet/>
      <dgm:spPr/>
      <dgm:t>
        <a:bodyPr/>
        <a:lstStyle/>
        <a:p>
          <a:endParaRPr lang="en-US"/>
        </a:p>
      </dgm:t>
    </dgm:pt>
    <dgm:pt modelId="{150D0DAF-85BF-4D8A-812E-0143DEF81EC4}">
      <dgm:prSet phldrT="[Text]" phldr="0"/>
      <dgm:spPr/>
      <dgm:t>
        <a:bodyPr/>
        <a:lstStyle/>
        <a:p>
          <a:pPr rtl="0"/>
          <a:r>
            <a:rPr lang="en-US">
              <a:latin typeface="Univers"/>
            </a:rPr>
            <a:t>Stabilizes</a:t>
          </a:r>
          <a:r>
            <a:rPr lang="en-US"/>
            <a:t> the molecule</a:t>
          </a:r>
        </a:p>
      </dgm:t>
    </dgm:pt>
    <dgm:pt modelId="{82BB140D-3980-47F9-9A47-73381795F211}" type="parTrans" cxnId="{31D6BA49-FEC9-4FB0-AECC-CBC53FFB7E7B}">
      <dgm:prSet/>
      <dgm:spPr/>
      <dgm:t>
        <a:bodyPr/>
        <a:lstStyle/>
        <a:p>
          <a:endParaRPr lang="en-US"/>
        </a:p>
      </dgm:t>
    </dgm:pt>
    <dgm:pt modelId="{44C28ABB-3C0E-4F88-B734-6BAF6C89FB4A}" type="sibTrans" cxnId="{31D6BA49-FEC9-4FB0-AECC-CBC53FFB7E7B}">
      <dgm:prSet/>
      <dgm:spPr/>
      <dgm:t>
        <a:bodyPr/>
        <a:lstStyle/>
        <a:p>
          <a:endParaRPr lang="en-US"/>
        </a:p>
      </dgm:t>
    </dgm:pt>
    <dgm:pt modelId="{64FA8FC1-D1B5-4B0A-BF62-649177FABD81}" type="pres">
      <dgm:prSet presAssocID="{E5E4441B-98F0-40F0-9772-68E55B92E6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965E54-6851-4A18-A7F5-9FF94D8605B6}" type="pres">
      <dgm:prSet presAssocID="{7AFDA6F4-1262-49F9-9817-BE93194C5CF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474C6-F708-4741-86F9-A5201C46D9CC}" type="pres">
      <dgm:prSet presAssocID="{7AFDA6F4-1262-49F9-9817-BE93194C5CF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2AA68-CA1C-4862-9A7D-3E1F2DFB17CB}" type="pres">
      <dgm:prSet presAssocID="{4E4941E3-7DEF-406B-8AF6-AB7C754ED3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D867D-8BE0-4F33-A40A-A343C6B56EA0}" type="pres">
      <dgm:prSet presAssocID="{4E4941E3-7DEF-406B-8AF6-AB7C754ED33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3E5F78-FF96-4CEF-8B7F-6F7A858D7130}" type="presOf" srcId="{F1321BE9-8A4C-4A5D-8C4B-A1E18EF3AD61}" destId="{7C6474C6-F708-4741-86F9-A5201C46D9CC}" srcOrd="0" destOrd="0" presId="urn:microsoft.com/office/officeart/2005/8/layout/vList2"/>
    <dgm:cxn modelId="{B4D046EF-81CE-45B5-970F-1874E900FF8B}" srcId="{E5E4441B-98F0-40F0-9772-68E55B92E663}" destId="{7AFDA6F4-1262-49F9-9817-BE93194C5CF1}" srcOrd="0" destOrd="0" parTransId="{FBDB51A5-83E1-4792-8144-D0CD51594A1B}" sibTransId="{6BC328C6-B80F-4427-82AD-D97E490AE3D0}"/>
    <dgm:cxn modelId="{BA289F97-5BA3-4062-B8AC-D5E32A03AEB5}" srcId="{E5E4441B-98F0-40F0-9772-68E55B92E663}" destId="{4E4941E3-7DEF-406B-8AF6-AB7C754ED334}" srcOrd="1" destOrd="0" parTransId="{9331001C-C4E0-407A-8CBB-0EE4306F8C07}" sibTransId="{CCAD9C4A-3320-4C34-96B5-CB320D97529E}"/>
    <dgm:cxn modelId="{66817936-3756-4CB2-A0A6-55AA6F8C853B}" type="presOf" srcId="{150D0DAF-85BF-4D8A-812E-0143DEF81EC4}" destId="{4A1D867D-8BE0-4F33-A40A-A343C6B56EA0}" srcOrd="0" destOrd="0" presId="urn:microsoft.com/office/officeart/2005/8/layout/vList2"/>
    <dgm:cxn modelId="{68851F36-CD94-435C-BED1-B619B05A2435}" type="presOf" srcId="{E5E4441B-98F0-40F0-9772-68E55B92E663}" destId="{64FA8FC1-D1B5-4B0A-BF62-649177FABD81}" srcOrd="0" destOrd="0" presId="urn:microsoft.com/office/officeart/2005/8/layout/vList2"/>
    <dgm:cxn modelId="{5AFEDB8A-132D-45CE-ADB2-64BE0D26F621}" type="presOf" srcId="{7AFDA6F4-1262-49F9-9817-BE93194C5CF1}" destId="{00965E54-6851-4A18-A7F5-9FF94D8605B6}" srcOrd="0" destOrd="0" presId="urn:microsoft.com/office/officeart/2005/8/layout/vList2"/>
    <dgm:cxn modelId="{31D6BA49-FEC9-4FB0-AECC-CBC53FFB7E7B}" srcId="{4E4941E3-7DEF-406B-8AF6-AB7C754ED334}" destId="{150D0DAF-85BF-4D8A-812E-0143DEF81EC4}" srcOrd="0" destOrd="0" parTransId="{82BB140D-3980-47F9-9A47-73381795F211}" sibTransId="{44C28ABB-3C0E-4F88-B734-6BAF6C89FB4A}"/>
    <dgm:cxn modelId="{27DF4E26-E293-47E0-BDE5-0EEB2F2DCFB6}" type="presOf" srcId="{4E4941E3-7DEF-406B-8AF6-AB7C754ED334}" destId="{DEE2AA68-CA1C-4862-9A7D-3E1F2DFB17CB}" srcOrd="0" destOrd="0" presId="urn:microsoft.com/office/officeart/2005/8/layout/vList2"/>
    <dgm:cxn modelId="{E58EC348-8F55-40E3-ABF9-39C5958F5715}" srcId="{7AFDA6F4-1262-49F9-9817-BE93194C5CF1}" destId="{F1321BE9-8A4C-4A5D-8C4B-A1E18EF3AD61}" srcOrd="0" destOrd="0" parTransId="{613D9B80-434A-425C-8ABE-CFE4D803E428}" sibTransId="{98F594DE-D1A4-4DAC-9844-4F96080C16A5}"/>
    <dgm:cxn modelId="{90FED83B-491D-46DE-BABC-3D0A52FEEEF3}" type="presParOf" srcId="{64FA8FC1-D1B5-4B0A-BF62-649177FABD81}" destId="{00965E54-6851-4A18-A7F5-9FF94D8605B6}" srcOrd="0" destOrd="0" presId="urn:microsoft.com/office/officeart/2005/8/layout/vList2"/>
    <dgm:cxn modelId="{0E2D81D9-DE73-4859-B0E6-5242BD652188}" type="presParOf" srcId="{64FA8FC1-D1B5-4B0A-BF62-649177FABD81}" destId="{7C6474C6-F708-4741-86F9-A5201C46D9CC}" srcOrd="1" destOrd="0" presId="urn:microsoft.com/office/officeart/2005/8/layout/vList2"/>
    <dgm:cxn modelId="{D3FD8F0E-4D60-42EC-B284-B589471542B0}" type="presParOf" srcId="{64FA8FC1-D1B5-4B0A-BF62-649177FABD81}" destId="{DEE2AA68-CA1C-4862-9A7D-3E1F2DFB17CB}" srcOrd="2" destOrd="0" presId="urn:microsoft.com/office/officeart/2005/8/layout/vList2"/>
    <dgm:cxn modelId="{7503AC35-4FCE-4027-A101-C0F5FC287B50}" type="presParOf" srcId="{64FA8FC1-D1B5-4B0A-BF62-649177FABD81}" destId="{4A1D867D-8BE0-4F33-A40A-A343C6B56EA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65E54-6851-4A18-A7F5-9FF94D8605B6}">
      <dsp:nvSpPr>
        <dsp:cNvPr id="0" name=""/>
        <dsp:cNvSpPr/>
      </dsp:nvSpPr>
      <dsp:spPr>
        <a:xfrm>
          <a:off x="0" y="94106"/>
          <a:ext cx="647939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>
              <a:latin typeface="Univers"/>
            </a:rPr>
            <a:t>TNF-α receptor -</a:t>
          </a:r>
          <a:r>
            <a:rPr lang="en-US" sz="2700" b="0" i="0" u="none" strike="noStrike" kern="1200" cap="none" baseline="0" noProof="0">
              <a:latin typeface="Univers"/>
            </a:rPr>
            <a:t> 2</a:t>
          </a:r>
          <a:r>
            <a:rPr lang="en-US" sz="2700" b="0" i="0" u="none" strike="noStrike" kern="1200" cap="none" baseline="0" noProof="0">
              <a:solidFill>
                <a:srgbClr val="010000"/>
              </a:solidFill>
              <a:latin typeface="Univers"/>
            </a:rPr>
            <a:t> </a:t>
          </a:r>
          <a:r>
            <a:rPr lang="en-US" sz="2700" b="0" i="0" u="none" strike="noStrike" kern="1200" cap="none" baseline="0" noProof="0">
              <a:latin typeface="Univers"/>
            </a:rPr>
            <a:t>UNITS</a:t>
          </a:r>
          <a:endParaRPr lang="en-US" sz="2700" kern="1200"/>
        </a:p>
      </dsp:txBody>
      <dsp:txXfrm>
        <a:off x="32384" y="126490"/>
        <a:ext cx="6414631" cy="598621"/>
      </dsp:txXfrm>
    </dsp:sp>
    <dsp:sp modelId="{7C6474C6-F708-4741-86F9-A5201C46D9CC}">
      <dsp:nvSpPr>
        <dsp:cNvPr id="0" name=""/>
        <dsp:cNvSpPr/>
      </dsp:nvSpPr>
      <dsp:spPr>
        <a:xfrm>
          <a:off x="0" y="757496"/>
          <a:ext cx="647939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21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>
              <a:latin typeface="Univers"/>
            </a:rPr>
            <a:t>Bind</a:t>
          </a:r>
          <a:r>
            <a:rPr lang="en-US" sz="2100" kern="1200"/>
            <a:t> both soluble and </a:t>
          </a:r>
          <a:r>
            <a:rPr lang="en-US" sz="2100" kern="1200">
              <a:latin typeface="Univers"/>
            </a:rPr>
            <a:t>membrane-boundTNF-</a:t>
          </a:r>
          <a:endParaRPr lang="en-US" sz="2100" kern="1200"/>
        </a:p>
      </dsp:txBody>
      <dsp:txXfrm>
        <a:off x="0" y="757496"/>
        <a:ext cx="6479399" cy="447120"/>
      </dsp:txXfrm>
    </dsp:sp>
    <dsp:sp modelId="{DEE2AA68-CA1C-4862-9A7D-3E1F2DFB17CB}">
      <dsp:nvSpPr>
        <dsp:cNvPr id="0" name=""/>
        <dsp:cNvSpPr/>
      </dsp:nvSpPr>
      <dsp:spPr>
        <a:xfrm>
          <a:off x="0" y="1204616"/>
          <a:ext cx="647939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>
              <a:latin typeface="Univers"/>
            </a:rPr>
            <a:t>Human</a:t>
          </a:r>
          <a:r>
            <a:rPr lang="en-US" sz="2700" kern="1200"/>
            <a:t> </a:t>
          </a:r>
          <a:r>
            <a:rPr lang="en-US" sz="2700" kern="1200">
              <a:latin typeface="Univers"/>
            </a:rPr>
            <a:t>IgG (Fc portion)</a:t>
          </a:r>
          <a:endParaRPr lang="en-US" sz="2700" kern="1200"/>
        </a:p>
      </dsp:txBody>
      <dsp:txXfrm>
        <a:off x="32384" y="1237000"/>
        <a:ext cx="6414631" cy="598621"/>
      </dsp:txXfrm>
    </dsp:sp>
    <dsp:sp modelId="{4A1D867D-8BE0-4F33-A40A-A343C6B56EA0}">
      <dsp:nvSpPr>
        <dsp:cNvPr id="0" name=""/>
        <dsp:cNvSpPr/>
      </dsp:nvSpPr>
      <dsp:spPr>
        <a:xfrm>
          <a:off x="0" y="1868006"/>
          <a:ext cx="647939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21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>
              <a:latin typeface="Univers"/>
            </a:rPr>
            <a:t>Stabilizes</a:t>
          </a:r>
          <a:r>
            <a:rPr lang="en-US" sz="2100" kern="1200"/>
            <a:t> the molecule</a:t>
          </a:r>
        </a:p>
      </dsp:txBody>
      <dsp:txXfrm>
        <a:off x="0" y="1868006"/>
        <a:ext cx="6479399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82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02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53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047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457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214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37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29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18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47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33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54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40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24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99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8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81" y="459282"/>
            <a:ext cx="4076460" cy="2188808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Univers"/>
                <a:ea typeface="Cambria"/>
                <a:cs typeface="Times New Roman"/>
              </a:rPr>
              <a:t>Biologics in psoriasis</a:t>
            </a:r>
            <a:endParaRPr lang="en-US" dirty="0">
              <a:solidFill>
                <a:schemeClr val="bg1"/>
              </a:solidFill>
              <a:latin typeface="Univers"/>
              <a:ea typeface="Cambria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20" y="5032398"/>
            <a:ext cx="4431480" cy="99019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dirty="0" smtClean="0">
                <a:latin typeface="Univers"/>
                <a:cs typeface="Times New Roman"/>
              </a:rPr>
              <a:t>-By Dr Yogesh Marfatia</a:t>
            </a:r>
          </a:p>
          <a:p>
            <a:pPr algn="ctr"/>
            <a:r>
              <a:rPr lang="en-US" sz="2000" dirty="0" smtClean="0">
                <a:latin typeface="Univers"/>
                <a:cs typeface="Times New Roman"/>
              </a:rPr>
              <a:t>Professor</a:t>
            </a:r>
          </a:p>
          <a:p>
            <a:pPr algn="ctr"/>
            <a:r>
              <a:rPr lang="en-US" sz="2000" smtClean="0">
                <a:latin typeface="Univers"/>
                <a:cs typeface="Times New Roman"/>
              </a:rPr>
              <a:t>SBKS MI &amp; RC</a:t>
            </a:r>
            <a:endParaRPr lang="en-US" sz="2000" dirty="0">
              <a:latin typeface="Univers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118244-FC97-4D69-AEE7-3A95B92FD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20561" r="13982" b="-3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pic>
        <p:nvPicPr>
          <p:cNvPr id="5" name="Picture 5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xmlns="" id="{8CCE2783-468E-4314-94EB-C3F9FAF9E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085" y="103655"/>
            <a:ext cx="6668021" cy="444534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A3F88116-2980-4239-9D35-8246C7DA00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8120" y="4388462"/>
            <a:ext cx="2743200" cy="16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306AE-8C6E-4DFA-A14E-DEDE240B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Adalimumab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4DEDCF-0616-4DE5-850B-0A8F99ECF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Completely human IgG1 monoclonal antibody.</a:t>
            </a:r>
          </a:p>
          <a:p>
            <a:r>
              <a:rPr lang="en-US" dirty="0">
                <a:ea typeface="+mn-lt"/>
                <a:cs typeface="+mn-lt"/>
              </a:rPr>
              <a:t>Binds to TNF-α, inhibiting its interaction with TNFα receptors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Route</a:t>
            </a:r>
            <a:r>
              <a:rPr lang="en-US" dirty="0">
                <a:ea typeface="+mn-lt"/>
                <a:cs typeface="+mn-lt"/>
              </a:rPr>
              <a:t> : subcutaneous injection</a:t>
            </a:r>
            <a:endParaRPr lang="en-US"/>
          </a:p>
          <a:p>
            <a:r>
              <a:rPr lang="en-US" b="1" dirty="0">
                <a:ea typeface="+mn-lt"/>
                <a:cs typeface="+mn-lt"/>
              </a:rPr>
              <a:t>Dose</a:t>
            </a:r>
            <a:r>
              <a:rPr lang="en-US" dirty="0">
                <a:ea typeface="+mn-lt"/>
                <a:cs typeface="+mn-lt"/>
              </a:rPr>
              <a:t>: Adults: 80 mg week 0, 40 mg week 1, then 40 mg every other week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Effective in the treatment of palmoplantar, nail and scalp psoriasis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Used successfully in erythrodermic and generalized pustular psoriasis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PASI 50 was seen by week 1, PASI 75 by week 3, and PASI 90 by week 7 in an Indian study*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2E46ED-964A-45F9-BA3B-722222A2DC53}"/>
              </a:ext>
            </a:extLst>
          </p:cNvPr>
          <p:cNvSpPr txBox="1"/>
          <p:nvPr/>
        </p:nvSpPr>
        <p:spPr>
          <a:xfrm>
            <a:off x="9521536" y="6135832"/>
            <a:ext cx="274319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Parasramani SG, Pillai J. Biologics in psoriasis: Indian experience. Indian J Drugs Dermatol 2019;5:1-5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xmlns="" val="229251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F428A1-B844-47E7-AA73-D404B53B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Certolizumab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039713-3F73-475E-9F9D-C49B3B86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Humanized antigen-binding fragment of a monoclonal antibody (50 kDa) conjugated with a 40-kDa polyethyleneglycol moiety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400 mg (given as 2 subcutaneous injections of 200 mg each) every other week.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34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387AF-ACB2-45D2-99A5-0861423C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Side effects of  TNF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2CC25-48A3-4D63-936F-9D4757E43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832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000" dirty="0">
                <a:ea typeface="+mn-lt"/>
                <a:cs typeface="+mn-lt"/>
              </a:rPr>
              <a:t>Most commonly reported side effects include upper respiratory tract infections</a:t>
            </a:r>
          </a:p>
          <a:p>
            <a:pPr algn="just"/>
            <a:r>
              <a:rPr lang="en-US" sz="2000" dirty="0">
                <a:ea typeface="+mn-lt"/>
                <a:cs typeface="+mn-lt"/>
              </a:rPr>
              <a:t>Statistically significant increased risk of serious infections including sepsis and TB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>
                <a:ea typeface="+mn-lt"/>
                <a:cs typeface="+mn-lt"/>
              </a:rPr>
              <a:t>1.08% developed TB despite of prophylactic screening before initiation of  TNF - inhibitor.*</a:t>
            </a:r>
          </a:p>
          <a:p>
            <a:pPr algn="just"/>
            <a:r>
              <a:rPr lang="en-US" sz="2000" dirty="0">
                <a:ea typeface="+mn-lt"/>
                <a:cs typeface="+mn-lt"/>
              </a:rPr>
              <a:t>Neutropenia is common but usually mild and most patients do not require discontinuation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>
                <a:ea typeface="+mn-lt"/>
                <a:cs typeface="+mn-lt"/>
              </a:rPr>
              <a:t>Risk of developing ADA</a:t>
            </a:r>
          </a:p>
          <a:p>
            <a:pPr algn="just"/>
            <a:r>
              <a:rPr lang="en-US" sz="2000" dirty="0">
                <a:ea typeface="+mn-lt"/>
                <a:cs typeface="+mn-lt"/>
              </a:rPr>
              <a:t>Serious infusion and delayed hypersensitivity reactions have been reported with infliximab</a:t>
            </a:r>
            <a:endParaRPr lang="en-US" dirty="0"/>
          </a:p>
          <a:p>
            <a:pPr algn="just"/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579885-4201-415A-A7C7-893A35EFB9A8}"/>
              </a:ext>
            </a:extLst>
          </p:cNvPr>
          <p:cNvSpPr txBox="1"/>
          <p:nvPr/>
        </p:nvSpPr>
        <p:spPr>
          <a:xfrm>
            <a:off x="5503719" y="6170469"/>
            <a:ext cx="69255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*Ergun, T.; Seckin, D.; Baskan Bulbul, E.; Onsun, N.; Ozgen, Z.; Unalan, P.; Alpsoy, E.; Karakurt, S. The risk of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tuberculosis in patients with psoriasis treated with anti-tumor necrosis factor agents. Int. J. Dermatol. 2015,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54, 594–599.</a:t>
            </a:r>
            <a:endParaRPr lang="en-US" sz="100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64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E0D1F-CAAD-478C-889F-C9431A8D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Side effects of  TNF inhibitors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72E58E-6380-430E-9123-946F2F745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>
                <a:ea typeface="+mn-lt"/>
                <a:cs typeface="+mn-lt"/>
              </a:rPr>
              <a:t>association with anti-TNF agents and demyelinating disease has been postulated</a:t>
            </a:r>
            <a:endParaRPr lang="en-US" sz="2400" dirty="0"/>
          </a:p>
          <a:p>
            <a:pPr algn="just">
              <a:lnSpc>
                <a:spcPct val="110000"/>
              </a:lnSpc>
            </a:pPr>
            <a:r>
              <a:rPr lang="en-US" sz="2400" dirty="0" err="1">
                <a:ea typeface="+mn-lt"/>
                <a:cs typeface="+mn-lt"/>
              </a:rPr>
              <a:t>Postmarketing</a:t>
            </a:r>
            <a:r>
              <a:rPr lang="en-US" sz="2400" dirty="0">
                <a:ea typeface="+mn-lt"/>
                <a:cs typeface="+mn-lt"/>
              </a:rPr>
              <a:t> surveillance reports of severe hepatic reactions, hepatitis, cholestasis, and acute liver failure.</a:t>
            </a:r>
          </a:p>
          <a:p>
            <a:pPr algn="just">
              <a:lnSpc>
                <a:spcPct val="110000"/>
              </a:lnSpc>
            </a:pPr>
            <a:r>
              <a:rPr lang="en-US" sz="2400" dirty="0">
                <a:ea typeface="+mn-lt"/>
                <a:cs typeface="+mn-lt"/>
              </a:rPr>
              <a:t>Sufficient evidence to substantiate a causal relationship with HF, demyelinating disease and hepatic disease unavailable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601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36555-B5A2-4151-A526-BB1A63E7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IL-12/IL-23 Inhibitor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1D0811-E102-4DCD-8FB1-B8E3C2E27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Secreted by the myeloid dendritic cells upon activation</a:t>
            </a:r>
            <a:endParaRPr lang="en-US"/>
          </a:p>
          <a:p>
            <a:r>
              <a:rPr lang="en-US">
                <a:ea typeface="+mn-lt"/>
                <a:cs typeface="+mn-lt"/>
              </a:rPr>
              <a:t>Induce the T-cell to differentiate into mature Th1-, Th17-, and Th22-cells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T-cell linages stimulate keratinocytes to proliferate and leads to an altered differentiation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Ustekinumab</a:t>
            </a:r>
            <a:r>
              <a:rPr lang="en-US">
                <a:ea typeface="+mn-lt"/>
                <a:cs typeface="+mn-lt"/>
              </a:rPr>
              <a:t> is a human IgG1 monoclonal antibody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Targets the shared protein subunit p40 of IL-12 and IL-23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37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68A34-72D0-4A79-A89F-E8EB52A3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Ustekinumab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B457EF-31D7-418E-A386-B130AA21C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51" y="145391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Administered subcutaneously</a:t>
            </a:r>
          </a:p>
          <a:p>
            <a:r>
              <a:rPr lang="en-US" dirty="0">
                <a:ea typeface="+mn-lt"/>
                <a:cs typeface="+mn-lt"/>
              </a:rPr>
              <a:t>Subcutaneous Adult Dosage Regimen:</a:t>
            </a:r>
            <a:endParaRPr lang="en-US" dirty="0"/>
          </a:p>
          <a:p>
            <a:pPr marL="971550" lvl="1" indent="-514350">
              <a:buAutoNum type="alphaLcParenR"/>
            </a:pPr>
            <a:r>
              <a:rPr lang="en-US" dirty="0">
                <a:ea typeface="+mn-lt"/>
                <a:cs typeface="+mn-lt"/>
              </a:rPr>
              <a:t>&lt;100 kg, the recommended dose is 45 mg initially and 4 weeks later, followed by 45 mg every 12 weeks.</a:t>
            </a:r>
            <a:endParaRPr lang="en-US" dirty="0"/>
          </a:p>
          <a:p>
            <a:pPr marL="971550" lvl="1" indent="-514350">
              <a:buAutoNum type="alphaLcParenR"/>
            </a:pPr>
            <a:r>
              <a:rPr lang="en-US" dirty="0">
                <a:ea typeface="+mn-lt"/>
                <a:cs typeface="+mn-lt"/>
              </a:rPr>
              <a:t>&gt;100 kg, the recommended dose is 90 mg initially and 4 weeks later ,followed by 90 mg every 12 weeks.</a:t>
            </a:r>
            <a:endParaRPr lang="en-US" dirty="0"/>
          </a:p>
          <a:p>
            <a:pPr marL="514350"/>
            <a:endParaRPr lang="en-US" dirty="0"/>
          </a:p>
          <a:p>
            <a:r>
              <a:rPr lang="en-US" dirty="0">
                <a:ea typeface="+mn-lt"/>
                <a:cs typeface="+mn-lt"/>
              </a:rPr>
              <a:t>ADA </a:t>
            </a:r>
            <a:r>
              <a:rPr lang="en-US" dirty="0" err="1">
                <a:ea typeface="+mn-lt"/>
                <a:cs typeface="+mn-lt"/>
              </a:rPr>
              <a:t>occured</a:t>
            </a:r>
            <a:r>
              <a:rPr lang="en-US" dirty="0">
                <a:ea typeface="+mn-lt"/>
                <a:cs typeface="+mn-lt"/>
              </a:rPr>
              <a:t> in 4–6% of patients treated.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Efficacy was maintained over for at least 3 years.</a:t>
            </a:r>
            <a:endParaRPr lang="en-US" dirty="0"/>
          </a:p>
          <a:p>
            <a:endParaRPr lang="en-US" dirty="0"/>
          </a:p>
          <a:p>
            <a:pPr marL="2857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D20C7E-440A-4D9E-9F12-F582A3234C4B}"/>
              </a:ext>
            </a:extLst>
          </p:cNvPr>
          <p:cNvSpPr txBox="1"/>
          <p:nvPr/>
        </p:nvSpPr>
        <p:spPr>
          <a:xfrm>
            <a:off x="7936923" y="5979969"/>
            <a:ext cx="7263244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Reich K, Pinter A, Lacour JP, et al. Comparison of ixekizumab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with ustekinumab in moderate-to-severe psoriasis: 24-week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results from IXORA-S, a phase III study. Br J Dermatol. 2017;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177(4):1014-1023.</a:t>
            </a:r>
            <a:endParaRPr lang="en-US" sz="100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270DAC-C7D7-4CE8-843B-084F420B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D360C6-AAA0-4DC2-9F7A-BACA2C7C9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Most frequent are nasopharyngitis, upper respiratory tract infection, headache, and fatigue.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TB has only been reported in one case report and one clinical trial</a:t>
            </a:r>
            <a:endParaRPr lang="en-US"/>
          </a:p>
          <a:p>
            <a:r>
              <a:rPr lang="en-US">
                <a:ea typeface="+mn-lt"/>
                <a:cs typeface="+mn-lt"/>
              </a:rPr>
              <a:t>No increased risk of serious infections and malignancies compared with placebo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32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B2361-AE6A-4E84-9BE5-DE74EAAD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Side Effects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C03DD7-5168-4C0D-92A3-34D2A236D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>
                <a:ea typeface="+mn-lt"/>
                <a:cs typeface="+mn-lt"/>
              </a:rPr>
              <a:t>Review of data from phase II and III trials did not demonstrate an increased risk of Cardiac events.</a:t>
            </a:r>
            <a:endParaRPr lang="en-US"/>
          </a:p>
          <a:p>
            <a:pPr algn="just"/>
            <a:r>
              <a:rPr lang="en-US">
                <a:ea typeface="+mn-lt"/>
                <a:cs typeface="+mn-lt"/>
              </a:rPr>
              <a:t>Cumulative rates of serious adverse events leading to the discontinuation of the drug were comparable in 45 mg and 90 mg group</a:t>
            </a:r>
            <a:endParaRPr lang="en-US" dirty="0"/>
          </a:p>
          <a:p>
            <a:pPr algn="just"/>
            <a:r>
              <a:rPr lang="en-US">
                <a:ea typeface="+mn-lt"/>
                <a:cs typeface="+mn-lt"/>
              </a:rPr>
              <a:t>Rarely, reversible lymphomatoid drug eruption have occurred</a:t>
            </a:r>
            <a:endParaRPr lang="en-US"/>
          </a:p>
          <a:p>
            <a:pPr algn="just"/>
            <a:r>
              <a:rPr lang="en-US">
                <a:ea typeface="+mn-lt"/>
                <a:cs typeface="+mn-lt"/>
              </a:rPr>
              <a:t>Safer profile of ustekinumab compared with the TNF-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inhibitors</a:t>
            </a:r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490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20706-B2BF-4B69-920E-5375AE2B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IL-17 INHIBITORS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D4178-74C4-4F31-B17F-409FEE463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IL-17 cytokine family has six members IL-17 A-F</a:t>
            </a:r>
          </a:p>
          <a:p>
            <a:r>
              <a:rPr lang="en-US">
                <a:ea typeface="+mn-lt"/>
                <a:cs typeface="+mn-lt"/>
              </a:rPr>
              <a:t>IL-17A and IL-17F mediate pro-inflammatory response</a:t>
            </a:r>
          </a:p>
          <a:p>
            <a:r>
              <a:rPr lang="en-US">
                <a:ea typeface="+mn-lt"/>
                <a:cs typeface="+mn-lt"/>
              </a:rPr>
              <a:t>IL-17B, C and D  biological function is largely unknown.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IL-17C in mucosal immunity and autoimmune responses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IL-17E regulates  Th 2 response against parasites and allergic inflammation.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T-helper cells express proinflammatory IL-17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Cascade of cytokines and cellular mediators like IL-1, IL-6 and TNF-α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195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2C0EA9-67DF-4B94-B19C-A502DC044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Resulting in</a:t>
            </a:r>
            <a:endParaRPr lang="en-US"/>
          </a:p>
          <a:p>
            <a:pPr marL="971550" lvl="1" indent="-514350">
              <a:buAutoNum type="alphaLcParenR"/>
            </a:pPr>
            <a:r>
              <a:rPr lang="en-US">
                <a:ea typeface="+mn-lt"/>
                <a:cs typeface="+mn-lt"/>
              </a:rPr>
              <a:t>Thickening of the epidermis with clustering of CD8  T cells and neutrophils</a:t>
            </a:r>
          </a:p>
          <a:p>
            <a:pPr marL="971550" lvl="1" indent="-514350">
              <a:buAutoNum type="alphaLcParenR"/>
            </a:pPr>
            <a:r>
              <a:rPr lang="en-US">
                <a:ea typeface="+mn-lt"/>
                <a:cs typeface="+mn-lt"/>
              </a:rPr>
              <a:t>Keratinocyte proliferation</a:t>
            </a:r>
          </a:p>
          <a:p>
            <a:pPr marL="971550" lvl="1" indent="-514350">
              <a:buAutoNum type="alphaLcParenR"/>
            </a:pPr>
            <a:r>
              <a:rPr lang="en-US">
                <a:ea typeface="+mn-lt"/>
                <a:cs typeface="+mn-lt"/>
              </a:rPr>
              <a:t>Markedly reduced granular layer</a:t>
            </a:r>
            <a:endParaRPr lang="en-US"/>
          </a:p>
          <a:p>
            <a:pPr marL="971550" lvl="1" indent="-514350">
              <a:buAutoNum type="alphaLcParenR"/>
            </a:pPr>
            <a:r>
              <a:rPr lang="en-US">
                <a:ea typeface="+mn-lt"/>
                <a:cs typeface="+mn-lt"/>
              </a:rPr>
              <a:t>Dilation of blood vessels in the papillary dermis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16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52676-6FB9-4F32-A618-94C1EA3F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nivers"/>
                <a:cs typeface="Times New Roman"/>
              </a:rPr>
              <a:t>BIOLOGICS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C6715E-D688-4C2A-B712-8E14A0EFB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FDA definition-</a:t>
            </a:r>
            <a:r>
              <a:rPr lang="en-US" b="1" dirty="0">
                <a:ea typeface="+mn-lt"/>
                <a:cs typeface="+mn-lt"/>
              </a:rPr>
              <a:t> Biologicals include all substances derived from living material (human, plant, animal or micro-organism) and used for the prevention ,treatment or cure of disease in humans.</a:t>
            </a:r>
            <a:endParaRPr lang="en-US" b="1" dirty="0"/>
          </a:p>
          <a:p>
            <a:r>
              <a:rPr lang="en-US" dirty="0">
                <a:ea typeface="+mn-lt"/>
                <a:cs typeface="+mn-lt"/>
              </a:rPr>
              <a:t>Large molecular-weight proteins that need to be injected</a:t>
            </a:r>
          </a:p>
          <a:p>
            <a:r>
              <a:rPr lang="en-US" dirty="0">
                <a:ea typeface="+mn-lt"/>
                <a:cs typeface="+mn-lt"/>
              </a:rPr>
              <a:t>Biologics are generally divided into three major groups :</a:t>
            </a:r>
            <a:endParaRPr lang="en-US" dirty="0"/>
          </a:p>
          <a:p>
            <a:pPr marL="971550" lvl="1" indent="-514350">
              <a:buAutoNum type="romanLcPeriod"/>
            </a:pPr>
            <a:r>
              <a:rPr lang="en-US" dirty="0">
                <a:ea typeface="+mn-lt"/>
                <a:cs typeface="+mn-lt"/>
              </a:rPr>
              <a:t>Monoclonal antibodies</a:t>
            </a:r>
            <a:endParaRPr lang="en-US" dirty="0"/>
          </a:p>
          <a:p>
            <a:pPr marL="971550" lvl="1" indent="-514350">
              <a:buAutoNum type="romanLcPeriod"/>
            </a:pPr>
            <a:r>
              <a:rPr lang="en-US" dirty="0">
                <a:ea typeface="+mn-lt"/>
                <a:cs typeface="+mn-lt"/>
              </a:rPr>
              <a:t>Fusion antibody proteins</a:t>
            </a:r>
          </a:p>
          <a:p>
            <a:pPr marL="971550" lvl="1" indent="-514350">
              <a:buAutoNum type="romanLcPeriod"/>
            </a:pPr>
            <a:r>
              <a:rPr lang="en-US" dirty="0">
                <a:ea typeface="+mn-lt"/>
                <a:cs typeface="+mn-lt"/>
              </a:rPr>
              <a:t>Recombinant human cytokines and growth factors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05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01732-A5D4-462B-BF84-D5D6FC75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Secukinumab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CEC36A-8780-459C-B3D2-0C7837E1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71" y="140745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Fully human monoclonal IgG1 antibody</a:t>
            </a:r>
          </a:p>
          <a:p>
            <a:r>
              <a:rPr lang="en-US" dirty="0">
                <a:ea typeface="+mn-lt"/>
                <a:cs typeface="+mn-lt"/>
              </a:rPr>
              <a:t>Binds and neutralizes the proinflammatory cytokine IL-17A.</a:t>
            </a:r>
          </a:p>
          <a:p>
            <a:r>
              <a:rPr lang="en-US" b="1" dirty="0">
                <a:ea typeface="+mn-lt"/>
                <a:cs typeface="+mn-lt"/>
              </a:rPr>
              <a:t>Route</a:t>
            </a:r>
            <a:r>
              <a:rPr lang="en-US" dirty="0">
                <a:ea typeface="+mn-lt"/>
                <a:cs typeface="+mn-lt"/>
              </a:rPr>
              <a:t>: Subcutaneous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The recommended dose is 300 mg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F448EC9-F129-4EAC-A654-12130D1C6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882" y="7616201"/>
            <a:ext cx="2743200" cy="92075"/>
          </a:xfrm>
          <a:prstGeom prst="rect">
            <a:avLst/>
          </a:prstGeom>
        </p:spPr>
      </p:pic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E1EFF17-AEA7-470B-9245-917F80AB0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69" y="3741078"/>
            <a:ext cx="8941418" cy="1503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EBC13-8037-4BFF-9D65-AFC613BC0B0D}"/>
              </a:ext>
            </a:extLst>
          </p:cNvPr>
          <p:cNvSpPr txBox="1"/>
          <p:nvPr/>
        </p:nvSpPr>
        <p:spPr>
          <a:xfrm>
            <a:off x="8214014" y="6309013"/>
            <a:ext cx="4648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Langley RG, Elewski BE, Lebwohl M, et al. Secukinumab in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plaque psoriasis results of two phase 3 trials. N Engl J Med.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2014;371(4):326-338.</a:t>
            </a:r>
            <a:endParaRPr lang="en-US" sz="100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481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A9EA2-EC49-4553-9C3D-E6A9A4FA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Secukinumab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1FDD9E-C96F-4FA4-8336-DB4ECD3FF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Efficacy of </a:t>
            </a:r>
            <a:r>
              <a:rPr lang="en-US" dirty="0" err="1">
                <a:ea typeface="+mn-lt"/>
                <a:cs typeface="+mn-lt"/>
              </a:rPr>
              <a:t>secukinumab</a:t>
            </a:r>
            <a:r>
              <a:rPr lang="en-US" dirty="0">
                <a:ea typeface="+mn-lt"/>
                <a:cs typeface="+mn-lt"/>
              </a:rPr>
              <a:t> was maintained for at least 52 weeks 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0.4% of developed anti-drug antibodies with minimal effect on response to </a:t>
            </a:r>
            <a:r>
              <a:rPr lang="en-US" dirty="0" err="1">
                <a:ea typeface="+mn-lt"/>
                <a:cs typeface="+mn-lt"/>
              </a:rPr>
              <a:t>treament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Favorable safety profile in patients with moderate to severe plaque psoriasis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B5B71E-322B-4077-8A37-A2B516417CE0}"/>
              </a:ext>
            </a:extLst>
          </p:cNvPr>
          <p:cNvSpPr txBox="1"/>
          <p:nvPr/>
        </p:nvSpPr>
        <p:spPr>
          <a:xfrm>
            <a:off x="9408968" y="6170468"/>
            <a:ext cx="274319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Parasramani SG, Pillai J. Biologics in psoriasis: Indian experience. Indian J Drugs Dermatol 2019;5:1-5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xmlns="" val="118551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52752-6B38-46DB-8290-E31C9700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Special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855E7-35AA-4443-9B6D-59CE983BA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Renal impairment / hepatic impairment</a:t>
            </a:r>
          </a:p>
          <a:p>
            <a:pPr marL="457200" lvl="1" indent="0">
              <a:buNone/>
            </a:pPr>
            <a:r>
              <a:rPr lang="en-US">
                <a:ea typeface="+mn-lt"/>
                <a:cs typeface="+mn-lt"/>
              </a:rPr>
              <a:t>Has not been studied specifically in these patient </a:t>
            </a:r>
            <a:r>
              <a:rPr lang="en-US" dirty="0">
                <a:ea typeface="+mn-lt"/>
                <a:cs typeface="+mn-lt"/>
              </a:rPr>
              <a:t>populations.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Pediatric patients</a:t>
            </a:r>
            <a:endParaRPr lang="en-US" b="1" dirty="0"/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Safety and effectiveness in pediatric patients below the age of 18 years have not yet been established.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Geriatric patients</a:t>
            </a:r>
            <a:endParaRPr lang="en-US" b="1" dirty="0"/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No dose adjustment is required.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419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45278-E0F3-4DFD-AFF1-AE9BF566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Ixekizumab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B9CA45-40E5-4ABB-B86A-F1437673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190" y="1408154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ea typeface="+mn-lt"/>
                <a:cs typeface="+mn-lt"/>
              </a:rPr>
              <a:t>Humanized IgG4 monoclonal antibody that neutralizes IL-17A</a:t>
            </a:r>
            <a:endParaRPr lang="en-US" sz="2200" dirty="0"/>
          </a:p>
          <a:p>
            <a:r>
              <a:rPr lang="en-US" sz="2200" dirty="0"/>
              <a:t>Route: </a:t>
            </a:r>
            <a:r>
              <a:rPr lang="en-US" sz="2200" dirty="0">
                <a:ea typeface="+mn-lt"/>
                <a:cs typeface="+mn-lt"/>
              </a:rPr>
              <a:t>self-administered subcutaneous injection</a:t>
            </a:r>
            <a:endParaRPr lang="en-US" sz="2200" dirty="0"/>
          </a:p>
          <a:p>
            <a:r>
              <a:rPr lang="en-US" sz="2200" dirty="0"/>
              <a:t>Dose:</a:t>
            </a:r>
            <a:endParaRPr lang="en-US" sz="2200" dirty="0">
              <a:ea typeface="+mn-lt"/>
              <a:cs typeface="+mn-lt"/>
            </a:endParaRPr>
          </a:p>
          <a:p>
            <a:pPr marL="914400" lvl="1" indent="-457200">
              <a:buAutoNum type="romanUcPeriod"/>
            </a:pPr>
            <a:r>
              <a:rPr lang="en-US" sz="2200" dirty="0">
                <a:ea typeface="+mn-lt"/>
                <a:cs typeface="+mn-lt"/>
              </a:rPr>
              <a:t>initial dose of </a:t>
            </a:r>
            <a:r>
              <a:rPr lang="en-US" sz="2200" dirty="0" err="1">
                <a:ea typeface="+mn-lt"/>
                <a:cs typeface="+mn-lt"/>
              </a:rPr>
              <a:t>Ixekizumab</a:t>
            </a:r>
            <a:r>
              <a:rPr lang="en-US" sz="2200" dirty="0">
                <a:ea typeface="+mn-lt"/>
                <a:cs typeface="+mn-lt"/>
              </a:rPr>
              <a:t> is 160 mg</a:t>
            </a:r>
          </a:p>
          <a:p>
            <a:pPr marL="914400" lvl="1" indent="-457200">
              <a:buAutoNum type="romanUcPeriod"/>
            </a:pPr>
            <a:r>
              <a:rPr lang="en-US" sz="2200" dirty="0">
                <a:ea typeface="+mn-lt"/>
                <a:cs typeface="+mn-lt"/>
              </a:rPr>
              <a:t>followed by 80 mg on weeks 2, 4, 6, 8, 10, and 12</a:t>
            </a:r>
            <a:endParaRPr lang="en-US" sz="2200" dirty="0"/>
          </a:p>
          <a:p>
            <a:pPr marL="914400" lvl="1" indent="-457200">
              <a:buAutoNum type="romanUcPeriod"/>
            </a:pPr>
            <a:r>
              <a:rPr lang="en-US" sz="2200" dirty="0">
                <a:ea typeface="+mn-lt"/>
                <a:cs typeface="+mn-lt"/>
              </a:rPr>
              <a:t>followed by 80 mg every 4 weeks.</a:t>
            </a:r>
          </a:p>
          <a:p>
            <a:pPr marL="0" indent="0">
              <a:buNone/>
            </a:pPr>
            <a:endParaRPr lang="en-US" sz="2200" dirty="0">
              <a:ea typeface="+mn-lt"/>
              <a:cs typeface="+mn-lt"/>
            </a:endParaRPr>
          </a:p>
          <a:p>
            <a:r>
              <a:rPr lang="en-US" sz="2200" dirty="0">
                <a:ea typeface="+mn-lt"/>
                <a:cs typeface="+mn-lt"/>
              </a:rPr>
              <a:t>Highly effective for genital psoriasis regardless of the body surface area</a:t>
            </a:r>
            <a:endParaRPr lang="en-US" dirty="0"/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FC070B-7535-4086-A97E-BA7A88D57089}"/>
              </a:ext>
            </a:extLst>
          </p:cNvPr>
          <p:cNvSpPr txBox="1"/>
          <p:nvPr/>
        </p:nvSpPr>
        <p:spPr>
          <a:xfrm>
            <a:off x="4384890" y="6381794"/>
            <a:ext cx="7964631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Griffiths CE, Reich K, Lebwohl M, et al. Comparison of </a:t>
            </a:r>
            <a:r>
              <a:rPr lang="en-US" sz="1000" dirty="0" err="1">
                <a:ea typeface="+mn-lt"/>
                <a:cs typeface="+mn-lt"/>
              </a:rPr>
              <a:t>ixekizumab</a:t>
            </a:r>
            <a:r>
              <a:rPr lang="en-US" sz="1000" dirty="0">
                <a:ea typeface="+mn-lt"/>
                <a:cs typeface="+mn-lt"/>
              </a:rPr>
              <a:t> with etanercept or placebo in moderate-to severe psoriasis (UNCOVER-2 and UNCOVER-3): results from two phase 3 </a:t>
            </a:r>
            <a:r>
              <a:rPr lang="en-US" sz="1000" dirty="0" err="1">
                <a:ea typeface="+mn-lt"/>
                <a:cs typeface="+mn-lt"/>
              </a:rPr>
              <a:t>randomised</a:t>
            </a:r>
            <a:r>
              <a:rPr lang="en-US" sz="1000" dirty="0">
                <a:ea typeface="+mn-lt"/>
                <a:cs typeface="+mn-lt"/>
              </a:rPr>
              <a:t> trials. Lancet. 2015;386(9993):541-551.</a:t>
            </a:r>
            <a:endParaRPr lang="en-US" sz="10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52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DC14C-151A-41BD-9387-63988025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Brodalumab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9DBD2-BC06-4B03-8884-FFA2981FA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ea typeface="+mn-lt"/>
                <a:cs typeface="+mn-lt"/>
              </a:rPr>
              <a:t>Human monoclonal antibody that binds to IL-17 receptor A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Blocks the biologic activities of IL-17A, IL-17F and IL-17E</a:t>
            </a:r>
            <a:endParaRPr lang="en-US" sz="2000" dirty="0"/>
          </a:p>
          <a:p>
            <a:r>
              <a:rPr lang="en-US" sz="2000" b="1" dirty="0">
                <a:ea typeface="+mn-lt"/>
                <a:cs typeface="+mn-lt"/>
              </a:rPr>
              <a:t>Route </a:t>
            </a:r>
            <a:r>
              <a:rPr lang="en-US" sz="2000" dirty="0">
                <a:ea typeface="+mn-lt"/>
                <a:cs typeface="+mn-lt"/>
              </a:rPr>
              <a:t>: self-administered subcutaneous injection</a:t>
            </a:r>
          </a:p>
          <a:p>
            <a:r>
              <a:rPr lang="en-US" sz="2000" dirty="0">
                <a:ea typeface="+mn-lt"/>
                <a:cs typeface="+mn-lt"/>
              </a:rPr>
              <a:t>Dose : </a:t>
            </a:r>
          </a:p>
          <a:p>
            <a:pPr marL="971550" lvl="1" indent="-514350">
              <a:buAutoNum type="romanUcPeriod"/>
            </a:pPr>
            <a:r>
              <a:rPr lang="en-US" sz="2000" dirty="0">
                <a:ea typeface="+mn-lt"/>
                <a:cs typeface="+mn-lt"/>
              </a:rPr>
              <a:t>210 mg by weeks 0, 1, and 2</a:t>
            </a:r>
          </a:p>
          <a:p>
            <a:pPr marL="971550" lvl="1" indent="-514350">
              <a:buAutoNum type="romanUcPeriod"/>
            </a:pPr>
            <a:r>
              <a:rPr lang="en-US" sz="2000" dirty="0">
                <a:ea typeface="+mn-lt"/>
                <a:cs typeface="+mn-lt"/>
              </a:rPr>
              <a:t>followed by 210 mg every 2 weeks</a:t>
            </a: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Antibodies has been demonstrated. However, no neutralizing antibodies were detected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8B16E9-14F1-4AA6-BF08-2728472DA5BB}"/>
              </a:ext>
            </a:extLst>
          </p:cNvPr>
          <p:cNvSpPr txBox="1"/>
          <p:nvPr/>
        </p:nvSpPr>
        <p:spPr>
          <a:xfrm>
            <a:off x="8144741" y="6040582"/>
            <a:ext cx="6691744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de Carvalho AV, Duquia RP, Horta BL, Bonamigo RR. Efficacy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of immunobiologic and small molecule inhibitor drugs for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psoriasis: a systematic review and meta-analysis of randomized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clinical trials. Drugs R D. 2017;17(1):29-51.</a:t>
            </a:r>
            <a:endParaRPr lang="en-US" sz="100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2262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95A1C-A651-4C92-B6E4-50E52030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Bimekizumab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87DB04-8CCA-4EC2-93D7-EEAA652BF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 Humanized monoclonal IgG1 antibody</a:t>
            </a:r>
          </a:p>
          <a:p>
            <a:r>
              <a:rPr lang="en-US">
                <a:ea typeface="+mn-lt"/>
                <a:cs typeface="+mn-lt"/>
              </a:rPr>
              <a:t> Selectively neutralizes both IL-17A and IL-17F, functioning as a dual inhibitor</a:t>
            </a:r>
          </a:p>
          <a:p>
            <a:r>
              <a:rPr lang="en-US">
                <a:ea typeface="+mn-lt"/>
                <a:cs typeface="+mn-lt"/>
              </a:rPr>
              <a:t>Spares IL-17E, unlike brodalumab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6358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5579CE-257F-45D4-9476-859950CF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36F9EE-C44C-49B6-B0CA-4299C41F9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Most common adverse events include nasopharyngitis, URTI , injection-site reaction, and nausea.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Candidal infections occurred significantly more frequently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/>
              <a:t>However, </a:t>
            </a:r>
            <a:r>
              <a:rPr lang="en-US">
                <a:ea typeface="+mn-lt"/>
                <a:cs typeface="+mn-lt"/>
              </a:rPr>
              <a:t>all Candida infections were mild or moderate in severity and easily treated.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No cases of reactivation of latent TB were reported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06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59F94-D201-457D-A487-4F14FF76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Side Effects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95054-A43B-4603-B8D5-CBBC4017F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Greater frequency of Crohn’s disease and ulcerative colitis, including exacerbation of pre-existing IBD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Risk of adverse cardiovascular and cerebrovascular events did not differ with placebo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However, low serum levels of IL-17 have been linked to repeat myocardial infarctions.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390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618A2-939E-4DB1-A675-11D7F01E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a typeface="+mj-lt"/>
                <a:cs typeface="+mj-lt"/>
              </a:rPr>
              <a:t>Guselkumab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869372-D377-412A-8541-0101A9B9E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 Monoclonal antibody that blocks the p19 subunit of IL-23.</a:t>
            </a:r>
            <a:endParaRPr lang="en-US" dirty="0"/>
          </a:p>
          <a:p>
            <a:pPr algn="just"/>
            <a:r>
              <a:rPr lang="en-US" b="1" dirty="0">
                <a:ea typeface="+mn-lt"/>
                <a:cs typeface="+mn-lt"/>
              </a:rPr>
              <a:t>Dose</a:t>
            </a:r>
            <a:r>
              <a:rPr lang="en-US" dirty="0">
                <a:ea typeface="+mn-lt"/>
                <a:cs typeface="+mn-lt"/>
              </a:rPr>
              <a:t> -100 mg at week 0, week 4, and every 8 weeks thereafter; SC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>
                <a:ea typeface="+mn-lt"/>
                <a:cs typeface="+mn-lt"/>
              </a:rPr>
              <a:t>Neutralizing antibodies were generally not associated with decreased efficacy or development of injection-site reactions.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E809D4-9A6A-4B41-AF6E-6A05B0B1D76D}"/>
              </a:ext>
            </a:extLst>
          </p:cNvPr>
          <p:cNvSpPr txBox="1"/>
          <p:nvPr/>
        </p:nvSpPr>
        <p:spPr>
          <a:xfrm>
            <a:off x="8326582" y="5685559"/>
            <a:ext cx="961851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Reich K, Armstrong AW, Foley P, et al. Efficacy and safety of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guselkumab, an anti-interleukin-23 monoclonal antibody,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compared with adalimumab for the treatment of patients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with moderate to severe psoriasis with randomized withdrawal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and retreatment: results from the phase III, doubleblind,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placebo- and active comparator-controlled VOYAGE 2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trial. J Am Acad Dermatol. 2017;76(3):418-431.</a:t>
            </a:r>
            <a:endParaRPr lang="en-US" sz="100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2028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193117-5DF1-40CF-9C2A-222C302E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Tildrakizumab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474B2-7363-47B4-BE07-814EB9D5A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64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>
                <a:ea typeface="+mn-lt"/>
                <a:cs typeface="+mn-lt"/>
              </a:rPr>
              <a:t>Route : self-administered subcutaneous injection </a:t>
            </a:r>
            <a:endParaRPr lang="en-US"/>
          </a:p>
          <a:p>
            <a:pPr algn="just"/>
            <a:r>
              <a:rPr lang="en-US">
                <a:ea typeface="+mn-lt"/>
                <a:cs typeface="+mn-lt"/>
              </a:rPr>
              <a:t>Dose : 100 mg at weeks 0 and 4 and then every 12 weeks thereafter.</a:t>
            </a:r>
            <a:endParaRPr lang="en-US"/>
          </a:p>
          <a:p>
            <a:pPr algn="just"/>
            <a:r>
              <a:rPr lang="en-US">
                <a:ea typeface="+mn-lt"/>
                <a:cs typeface="+mn-lt"/>
              </a:rPr>
              <a:t>Neutralizing antibodies leading to lower serum concentrations of tildrakizumab and reduced efficacy demonstrated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40DA4B-2D7B-462B-93F5-BAC190833AAA}"/>
              </a:ext>
            </a:extLst>
          </p:cNvPr>
          <p:cNvSpPr txBox="1"/>
          <p:nvPr/>
        </p:nvSpPr>
        <p:spPr>
          <a:xfrm>
            <a:off x="8525741" y="5884718"/>
            <a:ext cx="9635835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Reich K, Papp KA, Blauvelt A, et al. Tildrakizumab versus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placebo or etanercept for chronic plaque psoriasis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(reSURFACE 1 and reSURFACE 2): results from two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randomised controlled, phase 3 trials. Lancet. 2017;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390(10091):276-288</a:t>
            </a:r>
            <a:endParaRPr lang="en-US" sz="100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185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8B17A-C931-4B50-BB69-08D8660A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nivers"/>
                <a:cs typeface="Times New Roman"/>
              </a:rPr>
              <a:t>Biologics in Psoriasis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F01523-6B81-4079-8532-467461217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Patients who are intolerant OR unresponsive to standard systemic therapy</a:t>
            </a:r>
            <a:endParaRPr lang="en-US" sz="2000" dirty="0">
              <a:latin typeface="Univers"/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Comorbidities which preclude the use of standard systemic agents.</a:t>
            </a:r>
            <a:endParaRPr lang="en-US" sz="2000" dirty="0">
              <a:latin typeface="Univers"/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Can be used as first-line therapy in patients having severe, unstable or life-threatening disease.</a:t>
            </a:r>
            <a:endParaRPr lang="en-US" sz="2000" dirty="0">
              <a:latin typeface="Univers"/>
              <a:ea typeface="+mn-lt"/>
              <a:cs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FDBD405-C60E-404F-8CD7-E2D68C49F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7024623"/>
              </p:ext>
            </p:extLst>
          </p:nvPr>
        </p:nvGraphicFramePr>
        <p:xfrm>
          <a:off x="1099704" y="3342409"/>
          <a:ext cx="10136206" cy="342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103">
                  <a:extLst>
                    <a:ext uri="{9D8B030D-6E8A-4147-A177-3AD203B41FA5}">
                      <a16:colId xmlns:a16="http://schemas.microsoft.com/office/drawing/2014/main" xmlns="" val="3161807723"/>
                    </a:ext>
                  </a:extLst>
                </a:gridCol>
                <a:gridCol w="5068103">
                  <a:extLst>
                    <a:ext uri="{9D8B030D-6E8A-4147-A177-3AD203B41FA5}">
                      <a16:colId xmlns:a16="http://schemas.microsoft.com/office/drawing/2014/main" xmlns="" val="361520233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Univers"/>
                        </a:rPr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Univers"/>
                        </a:rPr>
                        <a:t>Drugs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276891"/>
                  </a:ext>
                </a:extLst>
              </a:tr>
              <a:tr h="6494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/>
                        <a:t>T cell activation inhibitors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Alefacept, Efalizumab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851925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/>
                        <a:t>TNF-α antagonists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/>
                        <a:t>Infliximab, Adalimumab, Etanercept, Certolizumab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2310373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Univers"/>
                        </a:rPr>
                        <a:t>IL-17/IL-17R inhibitors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Univers"/>
                        </a:rPr>
                        <a:t>Secukinumab</a:t>
                      </a:r>
                      <a:r>
                        <a:rPr lang="en-US" sz="1800" b="0" i="0" u="none" strike="noStrike" noProof="0" dirty="0">
                          <a:latin typeface="Univers"/>
                        </a:rPr>
                        <a:t>, </a:t>
                      </a:r>
                      <a:r>
                        <a:rPr lang="en-US" sz="1800" b="0" i="0" u="none" strike="noStrike" noProof="0" dirty="0" err="1">
                          <a:latin typeface="Univers"/>
                        </a:rPr>
                        <a:t>Ixekizumab</a:t>
                      </a:r>
                      <a:r>
                        <a:rPr lang="en-US" sz="1800" b="0" i="0" u="none" strike="noStrike" noProof="0" dirty="0">
                          <a:latin typeface="Univers"/>
                        </a:rPr>
                        <a:t>, </a:t>
                      </a:r>
                      <a:r>
                        <a:rPr lang="en-US" sz="1800" b="0" i="0" u="none" strike="noStrike" noProof="0" dirty="0" err="1">
                          <a:latin typeface="Univers"/>
                        </a:rPr>
                        <a:t>Brodalumab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7019429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Univers"/>
                        </a:rPr>
                        <a:t>Anti IL</a:t>
                      </a:r>
                      <a:r>
                        <a:rPr lang="en-US" sz="1800" b="0" i="0" u="none" strike="noStrike" noProof="0" dirty="0">
                          <a:latin typeface="Univers"/>
                        </a:rPr>
                        <a:t> 12/23 antibodies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Univers"/>
                        </a:rPr>
                        <a:t>Ustekinumab, Briakinumab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7947449"/>
                  </a:ext>
                </a:extLst>
              </a:tr>
              <a:tr h="4382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/>
                        <a:t>IL-23 </a:t>
                      </a:r>
                      <a:r>
                        <a:rPr lang="en-US" sz="1800" b="0" i="0" u="none" strike="noStrike" noProof="0" dirty="0">
                          <a:latin typeface="Univers"/>
                        </a:rPr>
                        <a:t>inhibitors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/>
                        <a:t>Guselkumab</a:t>
                      </a:r>
                      <a:r>
                        <a:rPr lang="en-US" sz="1800" b="0" i="0" u="none" strike="noStrike" noProof="0" dirty="0"/>
                        <a:t>, </a:t>
                      </a:r>
                      <a:r>
                        <a:rPr lang="en-US" sz="1800" b="0" i="0" u="none" strike="noStrike" noProof="0" dirty="0">
                          <a:latin typeface="Univers"/>
                        </a:rPr>
                        <a:t>Tildrakizumab, </a:t>
                      </a:r>
                      <a:r>
                        <a:rPr lang="en-US" sz="1800" b="0" i="0" u="none" strike="noStrike" noProof="0" dirty="0"/>
                        <a:t>Risankizumab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718107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Univers"/>
                        </a:rPr>
                        <a:t>Anti CD6 antibody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Univers"/>
                        </a:rPr>
                        <a:t>Itolizumab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053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5179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592B9-9BBD-466C-B649-AECDDAB4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Risankizumab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CB5325-03BD-4BC5-8545-4AC0FE81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Route : self-administered subcutaneous injection</a:t>
            </a:r>
          </a:p>
          <a:p>
            <a:r>
              <a:rPr lang="en-US" dirty="0"/>
              <a:t>Dose : </a:t>
            </a:r>
            <a:r>
              <a:rPr lang="en-US" dirty="0">
                <a:ea typeface="+mn-lt"/>
                <a:cs typeface="+mn-lt"/>
              </a:rPr>
              <a:t>90-mg or 180-mg doses at weeks 0, 4, and 16</a:t>
            </a:r>
          </a:p>
          <a:p>
            <a:r>
              <a:rPr lang="en-US" dirty="0">
                <a:ea typeface="+mn-lt"/>
                <a:cs typeface="+mn-lt"/>
              </a:rPr>
              <a:t>No data available on antidrug antibodies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F0EFFD-5D36-436F-8C30-659AD68CC2B5}"/>
              </a:ext>
            </a:extLst>
          </p:cNvPr>
          <p:cNvSpPr txBox="1"/>
          <p:nvPr/>
        </p:nvSpPr>
        <p:spPr>
          <a:xfrm>
            <a:off x="7651173" y="6023264"/>
            <a:ext cx="59730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Papp KA, Blauvelt A, Bukhalo M, et al. Risankizumab versus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ustekinumab for moderate-to-severe plaque psoriasis. N Engl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J Med. 2017;376(16):1551-1560.</a:t>
            </a:r>
            <a:endParaRPr lang="en-US" sz="100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978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73A78-B96B-44D6-B4B6-F2E8F1C6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Itolizumab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7F74F-49EB-4854-90C8-8060E1B5A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Anti CD6 antibody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Available in India as </a:t>
            </a:r>
            <a:r>
              <a:rPr lang="en-US" err="1">
                <a:ea typeface="+mn-lt"/>
                <a:cs typeface="+mn-lt"/>
              </a:rPr>
              <a:t>Alzumab</a:t>
            </a:r>
            <a:endParaRPr lang="en-US" err="1"/>
          </a:p>
          <a:p>
            <a:r>
              <a:rPr lang="en-US">
                <a:ea typeface="+mn-lt"/>
                <a:cs typeface="+mn-lt"/>
              </a:rPr>
              <a:t>DCGI approval in 2013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Available in 25 mg/5 ml vials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Given by infusion, and the recommended dose is 1.6 mg/kg body weight.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Biweekly for 3 months and once a month for 3 months.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No treatment-related severe adverse effects necessitating discontinuation or reduction of drug dosage were noted.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412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E769E-7269-47AD-9F34-A4F964A4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Biologics under development for psoriasis</a:t>
            </a:r>
            <a:endParaRPr lang="en-US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8BF63E4-DEE8-4A88-B143-49197D280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043" y="2160588"/>
            <a:ext cx="8509951" cy="3881437"/>
          </a:xfrm>
        </p:spPr>
      </p:pic>
    </p:spTree>
    <p:extLst>
      <p:ext uri="{BB962C8B-B14F-4D97-AF65-F5344CB8AC3E}">
        <p14:creationId xmlns:p14="http://schemas.microsoft.com/office/powerpoint/2010/main" xmlns="" val="2724791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01D59-F779-46D0-8D79-FD2184C7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14" y="79808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ea typeface="+mj-lt"/>
                <a:cs typeface="+mj-lt"/>
              </a:rPr>
              <a:t>Biologics under development for psoriasis</a:t>
            </a:r>
            <a:endParaRPr lang="en-US" sz="28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8C03744-71D2-482A-B537-24FF866E3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996872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xmlns="" val="193241716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xmlns="" val="1149492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Drug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/>
                        <a:t>Target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397418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Clazakizumab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/>
                        <a:t>IL-6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204590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Univers"/>
                        </a:rPr>
                        <a:t>Tregalizumab</a:t>
                      </a:r>
                      <a:endParaRPr lang="en-US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Univers"/>
                        </a:rPr>
                        <a:t>C2 type 1 domain of CD-4</a:t>
                      </a:r>
                      <a:endParaRPr lang="en-US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342247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ABT-122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Univers"/>
                        </a:rPr>
                        <a:t>IL-17A and TNF inhibitor</a:t>
                      </a:r>
                      <a:endParaRPr lang="en-US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964911585"/>
                  </a:ext>
                </a:extLst>
              </a:tr>
            </a:tbl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019DED7E-6090-434C-B398-40C9AF7ED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4691235"/>
              </p:ext>
            </p:extLst>
          </p:nvPr>
        </p:nvGraphicFramePr>
        <p:xfrm>
          <a:off x="998566" y="4835445"/>
          <a:ext cx="81686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xmlns="" val="130085769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xmlns="" val="400539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Univers"/>
                        </a:rPr>
                        <a:t>Drug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Univers"/>
                        </a:rPr>
                        <a:t>Target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483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Spesolimab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IL-36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91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Univers"/>
                        </a:rPr>
                        <a:t> ANB019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IL-36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62021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66DA7C-83EA-4C4E-969B-66635D9CB8B0}"/>
              </a:ext>
            </a:extLst>
          </p:cNvPr>
          <p:cNvSpPr txBox="1"/>
          <p:nvPr/>
        </p:nvSpPr>
        <p:spPr>
          <a:xfrm>
            <a:off x="810491" y="3624696"/>
            <a:ext cx="932410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Biologics under development for generalized pustular psoriasis</a:t>
            </a:r>
            <a:endParaRPr lang="en-US" sz="28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FE8849-19C9-4730-9826-C05CF2AF18B1}"/>
              </a:ext>
            </a:extLst>
          </p:cNvPr>
          <p:cNvSpPr txBox="1"/>
          <p:nvPr/>
        </p:nvSpPr>
        <p:spPr>
          <a:xfrm>
            <a:off x="4689764" y="654280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471868-FEB8-44AA-904A-EB666D997E22}"/>
              </a:ext>
            </a:extLst>
          </p:cNvPr>
          <p:cNvSpPr txBox="1"/>
          <p:nvPr/>
        </p:nvSpPr>
        <p:spPr>
          <a:xfrm>
            <a:off x="9525866" y="5785138"/>
            <a:ext cx="2743199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Generalized Pustular Psoriasis: Clinical Management and Update on Autoinflammatory Aspects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Takuya Takeichi &amp; Masashi Akiyama 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American Journal of Clinical Dermatology volume 21,227–236(2020)</a:t>
            </a:r>
            <a:endParaRPr lang="en-US" sz="100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6148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813171-FBE7-495B-A205-F8D4B2214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IBD</a:t>
            </a:r>
          </a:p>
          <a:p>
            <a:pPr marL="571500" lvl="1" indent="-342900">
              <a:buFont typeface="Courier New" panose="020B0604020202020204" pitchFamily="34" charset="0"/>
              <a:buChar char="o"/>
            </a:pPr>
            <a:r>
              <a:rPr lang="en-US" dirty="0"/>
              <a:t>All except </a:t>
            </a:r>
            <a:r>
              <a:rPr lang="en-US" dirty="0" err="1"/>
              <a:t>secukinumab</a:t>
            </a:r>
            <a:r>
              <a:rPr lang="en-US" dirty="0"/>
              <a:t> (</a:t>
            </a:r>
            <a:r>
              <a:rPr lang="en-US" dirty="0">
                <a:ea typeface="+mn-lt"/>
                <a:cs typeface="+mn-lt"/>
              </a:rPr>
              <a:t>IL-17 Inhibitors) can be used</a:t>
            </a:r>
          </a:p>
          <a:p>
            <a:r>
              <a:rPr lang="en-US" b="1" dirty="0">
                <a:ea typeface="+mn-lt"/>
                <a:cs typeface="+mn-lt"/>
              </a:rPr>
              <a:t>Risk of malignancy</a:t>
            </a:r>
            <a:endParaRPr lang="en-US" b="1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monotherapy in patients with moderate-to-severe psoriasis are not associated with a risk of solid tumor or lymphoreticular malignancy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Biologics other than TNF inhibitors may be preferred.</a:t>
            </a:r>
          </a:p>
          <a:p>
            <a:r>
              <a:rPr lang="en-US" b="1" dirty="0">
                <a:ea typeface="+mn-lt"/>
                <a:cs typeface="+mn-lt"/>
              </a:rPr>
              <a:t>History of solid tumor malignancy</a:t>
            </a:r>
            <a:endParaRPr lang="en-US" b="1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 Pts who have failed other therapies such as phototherapy, methotrexate, and/or acitretin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Can be given biologics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112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8A132-5BEA-49B8-9422-6CF98711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Biologics in tuberculosis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1AE789-3230-4D70-8EE8-49C5A1EF2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1.08% developed TB despite of prophylactic screening before initiation of  TNF inhibitors.*</a:t>
            </a:r>
            <a:endParaRPr lang="en-US" dirty="0"/>
          </a:p>
          <a:p>
            <a:r>
              <a:rPr lang="en-US">
                <a:ea typeface="+mn-lt"/>
                <a:cs typeface="+mn-lt"/>
              </a:rPr>
              <a:t>Reported in one case report and one </a:t>
            </a:r>
            <a:r>
              <a:rPr lang="en-US" dirty="0">
                <a:ea typeface="+mn-lt"/>
                <a:cs typeface="+mn-lt"/>
              </a:rPr>
              <a:t>clinical trial of </a:t>
            </a:r>
            <a:r>
              <a:rPr lang="en-US">
                <a:ea typeface="+mn-lt"/>
                <a:cs typeface="+mn-lt"/>
              </a:rPr>
              <a:t>Taiwanese patients receiving </a:t>
            </a:r>
            <a:r>
              <a:rPr lang="en-US" err="1">
                <a:ea typeface="+mn-lt"/>
                <a:cs typeface="+mn-lt"/>
              </a:rPr>
              <a:t>ustekinumab</a:t>
            </a:r>
            <a:r>
              <a:rPr lang="en-US" dirty="0">
                <a:ea typeface="+mn-lt"/>
                <a:cs typeface="+mn-lt"/>
              </a:rPr>
              <a:t> for psoriasis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No clinical studies indicate an association between IL-17 inhibitors and development of active TB</a:t>
            </a:r>
            <a:endParaRPr lang="en-US" dirty="0"/>
          </a:p>
          <a:p>
            <a:r>
              <a:rPr lang="en-US" dirty="0"/>
              <a:t>All candidates for biologics should be screened for TB and treated before initiation.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DFC13A-0F3B-4504-B021-82CD3A7218CD}"/>
              </a:ext>
            </a:extLst>
          </p:cNvPr>
          <p:cNvSpPr txBox="1"/>
          <p:nvPr/>
        </p:nvSpPr>
        <p:spPr>
          <a:xfrm>
            <a:off x="8246327" y="6285571"/>
            <a:ext cx="413710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Liberation Serif"/>
              </a:rPr>
              <a:t>Rønholt K, Iversen L. Old and new biological therapies for psoriasis. Vol. 18, International Journal of Molecular Sciences. MDPI AG; 2017 </a:t>
            </a:r>
            <a:endParaRPr lang="en-US" dirty="0">
              <a:latin typeface="Liberation Serif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343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F9BF5-1835-4D38-9BE2-D5B8CEFA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F9AE0-6B4C-4298-8880-46A78AB4C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Inactivated or ‘‘dead’’ vaccines may be given during treatment with all biologics.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Discontinuation of all biologic agents is recommended before administration of a live vaccine.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Discontinuation of biologics 2 to 3 half-lives before and after administration of live vaccines is advised.</a:t>
            </a:r>
            <a:endParaRPr lang="en-US" dirty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351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98379-87E3-4E40-AD04-24D63BB6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BIOLOGICS AND SURGERY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D914D9-25C5-4073-8B1B-5817A066F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All biologics can be continued through low-risk surgical procedures in patients with psoriasis.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Moderate- and high-risk surgical procedures require a case-by-case approach.</a:t>
            </a:r>
          </a:p>
          <a:p>
            <a:r>
              <a:rPr lang="en-US">
                <a:ea typeface="+mn-lt"/>
                <a:cs typeface="+mn-lt"/>
              </a:rPr>
              <a:t>Biologic agent could be discontinued approximately 3 to 4 half-lives before and until 1 to 2 weeks after elective surgery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760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2BAA4-50D7-4E2E-B7E3-50E72707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PEDIATRIC POPULATION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154647-4856-4356-92F6-0564D2775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Limited evidence for the treatment of pediatric patients with biologic agents.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Etanercept is the only biologic approved for plaque psoriasis in children aged 4 to 17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Ustekinumab is approved for plaque psoriasis in adolescents aged 12 to 17.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Adalimumab is FDA-approved for children with CD≥ 6 years and  JIA≥ 2 years but not FDA-approved for children with Psoriasis.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r>
              <a:rPr lang="en-US">
                <a:ea typeface="+mn-lt"/>
                <a:cs typeface="+mn-lt"/>
              </a:rPr>
              <a:t>EMA has approved adalimumab in children 4 years or older with Psoriasis.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043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D206B-5CA7-4558-BC6E-A0DE8457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Pregnancy and Lactation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5B58AC-79AC-4290-BD99-1364A54C6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>
                <a:ea typeface="+mn-lt"/>
                <a:cs typeface="+mn-lt"/>
              </a:rPr>
              <a:t>Anti-TNF-α antibody therapy is feasible throughout pregnancy(Grade of recommendation- B)</a:t>
            </a:r>
            <a:endParaRPr lang="en-US"/>
          </a:p>
          <a:p>
            <a:pPr algn="just"/>
            <a:r>
              <a:rPr lang="en-US">
                <a:ea typeface="+mn-lt"/>
                <a:cs typeface="+mn-lt"/>
              </a:rPr>
              <a:t>Only minimal concentrations of anti-TNF-α antibodies are detected in breast milk</a:t>
            </a:r>
          </a:p>
          <a:p>
            <a:pPr algn="just"/>
            <a:r>
              <a:rPr lang="en-US">
                <a:ea typeface="+mn-lt"/>
                <a:cs typeface="+mn-lt"/>
              </a:rPr>
              <a:t>Due to insufficient data, application of other biologics during pregnancy and lactation should be avoided.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E786F2-5E4E-4AEB-91C7-2BC37A77D1AF}"/>
              </a:ext>
            </a:extLst>
          </p:cNvPr>
          <p:cNvSpPr txBox="1"/>
          <p:nvPr/>
        </p:nvSpPr>
        <p:spPr>
          <a:xfrm>
            <a:off x="7344937" y="5384180"/>
            <a:ext cx="4731834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Liberation Serif"/>
              </a:rPr>
              <a:t>Puchner A, </a:t>
            </a:r>
            <a:r>
              <a:rPr lang="en-US" sz="1000" err="1">
                <a:latin typeface="Liberation Serif"/>
              </a:rPr>
              <a:t>Gröchenig</a:t>
            </a:r>
            <a:r>
              <a:rPr lang="en-US" sz="1000">
                <a:latin typeface="Liberation Serif"/>
              </a:rPr>
              <a:t> HP, Sautner J, Helmy-Bader Y, </a:t>
            </a:r>
            <a:r>
              <a:rPr lang="en-US" sz="1000" err="1">
                <a:latin typeface="Liberation Serif"/>
              </a:rPr>
              <a:t>Juch</a:t>
            </a:r>
            <a:r>
              <a:rPr lang="en-US" sz="1000">
                <a:latin typeface="Liberation Serif"/>
              </a:rPr>
              <a:t> H, Reinisch S, et al. Immunosuppressives and biologics during pregnancy and lactation: A consensus report issued by the Austrian Societies of Gastroenterology and Hepatology and Rheumatology and Rehabilitation. Wien Klin </a:t>
            </a:r>
            <a:r>
              <a:rPr lang="en-US" sz="1000" err="1">
                <a:latin typeface="Liberation Serif"/>
              </a:rPr>
              <a:t>Wochenschr</a:t>
            </a:r>
            <a:r>
              <a:rPr lang="en-US" sz="1000">
                <a:latin typeface="Liberation Serif"/>
              </a:rPr>
              <a:t> [Internet]. 2019 </a:t>
            </a:r>
            <a:endParaRPr lang="en-US">
              <a:latin typeface="Liberation Serif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02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E574D-8AE2-4A98-B504-92FC84EC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Biologics in Psoriasis</a:t>
            </a:r>
            <a:endParaRPr lang="en-US"/>
          </a:p>
        </p:txBody>
      </p:sp>
      <p:pic>
        <p:nvPicPr>
          <p:cNvPr id="4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1B54B364-5772-42C0-80E0-038BF0759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" y="4261"/>
            <a:ext cx="12187448" cy="694399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591BA0-43C2-41E9-8838-E850E2AC855A}"/>
              </a:ext>
            </a:extLst>
          </p:cNvPr>
          <p:cNvSpPr txBox="1"/>
          <p:nvPr/>
        </p:nvSpPr>
        <p:spPr>
          <a:xfrm>
            <a:off x="6292119" y="6141747"/>
            <a:ext cx="5596052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 dirty="0">
              <a:ea typeface="+mn-lt"/>
              <a:cs typeface="+mn-lt"/>
            </a:endParaRPr>
          </a:p>
          <a:p>
            <a:r>
              <a:rPr lang="en-US" sz="1000" dirty="0">
                <a:ea typeface="+mn-lt"/>
                <a:cs typeface="+mn-lt"/>
              </a:rPr>
              <a:t>Pathophysiology, Clinical Presentation, and Treatment of Psoriasis</a:t>
            </a:r>
            <a:endParaRPr lang="en-US" sz="1000" dirty="0"/>
          </a:p>
          <a:p>
            <a:r>
              <a:rPr lang="en-US" sz="1000" dirty="0">
                <a:ea typeface="+mn-lt"/>
                <a:cs typeface="+mn-lt"/>
              </a:rPr>
              <a:t>A Review</a:t>
            </a:r>
            <a:endParaRPr lang="en-US" sz="1000" dirty="0"/>
          </a:p>
          <a:p>
            <a:r>
              <a:rPr lang="en-US" sz="1000" dirty="0">
                <a:ea typeface="+mn-lt"/>
                <a:cs typeface="+mn-lt"/>
              </a:rPr>
              <a:t>Armstrong, Read- JAMA 2020</a:t>
            </a:r>
            <a:endParaRPr lang="en-US" sz="10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2828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6493A-330B-48BA-A68D-C33E17C9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Biologics and COVID-19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A85F54-6FA8-4479-9F85-77652D5BB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Patients on biologics were at higher risk of testing positive for COVID-19.</a:t>
            </a:r>
            <a:endParaRPr lang="en-US" dirty="0"/>
          </a:p>
          <a:p>
            <a:pPr algn="just"/>
            <a:r>
              <a:rPr lang="en-US" dirty="0">
                <a:ea typeface="+mn-lt"/>
                <a:cs typeface="+mn-lt"/>
              </a:rPr>
              <a:t>Risk of being hospitalized was higher.</a:t>
            </a:r>
            <a:endParaRPr lang="en-US" dirty="0"/>
          </a:p>
          <a:p>
            <a:pPr algn="just"/>
            <a:r>
              <a:rPr lang="en-US" dirty="0">
                <a:ea typeface="+mn-lt"/>
                <a:cs typeface="+mn-lt"/>
              </a:rPr>
              <a:t>TNFα, IL-17, IL-6, IL-8, and IL-1, play a pivotal role in driving the hyperinflammatory final stage of COVID-19</a:t>
            </a:r>
          </a:p>
          <a:p>
            <a:pPr algn="just"/>
            <a:r>
              <a:rPr lang="en-US" dirty="0">
                <a:ea typeface="+mn-lt"/>
                <a:cs typeface="+mn-lt"/>
              </a:rPr>
              <a:t>Inhibition of pro-inflammatory cytokines seems to be fundamentally beneficial in the hyperinflammatory phase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54CFAF-F517-4D6F-8AFB-E4D6CCAAA83C}"/>
              </a:ext>
            </a:extLst>
          </p:cNvPr>
          <p:cNvSpPr txBox="1"/>
          <p:nvPr/>
        </p:nvSpPr>
        <p:spPr>
          <a:xfrm>
            <a:off x="6926766" y="6266985"/>
            <a:ext cx="57540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Biologics increase the risk of SARS‐CoV‐2 infection and hospitalization, but not ICU admission and death: Real‐life data from a large cohort during red‐zone declaration</a:t>
            </a:r>
            <a:endParaRPr lang="en-US" sz="1000"/>
          </a:p>
          <a:p>
            <a:r>
              <a:rPr lang="en-US" sz="1000">
                <a:ea typeface="+mn-lt"/>
                <a:cs typeface="+mn-lt"/>
              </a:rPr>
              <a:t>Giovanni Damiani,Bragazzi,Malagoli;May 2020</a:t>
            </a:r>
            <a:endParaRPr lang="en-US" sz="100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2798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95BDB-A77C-4596-9724-FC981469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Comparison of biologics-Cost in India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FB4CE0B-A55E-4AB6-B77D-41A47B50B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056201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8">
                  <a:extLst>
                    <a:ext uri="{9D8B030D-6E8A-4147-A177-3AD203B41FA5}">
                      <a16:colId xmlns:a16="http://schemas.microsoft.com/office/drawing/2014/main" xmlns="" val="2364335435"/>
                    </a:ext>
                  </a:extLst>
                </a:gridCol>
                <a:gridCol w="2865438">
                  <a:extLst>
                    <a:ext uri="{9D8B030D-6E8A-4147-A177-3AD203B41FA5}">
                      <a16:colId xmlns:a16="http://schemas.microsoft.com/office/drawing/2014/main" xmlns="" val="1167643872"/>
                    </a:ext>
                  </a:extLst>
                </a:gridCol>
                <a:gridCol w="2865438">
                  <a:extLst>
                    <a:ext uri="{9D8B030D-6E8A-4147-A177-3AD203B41FA5}">
                      <a16:colId xmlns:a16="http://schemas.microsoft.com/office/drawing/2014/main" xmlns="" val="3116348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Drug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/>
                        <a:t>Cost(₹)/ Unit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cost</a:t>
                      </a:r>
                      <a:r>
                        <a:rPr lang="en-US" sz="1800" b="0" i="0" u="none" strike="noStrike" noProof="0">
                          <a:latin typeface="Univers"/>
                        </a:rPr>
                        <a:t>(₹) for 52 weeks</a:t>
                      </a:r>
                      <a:endParaRPr lang="en-US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399753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Univers"/>
                        </a:rPr>
                        <a:t>Etanercept</a:t>
                      </a:r>
                      <a:endParaRPr lang="en-US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/>
                        <a:t>8700/ 25 mg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/>
                        <a:t>11,13,600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17349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Univers"/>
                        </a:rPr>
                        <a:t>Infliximab</a:t>
                      </a:r>
                      <a:endParaRPr lang="en-US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/>
                        <a:t>41000/ 100 mg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/>
                        <a:t>9,84,000*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160863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Univers"/>
                        </a:rPr>
                        <a:t>Adalimumab(Exemptia)</a:t>
                      </a:r>
                      <a:endParaRPr lang="en-US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/>
                        <a:t>25000/ 40 mg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/>
                        <a:t>7,00,00 – 7,50,000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218209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Univers"/>
                        </a:rPr>
                        <a:t>Ustekinumab</a:t>
                      </a:r>
                      <a:endParaRPr lang="en-US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/>
                        <a:t>140000/ 45 mg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/>
                        <a:t>8,40,000*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289221367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Univers"/>
                        </a:rPr>
                        <a:t>Secukinumab</a:t>
                      </a:r>
                      <a:endParaRPr lang="en-US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15000- 20000/ 150 mg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6,40,000</a:t>
                      </a:r>
                      <a:endParaRPr lang="en-US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xmlns="" val="32738445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31ED19-12C0-418C-AB56-5450D2F1D769}"/>
              </a:ext>
            </a:extLst>
          </p:cNvPr>
          <p:cNvSpPr txBox="1"/>
          <p:nvPr/>
        </p:nvSpPr>
        <p:spPr>
          <a:xfrm>
            <a:off x="888422" y="4135582"/>
            <a:ext cx="51764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*in an individual </a:t>
            </a:r>
            <a:r>
              <a:rPr lang="en-US"/>
              <a:t>weighing 60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009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9DA56-4C8D-4445-8C15-E0D1CE14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29" y="-108802"/>
            <a:ext cx="10515600" cy="1325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Comparison of biologics- Infections</a:t>
            </a:r>
            <a:endParaRPr lang="en-US"/>
          </a:p>
        </p:txBody>
      </p:sp>
      <p:pic>
        <p:nvPicPr>
          <p:cNvPr id="4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9FEC0395-E9CC-4AEB-91A1-49DBB1801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7" y="1137968"/>
            <a:ext cx="12246960" cy="5717360"/>
          </a:xfrm>
        </p:spPr>
      </p:pic>
    </p:spTree>
    <p:extLst>
      <p:ext uri="{BB962C8B-B14F-4D97-AF65-F5344CB8AC3E}">
        <p14:creationId xmlns:p14="http://schemas.microsoft.com/office/powerpoint/2010/main" xmlns="" val="4029777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FDF0B0-E309-4493-9FD1-DD0B5101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 Fatigue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252765-740A-4160-BC89-B8524C6EF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 precise mechanism that causes clinical decline is not entirely understood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associated with an immune-mediated mechanism</a:t>
            </a:r>
            <a:endParaRPr lang="en-US" dirty="0"/>
          </a:p>
          <a:p>
            <a:r>
              <a:rPr lang="en-US">
                <a:ea typeface="+mn-lt"/>
                <a:cs typeface="+mn-lt"/>
              </a:rPr>
              <a:t>antibodies are developed via a T-cell-dependent humoral response</a:t>
            </a:r>
          </a:p>
          <a:p>
            <a:pPr marL="914400" lvl="1" indent="-457200">
              <a:buAutoNum type="alphaLcParenR"/>
            </a:pPr>
            <a:r>
              <a:rPr lang="en-US">
                <a:ea typeface="+mn-lt"/>
                <a:cs typeface="+mn-lt"/>
              </a:rPr>
              <a:t>Form immune complexes that interrupt drug end target interaction</a:t>
            </a:r>
          </a:p>
          <a:p>
            <a:pPr marL="914400" lvl="1" indent="-457200">
              <a:spcBef>
                <a:spcPts val="500"/>
              </a:spcBef>
              <a:buAutoNum type="alphaLcParenR"/>
            </a:pPr>
            <a:r>
              <a:rPr lang="en-US" sz="2400">
                <a:ea typeface="+mn-lt"/>
                <a:cs typeface="+mn-lt"/>
              </a:rPr>
              <a:t>Increase </a:t>
            </a:r>
            <a:r>
              <a:rPr lang="en-US">
                <a:ea typeface="+mn-lt"/>
                <a:cs typeface="+mn-lt"/>
              </a:rPr>
              <a:t>drug clearance</a:t>
            </a:r>
          </a:p>
          <a:p>
            <a:pPr marL="914400" lvl="1" indent="-457200">
              <a:buAutoNum type="alphaLcParenR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540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4810B-CC58-4074-AC57-A44C5578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Clinical strategies to reduce the </a:t>
            </a:r>
            <a:r>
              <a:rPr lang="en-US" dirty="0">
                <a:ea typeface="+mj-lt"/>
                <a:cs typeface="+mj-lt"/>
              </a:rPr>
              <a:t>impact of biologic fatigue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902BC7-25DE-4D23-ACD2-2DE1B6E4D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Increasing the dose of the biologic medication to maintain therapeutic efficacy (i.e., “dose-creep”)</a:t>
            </a:r>
            <a:endParaRPr lang="en-US"/>
          </a:p>
          <a:p>
            <a:pPr algn="just"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Counseling about the risk of biologic fatigue </a:t>
            </a:r>
          </a:p>
          <a:p>
            <a:pPr algn="just"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Counseling about importance of consistent use</a:t>
            </a:r>
          </a:p>
          <a:p>
            <a:pPr algn="just"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Concomitant immunosuppression with methotrexate, especially in patients on infliximab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757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511E4-0B5C-4B0C-BF64-CE57B03B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1E5CB-FDCD-4E41-B7B1-C9E76480E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High rates of complete clearance of psoriasis have been reported with biologics that target IL-17 or IL-23.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long-term maintenance of clinical response is observed with the newer biologics. </a:t>
            </a:r>
          </a:p>
          <a:p>
            <a:r>
              <a:rPr lang="en-US" dirty="0" err="1">
                <a:ea typeface="+mn-lt"/>
                <a:cs typeface="+mn-lt"/>
              </a:rPr>
              <a:t>Brodalumab</a:t>
            </a:r>
            <a:r>
              <a:rPr lang="en-US" dirty="0">
                <a:ea typeface="+mn-lt"/>
                <a:cs typeface="+mn-lt"/>
              </a:rPr>
              <a:t> has the earliest onset of efficacy.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Newer biological agents have low risk of serious infections or malignancies.</a:t>
            </a:r>
            <a:endParaRPr lang="en-US" dirty="0"/>
          </a:p>
          <a:p>
            <a:r>
              <a:rPr lang="en-US" dirty="0"/>
              <a:t>Cost and availability are a major disadvantage.</a:t>
            </a:r>
          </a:p>
          <a:p>
            <a:r>
              <a:rPr lang="en-US" dirty="0">
                <a:ea typeface="+mn-lt"/>
                <a:cs typeface="+mn-lt"/>
              </a:rPr>
              <a:t>Newer biological agents need further evaluation for more widespread use.</a:t>
            </a:r>
            <a:endParaRPr lang="en-US" dirty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876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F16A19-E23C-47B4-85AD-82AADB251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055" y="1216979"/>
            <a:ext cx="9144000" cy="2387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Comic Sans MS"/>
              </a:rPr>
              <a:t>Thank you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26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607AB-9750-427F-8F68-E9A1CC51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T-Cell Targeted Biologics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0DE751-FA7E-4822-B713-36E98C856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ea typeface="+mn-lt"/>
                <a:cs typeface="+mn-lt"/>
              </a:rPr>
              <a:t>Alefacept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3AB04E-276A-4615-89D4-6089D50580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US" sz="2000">
                <a:ea typeface="+mn-lt"/>
                <a:cs typeface="+mn-lt"/>
              </a:rPr>
              <a:t>human lymphocyte function-associated antigen (LFA)-3/immunoglobulin (Ig) 1 fusion protein</a:t>
            </a:r>
          </a:p>
          <a:p>
            <a:pPr algn="just"/>
            <a:r>
              <a:rPr lang="en-US" sz="2000">
                <a:ea typeface="+mn-lt"/>
                <a:cs typeface="+mn-lt"/>
              </a:rPr>
              <a:t>binds to CD2 molecules on the surface</a:t>
            </a:r>
          </a:p>
          <a:p>
            <a:pPr algn="just"/>
            <a:r>
              <a:rPr lang="en-US" sz="2000">
                <a:ea typeface="+mn-lt"/>
                <a:cs typeface="+mn-lt"/>
              </a:rPr>
              <a:t>blocks co-stimulation of T-cells by APC</a:t>
            </a:r>
            <a:endParaRPr lang="en-US"/>
          </a:p>
          <a:p>
            <a:pPr algn="just"/>
            <a:r>
              <a:rPr lang="en-US" sz="2000">
                <a:ea typeface="+mn-lt"/>
                <a:cs typeface="+mn-lt"/>
              </a:rPr>
              <a:t>withdrawn – 2011 due to unjustifiable cost</a:t>
            </a:r>
            <a:endParaRPr lang="en-US" sz="2000"/>
          </a:p>
          <a:p>
            <a:pPr algn="just"/>
            <a:endParaRPr lang="en-US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8455EF-E53F-4FE9-A229-45C19FCA9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>
                <a:ea typeface="+mn-lt"/>
                <a:cs typeface="+mn-lt"/>
              </a:rPr>
              <a:t>Efalizumab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9D14C4-5536-4DB6-9F7E-46433D1F01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monoclonal IgG1 antibody,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directed against CD11a, the -subunit of LFA-1.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blockade of the interaction betweenLFA-1 and ICAM-1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Withdrawn – 2009 due to risk of PML</a:t>
            </a:r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25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C98C9-EF09-4A58-A70A-8D342B05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TNF-α INHIBITORS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0164EE-A8DC-447E-A0A3-41C09FD1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Cytokine representative of  TH1 response</a:t>
            </a:r>
          </a:p>
          <a:p>
            <a:r>
              <a:rPr lang="en-US" dirty="0"/>
              <a:t>Soluble form in blood</a:t>
            </a:r>
          </a:p>
          <a:p>
            <a:r>
              <a:rPr lang="en-US" dirty="0"/>
              <a:t>Bound form on membranes of activated  T cells</a:t>
            </a:r>
          </a:p>
          <a:p>
            <a:r>
              <a:rPr lang="en-US" dirty="0"/>
              <a:t>Effects-</a:t>
            </a:r>
          </a:p>
          <a:p>
            <a:pPr marL="971550" lvl="1" indent="-514350">
              <a:buAutoNum type="alphaLcParenR"/>
            </a:pPr>
            <a:r>
              <a:rPr lang="en-US" dirty="0"/>
              <a:t>Recruits other inflammatory cells</a:t>
            </a:r>
          </a:p>
          <a:p>
            <a:pPr marL="971550" lvl="1" indent="-514350">
              <a:buAutoNum type="alphaLcParenR"/>
            </a:pPr>
            <a:r>
              <a:rPr lang="en-US" dirty="0"/>
              <a:t>Production of IL-1, IL-6, IL-8</a:t>
            </a:r>
          </a:p>
          <a:p>
            <a:pPr marL="971550" lvl="1" indent="-514350">
              <a:buAutoNum type="alphaLcParenR"/>
            </a:pPr>
            <a:r>
              <a:rPr lang="en-US" dirty="0"/>
              <a:t>Increases keratinocyte proliferation and decreased apoptosis</a:t>
            </a:r>
          </a:p>
          <a:p>
            <a:pPr marL="971550" lvl="1" indent="-514350">
              <a:buAutoNum type="alphaLcParenR"/>
            </a:pPr>
            <a:r>
              <a:rPr lang="en-US" dirty="0"/>
              <a:t>Stimulation of VEGF production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6407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D308C-42B1-4289-85E5-3A3DE874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Etanercept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54E2C5-EB08-4BA5-9762-6615553D3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742" y="1522661"/>
            <a:ext cx="10515600" cy="49667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Approved for treatment of psoriasis in 2004.</a:t>
            </a:r>
          </a:p>
          <a:p>
            <a:r>
              <a:rPr lang="en-US">
                <a:ea typeface="+mn-lt"/>
                <a:cs typeface="+mn-lt"/>
              </a:rPr>
              <a:t>Recombinant human TNF-α receptor fusion protein.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Can bind two TNF -α molecules and act as a competitive inhibitor of endogenous TNF-α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ADA has been reported to occur in 0–18% of subjects receiving the drug</a:t>
            </a:r>
            <a:endParaRPr lang="en-US"/>
          </a:p>
          <a:p>
            <a:endParaRPr lang="en-US" dirty="0"/>
          </a:p>
          <a:p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xmlns="" id="{8A44AC53-4259-49BA-94C7-F03F96F6B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65324101"/>
              </p:ext>
            </p:extLst>
          </p:nvPr>
        </p:nvGraphicFramePr>
        <p:xfrm>
          <a:off x="2167381" y="2285936"/>
          <a:ext cx="6479400" cy="2409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9316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76CA6-6F78-4E9F-9030-7E220285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Etanercept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59BADF-64D9-401C-8847-2F2E6E55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648"/>
            <a:ext cx="10515600" cy="4792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b="1" dirty="0">
                <a:ea typeface="+mn-lt"/>
                <a:cs typeface="+mn-lt"/>
              </a:rPr>
              <a:t>Dose</a:t>
            </a:r>
            <a:r>
              <a:rPr lang="en-US" dirty="0">
                <a:ea typeface="+mn-lt"/>
                <a:cs typeface="+mn-lt"/>
              </a:rPr>
              <a:t>- 50 mg given twice weekly for the first 12 weeks followed  by 50 mg once weekly thereafter.</a:t>
            </a:r>
            <a:endParaRPr lang="en-US" dirty="0"/>
          </a:p>
          <a:p>
            <a:pPr algn="just"/>
            <a:r>
              <a:rPr lang="en-US" b="1" dirty="0">
                <a:ea typeface="+mn-lt"/>
                <a:cs typeface="+mn-lt"/>
              </a:rPr>
              <a:t>Route</a:t>
            </a:r>
            <a:r>
              <a:rPr lang="en-US" dirty="0">
                <a:ea typeface="+mn-lt"/>
                <a:cs typeface="+mn-lt"/>
              </a:rPr>
              <a:t> - Subcutaneous</a:t>
            </a:r>
          </a:p>
          <a:p>
            <a:pPr algn="just"/>
            <a:r>
              <a:rPr lang="en-US" dirty="0">
                <a:ea typeface="+mn-lt"/>
                <a:cs typeface="+mn-lt"/>
              </a:rPr>
              <a:t> PASI 50 was seen within 8 weeks and PASI 75 by 16 weeks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Efficacious in other forms of psoriasis such as pustular, erythrodermic, and palmoplantar.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FCBAC9-C1B8-426F-979D-CFE08D45EE5C}"/>
              </a:ext>
            </a:extLst>
          </p:cNvPr>
          <p:cNvSpPr txBox="1"/>
          <p:nvPr/>
        </p:nvSpPr>
        <p:spPr>
          <a:xfrm>
            <a:off x="2966605" y="6231082"/>
            <a:ext cx="1006012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>
                <a:ea typeface="+mn-lt"/>
                <a:cs typeface="+mn-lt"/>
              </a:rPr>
              <a:t>Parasramani</a:t>
            </a:r>
            <a:r>
              <a:rPr lang="en-US" sz="1200" dirty="0">
                <a:ea typeface="+mn-lt"/>
                <a:cs typeface="+mn-lt"/>
              </a:rPr>
              <a:t> SG, Pillai J. Biologics in psoriasis: Indian experience. Indian J Drugs Dermatol 2019;5:1-5</a:t>
            </a:r>
            <a:endParaRPr lang="en-US" sz="1200" dirty="0"/>
          </a:p>
          <a:p>
            <a:r>
              <a:rPr lang="en-US" sz="1200" dirty="0"/>
              <a:t>**Gordon</a:t>
            </a:r>
            <a:r>
              <a:rPr lang="en-US" sz="1200" dirty="0">
                <a:ea typeface="+mn-lt"/>
                <a:cs typeface="+mn-lt"/>
              </a:rPr>
              <a:t> K, </a:t>
            </a:r>
            <a:r>
              <a:rPr lang="en-US" sz="1200" dirty="0" err="1">
                <a:ea typeface="+mn-lt"/>
                <a:cs typeface="+mn-lt"/>
              </a:rPr>
              <a:t>Korman</a:t>
            </a:r>
            <a:r>
              <a:rPr lang="en-US" sz="1200" dirty="0">
                <a:ea typeface="+mn-lt"/>
                <a:cs typeface="+mn-lt"/>
              </a:rPr>
              <a:t> N, Frankel E, et al. Efficacy of etanercept in an integrated </a:t>
            </a:r>
            <a:r>
              <a:rPr lang="en-US" sz="1200" dirty="0" err="1">
                <a:ea typeface="+mn-lt"/>
                <a:cs typeface="+mn-lt"/>
              </a:rPr>
              <a:t>multistudy</a:t>
            </a:r>
            <a:r>
              <a:rPr lang="en-US" sz="1200" dirty="0">
                <a:ea typeface="+mn-lt"/>
                <a:cs typeface="+mn-lt"/>
              </a:rPr>
              <a:t> database of patients with psoriasis.</a:t>
            </a:r>
            <a:endParaRPr lang="en-US" sz="1200" dirty="0"/>
          </a:p>
          <a:p>
            <a:r>
              <a:rPr lang="en-US" sz="1200" dirty="0">
                <a:ea typeface="+mn-lt"/>
                <a:cs typeface="+mn-lt"/>
              </a:rPr>
              <a:t>J Am </a:t>
            </a:r>
            <a:r>
              <a:rPr lang="en-US" sz="1200" dirty="0" err="1">
                <a:ea typeface="+mn-lt"/>
                <a:cs typeface="+mn-lt"/>
              </a:rPr>
              <a:t>Acad</a:t>
            </a:r>
            <a:r>
              <a:rPr lang="en-US" sz="1200" dirty="0">
                <a:ea typeface="+mn-lt"/>
                <a:cs typeface="+mn-lt"/>
              </a:rPr>
              <a:t> Dermatol. 2006;54(3 Suppl 2):S101-S111</a:t>
            </a:r>
            <a:endParaRPr lang="en-US" sz="12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356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51302-9D55-40FA-AC0D-220F68EB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Infliximab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E3599-D59E-4F27-81F8-ADD600F24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68" y="1470602"/>
            <a:ext cx="10515600" cy="4966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Chimeric IgG1 monoclonal antibody</a:t>
            </a:r>
          </a:p>
          <a:p>
            <a:r>
              <a:rPr lang="en-US" dirty="0">
                <a:ea typeface="+mn-lt"/>
                <a:cs typeface="+mn-lt"/>
              </a:rPr>
              <a:t>Neutralizes biological activity of TNF-α by binding soluble and membrane-bound TNF-α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Route</a:t>
            </a:r>
            <a:r>
              <a:rPr lang="en-US" dirty="0">
                <a:ea typeface="+mn-lt"/>
                <a:cs typeface="+mn-lt"/>
              </a:rPr>
              <a:t> : Intravenously</a:t>
            </a:r>
          </a:p>
          <a:p>
            <a:r>
              <a:rPr lang="en-US" b="1" dirty="0">
                <a:ea typeface="+mn-lt"/>
                <a:cs typeface="+mn-lt"/>
              </a:rPr>
              <a:t>Dose</a:t>
            </a:r>
            <a:r>
              <a:rPr lang="en-US" dirty="0">
                <a:ea typeface="+mn-lt"/>
                <a:cs typeface="+mn-lt"/>
              </a:rPr>
              <a:t> : 5 mg/kg at weeks 0, 2, and 6 and thereafter every 8 weeks</a:t>
            </a:r>
          </a:p>
          <a:p>
            <a:r>
              <a:rPr lang="en-US" dirty="0">
                <a:ea typeface="+mn-lt"/>
                <a:cs typeface="+mn-lt"/>
              </a:rPr>
              <a:t>Efficacious in the treatment of palmoplantar and nail psoriasis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2B0C23-C4DF-4D32-87E6-7F28AD2F9C33}"/>
              </a:ext>
            </a:extLst>
          </p:cNvPr>
          <p:cNvSpPr txBox="1"/>
          <p:nvPr/>
        </p:nvSpPr>
        <p:spPr>
          <a:xfrm>
            <a:off x="1181104" y="5387398"/>
            <a:ext cx="1017269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Barker J, Hoffmann M, </a:t>
            </a:r>
            <a:r>
              <a:rPr lang="en-US" sz="1000" dirty="0" err="1">
                <a:ea typeface="+mn-lt"/>
                <a:cs typeface="+mn-lt"/>
              </a:rPr>
              <a:t>Wozel</a:t>
            </a:r>
            <a:r>
              <a:rPr lang="en-US" sz="1000" dirty="0">
                <a:ea typeface="+mn-lt"/>
                <a:cs typeface="+mn-lt"/>
              </a:rPr>
              <a:t> G, et al. Efficacy and safety of infliximab vs. methotrexate in patients with moderate-</a:t>
            </a:r>
            <a:r>
              <a:rPr lang="en-US" sz="1000" dirty="0" err="1">
                <a:ea typeface="+mn-lt"/>
                <a:cs typeface="+mn-lt"/>
              </a:rPr>
              <a:t>tosevere</a:t>
            </a:r>
            <a:r>
              <a:rPr lang="en-US" sz="1000" dirty="0">
                <a:ea typeface="+mn-lt"/>
                <a:cs typeface="+mn-lt"/>
              </a:rPr>
              <a:t> plaque psoriasis: results of an open-label, </a:t>
            </a:r>
            <a:r>
              <a:rPr lang="en-US" sz="1000" dirty="0" err="1">
                <a:ea typeface="+mn-lt"/>
                <a:cs typeface="+mn-lt"/>
              </a:rPr>
              <a:t>activecontrolled</a:t>
            </a:r>
            <a:r>
              <a:rPr lang="en-US" sz="1000" dirty="0">
                <a:ea typeface="+mn-lt"/>
                <a:cs typeface="+mn-lt"/>
              </a:rPr>
              <a:t>, randomized trial (RESTORE1). Br J Dermatol. 2011; 165(5):1109-1117.</a:t>
            </a:r>
            <a:endParaRPr lang="en-US" sz="1000" dirty="0"/>
          </a:p>
          <a:p>
            <a:r>
              <a:rPr lang="en-US" sz="1000" dirty="0"/>
              <a:t>*</a:t>
            </a:r>
            <a:r>
              <a:rPr lang="en-US" sz="1000" dirty="0">
                <a:ea typeface="+mn-lt"/>
                <a:cs typeface="+mn-lt"/>
              </a:rPr>
              <a:t>Sridhar J, </a:t>
            </a:r>
            <a:r>
              <a:rPr lang="en-US" sz="1000" dirty="0" err="1">
                <a:ea typeface="+mn-lt"/>
                <a:cs typeface="+mn-lt"/>
              </a:rPr>
              <a:t>Desylva</a:t>
            </a:r>
            <a:r>
              <a:rPr lang="en-US" sz="1000" dirty="0">
                <a:ea typeface="+mn-lt"/>
                <a:cs typeface="+mn-lt"/>
              </a:rPr>
              <a:t> P, Singh YD. Chimeric monoclonal antibody to tumor necrosis factor alpha (infliximab) in psoriasis. Indian J Dermatol </a:t>
            </a:r>
            <a:r>
              <a:rPr lang="en-US" sz="1000" dirty="0" err="1">
                <a:ea typeface="+mn-lt"/>
                <a:cs typeface="+mn-lt"/>
              </a:rPr>
              <a:t>Venereol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Leprol</a:t>
            </a:r>
            <a:r>
              <a:rPr lang="en-US" sz="1000" dirty="0">
                <a:ea typeface="+mn-lt"/>
                <a:cs typeface="+mn-lt"/>
              </a:rPr>
              <a:t> 2006;72:133-5.</a:t>
            </a:r>
          </a:p>
        </p:txBody>
      </p:sp>
    </p:spTree>
    <p:extLst>
      <p:ext uri="{BB962C8B-B14F-4D97-AF65-F5344CB8AC3E}">
        <p14:creationId xmlns:p14="http://schemas.microsoft.com/office/powerpoint/2010/main" xmlns="" val="36037534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1624</Words>
  <Application>Microsoft Office PowerPoint</Application>
  <PresentationFormat>Custom</PresentationFormat>
  <Paragraphs>391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Facet</vt:lpstr>
      <vt:lpstr>Biologics in psoriasis</vt:lpstr>
      <vt:lpstr>BIOLOGICS</vt:lpstr>
      <vt:lpstr>Biologics in Psoriasis</vt:lpstr>
      <vt:lpstr>Biologics in Psoriasis</vt:lpstr>
      <vt:lpstr>T-Cell Targeted Biologics</vt:lpstr>
      <vt:lpstr>TNF-α INHIBITORS</vt:lpstr>
      <vt:lpstr>Etanercept</vt:lpstr>
      <vt:lpstr>Etanercept</vt:lpstr>
      <vt:lpstr>Infliximab</vt:lpstr>
      <vt:lpstr>Adalimumab</vt:lpstr>
      <vt:lpstr>Certolizumab</vt:lpstr>
      <vt:lpstr>Side effects of  TNF inhibitors</vt:lpstr>
      <vt:lpstr>Side effects of  TNF inhibitors</vt:lpstr>
      <vt:lpstr>IL-12/IL-23 Inhibitor</vt:lpstr>
      <vt:lpstr>Ustekinumab</vt:lpstr>
      <vt:lpstr>Side Effects</vt:lpstr>
      <vt:lpstr>Side Effects</vt:lpstr>
      <vt:lpstr>IL-17 INHIBITORS</vt:lpstr>
      <vt:lpstr>Slide 19</vt:lpstr>
      <vt:lpstr>Secukinumab</vt:lpstr>
      <vt:lpstr>Secukinumab</vt:lpstr>
      <vt:lpstr>Special populations</vt:lpstr>
      <vt:lpstr>Ixekizumab</vt:lpstr>
      <vt:lpstr>Brodalumab</vt:lpstr>
      <vt:lpstr>Bimekizumab</vt:lpstr>
      <vt:lpstr>Side Effects</vt:lpstr>
      <vt:lpstr>Side Effects</vt:lpstr>
      <vt:lpstr>Guselkumab</vt:lpstr>
      <vt:lpstr>Tildrakizumab</vt:lpstr>
      <vt:lpstr>Risankizumab</vt:lpstr>
      <vt:lpstr>Itolizumab</vt:lpstr>
      <vt:lpstr>Biologics under development for psoriasis</vt:lpstr>
      <vt:lpstr>Biologics under development for psoriasis</vt:lpstr>
      <vt:lpstr>Slide 34</vt:lpstr>
      <vt:lpstr>Biologics in tuberculosis</vt:lpstr>
      <vt:lpstr>Vaccination</vt:lpstr>
      <vt:lpstr>BIOLOGICS AND SURGERY</vt:lpstr>
      <vt:lpstr>PEDIATRIC POPULATION</vt:lpstr>
      <vt:lpstr>Pregnancy and Lactation</vt:lpstr>
      <vt:lpstr>Biologics and COVID-19</vt:lpstr>
      <vt:lpstr>Comparison of biologics-Cost in India</vt:lpstr>
      <vt:lpstr>Comparison of biologics- Infections</vt:lpstr>
      <vt:lpstr>Biologic Fatigue</vt:lpstr>
      <vt:lpstr>Clinical strategies to reduce the impact of biologic fatigue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1456</cp:revision>
  <dcterms:created xsi:type="dcterms:W3CDTF">2020-07-31T06:34:31Z</dcterms:created>
  <dcterms:modified xsi:type="dcterms:W3CDTF">2024-11-27T04:15:58Z</dcterms:modified>
</cp:coreProperties>
</file>