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8" r:id="rId32"/>
    <p:sldId id="287" r:id="rId33"/>
    <p:sldId id="289" r:id="rId34"/>
    <p:sldId id="290" r:id="rId35"/>
    <p:sldId id="291" r:id="rId36"/>
    <p:sldId id="292" r:id="rId37"/>
    <p:sldId id="279"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27D8DBF-F297-4DBF-BE63-8B0FC608B8E6}" type="datetimeFigureOut">
              <a:rPr lang="en-IN" smtClean="0"/>
              <a:pPr/>
              <a:t>27-11-2024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7D33CD77-072D-409C-B024-BA05C8B3152E}"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163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D33CD77-072D-409C-B024-BA05C8B3152E}" type="slidenum">
              <a:rPr lang="en-IN" smtClean="0"/>
              <a:pPr/>
              <a:t>‹#›</a:t>
            </a:fld>
            <a:endParaRPr lang="en-IN"/>
          </a:p>
        </p:txBody>
      </p:sp>
    </p:spTree>
    <p:extLst>
      <p:ext uri="{BB962C8B-B14F-4D97-AF65-F5344CB8AC3E}">
        <p14:creationId xmlns:p14="http://schemas.microsoft.com/office/powerpoint/2010/main" xmlns="" val="212391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33CD77-072D-409C-B024-BA05C8B3152E}"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1819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33CD77-072D-409C-B024-BA05C8B3152E}"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18344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33CD77-072D-409C-B024-BA05C8B3152E}" type="slidenum">
              <a:rPr lang="en-IN" smtClean="0"/>
              <a:pPr/>
              <a:t>‹#›</a:t>
            </a:fld>
            <a:endParaRPr lang="en-IN"/>
          </a:p>
        </p:txBody>
      </p:sp>
    </p:spTree>
    <p:extLst>
      <p:ext uri="{BB962C8B-B14F-4D97-AF65-F5344CB8AC3E}">
        <p14:creationId xmlns:p14="http://schemas.microsoft.com/office/powerpoint/2010/main" xmlns="" val="2720242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33CD77-072D-409C-B024-BA05C8B3152E}"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74505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33CD77-072D-409C-B024-BA05C8B3152E}"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9041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33CD77-072D-409C-B024-BA05C8B3152E}"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96473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33CD77-072D-409C-B024-BA05C8B3152E}"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28087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33CD77-072D-409C-B024-BA05C8B3152E}" type="slidenum">
              <a:rPr lang="en-IN" smtClean="0"/>
              <a:pPr/>
              <a:t>‹#›</a:t>
            </a:fld>
            <a:endParaRPr lang="en-IN"/>
          </a:p>
        </p:txBody>
      </p:sp>
    </p:spTree>
    <p:extLst>
      <p:ext uri="{BB962C8B-B14F-4D97-AF65-F5344CB8AC3E}">
        <p14:creationId xmlns:p14="http://schemas.microsoft.com/office/powerpoint/2010/main" xmlns="" val="250999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33CD77-072D-409C-B024-BA05C8B3152E}" type="slidenum">
              <a:rPr lang="en-IN" smtClean="0"/>
              <a:pPr/>
              <a:t>‹#›</a:t>
            </a:fld>
            <a:endParaRPr lang="en-IN"/>
          </a:p>
        </p:txBody>
      </p:sp>
    </p:spTree>
    <p:extLst>
      <p:ext uri="{BB962C8B-B14F-4D97-AF65-F5344CB8AC3E}">
        <p14:creationId xmlns:p14="http://schemas.microsoft.com/office/powerpoint/2010/main" xmlns="" val="84617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D33CD77-072D-409C-B024-BA05C8B3152E}"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9355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D33CD77-072D-409C-B024-BA05C8B3152E}" type="slidenum">
              <a:rPr lang="en-IN" smtClean="0"/>
              <a:pPr/>
              <a:t>‹#›</a:t>
            </a:fld>
            <a:endParaRPr lang="en-IN"/>
          </a:p>
        </p:txBody>
      </p:sp>
    </p:spTree>
    <p:extLst>
      <p:ext uri="{BB962C8B-B14F-4D97-AF65-F5344CB8AC3E}">
        <p14:creationId xmlns:p14="http://schemas.microsoft.com/office/powerpoint/2010/main" xmlns="" val="244329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D33CD77-072D-409C-B024-BA05C8B3152E}"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0639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D33CD77-072D-409C-B024-BA05C8B3152E}"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196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D33CD77-072D-409C-B024-BA05C8B3152E}" type="slidenum">
              <a:rPr lang="en-IN" smtClean="0"/>
              <a:pPr/>
              <a:t>‹#›</a:t>
            </a:fld>
            <a:endParaRPr lang="en-IN"/>
          </a:p>
        </p:txBody>
      </p:sp>
    </p:spTree>
    <p:extLst>
      <p:ext uri="{BB962C8B-B14F-4D97-AF65-F5344CB8AC3E}">
        <p14:creationId xmlns:p14="http://schemas.microsoft.com/office/powerpoint/2010/main" xmlns="" val="408037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D33CD77-072D-409C-B024-BA05C8B3152E}"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3294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7D8DBF-F297-4DBF-BE63-8B0FC608B8E6}"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D33CD77-072D-409C-B024-BA05C8B3152E}" type="slidenum">
              <a:rPr lang="en-IN" smtClean="0"/>
              <a:pPr/>
              <a:t>‹#›</a:t>
            </a:fld>
            <a:endParaRPr lang="en-IN"/>
          </a:p>
        </p:txBody>
      </p:sp>
    </p:spTree>
    <p:extLst>
      <p:ext uri="{BB962C8B-B14F-4D97-AF65-F5344CB8AC3E}">
        <p14:creationId xmlns:p14="http://schemas.microsoft.com/office/powerpoint/2010/main" xmlns="" val="383643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7D8DBF-F297-4DBF-BE63-8B0FC608B8E6}" type="datetimeFigureOut">
              <a:rPr lang="en-IN" smtClean="0"/>
              <a:pPr/>
              <a:t>27-11-2024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33CD77-072D-409C-B024-BA05C8B3152E}" type="slidenum">
              <a:rPr lang="en-IN" smtClean="0"/>
              <a:pPr/>
              <a:t>‹#›</a:t>
            </a:fld>
            <a:endParaRPr lang="en-IN"/>
          </a:p>
        </p:txBody>
      </p:sp>
    </p:spTree>
    <p:extLst>
      <p:ext uri="{BB962C8B-B14F-4D97-AF65-F5344CB8AC3E}">
        <p14:creationId xmlns:p14="http://schemas.microsoft.com/office/powerpoint/2010/main" xmlns="" val="578313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3F36D-8440-0515-E803-190E9C45E84D}"/>
              </a:ext>
            </a:extLst>
          </p:cNvPr>
          <p:cNvSpPr>
            <a:spLocks noGrp="1"/>
          </p:cNvSpPr>
          <p:nvPr>
            <p:ph type="ctrTitle"/>
          </p:nvPr>
        </p:nvSpPr>
        <p:spPr>
          <a:xfrm>
            <a:off x="1751012" y="1300785"/>
            <a:ext cx="8689976" cy="980299"/>
          </a:xfrm>
        </p:spPr>
        <p:txBody>
          <a:bodyPr/>
          <a:lstStyle/>
          <a:p>
            <a:r>
              <a:rPr lang="en-IN" b="1" dirty="0">
                <a:latin typeface="Times New Roman" panose="02020603050405020304" pitchFamily="18" charset="0"/>
                <a:cs typeface="Times New Roman" panose="02020603050405020304" pitchFamily="18" charset="0"/>
              </a:rPr>
              <a:t>BOTULINUM TOXIN</a:t>
            </a:r>
          </a:p>
        </p:txBody>
      </p:sp>
      <p:sp>
        <p:nvSpPr>
          <p:cNvPr id="3" name="Subtitle 2">
            <a:extLst>
              <a:ext uri="{FF2B5EF4-FFF2-40B4-BE49-F238E27FC236}">
                <a16:creationId xmlns:a16="http://schemas.microsoft.com/office/drawing/2014/main" xmlns="" id="{FF051C98-FBEF-31F4-6176-615F359D5847}"/>
              </a:ext>
            </a:extLst>
          </p:cNvPr>
          <p:cNvSpPr>
            <a:spLocks noGrp="1"/>
          </p:cNvSpPr>
          <p:nvPr>
            <p:ph type="subTitle" idx="1"/>
          </p:nvPr>
        </p:nvSpPr>
        <p:spPr>
          <a:xfrm>
            <a:off x="1603529" y="3714135"/>
            <a:ext cx="4344988" cy="2494935"/>
          </a:xfrm>
        </p:spPr>
        <p:txBody>
          <a:bodyPr/>
          <a:lstStyle/>
          <a:p>
            <a:r>
              <a:rPr lang="en-IN" b="1" dirty="0" smtClean="0">
                <a:solidFill>
                  <a:schemeClr val="tx1"/>
                </a:solidFill>
                <a:latin typeface="Times New Roman" panose="02020603050405020304" pitchFamily="18" charset="0"/>
                <a:cs typeface="Times New Roman" panose="02020603050405020304" pitchFamily="18" charset="0"/>
              </a:rPr>
              <a:t>By- Dr Pratiksha Rathwa</a:t>
            </a:r>
          </a:p>
          <a:p>
            <a:r>
              <a:rPr lang="en-IN" b="1" dirty="0" smtClean="0">
                <a:latin typeface="Times New Roman" panose="02020603050405020304" pitchFamily="18" charset="0"/>
                <a:cs typeface="Times New Roman" panose="02020603050405020304" pitchFamily="18" charset="0"/>
              </a:rPr>
              <a:t>Asisstant Professor</a:t>
            </a:r>
            <a:endParaRPr lang="en-IN" b="1" dirty="0">
              <a:latin typeface="Times New Roman" panose="02020603050405020304" pitchFamily="18" charset="0"/>
              <a:cs typeface="Times New Roman" panose="02020603050405020304" pitchFamily="18" charset="0"/>
            </a:endParaRPr>
          </a:p>
          <a:p>
            <a:r>
              <a:rPr lang="en-IN" b="1" smtClean="0">
                <a:solidFill>
                  <a:schemeClr val="tx1"/>
                </a:solidFill>
                <a:latin typeface="Times New Roman" panose="02020603050405020304" pitchFamily="18" charset="0"/>
                <a:cs typeface="Times New Roman" panose="02020603050405020304" pitchFamily="18" charset="0"/>
              </a:rPr>
              <a:t>SBKS MI &amp; RC</a:t>
            </a:r>
            <a:endParaRPr lang="en-IN"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5766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DA64C-2C07-A53C-9F32-3647779E8790}"/>
              </a:ext>
            </a:extLst>
          </p:cNvPr>
          <p:cNvSpPr>
            <a:spLocks noGrp="1"/>
          </p:cNvSpPr>
          <p:nvPr>
            <p:ph type="title"/>
          </p:nvPr>
        </p:nvSpPr>
        <p:spPr>
          <a:xfrm>
            <a:off x="1295402" y="407492"/>
            <a:ext cx="9601196" cy="817171"/>
          </a:xfrm>
        </p:spPr>
        <p:txBody>
          <a:bodyPr>
            <a:normAutofit/>
          </a:bodyPr>
          <a:lstStyle/>
          <a:p>
            <a:r>
              <a:rPr lang="en-IN" sz="3600" b="1" dirty="0">
                <a:latin typeface="Times New Roman" panose="02020603050405020304" pitchFamily="18" charset="0"/>
                <a:cs typeface="Times New Roman" panose="02020603050405020304" pitchFamily="18" charset="0"/>
              </a:rPr>
              <a:t>Contraindications of botulinum toxin</a:t>
            </a:r>
          </a:p>
        </p:txBody>
      </p:sp>
      <p:sp>
        <p:nvSpPr>
          <p:cNvPr id="3" name="Content Placeholder 2">
            <a:extLst>
              <a:ext uri="{FF2B5EF4-FFF2-40B4-BE49-F238E27FC236}">
                <a16:creationId xmlns:a16="http://schemas.microsoft.com/office/drawing/2014/main" xmlns="" id="{9883CACB-A1E9-62C6-C0B0-943DBC234B06}"/>
              </a:ext>
            </a:extLst>
          </p:cNvPr>
          <p:cNvSpPr>
            <a:spLocks noGrp="1"/>
          </p:cNvSpPr>
          <p:nvPr>
            <p:ph sz="quarter" idx="13"/>
          </p:nvPr>
        </p:nvSpPr>
        <p:spPr>
          <a:xfrm>
            <a:off x="811161" y="1047135"/>
            <a:ext cx="10795820" cy="5102941"/>
          </a:xfrm>
        </p:spPr>
        <p:txBody>
          <a:bodyPr>
            <a:normAutofit/>
          </a:bodyPr>
          <a:lstStyle/>
          <a:p>
            <a:pPr>
              <a:buFont typeface="Wingdings" panose="05000000000000000000" pitchFamily="2" charset="2"/>
              <a:buChar char="v"/>
            </a:pPr>
            <a:r>
              <a:rPr lang="en-IN" sz="2800" b="1" dirty="0">
                <a:latin typeface="Times New Roman" panose="02020603050405020304" pitchFamily="18" charset="0"/>
                <a:cs typeface="Times New Roman" panose="02020603050405020304" pitchFamily="18" charset="0"/>
              </a:rPr>
              <a:t>Absolute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Infection at the injection site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Pregnancy and lactation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Hypersensitivity to any of the components of botulinum toxin (toxin itself, human albumin, sodium chloride, sodium succinate, lactose)</a:t>
            </a:r>
          </a:p>
          <a:p>
            <a:pPr>
              <a:buFont typeface="Wingdings" panose="05000000000000000000" pitchFamily="2" charset="2"/>
              <a:buChar char="v"/>
            </a:pPr>
            <a:r>
              <a:rPr lang="en-IN" sz="3200" b="1" dirty="0">
                <a:latin typeface="Times New Roman" panose="02020603050405020304" pitchFamily="18" charset="0"/>
                <a:cs typeface="Times New Roman" panose="02020603050405020304" pitchFamily="18" charset="0"/>
              </a:rPr>
              <a:t>Relative</a:t>
            </a:r>
          </a:p>
          <a:p>
            <a:pPr>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Neuromuscular disorders such as myasthenia gravis, Eaton lambert syndrome</a:t>
            </a:r>
          </a:p>
          <a:p>
            <a:pPr>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 Concomitant use of aminoglycosides, cholinesterase inhibitors, penicillamine, calcium channel blockers, quinidine </a:t>
            </a:r>
          </a:p>
          <a:p>
            <a:pPr>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People with unrealistic expectations or body dysmorphic disorder</a:t>
            </a:r>
            <a:endParaRPr lang="en-I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4465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13640-A426-8310-6408-2C7CD5CD34C2}"/>
              </a:ext>
            </a:extLst>
          </p:cNvPr>
          <p:cNvSpPr>
            <a:spLocks noGrp="1"/>
          </p:cNvSpPr>
          <p:nvPr>
            <p:ph type="title"/>
          </p:nvPr>
        </p:nvSpPr>
        <p:spPr>
          <a:xfrm>
            <a:off x="1294172" y="554429"/>
            <a:ext cx="9603656" cy="743429"/>
          </a:xfrm>
        </p:spPr>
        <p:txBody>
          <a:bodyPr>
            <a:normAutofit fontScale="90000"/>
          </a:bodyPr>
          <a:lstStyle/>
          <a:p>
            <a:r>
              <a:rPr lang="en-US" dirty="0">
                <a:latin typeface="Times New Roman" panose="02020603050405020304" pitchFamily="18" charset="0"/>
                <a:cs typeface="Times New Roman" panose="02020603050405020304" pitchFamily="18" charset="0"/>
              </a:rPr>
              <a:t>Injections in the Upper Face</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6CA9B0E5-EF40-A471-50E5-CDF0BEB778DF}"/>
              </a:ext>
            </a:extLst>
          </p:cNvPr>
          <p:cNvSpPr>
            <a:spLocks noGrp="1"/>
          </p:cNvSpPr>
          <p:nvPr>
            <p:ph sz="quarter" idx="13"/>
          </p:nvPr>
        </p:nvSpPr>
        <p:spPr>
          <a:xfrm>
            <a:off x="663677" y="1135626"/>
            <a:ext cx="10854813" cy="5043948"/>
          </a:xfrm>
        </p:spPr>
        <p:txBody>
          <a:bodyPr/>
          <a:lstStyle/>
          <a:p>
            <a:r>
              <a:rPr lang="en-US" dirty="0">
                <a:latin typeface="Times New Roman" panose="02020603050405020304" pitchFamily="18" charset="0"/>
                <a:cs typeface="Times New Roman" panose="02020603050405020304" pitchFamily="18" charset="0"/>
              </a:rPr>
              <a:t>These lines are seen running horizontally across the forehead, accentuated when the patient raises the eyebrows and looks up, varying from one single line high up to multiple lines of different lengths across the forehead.</a:t>
            </a:r>
          </a:p>
          <a:p>
            <a:r>
              <a:rPr lang="en-US" dirty="0">
                <a:latin typeface="Times New Roman" panose="02020603050405020304" pitchFamily="18" charset="0"/>
                <a:cs typeface="Times New Roman" panose="02020603050405020304" pitchFamily="18" charset="0"/>
              </a:rPr>
              <a:t>The muscle responsible is the frontalis which is the only brow elevator of the face.</a:t>
            </a:r>
          </a:p>
          <a:p>
            <a:r>
              <a:rPr lang="en-IN" b="1" dirty="0">
                <a:latin typeface="Times New Roman" panose="02020603050405020304" pitchFamily="18" charset="0"/>
                <a:cs typeface="Times New Roman" panose="02020603050405020304" pitchFamily="18" charset="0"/>
              </a:rPr>
              <a:t>Injection technique: </a:t>
            </a:r>
            <a:r>
              <a:rPr lang="en-US" dirty="0"/>
              <a:t>. </a:t>
            </a:r>
            <a:r>
              <a:rPr lang="en-US" dirty="0">
                <a:latin typeface="Times New Roman" panose="02020603050405020304" pitchFamily="18" charset="0"/>
                <a:cs typeface="Times New Roman" panose="02020603050405020304" pitchFamily="18" charset="0"/>
              </a:rPr>
              <a:t>Inject 1 U per injection site spaced 1–2 cm apart keeping the needle at a 60 degree angle and pointing upward.</a:t>
            </a:r>
            <a:endParaRPr lang="en-IN"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FE7B8A0F-8819-AF7C-1911-401C0F3DD2E1}"/>
              </a:ext>
            </a:extLst>
          </p:cNvPr>
          <p:cNvPicPr>
            <a:picLocks noChangeAspect="1"/>
          </p:cNvPicPr>
          <p:nvPr/>
        </p:nvPicPr>
        <p:blipFill>
          <a:blip r:embed="rId2"/>
          <a:stretch>
            <a:fillRect/>
          </a:stretch>
        </p:blipFill>
        <p:spPr>
          <a:xfrm>
            <a:off x="673510" y="3829634"/>
            <a:ext cx="2733874" cy="2349940"/>
          </a:xfrm>
          <a:prstGeom prst="rect">
            <a:avLst/>
          </a:prstGeom>
        </p:spPr>
      </p:pic>
      <p:pic>
        <p:nvPicPr>
          <p:cNvPr id="7" name="Picture 6">
            <a:extLst>
              <a:ext uri="{FF2B5EF4-FFF2-40B4-BE49-F238E27FC236}">
                <a16:creationId xmlns:a16="http://schemas.microsoft.com/office/drawing/2014/main" xmlns="" id="{5F93CF06-33D6-8886-2A5B-603828141AE0}"/>
              </a:ext>
            </a:extLst>
          </p:cNvPr>
          <p:cNvPicPr>
            <a:picLocks noChangeAspect="1"/>
          </p:cNvPicPr>
          <p:nvPr/>
        </p:nvPicPr>
        <p:blipFill>
          <a:blip r:embed="rId3"/>
          <a:stretch>
            <a:fillRect/>
          </a:stretch>
        </p:blipFill>
        <p:spPr>
          <a:xfrm>
            <a:off x="7125178" y="3613356"/>
            <a:ext cx="4526048" cy="2690215"/>
          </a:xfrm>
          <a:prstGeom prst="rect">
            <a:avLst/>
          </a:prstGeom>
        </p:spPr>
      </p:pic>
    </p:spTree>
    <p:extLst>
      <p:ext uri="{BB962C8B-B14F-4D97-AF65-F5344CB8AC3E}">
        <p14:creationId xmlns:p14="http://schemas.microsoft.com/office/powerpoint/2010/main" xmlns="" val="143956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07D75AF-C86F-CA64-288E-DF30C19C7F30}"/>
              </a:ext>
            </a:extLst>
          </p:cNvPr>
          <p:cNvSpPr>
            <a:spLocks noGrp="1"/>
          </p:cNvSpPr>
          <p:nvPr>
            <p:ph sz="quarter" idx="13"/>
          </p:nvPr>
        </p:nvSpPr>
        <p:spPr>
          <a:xfrm>
            <a:off x="580102" y="707922"/>
            <a:ext cx="11031795" cy="5722375"/>
          </a:xfrm>
        </p:spPr>
        <p:txBody>
          <a:bodyPr>
            <a:normAutofit lnSpcReduction="10000"/>
          </a:bodyPr>
          <a:lstStyle/>
          <a:p>
            <a:r>
              <a:rPr lang="en-US" b="1" dirty="0">
                <a:latin typeface="Times New Roman" panose="02020603050405020304" pitchFamily="18" charset="0"/>
                <a:cs typeface="Times New Roman" panose="02020603050405020304" pitchFamily="18" charset="0"/>
              </a:rPr>
              <a:t>DOSE:</a:t>
            </a:r>
          </a:p>
          <a:p>
            <a:r>
              <a:rPr lang="en-US" dirty="0">
                <a:latin typeface="Times New Roman" panose="02020603050405020304" pitchFamily="18" charset="0"/>
                <a:cs typeface="Times New Roman" panose="02020603050405020304" pitchFamily="18" charset="0"/>
              </a:rPr>
              <a:t>5–7 units are sufficient for female patients. </a:t>
            </a:r>
          </a:p>
          <a:p>
            <a:r>
              <a:rPr lang="en-US" dirty="0">
                <a:latin typeface="Times New Roman" panose="02020603050405020304" pitchFamily="18" charset="0"/>
                <a:cs typeface="Times New Roman" panose="02020603050405020304" pitchFamily="18" charset="0"/>
              </a:rPr>
              <a:t>7–12 units are required in male patients.</a:t>
            </a:r>
          </a:p>
          <a:p>
            <a:r>
              <a:rPr lang="en-US" dirty="0">
                <a:latin typeface="Times New Roman" panose="02020603050405020304" pitchFamily="18" charset="0"/>
                <a:cs typeface="Times New Roman" panose="02020603050405020304" pitchFamily="18" charset="0"/>
              </a:rPr>
              <a:t>Always inject in the upper two-third of the frontalis, avoid the lower third, the area 2 cm above the upper eyebrow margin, or 2–3 cm above the actual bony orbital margin.</a:t>
            </a:r>
          </a:p>
          <a:p>
            <a:r>
              <a:rPr lang="en-US" dirty="0">
                <a:latin typeface="Times New Roman" panose="02020603050405020304" pitchFamily="18" charset="0"/>
                <a:cs typeface="Times New Roman" panose="02020603050405020304" pitchFamily="18" charset="0"/>
              </a:rPr>
              <a:t>Never forget to inject the lateral fibers of the frontalis muscle</a:t>
            </a:r>
          </a:p>
          <a:p>
            <a:r>
              <a:rPr lang="en-US" b="1" dirty="0">
                <a:latin typeface="Times New Roman" panose="02020603050405020304" pitchFamily="18" charset="0"/>
                <a:cs typeface="Times New Roman" panose="02020603050405020304" pitchFamily="18" charset="0"/>
              </a:rPr>
              <a:t>SIDE EFFECTS:</a:t>
            </a:r>
          </a:p>
          <a:p>
            <a:r>
              <a:rPr lang="en-US" dirty="0">
                <a:latin typeface="Times New Roman" panose="02020603050405020304" pitchFamily="18" charset="0"/>
                <a:cs typeface="Times New Roman" panose="02020603050405020304" pitchFamily="18" charset="0"/>
              </a:rPr>
              <a:t>Brow ptosis: Injections in the frontalis close to the brow can cause diffusion into brow depressors</a:t>
            </a:r>
            <a:r>
              <a:rPr lang="en-US" b="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Quizzical brow or Spock’s brow: This develops when only the central fibers of frontalis are injected and lateral fibers remain unopposed.</a:t>
            </a:r>
          </a:p>
          <a:p>
            <a:r>
              <a:rPr lang="en-US" dirty="0">
                <a:latin typeface="Times New Roman" panose="02020603050405020304" pitchFamily="18" charset="0"/>
                <a:cs typeface="Times New Roman" panose="02020603050405020304" pitchFamily="18" charset="0"/>
              </a:rPr>
              <a:t>Eyelid ptosis: Downward diffusion of toxin into the </a:t>
            </a:r>
            <a:r>
              <a:rPr lang="en-US" dirty="0" err="1">
                <a:latin typeface="Times New Roman" panose="02020603050405020304" pitchFamily="18" charset="0"/>
                <a:cs typeface="Times New Roman" panose="02020603050405020304" pitchFamily="18" charset="0"/>
              </a:rPr>
              <a:t>levator</a:t>
            </a:r>
            <a:r>
              <a:rPr lang="en-US" dirty="0">
                <a:latin typeface="Times New Roman" panose="02020603050405020304" pitchFamily="18" charset="0"/>
                <a:cs typeface="Times New Roman" panose="02020603050405020304" pitchFamily="18" charset="0"/>
              </a:rPr>
              <a:t> palpebrae superioris muscle due to poor technique</a:t>
            </a:r>
            <a:endParaRPr lang="en-US" b="1"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724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DCDF9-1651-36C1-FAD3-B52F59A2556D}"/>
              </a:ext>
            </a:extLst>
          </p:cNvPr>
          <p:cNvSpPr>
            <a:spLocks noGrp="1"/>
          </p:cNvSpPr>
          <p:nvPr>
            <p:ph type="title"/>
          </p:nvPr>
        </p:nvSpPr>
        <p:spPr>
          <a:xfrm>
            <a:off x="1059428" y="539681"/>
            <a:ext cx="9601196" cy="728681"/>
          </a:xfrm>
        </p:spPr>
        <p:txBody>
          <a:bodyPr>
            <a:normAutofit fontScale="90000"/>
          </a:bodyPr>
          <a:lstStyle/>
          <a:p>
            <a:r>
              <a:rPr lang="en-IN" dirty="0">
                <a:latin typeface="Times New Roman" panose="02020603050405020304" pitchFamily="18" charset="0"/>
                <a:cs typeface="Times New Roman" panose="02020603050405020304" pitchFamily="18" charset="0"/>
              </a:rPr>
              <a:t>Glabellar Lines</a:t>
            </a:r>
          </a:p>
        </p:txBody>
      </p:sp>
      <p:sp>
        <p:nvSpPr>
          <p:cNvPr id="3" name="Content Placeholder 2">
            <a:extLst>
              <a:ext uri="{FF2B5EF4-FFF2-40B4-BE49-F238E27FC236}">
                <a16:creationId xmlns:a16="http://schemas.microsoft.com/office/drawing/2014/main" xmlns="" id="{76D42849-0732-0146-08AA-5853B33E3532}"/>
              </a:ext>
            </a:extLst>
          </p:cNvPr>
          <p:cNvSpPr>
            <a:spLocks noGrp="1"/>
          </p:cNvSpPr>
          <p:nvPr>
            <p:ph sz="quarter" idx="13"/>
          </p:nvPr>
        </p:nvSpPr>
        <p:spPr>
          <a:xfrm>
            <a:off x="663677" y="1150374"/>
            <a:ext cx="10854813" cy="5167945"/>
          </a:xfrm>
        </p:spPr>
        <p:txBody>
          <a:bodyPr/>
          <a:lstStyle/>
          <a:p>
            <a:r>
              <a:rPr lang="en-US" dirty="0">
                <a:latin typeface="Times New Roman" panose="02020603050405020304" pitchFamily="18" charset="0"/>
                <a:cs typeface="Times New Roman" panose="02020603050405020304" pitchFamily="18" charset="0"/>
              </a:rPr>
              <a:t>Frown or glabellar lines are seen as two lines between the brows and are usually associated with negative feelings such as worry, irritation, anger, or frustration.</a:t>
            </a:r>
          </a:p>
          <a:p>
            <a:r>
              <a:rPr lang="en-US" dirty="0">
                <a:latin typeface="Times New Roman" panose="02020603050405020304" pitchFamily="18" charset="0"/>
                <a:cs typeface="Times New Roman" panose="02020603050405020304" pitchFamily="18" charset="0"/>
              </a:rPr>
              <a:t>The corrugators, depressor </a:t>
            </a:r>
            <a:r>
              <a:rPr lang="en-US" dirty="0" err="1">
                <a:latin typeface="Times New Roman" panose="02020603050405020304" pitchFamily="18" charset="0"/>
                <a:cs typeface="Times New Roman" panose="02020603050405020304" pitchFamily="18" charset="0"/>
              </a:rPr>
              <a:t>supercilii</a:t>
            </a:r>
            <a:r>
              <a:rPr lang="en-US" dirty="0">
                <a:latin typeface="Times New Roman" panose="02020603050405020304" pitchFamily="18" charset="0"/>
                <a:cs typeface="Times New Roman" panose="02020603050405020304" pitchFamily="18" charset="0"/>
              </a:rPr>
              <a:t>, procerus, medial fibers of orbicularis oculi, and lower fibers of frontalis are the muscles responsible for frown lines.</a:t>
            </a:r>
          </a:p>
          <a:p>
            <a:r>
              <a:rPr lang="en-IN" sz="2800" b="1" dirty="0">
                <a:latin typeface="Times New Roman" panose="02020603050405020304" pitchFamily="18" charset="0"/>
                <a:cs typeface="Times New Roman" panose="02020603050405020304" pitchFamily="18" charset="0"/>
              </a:rPr>
              <a:t>Injection technique:</a:t>
            </a:r>
          </a:p>
          <a:p>
            <a:r>
              <a:rPr lang="en-US" dirty="0">
                <a:latin typeface="Times New Roman" panose="02020603050405020304" pitchFamily="18" charset="0"/>
                <a:cs typeface="Times New Roman" panose="02020603050405020304" pitchFamily="18" charset="0"/>
              </a:rPr>
              <a:t>The corrugator muscle is deep medially, but becomes superficial laterally, and inserts into the skin above the eyebrow.</a:t>
            </a:r>
          </a:p>
          <a:p>
            <a:r>
              <a:rPr lang="en-US" dirty="0">
                <a:latin typeface="Times New Roman" panose="02020603050405020304" pitchFamily="18" charset="0"/>
                <a:cs typeface="Times New Roman" panose="02020603050405020304" pitchFamily="18" charset="0"/>
              </a:rPr>
              <a:t> This point can be appreciated as dimpling in the skin when the patient frowns. </a:t>
            </a:r>
          </a:p>
          <a:p>
            <a:r>
              <a:rPr lang="en-US" dirty="0">
                <a:latin typeface="Times New Roman" panose="02020603050405020304" pitchFamily="18" charset="0"/>
                <a:cs typeface="Times New Roman" panose="02020603050405020304" pitchFamily="18" charset="0"/>
              </a:rPr>
              <a:t>The thumb of the nondominant hand is placed over the orbital rim and the base of the muscle is supported</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8627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7676E07-7389-CDE7-62F6-70EB84798DEE}"/>
              </a:ext>
            </a:extLst>
          </p:cNvPr>
          <p:cNvPicPr>
            <a:picLocks noGrp="1" noChangeAspect="1"/>
          </p:cNvPicPr>
          <p:nvPr>
            <p:ph sz="quarter" idx="13"/>
          </p:nvPr>
        </p:nvPicPr>
        <p:blipFill>
          <a:blip r:embed="rId2"/>
          <a:stretch>
            <a:fillRect/>
          </a:stretch>
        </p:blipFill>
        <p:spPr>
          <a:xfrm>
            <a:off x="678498" y="745114"/>
            <a:ext cx="3692813" cy="1304912"/>
          </a:xfrm>
        </p:spPr>
      </p:pic>
      <p:sp>
        <p:nvSpPr>
          <p:cNvPr id="3" name="TextBox 2">
            <a:extLst>
              <a:ext uri="{FF2B5EF4-FFF2-40B4-BE49-F238E27FC236}">
                <a16:creationId xmlns:a16="http://schemas.microsoft.com/office/drawing/2014/main" xmlns="" id="{B6F65421-A7CF-D4C2-C5CC-40F93E3D5E44}"/>
              </a:ext>
            </a:extLst>
          </p:cNvPr>
          <p:cNvSpPr txBox="1"/>
          <p:nvPr/>
        </p:nvSpPr>
        <p:spPr>
          <a:xfrm>
            <a:off x="796412" y="2168014"/>
            <a:ext cx="10692581"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toxin is then slowly injected into the muscle.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second injection point is more superficial, just medial to the point of insertion of the corrugators.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third injection is given directly into the procerus muscle which lies between the two brows.</a:t>
            </a:r>
          </a:p>
          <a:p>
            <a:pPr marL="342900" indent="-342900">
              <a:buFont typeface="Arial" panose="020B0604020202020204" pitchFamily="34" charset="0"/>
              <a:buChar char="•"/>
            </a:pPr>
            <a:r>
              <a:rPr lang="en-IN" sz="2400" b="1" dirty="0">
                <a:latin typeface="Times New Roman" panose="02020603050405020304" pitchFamily="18" charset="0"/>
                <a:cs typeface="Times New Roman" panose="02020603050405020304" pitchFamily="18" charset="0"/>
              </a:rPr>
              <a:t>Dose</a:t>
            </a:r>
            <a:r>
              <a:rPr lang="en-IN" sz="2400" dirty="0">
                <a:latin typeface="Times New Roman" panose="02020603050405020304" pitchFamily="18" charset="0"/>
                <a:cs typeface="Times New Roman" panose="02020603050405020304" pitchFamily="18" charset="0"/>
              </a:rPr>
              <a:t>: 10–12 units in females, 12–15 units in males</a:t>
            </a:r>
          </a:p>
          <a:p>
            <a:pPr marL="342900" indent="-342900">
              <a:buFont typeface="Arial" panose="020B0604020202020204" pitchFamily="34" charset="0"/>
              <a:buChar char="•"/>
            </a:pPr>
            <a:r>
              <a:rPr lang="en-IN" sz="2400" b="1" dirty="0">
                <a:latin typeface="Times New Roman" panose="02020603050405020304" pitchFamily="18" charset="0"/>
                <a:cs typeface="Times New Roman" panose="02020603050405020304" pitchFamily="18" charset="0"/>
              </a:rPr>
              <a:t>Side effects: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Lid ptosis: Large doses or improper technique can lead to diffusion along the orbital septum and cause paralysis of </a:t>
            </a:r>
            <a:r>
              <a:rPr lang="en-US" sz="2400" dirty="0" err="1">
                <a:latin typeface="Times New Roman" panose="02020603050405020304" pitchFamily="18" charset="0"/>
                <a:cs typeface="Times New Roman" panose="02020603050405020304" pitchFamily="18" charset="0"/>
              </a:rPr>
              <a:t>levator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palpebrum</a:t>
            </a:r>
            <a:r>
              <a:rPr lang="en-US" sz="2400" dirty="0">
                <a:latin typeface="Times New Roman" panose="02020603050405020304" pitchFamily="18" charset="0"/>
                <a:cs typeface="Times New Roman" panose="02020603050405020304" pitchFamily="18" charset="0"/>
              </a:rPr>
              <a:t> superioris.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Asymmetrical eyebrows: A preexisting asymmetry that may have gone unnoticed before injections, get enhanced post-injections</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29186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2E985-74EE-1892-B22A-53386E015EAB}"/>
              </a:ext>
            </a:extLst>
          </p:cNvPr>
          <p:cNvSpPr>
            <a:spLocks noGrp="1"/>
          </p:cNvSpPr>
          <p:nvPr>
            <p:ph type="title"/>
          </p:nvPr>
        </p:nvSpPr>
        <p:spPr>
          <a:xfrm>
            <a:off x="913774" y="583925"/>
            <a:ext cx="10663710" cy="758177"/>
          </a:xfrm>
        </p:spPr>
        <p:txBody>
          <a:bodyPr>
            <a:normAutofit fontScale="90000"/>
          </a:bodyPr>
          <a:lstStyle/>
          <a:p>
            <a:r>
              <a:rPr lang="en-IN" dirty="0">
                <a:latin typeface="Times New Roman" panose="02020603050405020304" pitchFamily="18" charset="0"/>
                <a:cs typeface="Times New Roman" panose="02020603050405020304" pitchFamily="18" charset="0"/>
              </a:rPr>
              <a:t>Crow’s Feet</a:t>
            </a:r>
          </a:p>
        </p:txBody>
      </p:sp>
      <p:sp>
        <p:nvSpPr>
          <p:cNvPr id="3" name="Content Placeholder 2">
            <a:extLst>
              <a:ext uri="{FF2B5EF4-FFF2-40B4-BE49-F238E27FC236}">
                <a16:creationId xmlns:a16="http://schemas.microsoft.com/office/drawing/2014/main" xmlns="" id="{5B41A07A-A82E-2D45-9427-38CB04DD8CA1}"/>
              </a:ext>
            </a:extLst>
          </p:cNvPr>
          <p:cNvSpPr>
            <a:spLocks noGrp="1"/>
          </p:cNvSpPr>
          <p:nvPr>
            <p:ph sz="quarter" idx="13"/>
          </p:nvPr>
        </p:nvSpPr>
        <p:spPr>
          <a:xfrm>
            <a:off x="613890" y="1318618"/>
            <a:ext cx="10963594" cy="4955457"/>
          </a:xfrm>
        </p:spPr>
        <p:txBody>
          <a:bodyPr/>
          <a:lstStyle/>
          <a:p>
            <a:r>
              <a:rPr lang="en-US" dirty="0">
                <a:latin typeface="Times New Roman" panose="02020603050405020304" pitchFamily="18" charset="0"/>
                <a:cs typeface="Times New Roman" panose="02020603050405020304" pitchFamily="18" charset="0"/>
              </a:rPr>
              <a:t>These lines run diagonally from the lateral canthus to the temples</a:t>
            </a:r>
          </a:p>
          <a:p>
            <a:r>
              <a:rPr lang="en-US" dirty="0">
                <a:latin typeface="Times New Roman" panose="02020603050405020304" pitchFamily="18" charset="0"/>
                <a:cs typeface="Times New Roman" panose="02020603050405020304" pitchFamily="18" charset="0"/>
              </a:rPr>
              <a:t>The lateral fibers of orbicularis oculi muscle are lateral brow depressors responsible for crow’s feet.</a:t>
            </a:r>
          </a:p>
          <a:p>
            <a:r>
              <a:rPr lang="en-US" b="1" dirty="0">
                <a:latin typeface="Times New Roman" panose="02020603050405020304" pitchFamily="18" charset="0"/>
                <a:cs typeface="Times New Roman" panose="02020603050405020304" pitchFamily="18" charset="0"/>
              </a:rPr>
              <a:t>Injection technique</a:t>
            </a:r>
            <a:r>
              <a:rPr lang="en-US" dirty="0">
                <a:latin typeface="Times New Roman" panose="02020603050405020304" pitchFamily="18" charset="0"/>
                <a:cs typeface="Times New Roman" panose="02020603050405020304" pitchFamily="18" charset="0"/>
              </a:rPr>
              <a:t>: Ask the patient to squint</a:t>
            </a:r>
          </a:p>
          <a:p>
            <a:r>
              <a:rPr lang="en-US" dirty="0">
                <a:latin typeface="Times New Roman" panose="02020603050405020304" pitchFamily="18" charset="0"/>
                <a:cs typeface="Times New Roman" panose="02020603050405020304" pitchFamily="18" charset="0"/>
              </a:rPr>
              <a:t>The recommended dose is 8–10 units per side in females and about 10–12 units per side in males.</a:t>
            </a:r>
          </a:p>
          <a:p>
            <a:r>
              <a:rPr lang="en-US" dirty="0">
                <a:latin typeface="Times New Roman" panose="02020603050405020304" pitchFamily="18" charset="0"/>
                <a:cs typeface="Times New Roman" panose="02020603050405020304" pitchFamily="18" charset="0"/>
              </a:rPr>
              <a:t>Stay away from all visible blood vessels in order to                                                            prevent obvious bruising</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CBC1E98D-4EF0-D902-CC55-58A6B26938DE}"/>
              </a:ext>
            </a:extLst>
          </p:cNvPr>
          <p:cNvPicPr>
            <a:picLocks noChangeAspect="1"/>
          </p:cNvPicPr>
          <p:nvPr/>
        </p:nvPicPr>
        <p:blipFill>
          <a:blip r:embed="rId2"/>
          <a:stretch>
            <a:fillRect/>
          </a:stretch>
        </p:blipFill>
        <p:spPr>
          <a:xfrm>
            <a:off x="8407289" y="4094566"/>
            <a:ext cx="3170195" cy="2179509"/>
          </a:xfrm>
          <a:prstGeom prst="rect">
            <a:avLst/>
          </a:prstGeom>
        </p:spPr>
      </p:pic>
    </p:spTree>
    <p:extLst>
      <p:ext uri="{BB962C8B-B14F-4D97-AF65-F5344CB8AC3E}">
        <p14:creationId xmlns:p14="http://schemas.microsoft.com/office/powerpoint/2010/main" xmlns="" val="23823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80CCE94-76D9-E61E-C7C6-3677C7EABBBC}"/>
              </a:ext>
            </a:extLst>
          </p:cNvPr>
          <p:cNvSpPr>
            <a:spLocks noGrp="1"/>
          </p:cNvSpPr>
          <p:nvPr>
            <p:ph sz="quarter" idx="13"/>
          </p:nvPr>
        </p:nvSpPr>
        <p:spPr>
          <a:xfrm>
            <a:off x="648929" y="634181"/>
            <a:ext cx="10884310" cy="5663379"/>
          </a:xfrm>
        </p:spPr>
        <p:txBody>
          <a:bodyPr/>
          <a:lstStyle/>
          <a:p>
            <a:r>
              <a:rPr lang="en-IN" b="1" dirty="0">
                <a:latin typeface="Times New Roman" panose="02020603050405020304" pitchFamily="18" charset="0"/>
                <a:cs typeface="Times New Roman" panose="02020603050405020304" pitchFamily="18" charset="0"/>
              </a:rPr>
              <a:t>Side effects:</a:t>
            </a:r>
          </a:p>
          <a:p>
            <a:r>
              <a:rPr lang="en-US" dirty="0">
                <a:latin typeface="Times New Roman" panose="02020603050405020304" pitchFamily="18" charset="0"/>
                <a:cs typeface="Times New Roman" panose="02020603050405020304" pitchFamily="18" charset="0"/>
              </a:rPr>
              <a:t>Lip ptosis or asymmetrical smile occurs when the injection is placed below the zygomatic arch, or too much of botulinum toxin is injected into the orbicularis oculi muscles close to the zygomatic arch.</a:t>
            </a:r>
          </a:p>
          <a:p>
            <a:r>
              <a:rPr lang="en-US" dirty="0">
                <a:latin typeface="Times New Roman" panose="02020603050405020304" pitchFamily="18" charset="0"/>
                <a:cs typeface="Times New Roman" panose="02020603050405020304" pitchFamily="18" charset="0"/>
              </a:rPr>
              <a:t>Cheek ptosis or drop: The inferomedial fibers of orbicularis oculi are cheek elevators, Injecting too medially into these fibers can cause cheek ptosis.</a:t>
            </a:r>
          </a:p>
          <a:p>
            <a:r>
              <a:rPr lang="en-US" dirty="0">
                <a:latin typeface="Times New Roman" panose="02020603050405020304" pitchFamily="18" charset="0"/>
                <a:cs typeface="Times New Roman" panose="02020603050405020304" pitchFamily="18" charset="0"/>
              </a:rPr>
              <a:t>Fixed smile, loss of smiling eyes, or a Duchenne smile occur due to overcorrection or total paralysis.</a:t>
            </a:r>
          </a:p>
          <a:p>
            <a:r>
              <a:rPr lang="en-IN" dirty="0">
                <a:latin typeface="Times New Roman" panose="02020603050405020304" pitchFamily="18" charset="0"/>
                <a:cs typeface="Times New Roman" panose="02020603050405020304" pitchFamily="18" charset="0"/>
              </a:rPr>
              <a:t>Lagophthalmos:</a:t>
            </a:r>
            <a:r>
              <a:rPr lang="en-US" dirty="0">
                <a:latin typeface="Times New Roman" panose="02020603050405020304" pitchFamily="18" charset="0"/>
                <a:cs typeface="Times New Roman" panose="02020603050405020304" pitchFamily="18" charset="0"/>
              </a:rPr>
              <a:t>Due to loss of sphincteric action of orbicularis</a:t>
            </a:r>
          </a:p>
          <a:p>
            <a:r>
              <a:rPr lang="en-US" dirty="0">
                <a:latin typeface="Times New Roman" panose="02020603050405020304" pitchFamily="18" charset="0"/>
                <a:cs typeface="Times New Roman" panose="02020603050405020304" pitchFamily="18" charset="0"/>
              </a:rPr>
              <a:t>Diplopia: Due to weakening of lateral rectus and inferior oblique if you inject medial to the orbital rim</a:t>
            </a:r>
          </a:p>
          <a:p>
            <a:r>
              <a:rPr lang="en-US" dirty="0">
                <a:latin typeface="Times New Roman" panose="02020603050405020304" pitchFamily="18" charset="0"/>
                <a:cs typeface="Times New Roman" panose="02020603050405020304" pitchFamily="18" charset="0"/>
              </a:rPr>
              <a:t>Ectropion: Weakening of lateral sling of orbicularis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67672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781F1-1C6A-1538-7B19-D063E68A9337}"/>
              </a:ext>
            </a:extLst>
          </p:cNvPr>
          <p:cNvSpPr>
            <a:spLocks noGrp="1"/>
          </p:cNvSpPr>
          <p:nvPr>
            <p:ph type="title"/>
          </p:nvPr>
        </p:nvSpPr>
        <p:spPr>
          <a:xfrm>
            <a:off x="734964" y="465939"/>
            <a:ext cx="10363826" cy="949907"/>
          </a:xfrm>
        </p:spPr>
        <p:txBody>
          <a:bodyPr/>
          <a:lstStyle/>
          <a:p>
            <a:r>
              <a:rPr lang="en-IN" dirty="0">
                <a:latin typeface="Times New Roman" panose="02020603050405020304" pitchFamily="18" charset="0"/>
                <a:cs typeface="Times New Roman" panose="02020603050405020304" pitchFamily="18" charset="0"/>
              </a:rPr>
              <a:t>Infraorbital Wrinkles</a:t>
            </a:r>
          </a:p>
        </p:txBody>
      </p:sp>
      <p:sp>
        <p:nvSpPr>
          <p:cNvPr id="3" name="Content Placeholder 2">
            <a:extLst>
              <a:ext uri="{FF2B5EF4-FFF2-40B4-BE49-F238E27FC236}">
                <a16:creationId xmlns:a16="http://schemas.microsoft.com/office/drawing/2014/main" xmlns="" id="{7620A499-C7F4-DCA4-A5AA-0A1C3995413F}"/>
              </a:ext>
            </a:extLst>
          </p:cNvPr>
          <p:cNvSpPr>
            <a:spLocks noGrp="1"/>
          </p:cNvSpPr>
          <p:nvPr>
            <p:ph sz="quarter" idx="13"/>
          </p:nvPr>
        </p:nvSpPr>
        <p:spPr>
          <a:xfrm>
            <a:off x="602228" y="1274372"/>
            <a:ext cx="11211230" cy="5117689"/>
          </a:xfrm>
        </p:spPr>
        <p:txBody>
          <a:bodyPr>
            <a:normAutofit lnSpcReduction="10000"/>
          </a:bodyPr>
          <a:lstStyle/>
          <a:p>
            <a:r>
              <a:rPr lang="en-US" dirty="0">
                <a:latin typeface="Times New Roman" panose="02020603050405020304" pitchFamily="18" charset="0"/>
                <a:cs typeface="Times New Roman" panose="02020603050405020304" pitchFamily="18" charset="0"/>
              </a:rPr>
              <a:t>Lower fibers of orbicularis oculi.</a:t>
            </a:r>
          </a:p>
          <a:p>
            <a:r>
              <a:rPr lang="en-IN" b="1" dirty="0">
                <a:latin typeface="Times New Roman" panose="02020603050405020304" pitchFamily="18" charset="0"/>
                <a:cs typeface="Times New Roman" panose="02020603050405020304" pitchFamily="18" charset="0"/>
              </a:rPr>
              <a:t>Injection technique</a:t>
            </a:r>
            <a:r>
              <a:rPr lang="en-IN" dirty="0">
                <a:latin typeface="Times New Roman" panose="02020603050405020304" pitchFamily="18" charset="0"/>
                <a:cs typeface="Times New Roman" panose="02020603050405020304" pitchFamily="18" charset="0"/>
              </a:rPr>
              <a:t>: Inject 1–2 U of botulinum</a:t>
            </a:r>
          </a:p>
          <a:p>
            <a:r>
              <a:rPr lang="en-US" dirty="0">
                <a:latin typeface="Times New Roman" panose="02020603050405020304" pitchFamily="18" charset="0"/>
                <a:cs typeface="Times New Roman" panose="02020603050405020304" pitchFamily="18" charset="0"/>
              </a:rPr>
              <a:t>toxin 2–3 mm below the lower lid margin in the </a:t>
            </a:r>
            <a:r>
              <a:rPr lang="en-US" dirty="0" err="1">
                <a:latin typeface="Times New Roman" panose="02020603050405020304" pitchFamily="18" charset="0"/>
                <a:cs typeface="Times New Roman" panose="02020603050405020304" pitchFamily="18" charset="0"/>
              </a:rPr>
              <a:t>midpupillary</a:t>
            </a:r>
            <a:r>
              <a:rPr lang="en-US" dirty="0">
                <a:latin typeface="Times New Roman" panose="02020603050405020304" pitchFamily="18" charset="0"/>
                <a:cs typeface="Times New Roman" panose="02020603050405020304" pitchFamily="18" charset="0"/>
              </a:rPr>
              <a:t> line raising a bleb</a:t>
            </a:r>
          </a:p>
          <a:p>
            <a:r>
              <a:rPr lang="en-US" dirty="0">
                <a:latin typeface="Times New Roman" panose="02020603050405020304" pitchFamily="18" charset="0"/>
                <a:cs typeface="Times New Roman" panose="02020603050405020304" pitchFamily="18" charset="0"/>
              </a:rPr>
              <a:t>Avoid injecting medial to the </a:t>
            </a:r>
            <a:r>
              <a:rPr lang="en-US" dirty="0" err="1">
                <a:latin typeface="Times New Roman" panose="02020603050405020304" pitchFamily="18" charset="0"/>
                <a:cs typeface="Times New Roman" panose="02020603050405020304" pitchFamily="18" charset="0"/>
              </a:rPr>
              <a:t>midpupillary</a:t>
            </a:r>
            <a:r>
              <a:rPr lang="en-US" dirty="0">
                <a:latin typeface="Times New Roman" panose="02020603050405020304" pitchFamily="18" charset="0"/>
                <a:cs typeface="Times New Roman" panose="02020603050405020304" pitchFamily="18" charset="0"/>
              </a:rPr>
              <a:t> line.</a:t>
            </a:r>
          </a:p>
          <a:p>
            <a:r>
              <a:rPr lang="en-US" dirty="0">
                <a:latin typeface="Times New Roman" panose="02020603050405020304" pitchFamily="18" charset="0"/>
                <a:cs typeface="Times New Roman" panose="02020603050405020304" pitchFamily="18" charset="0"/>
              </a:rPr>
              <a:t>Stay superficial, as the skin here is thin and muscle is superficial.</a:t>
            </a:r>
          </a:p>
          <a:p>
            <a:r>
              <a:rPr lang="en-US" dirty="0">
                <a:latin typeface="Times New Roman" panose="02020603050405020304" pitchFamily="18" charset="0"/>
                <a:cs typeface="Times New Roman" panose="02020603050405020304" pitchFamily="18" charset="0"/>
              </a:rPr>
              <a:t>Avoid in older patients with a positive snap test.</a:t>
            </a:r>
          </a:p>
          <a:p>
            <a:r>
              <a:rPr lang="en-IN" b="1" dirty="0">
                <a:latin typeface="Times New Roman" panose="02020603050405020304" pitchFamily="18" charset="0"/>
                <a:cs typeface="Times New Roman" panose="02020603050405020304" pitchFamily="18" charset="0"/>
              </a:rPr>
              <a:t>Side effects:</a:t>
            </a:r>
          </a:p>
          <a:p>
            <a:r>
              <a:rPr lang="en-US" dirty="0" err="1">
                <a:latin typeface="Times New Roman" panose="02020603050405020304" pitchFamily="18" charset="0"/>
                <a:cs typeface="Times New Roman" panose="02020603050405020304" pitchFamily="18" charset="0"/>
              </a:rPr>
              <a:t>Pseudoherniation</a:t>
            </a:r>
            <a:r>
              <a:rPr lang="en-US" dirty="0">
                <a:latin typeface="Times New Roman" panose="02020603050405020304" pitchFamily="18" charset="0"/>
                <a:cs typeface="Times New Roman" panose="02020603050405020304" pitchFamily="18" charset="0"/>
              </a:rPr>
              <a:t> or worsening of under-eye fat bags can occur in older individuals with lax, inelastic skin and an already weak muscle</a:t>
            </a:r>
            <a:endParaRPr lang="en-IN"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Lagophthalmos, epiphora, and dry eye, if injections are given medial to the </a:t>
            </a:r>
            <a:r>
              <a:rPr lang="en-US" dirty="0" err="1">
                <a:latin typeface="Times New Roman" panose="02020603050405020304" pitchFamily="18" charset="0"/>
                <a:cs typeface="Times New Roman" panose="02020603050405020304" pitchFamily="18" charset="0"/>
              </a:rPr>
              <a:t>midpupillary</a:t>
            </a:r>
            <a:r>
              <a:rPr lang="en-US" dirty="0">
                <a:latin typeface="Times New Roman" panose="02020603050405020304" pitchFamily="18" charset="0"/>
                <a:cs typeface="Times New Roman" panose="02020603050405020304" pitchFamily="18" charset="0"/>
              </a:rPr>
              <a:t> line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76921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41D28-6B22-7FD2-DB14-A502DE44E11E}"/>
              </a:ext>
            </a:extLst>
          </p:cNvPr>
          <p:cNvSpPr>
            <a:spLocks noGrp="1"/>
          </p:cNvSpPr>
          <p:nvPr>
            <p:ph type="title"/>
          </p:nvPr>
        </p:nvSpPr>
        <p:spPr>
          <a:xfrm>
            <a:off x="661221" y="606596"/>
            <a:ext cx="10945759" cy="853494"/>
          </a:xfrm>
        </p:spPr>
        <p:txBody>
          <a:bodyPr/>
          <a:lstStyle/>
          <a:p>
            <a:r>
              <a:rPr lang="en-US" dirty="0">
                <a:latin typeface="Times New Roman" panose="02020603050405020304" pitchFamily="18" charset="0"/>
                <a:cs typeface="Times New Roman" panose="02020603050405020304" pitchFamily="18" charset="0"/>
              </a:rPr>
              <a:t>Nasal Lines, Bunny Lines, or Botox Sign</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E50D82E-5435-7F5F-44DC-3F1D28AC9610}"/>
              </a:ext>
            </a:extLst>
          </p:cNvPr>
          <p:cNvSpPr>
            <a:spLocks noGrp="1"/>
          </p:cNvSpPr>
          <p:nvPr>
            <p:ph sz="quarter" idx="13"/>
          </p:nvPr>
        </p:nvSpPr>
        <p:spPr>
          <a:xfrm>
            <a:off x="661221" y="1460090"/>
            <a:ext cx="10945759" cy="4791314"/>
          </a:xfrm>
        </p:spPr>
        <p:txBody>
          <a:bodyPr/>
          <a:lstStyle/>
          <a:p>
            <a:r>
              <a:rPr lang="en-US" dirty="0">
                <a:latin typeface="Times New Roman" panose="02020603050405020304" pitchFamily="18" charset="0"/>
                <a:cs typeface="Times New Roman" panose="02020603050405020304" pitchFamily="18" charset="0"/>
              </a:rPr>
              <a:t>These are seen as diagonally radiating lines, on either side of the nasal bridge, from the medial canthus toward the nasal alae.</a:t>
            </a:r>
          </a:p>
          <a:p>
            <a:r>
              <a:rPr lang="en-US" dirty="0">
                <a:latin typeface="Times New Roman" panose="02020603050405020304" pitchFamily="18" charset="0"/>
                <a:cs typeface="Times New Roman" panose="02020603050405020304" pitchFamily="18" charset="0"/>
              </a:rPr>
              <a:t>Muscle involved: Contraction of the transverse nasalis and partly due to the </a:t>
            </a:r>
            <a:r>
              <a:rPr lang="en-US" dirty="0" err="1">
                <a:latin typeface="Times New Roman" panose="02020603050405020304" pitchFamily="18" charset="0"/>
                <a:cs typeface="Times New Roman" panose="02020603050405020304" pitchFamily="18" charset="0"/>
              </a:rPr>
              <a:t>levator</a:t>
            </a:r>
            <a:r>
              <a:rPr lang="en-US" dirty="0">
                <a:latin typeface="Times New Roman" panose="02020603050405020304" pitchFamily="18" charset="0"/>
                <a:cs typeface="Times New Roman" panose="02020603050405020304" pitchFamily="18" charset="0"/>
              </a:rPr>
              <a:t> palpebrae superioris alaeque nasi.</a:t>
            </a:r>
          </a:p>
          <a:p>
            <a:r>
              <a:rPr lang="en-US" b="1" dirty="0">
                <a:latin typeface="Times New Roman" panose="02020603050405020304" pitchFamily="18" charset="0"/>
                <a:cs typeface="Times New Roman" panose="02020603050405020304" pitchFamily="18" charset="0"/>
              </a:rPr>
              <a:t>Injection technique</a:t>
            </a:r>
            <a:r>
              <a:rPr lang="en-US" dirty="0">
                <a:latin typeface="Times New Roman" panose="02020603050405020304" pitchFamily="18" charset="0"/>
                <a:cs typeface="Times New Roman" panose="02020603050405020304" pitchFamily="18" charset="0"/>
              </a:rPr>
              <a:t>: The belly of the nasalis in the lateral walls of the nose is injected with 2–4 U on either side to raise a wheal</a:t>
            </a:r>
            <a:r>
              <a:rPr lang="en-US" dirty="0"/>
              <a:t>.</a:t>
            </a:r>
          </a:p>
          <a:p>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F8544F07-525B-3372-E3C3-955E4BA177E4}"/>
              </a:ext>
            </a:extLst>
          </p:cNvPr>
          <p:cNvPicPr>
            <a:picLocks noChangeAspect="1"/>
          </p:cNvPicPr>
          <p:nvPr/>
        </p:nvPicPr>
        <p:blipFill>
          <a:blip r:embed="rId2"/>
          <a:stretch>
            <a:fillRect/>
          </a:stretch>
        </p:blipFill>
        <p:spPr>
          <a:xfrm>
            <a:off x="1974671" y="4114475"/>
            <a:ext cx="5091025" cy="1932364"/>
          </a:xfrm>
          <a:prstGeom prst="rect">
            <a:avLst/>
          </a:prstGeom>
        </p:spPr>
      </p:pic>
    </p:spTree>
    <p:extLst>
      <p:ext uri="{BB962C8B-B14F-4D97-AF65-F5344CB8AC3E}">
        <p14:creationId xmlns:p14="http://schemas.microsoft.com/office/powerpoint/2010/main" xmlns="" val="105668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44064BB-6790-9A22-41E9-90627918A6FA}"/>
              </a:ext>
            </a:extLst>
          </p:cNvPr>
          <p:cNvSpPr>
            <a:spLocks noGrp="1"/>
          </p:cNvSpPr>
          <p:nvPr>
            <p:ph sz="quarter" idx="13"/>
          </p:nvPr>
        </p:nvSpPr>
        <p:spPr>
          <a:xfrm>
            <a:off x="604683" y="575188"/>
            <a:ext cx="10958051" cy="5663380"/>
          </a:xfrm>
        </p:spPr>
        <p:txBody>
          <a:bodyPr/>
          <a:lstStyle/>
          <a:p>
            <a:r>
              <a:rPr lang="en-IN" sz="3200" b="1" dirty="0">
                <a:latin typeface="Times New Roman" panose="02020603050405020304" pitchFamily="18" charset="0"/>
                <a:cs typeface="Times New Roman" panose="02020603050405020304" pitchFamily="18" charset="0"/>
              </a:rPr>
              <a:t>Side effects:</a:t>
            </a:r>
          </a:p>
          <a:p>
            <a:r>
              <a:rPr lang="en-US" dirty="0">
                <a:latin typeface="Times New Roman" panose="02020603050405020304" pitchFamily="18" charset="0"/>
                <a:cs typeface="Times New Roman" panose="02020603050405020304" pitchFamily="18" charset="0"/>
              </a:rPr>
              <a:t>Lip ptosis: Diffusion into fibers of the LLSAN or LLS fibers if injected too lateral.</a:t>
            </a:r>
            <a:endParaRPr lang="en-IN"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Epiphora: Can occur if the injection is given higher and too medial causing diffusion into medial rectus.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7329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506EF-07AC-4973-E77B-B84868918746}"/>
              </a:ext>
            </a:extLst>
          </p:cNvPr>
          <p:cNvSpPr>
            <a:spLocks noGrp="1"/>
          </p:cNvSpPr>
          <p:nvPr>
            <p:ph type="title"/>
          </p:nvPr>
        </p:nvSpPr>
        <p:spPr>
          <a:xfrm>
            <a:off x="2231922" y="618517"/>
            <a:ext cx="7236543" cy="915315"/>
          </a:xfrm>
        </p:spPr>
        <p:txBody>
          <a:bodyPr/>
          <a:lstStyle/>
          <a:p>
            <a:r>
              <a:rPr lang="en-IN" dirty="0">
                <a:latin typeface="Times New Roman" panose="02020603050405020304" pitchFamily="18" charset="0"/>
                <a:cs typeface="Times New Roman" panose="02020603050405020304" pitchFamily="18" charset="0"/>
              </a:rPr>
              <a:t>BOTULINUM TOXIN</a:t>
            </a:r>
          </a:p>
        </p:txBody>
      </p:sp>
      <p:sp>
        <p:nvSpPr>
          <p:cNvPr id="3" name="Content Placeholder 2">
            <a:extLst>
              <a:ext uri="{FF2B5EF4-FFF2-40B4-BE49-F238E27FC236}">
                <a16:creationId xmlns:a16="http://schemas.microsoft.com/office/drawing/2014/main" xmlns="" id="{A620DF3C-EF43-C6B4-E3BE-D8470176CA68}"/>
              </a:ext>
            </a:extLst>
          </p:cNvPr>
          <p:cNvSpPr>
            <a:spLocks noGrp="1"/>
          </p:cNvSpPr>
          <p:nvPr>
            <p:ph sz="quarter" idx="13"/>
          </p:nvPr>
        </p:nvSpPr>
        <p:spPr/>
        <p:txBody>
          <a:bodyPr>
            <a:normAutofit/>
          </a:bodyPr>
          <a:lstStyle/>
          <a:p>
            <a:r>
              <a:rPr lang="en-US" sz="2400" cap="none" dirty="0">
                <a:latin typeface="Times New Roman" panose="02020603050405020304" pitchFamily="18" charset="0"/>
                <a:cs typeface="Times New Roman" panose="02020603050405020304" pitchFamily="18" charset="0"/>
              </a:rPr>
              <a:t>Botulinum toxin  is produced by a gram-positive anaerobe, clostridium botulinum.</a:t>
            </a:r>
          </a:p>
          <a:p>
            <a:r>
              <a:rPr lang="en-US" sz="2400" cap="none" dirty="0">
                <a:latin typeface="Times New Roman" panose="02020603050405020304" pitchFamily="18" charset="0"/>
                <a:cs typeface="Times New Roman" panose="02020603050405020304" pitchFamily="18" charset="0"/>
              </a:rPr>
              <a:t>Seven toxin subtypes, A, B, C (c1, c2), D, E, F, and G.</a:t>
            </a:r>
          </a:p>
          <a:p>
            <a:r>
              <a:rPr lang="en-US" sz="2400" cap="none" dirty="0">
                <a:latin typeface="Times New Roman" panose="02020603050405020304" pitchFamily="18" charset="0"/>
                <a:cs typeface="Times New Roman" panose="02020603050405020304" pitchFamily="18" charset="0"/>
              </a:rPr>
              <a:t>A and B are available for use by clinicians.</a:t>
            </a:r>
          </a:p>
          <a:p>
            <a:r>
              <a:rPr lang="en-US" sz="2400" cap="none" dirty="0">
                <a:latin typeface="Times New Roman" panose="02020603050405020304" pitchFamily="18" charset="0"/>
                <a:cs typeface="Times New Roman" panose="02020603050405020304" pitchFamily="18" charset="0"/>
              </a:rPr>
              <a:t>The term Botulism is derived from the </a:t>
            </a:r>
            <a:r>
              <a:rPr lang="en-US" sz="2400" cap="none" dirty="0" err="1">
                <a:latin typeface="Times New Roman" panose="02020603050405020304" pitchFamily="18" charset="0"/>
                <a:cs typeface="Times New Roman" panose="02020603050405020304" pitchFamily="18" charset="0"/>
              </a:rPr>
              <a:t>latin</a:t>
            </a:r>
            <a:r>
              <a:rPr lang="en-US" sz="2400" cap="none" dirty="0">
                <a:latin typeface="Times New Roman" panose="02020603050405020304" pitchFamily="18" charset="0"/>
                <a:cs typeface="Times New Roman" panose="02020603050405020304" pitchFamily="18" charset="0"/>
              </a:rPr>
              <a:t> word “</a:t>
            </a:r>
            <a:r>
              <a:rPr lang="en-US" sz="2400" cap="none" dirty="0" err="1">
                <a:latin typeface="Times New Roman" panose="02020603050405020304" pitchFamily="18" charset="0"/>
                <a:cs typeface="Times New Roman" panose="02020603050405020304" pitchFamily="18" charset="0"/>
              </a:rPr>
              <a:t>botulus</a:t>
            </a:r>
            <a:r>
              <a:rPr lang="en-US" sz="2400" cap="none" dirty="0">
                <a:latin typeface="Times New Roman" panose="02020603050405020304" pitchFamily="18" charset="0"/>
                <a:cs typeface="Times New Roman" panose="02020603050405020304" pitchFamily="18" charset="0"/>
              </a:rPr>
              <a:t>” meaning sausage</a:t>
            </a:r>
            <a:endParaRPr lang="en-IN"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6960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445FAD-F3FB-1E1C-102A-1B3EDC321B33}"/>
              </a:ext>
            </a:extLst>
          </p:cNvPr>
          <p:cNvSpPr>
            <a:spLocks noGrp="1"/>
          </p:cNvSpPr>
          <p:nvPr>
            <p:ph type="title"/>
          </p:nvPr>
        </p:nvSpPr>
        <p:spPr>
          <a:xfrm>
            <a:off x="808705" y="569725"/>
            <a:ext cx="10363825" cy="994152"/>
          </a:xfrm>
        </p:spPr>
        <p:txBody>
          <a:bodyPr/>
          <a:lstStyle/>
          <a:p>
            <a:r>
              <a:rPr lang="en-IN" dirty="0">
                <a:latin typeface="Times New Roman" panose="02020603050405020304" pitchFamily="18" charset="0"/>
                <a:cs typeface="Times New Roman" panose="02020603050405020304" pitchFamily="18" charset="0"/>
              </a:rPr>
              <a:t>Nasal Flare</a:t>
            </a:r>
          </a:p>
        </p:txBody>
      </p:sp>
      <p:sp>
        <p:nvSpPr>
          <p:cNvPr id="3" name="Content Placeholder 2">
            <a:extLst>
              <a:ext uri="{FF2B5EF4-FFF2-40B4-BE49-F238E27FC236}">
                <a16:creationId xmlns:a16="http://schemas.microsoft.com/office/drawing/2014/main" xmlns="" id="{9F582060-5552-A7C6-5E55-C492156F87A6}"/>
              </a:ext>
            </a:extLst>
          </p:cNvPr>
          <p:cNvSpPr>
            <a:spLocks noGrp="1"/>
          </p:cNvSpPr>
          <p:nvPr>
            <p:ph sz="quarter" idx="13"/>
          </p:nvPr>
        </p:nvSpPr>
        <p:spPr>
          <a:xfrm>
            <a:off x="648929" y="1460090"/>
            <a:ext cx="10899058" cy="4572000"/>
          </a:xfrm>
        </p:spPr>
        <p:txBody>
          <a:bodyPr/>
          <a:lstStyle/>
          <a:p>
            <a:r>
              <a:rPr lang="en-US" dirty="0"/>
              <a:t>Contraction of the alar part of the nasalis causes nasal flare.</a:t>
            </a:r>
          </a:p>
          <a:p>
            <a:r>
              <a:rPr lang="en-US" dirty="0"/>
              <a:t>Inject 4–8 U into the center of the ala after asking the patient to flare their nares</a:t>
            </a:r>
            <a:endParaRPr lang="en-IN" dirty="0"/>
          </a:p>
        </p:txBody>
      </p:sp>
      <p:pic>
        <p:nvPicPr>
          <p:cNvPr id="7" name="Picture 6">
            <a:extLst>
              <a:ext uri="{FF2B5EF4-FFF2-40B4-BE49-F238E27FC236}">
                <a16:creationId xmlns:a16="http://schemas.microsoft.com/office/drawing/2014/main" xmlns="" id="{F0873B1C-FEAA-004A-1F82-44F7DB884521}"/>
              </a:ext>
            </a:extLst>
          </p:cNvPr>
          <p:cNvPicPr>
            <a:picLocks noChangeAspect="1"/>
          </p:cNvPicPr>
          <p:nvPr/>
        </p:nvPicPr>
        <p:blipFill>
          <a:blip r:embed="rId2"/>
          <a:stretch>
            <a:fillRect/>
          </a:stretch>
        </p:blipFill>
        <p:spPr>
          <a:xfrm>
            <a:off x="1631158" y="3015340"/>
            <a:ext cx="3970664" cy="2618544"/>
          </a:xfrm>
          <a:prstGeom prst="rect">
            <a:avLst/>
          </a:prstGeom>
        </p:spPr>
      </p:pic>
    </p:spTree>
    <p:extLst>
      <p:ext uri="{BB962C8B-B14F-4D97-AF65-F5344CB8AC3E}">
        <p14:creationId xmlns:p14="http://schemas.microsoft.com/office/powerpoint/2010/main" xmlns="" val="188682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B8771-D6A3-E745-B022-08B58A6C6A64}"/>
              </a:ext>
            </a:extLst>
          </p:cNvPr>
          <p:cNvSpPr>
            <a:spLocks noGrp="1"/>
          </p:cNvSpPr>
          <p:nvPr>
            <p:ph type="title"/>
          </p:nvPr>
        </p:nvSpPr>
        <p:spPr>
          <a:xfrm>
            <a:off x="414185" y="347952"/>
            <a:ext cx="11048998" cy="1230126"/>
          </a:xfrm>
        </p:spPr>
        <p:txBody>
          <a:bodyPr/>
          <a:lstStyle/>
          <a:p>
            <a:r>
              <a:rPr lang="en-IN" dirty="0">
                <a:latin typeface="Times New Roman" panose="02020603050405020304" pitchFamily="18" charset="0"/>
                <a:cs typeface="Times New Roman" panose="02020603050405020304" pitchFamily="18" charset="0"/>
              </a:rPr>
              <a:t>Nasal-Tip Elevation</a:t>
            </a:r>
          </a:p>
        </p:txBody>
      </p:sp>
      <p:sp>
        <p:nvSpPr>
          <p:cNvPr id="3" name="Content Placeholder 2">
            <a:extLst>
              <a:ext uri="{FF2B5EF4-FFF2-40B4-BE49-F238E27FC236}">
                <a16:creationId xmlns:a16="http://schemas.microsoft.com/office/drawing/2014/main" xmlns="" id="{E20D62A4-8648-FF8D-5AA5-DE7219482803}"/>
              </a:ext>
            </a:extLst>
          </p:cNvPr>
          <p:cNvSpPr>
            <a:spLocks noGrp="1"/>
          </p:cNvSpPr>
          <p:nvPr>
            <p:ph sz="quarter" idx="13"/>
          </p:nvPr>
        </p:nvSpPr>
        <p:spPr>
          <a:xfrm>
            <a:off x="599767" y="1445342"/>
            <a:ext cx="10863415" cy="4763729"/>
          </a:xfrm>
        </p:spPr>
        <p:txBody>
          <a:bodyPr/>
          <a:lstStyle/>
          <a:p>
            <a:r>
              <a:rPr lang="en-US" dirty="0">
                <a:latin typeface="Times New Roman" panose="02020603050405020304" pitchFamily="18" charset="0"/>
                <a:cs typeface="Times New Roman" panose="02020603050405020304" pitchFamily="18" charset="0"/>
              </a:rPr>
              <a:t>Droop of the nasal tip should be treated only in those cases where the nasal tip pulls the cutaneous part of the upper lip downward.</a:t>
            </a:r>
          </a:p>
          <a:p>
            <a:r>
              <a:rPr lang="en-IN" dirty="0">
                <a:latin typeface="Times New Roman" panose="02020603050405020304" pitchFamily="18" charset="0"/>
                <a:cs typeface="Times New Roman" panose="02020603050405020304" pitchFamily="18" charset="0"/>
              </a:rPr>
              <a:t>Depressor </a:t>
            </a:r>
            <a:r>
              <a:rPr lang="en-IN" dirty="0" err="1">
                <a:latin typeface="Times New Roman" panose="02020603050405020304" pitchFamily="18" charset="0"/>
                <a:cs typeface="Times New Roman" panose="02020603050405020304" pitchFamily="18" charset="0"/>
              </a:rPr>
              <a:t>septi</a:t>
            </a:r>
            <a:r>
              <a:rPr lang="en-IN"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Injection technique</a:t>
            </a:r>
            <a:r>
              <a:rPr lang="en-US" dirty="0">
                <a:latin typeface="Times New Roman" panose="02020603050405020304" pitchFamily="18" charset="0"/>
                <a:cs typeface="Times New Roman" panose="02020603050405020304" pitchFamily="18" charset="0"/>
              </a:rPr>
              <a:t>: The patient is asked to pull the upper lip down and 2–4 U are injected into the columella, just above the columella and lip junction</a:t>
            </a:r>
            <a:r>
              <a:rPr lang="en-IN" dirty="0">
                <a:latin typeface="Times New Roman" panose="02020603050405020304" pitchFamily="18" charset="0"/>
                <a:cs typeface="Times New Roman" panose="02020603050405020304" pitchFamily="18" charset="0"/>
              </a:rPr>
              <a:t>.</a:t>
            </a:r>
          </a:p>
          <a:p>
            <a:r>
              <a:rPr lang="en-IN" b="1" dirty="0">
                <a:latin typeface="Times New Roman" panose="02020603050405020304" pitchFamily="18" charset="0"/>
                <a:cs typeface="Times New Roman" panose="02020603050405020304" pitchFamily="18" charset="0"/>
              </a:rPr>
              <a:t>Side effects</a:t>
            </a:r>
            <a:r>
              <a:rPr lang="en-IN"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Elongation of the upper lip with a loss of definition of the philtrum, if the toxin diffuses into the upper lip </a:t>
            </a:r>
            <a:r>
              <a:rPr lang="en-US" dirty="0" err="1">
                <a:latin typeface="Times New Roman" panose="02020603050405020304" pitchFamily="18" charset="0"/>
                <a:cs typeface="Times New Roman" panose="02020603050405020304" pitchFamily="18" charset="0"/>
              </a:rPr>
              <a:t>levators</a:t>
            </a:r>
            <a:r>
              <a:rPr lang="en-US" dirty="0">
                <a:latin typeface="Times New Roman" panose="02020603050405020304" pitchFamily="18" charset="0"/>
                <a:cs typeface="Times New Roman" panose="02020603050405020304" pitchFamily="18" charset="0"/>
              </a:rPr>
              <a:t> when the injection site is lower</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26955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14223-9567-C9B5-0F44-38C3C5354F5A}"/>
              </a:ext>
            </a:extLst>
          </p:cNvPr>
          <p:cNvSpPr>
            <a:spLocks noGrp="1"/>
          </p:cNvSpPr>
          <p:nvPr>
            <p:ph type="title"/>
          </p:nvPr>
        </p:nvSpPr>
        <p:spPr>
          <a:xfrm>
            <a:off x="498988" y="414867"/>
            <a:ext cx="11225980" cy="1266449"/>
          </a:xfrm>
        </p:spPr>
        <p:txBody>
          <a:bodyPr/>
          <a:lstStyle/>
          <a:p>
            <a:r>
              <a:rPr lang="en-IN" dirty="0">
                <a:latin typeface="Times New Roman" panose="02020603050405020304" pitchFamily="18" charset="0"/>
                <a:cs typeface="Times New Roman" panose="02020603050405020304" pitchFamily="18" charset="0"/>
              </a:rPr>
              <a:t>Gummy or Gingival Smile</a:t>
            </a:r>
          </a:p>
        </p:txBody>
      </p:sp>
      <p:sp>
        <p:nvSpPr>
          <p:cNvPr id="3" name="Content Placeholder 2">
            <a:extLst>
              <a:ext uri="{FF2B5EF4-FFF2-40B4-BE49-F238E27FC236}">
                <a16:creationId xmlns:a16="http://schemas.microsoft.com/office/drawing/2014/main" xmlns="" id="{87C79A66-15B1-636C-BB9F-D3DFE091C604}"/>
              </a:ext>
            </a:extLst>
          </p:cNvPr>
          <p:cNvSpPr>
            <a:spLocks noGrp="1"/>
          </p:cNvSpPr>
          <p:nvPr>
            <p:ph sz="quarter" idx="13"/>
          </p:nvPr>
        </p:nvSpPr>
        <p:spPr>
          <a:xfrm>
            <a:off x="678426" y="1401097"/>
            <a:ext cx="10899058" cy="4822721"/>
          </a:xfrm>
        </p:spPr>
        <p:txBody>
          <a:bodyPr/>
          <a:lstStyle/>
          <a:p>
            <a:r>
              <a:rPr lang="en-US" dirty="0">
                <a:latin typeface="Times New Roman" panose="02020603050405020304" pitchFamily="18" charset="0"/>
                <a:cs typeface="Times New Roman" panose="02020603050405020304" pitchFamily="18" charset="0"/>
              </a:rPr>
              <a:t>Exposure of more than 2 mm of the upper gums  while smiling is called the gummy smile. It can sometimes be esthetically unappealing.</a:t>
            </a:r>
          </a:p>
          <a:p>
            <a:r>
              <a:rPr lang="en-IN" dirty="0">
                <a:latin typeface="Times New Roman" panose="02020603050405020304" pitchFamily="18" charset="0"/>
                <a:cs typeface="Times New Roman" panose="02020603050405020304" pitchFamily="18" charset="0"/>
              </a:rPr>
              <a:t>Muscle involved: LLSAN.</a:t>
            </a:r>
          </a:p>
          <a:p>
            <a:r>
              <a:rPr lang="en-US" dirty="0">
                <a:latin typeface="Times New Roman" panose="02020603050405020304" pitchFamily="18" charset="0"/>
                <a:cs typeface="Times New Roman" panose="02020603050405020304" pitchFamily="18" charset="0"/>
              </a:rPr>
              <a:t>Injection technique: Palpate the LLSAN muscle in the </a:t>
            </a:r>
            <a:r>
              <a:rPr lang="en-US" dirty="0" err="1">
                <a:latin typeface="Times New Roman" panose="02020603050405020304" pitchFamily="18" charset="0"/>
                <a:cs typeface="Times New Roman" panose="02020603050405020304" pitchFamily="18" charset="0"/>
              </a:rPr>
              <a:t>nasofacial</a:t>
            </a:r>
            <a:r>
              <a:rPr lang="en-US" dirty="0">
                <a:latin typeface="Times New Roman" panose="02020603050405020304" pitchFamily="18" charset="0"/>
                <a:cs typeface="Times New Roman" panose="02020603050405020304" pitchFamily="18" charset="0"/>
              </a:rPr>
              <a:t> groove while the patient is smiling and inject 1–2 U of BTX into this groove </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Side effects:</a:t>
            </a:r>
          </a:p>
          <a:p>
            <a:r>
              <a:rPr lang="en-US" dirty="0">
                <a:latin typeface="Times New Roman" panose="02020603050405020304" pitchFamily="18" charset="0"/>
                <a:cs typeface="Times New Roman" panose="02020603050405020304" pitchFamily="18" charset="0"/>
              </a:rPr>
              <a:t>Upper lip ptosis due to the diffusion of toxin into the upper-lip elevators </a:t>
            </a:r>
          </a:p>
          <a:p>
            <a:r>
              <a:rPr lang="en-US" dirty="0">
                <a:latin typeface="Times New Roman" panose="02020603050405020304" pitchFamily="18" charset="0"/>
                <a:cs typeface="Times New Roman" panose="02020603050405020304" pitchFamily="18" charset="0"/>
              </a:rPr>
              <a:t>Oral incompetence due to diffusion into                                                                      the fibers of orbicularis </a:t>
            </a:r>
            <a:r>
              <a:rPr lang="en-US" dirty="0" err="1">
                <a:latin typeface="Times New Roman" panose="02020603050405020304" pitchFamily="18" charset="0"/>
                <a:cs typeface="Times New Roman" panose="02020603050405020304" pitchFamily="18" charset="0"/>
              </a:rPr>
              <a:t>oris</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37C3FEB-1877-46E6-E54E-F36E27F78063}"/>
              </a:ext>
            </a:extLst>
          </p:cNvPr>
          <p:cNvPicPr>
            <a:picLocks noChangeAspect="1"/>
          </p:cNvPicPr>
          <p:nvPr/>
        </p:nvPicPr>
        <p:blipFill>
          <a:blip r:embed="rId2"/>
          <a:stretch>
            <a:fillRect/>
          </a:stretch>
        </p:blipFill>
        <p:spPr>
          <a:xfrm>
            <a:off x="8166487" y="4103260"/>
            <a:ext cx="3484739" cy="2339873"/>
          </a:xfrm>
          <a:prstGeom prst="rect">
            <a:avLst/>
          </a:prstGeom>
        </p:spPr>
      </p:pic>
    </p:spTree>
    <p:extLst>
      <p:ext uri="{BB962C8B-B14F-4D97-AF65-F5344CB8AC3E}">
        <p14:creationId xmlns:p14="http://schemas.microsoft.com/office/powerpoint/2010/main" xmlns="" val="1044528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E3D428-2998-F32F-0A01-98319CBB4025}"/>
              </a:ext>
            </a:extLst>
          </p:cNvPr>
          <p:cNvSpPr>
            <a:spLocks noGrp="1"/>
          </p:cNvSpPr>
          <p:nvPr>
            <p:ph type="title"/>
          </p:nvPr>
        </p:nvSpPr>
        <p:spPr>
          <a:xfrm>
            <a:off x="395750" y="414867"/>
            <a:ext cx="11329218" cy="1531920"/>
          </a:xfrm>
        </p:spPr>
        <p:txBody>
          <a:bodyPr/>
          <a:lstStyle/>
          <a:p>
            <a:r>
              <a:rPr lang="en-US" dirty="0">
                <a:latin typeface="Times New Roman" panose="02020603050405020304" pitchFamily="18" charset="0"/>
                <a:cs typeface="Times New Roman" panose="02020603050405020304" pitchFamily="18" charset="0"/>
              </a:rPr>
              <a:t>Perioral </a:t>
            </a:r>
            <a:r>
              <a:rPr lang="en-US" dirty="0" err="1">
                <a:latin typeface="Times New Roman" panose="02020603050405020304" pitchFamily="18" charset="0"/>
                <a:cs typeface="Times New Roman" panose="02020603050405020304" pitchFamily="18" charset="0"/>
              </a:rPr>
              <a:t>Rhytides</a:t>
            </a:r>
            <a:r>
              <a:rPr lang="en-US" dirty="0">
                <a:latin typeface="Times New Roman" panose="02020603050405020304" pitchFamily="18" charset="0"/>
                <a:cs typeface="Times New Roman" panose="02020603050405020304" pitchFamily="18" charset="0"/>
              </a:rPr>
              <a:t> or Smokers’ Lines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6B338BB1-E590-1E3B-4ACE-0004588EA3B8}"/>
              </a:ext>
            </a:extLst>
          </p:cNvPr>
          <p:cNvSpPr>
            <a:spLocks noGrp="1"/>
          </p:cNvSpPr>
          <p:nvPr>
            <p:ph sz="quarter" idx="13"/>
          </p:nvPr>
        </p:nvSpPr>
        <p:spPr>
          <a:xfrm>
            <a:off x="604684" y="1504336"/>
            <a:ext cx="10987548" cy="4807974"/>
          </a:xfrm>
        </p:spPr>
        <p:txBody>
          <a:bodyPr/>
          <a:lstStyle/>
          <a:p>
            <a:r>
              <a:rPr lang="en-US" dirty="0">
                <a:latin typeface="Times New Roman" panose="02020603050405020304" pitchFamily="18" charset="0"/>
                <a:cs typeface="Times New Roman" panose="02020603050405020304" pitchFamily="18" charset="0"/>
              </a:rPr>
              <a:t>These lines are seen radiating outward from the vermilion of the lip.</a:t>
            </a:r>
          </a:p>
          <a:p>
            <a:r>
              <a:rPr lang="en-IN" dirty="0">
                <a:latin typeface="Times New Roman" panose="02020603050405020304" pitchFamily="18" charset="0"/>
                <a:cs typeface="Times New Roman" panose="02020603050405020304" pitchFamily="18" charset="0"/>
              </a:rPr>
              <a:t>Muscle involved: Orbicularis </a:t>
            </a:r>
            <a:r>
              <a:rPr lang="en-IN" dirty="0" err="1">
                <a:latin typeface="Times New Roman" panose="02020603050405020304" pitchFamily="18" charset="0"/>
                <a:cs typeface="Times New Roman" panose="02020603050405020304" pitchFamily="18" charset="0"/>
              </a:rPr>
              <a:t>oris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Injection technique: Inject 1–2 units over 2–4 points on the upper lip, 3–5 mm from the lip vermilion.</a:t>
            </a:r>
          </a:p>
          <a:p>
            <a:r>
              <a:rPr lang="en-IN" dirty="0">
                <a:latin typeface="Times New Roman" panose="02020603050405020304" pitchFamily="18" charset="0"/>
                <a:cs typeface="Times New Roman" panose="02020603050405020304" pitchFamily="18" charset="0"/>
              </a:rPr>
              <a:t>Side effects:</a:t>
            </a:r>
          </a:p>
          <a:p>
            <a:r>
              <a:rPr lang="en-US" dirty="0">
                <a:latin typeface="Times New Roman" panose="02020603050405020304" pitchFamily="18" charset="0"/>
                <a:cs typeface="Times New Roman" panose="02020603050405020304" pitchFamily="18" charset="0"/>
              </a:rPr>
              <a:t>Flattening of the philtrum edges due to injections in the center of the philtrum/upper lip.</a:t>
            </a:r>
          </a:p>
          <a:p>
            <a:r>
              <a:rPr lang="en-US" dirty="0">
                <a:latin typeface="Times New Roman" panose="02020603050405020304" pitchFamily="18" charset="0"/>
                <a:cs typeface="Times New Roman" panose="02020603050405020304" pitchFamily="18" charset="0"/>
              </a:rPr>
              <a:t>Difficulty in pouting, puckering, whistling, or sucking                                                       liquids  through a straw due to larger doses.</a:t>
            </a:r>
          </a:p>
        </p:txBody>
      </p:sp>
      <p:pic>
        <p:nvPicPr>
          <p:cNvPr id="5" name="Picture 4">
            <a:extLst>
              <a:ext uri="{FF2B5EF4-FFF2-40B4-BE49-F238E27FC236}">
                <a16:creationId xmlns:a16="http://schemas.microsoft.com/office/drawing/2014/main" xmlns="" id="{3C0B923D-65A6-8F97-F593-555DEF23C9C1}"/>
              </a:ext>
            </a:extLst>
          </p:cNvPr>
          <p:cNvPicPr>
            <a:picLocks noChangeAspect="1"/>
          </p:cNvPicPr>
          <p:nvPr/>
        </p:nvPicPr>
        <p:blipFill>
          <a:blip r:embed="rId2"/>
          <a:stretch>
            <a:fillRect/>
          </a:stretch>
        </p:blipFill>
        <p:spPr>
          <a:xfrm>
            <a:off x="8455225" y="4469667"/>
            <a:ext cx="3132091" cy="1767993"/>
          </a:xfrm>
          <a:prstGeom prst="rect">
            <a:avLst/>
          </a:prstGeom>
        </p:spPr>
      </p:pic>
    </p:spTree>
    <p:extLst>
      <p:ext uri="{BB962C8B-B14F-4D97-AF65-F5344CB8AC3E}">
        <p14:creationId xmlns:p14="http://schemas.microsoft.com/office/powerpoint/2010/main" xmlns="" val="236448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C595B9-6AF8-E07A-C4DE-0D6F20EC65EF}"/>
              </a:ext>
            </a:extLst>
          </p:cNvPr>
          <p:cNvSpPr>
            <a:spLocks noGrp="1"/>
          </p:cNvSpPr>
          <p:nvPr>
            <p:ph type="title"/>
          </p:nvPr>
        </p:nvSpPr>
        <p:spPr>
          <a:xfrm>
            <a:off x="351506" y="414868"/>
            <a:ext cx="11373462" cy="1207456"/>
          </a:xfrm>
        </p:spPr>
        <p:txBody>
          <a:bodyPr/>
          <a:lstStyle/>
          <a:p>
            <a:r>
              <a:rPr lang="en-US" dirty="0" err="1">
                <a:latin typeface="Times New Roman" panose="02020603050405020304" pitchFamily="18" charset="0"/>
                <a:cs typeface="Times New Roman" panose="02020603050405020304" pitchFamily="18" charset="0"/>
              </a:rPr>
              <a:t>Mentolabial</a:t>
            </a:r>
            <a:r>
              <a:rPr lang="en-US" dirty="0">
                <a:latin typeface="Times New Roman" panose="02020603050405020304" pitchFamily="18" charset="0"/>
                <a:cs typeface="Times New Roman" panose="02020603050405020304" pitchFamily="18" charset="0"/>
              </a:rPr>
              <a:t> Folds or Marionette Lines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ACC97C7B-7391-A614-3999-96EA3882DE10}"/>
              </a:ext>
            </a:extLst>
          </p:cNvPr>
          <p:cNvSpPr>
            <a:spLocks noGrp="1"/>
          </p:cNvSpPr>
          <p:nvPr>
            <p:ph sz="quarter" idx="13"/>
          </p:nvPr>
        </p:nvSpPr>
        <p:spPr>
          <a:xfrm>
            <a:off x="663677" y="1386348"/>
            <a:ext cx="10943304" cy="4852220"/>
          </a:xfrm>
        </p:spPr>
        <p:txBody>
          <a:bodyPr/>
          <a:lstStyle/>
          <a:p>
            <a:r>
              <a:rPr lang="en-US" dirty="0">
                <a:latin typeface="Times New Roman" panose="02020603050405020304" pitchFamily="18" charset="0"/>
                <a:cs typeface="Times New Roman" panose="02020603050405020304" pitchFamily="18" charset="0"/>
              </a:rPr>
              <a:t>These folds are caused by the downward pull of the depressor </a:t>
            </a:r>
            <a:r>
              <a:rPr lang="en-US" dirty="0" err="1">
                <a:latin typeface="Times New Roman" panose="02020603050405020304" pitchFamily="18" charset="0"/>
                <a:cs typeface="Times New Roman" panose="02020603050405020304" pitchFamily="18" charset="0"/>
              </a:rPr>
              <a:t>anguli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oris</a:t>
            </a:r>
            <a:r>
              <a:rPr lang="en-US" dirty="0">
                <a:latin typeface="Times New Roman" panose="02020603050405020304" pitchFamily="18" charset="0"/>
                <a:cs typeface="Times New Roman" panose="02020603050405020304" pitchFamily="18" charset="0"/>
              </a:rPr>
              <a:t>  at the angle of the mouth giving a sad look to an individual.</a:t>
            </a:r>
          </a:p>
          <a:p>
            <a:r>
              <a:rPr lang="en-US" dirty="0">
                <a:latin typeface="Times New Roman" panose="02020603050405020304" pitchFamily="18" charset="0"/>
                <a:cs typeface="Times New Roman" panose="02020603050405020304" pitchFamily="18" charset="0"/>
              </a:rPr>
              <a:t>Injection technique: 2–5 U of toxin is placed a the intersection of the vertical extension of the nasolabial line at the mandibular border.</a:t>
            </a: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3D41D38-21BC-8121-20BB-32E53091F263}"/>
              </a:ext>
            </a:extLst>
          </p:cNvPr>
          <p:cNvPicPr>
            <a:picLocks noChangeAspect="1"/>
          </p:cNvPicPr>
          <p:nvPr/>
        </p:nvPicPr>
        <p:blipFill>
          <a:blip r:embed="rId2"/>
          <a:stretch>
            <a:fillRect/>
          </a:stretch>
        </p:blipFill>
        <p:spPr>
          <a:xfrm>
            <a:off x="956540" y="3200623"/>
            <a:ext cx="4544608" cy="2796682"/>
          </a:xfrm>
          <a:prstGeom prst="rect">
            <a:avLst/>
          </a:prstGeom>
        </p:spPr>
      </p:pic>
      <p:pic>
        <p:nvPicPr>
          <p:cNvPr id="7" name="Picture 6">
            <a:extLst>
              <a:ext uri="{FF2B5EF4-FFF2-40B4-BE49-F238E27FC236}">
                <a16:creationId xmlns:a16="http://schemas.microsoft.com/office/drawing/2014/main" xmlns="" id="{F5DA787A-7A05-96D5-4D04-8FEE1BDA5FDC}"/>
              </a:ext>
            </a:extLst>
          </p:cNvPr>
          <p:cNvPicPr>
            <a:picLocks noChangeAspect="1"/>
          </p:cNvPicPr>
          <p:nvPr/>
        </p:nvPicPr>
        <p:blipFill>
          <a:blip r:embed="rId3"/>
          <a:stretch>
            <a:fillRect/>
          </a:stretch>
        </p:blipFill>
        <p:spPr>
          <a:xfrm>
            <a:off x="6379905" y="3131933"/>
            <a:ext cx="4348319" cy="2934061"/>
          </a:xfrm>
          <a:prstGeom prst="rect">
            <a:avLst/>
          </a:prstGeom>
        </p:spPr>
      </p:pic>
    </p:spTree>
    <p:extLst>
      <p:ext uri="{BB962C8B-B14F-4D97-AF65-F5344CB8AC3E}">
        <p14:creationId xmlns:p14="http://schemas.microsoft.com/office/powerpoint/2010/main" xmlns="" val="3447930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534998-71A4-8795-8D2B-84EC35A5E3D9}"/>
              </a:ext>
            </a:extLst>
          </p:cNvPr>
          <p:cNvSpPr>
            <a:spLocks noGrp="1"/>
          </p:cNvSpPr>
          <p:nvPr>
            <p:ph sz="quarter" idx="13"/>
          </p:nvPr>
        </p:nvSpPr>
        <p:spPr>
          <a:xfrm>
            <a:off x="648929" y="648929"/>
            <a:ext cx="10899058" cy="5545393"/>
          </a:xfrm>
        </p:spPr>
        <p:txBody>
          <a:bodyPr/>
          <a:lstStyle/>
          <a:p>
            <a:r>
              <a:rPr lang="en-IN" b="1" dirty="0">
                <a:latin typeface="Times New Roman" panose="02020603050405020304" pitchFamily="18" charset="0"/>
                <a:cs typeface="Times New Roman" panose="02020603050405020304" pitchFamily="18" charset="0"/>
              </a:rPr>
              <a:t>Side effects:</a:t>
            </a:r>
          </a:p>
          <a:p>
            <a:r>
              <a:rPr lang="en-US" dirty="0">
                <a:latin typeface="Times New Roman" panose="02020603050405020304" pitchFamily="18" charset="0"/>
                <a:cs typeface="Times New Roman" panose="02020603050405020304" pitchFamily="18" charset="0"/>
              </a:rPr>
              <a:t>Lower lip flattening due to diffusion into the depressor labii </a:t>
            </a:r>
            <a:r>
              <a:rPr lang="en-US" dirty="0" err="1">
                <a:latin typeface="Times New Roman" panose="02020603050405020304" pitchFamily="18" charset="0"/>
                <a:cs typeface="Times New Roman" panose="02020603050405020304" pitchFamily="18" charset="0"/>
              </a:rPr>
              <a:t>inferioris</a:t>
            </a:r>
            <a:r>
              <a:rPr lang="en-US" dirty="0">
                <a:latin typeface="Times New Roman" panose="02020603050405020304" pitchFamily="18" charset="0"/>
                <a:cs typeface="Times New Roman" panose="02020603050405020304" pitchFamily="18" charset="0"/>
              </a:rPr>
              <a:t>. This occurs due to deep injections, larger doses, or if DAO is injected in its mid- or upper-third.</a:t>
            </a:r>
          </a:p>
          <a:p>
            <a:r>
              <a:rPr lang="en-US" dirty="0">
                <a:latin typeface="Times New Roman" panose="02020603050405020304" pitchFamily="18" charset="0"/>
                <a:cs typeface="Times New Roman" panose="02020603050405020304" pitchFamily="18" charset="0"/>
              </a:rPr>
              <a:t>. Asymmetric smile, drooling, and inability to pucker the mouth due to diffusion into the orbicularis oculi fibers resulting from high injections.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0355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56DF68-817A-EDE2-3ED2-D680C9837D83}"/>
              </a:ext>
            </a:extLst>
          </p:cNvPr>
          <p:cNvSpPr>
            <a:spLocks noGrp="1"/>
          </p:cNvSpPr>
          <p:nvPr>
            <p:ph type="title"/>
          </p:nvPr>
        </p:nvSpPr>
        <p:spPr>
          <a:xfrm>
            <a:off x="469492" y="414867"/>
            <a:ext cx="10503308" cy="1303867"/>
          </a:xfrm>
        </p:spPr>
        <p:txBody>
          <a:bodyPr/>
          <a:lstStyle/>
          <a:p>
            <a:r>
              <a:rPr lang="en-IN" dirty="0">
                <a:latin typeface="Times New Roman" panose="02020603050405020304" pitchFamily="18" charset="0"/>
                <a:cs typeface="Times New Roman" panose="02020603050405020304" pitchFamily="18" charset="0"/>
              </a:rPr>
              <a:t>Cobblestone or </a:t>
            </a:r>
            <a:r>
              <a:rPr lang="en-IN" dirty="0" err="1">
                <a:latin typeface="Times New Roman" panose="02020603050405020304" pitchFamily="18" charset="0"/>
                <a:cs typeface="Times New Roman" panose="02020603050405020304" pitchFamily="18" charset="0"/>
              </a:rPr>
              <a:t>Popply</a:t>
            </a:r>
            <a:r>
              <a:rPr lang="en-IN" dirty="0">
                <a:latin typeface="Times New Roman" panose="02020603050405020304" pitchFamily="18" charset="0"/>
                <a:cs typeface="Times New Roman" panose="02020603050405020304" pitchFamily="18" charset="0"/>
              </a:rPr>
              <a:t> Chin</a:t>
            </a:r>
          </a:p>
        </p:txBody>
      </p:sp>
      <p:sp>
        <p:nvSpPr>
          <p:cNvPr id="3" name="Content Placeholder 2">
            <a:extLst>
              <a:ext uri="{FF2B5EF4-FFF2-40B4-BE49-F238E27FC236}">
                <a16:creationId xmlns:a16="http://schemas.microsoft.com/office/drawing/2014/main" xmlns="" id="{FCD7C166-91E9-BEC9-F784-71F6C2951F99}"/>
              </a:ext>
            </a:extLst>
          </p:cNvPr>
          <p:cNvSpPr>
            <a:spLocks noGrp="1"/>
          </p:cNvSpPr>
          <p:nvPr>
            <p:ph sz="quarter" idx="13"/>
          </p:nvPr>
        </p:nvSpPr>
        <p:spPr>
          <a:xfrm>
            <a:off x="469492" y="1533833"/>
            <a:ext cx="11078495" cy="4748980"/>
          </a:xfrm>
        </p:spPr>
        <p:txBody>
          <a:bodyPr/>
          <a:lstStyle/>
          <a:p>
            <a:r>
              <a:rPr lang="en-US" dirty="0">
                <a:latin typeface="Times New Roman" panose="02020603050405020304" pitchFamily="18" charset="0"/>
                <a:cs typeface="Times New Roman" panose="02020603050405020304" pitchFamily="18" charset="0"/>
              </a:rPr>
              <a:t>A hyperactive mentalis produces multiple dimpling called </a:t>
            </a:r>
            <a:r>
              <a:rPr lang="en-US" dirty="0" err="1">
                <a:latin typeface="Times New Roman" panose="02020603050405020304" pitchFamily="18" charset="0"/>
                <a:cs typeface="Times New Roman" panose="02020603050405020304" pitchFamily="18" charset="0"/>
              </a:rPr>
              <a:t>peau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d’orange</a:t>
            </a:r>
            <a:r>
              <a:rPr lang="en-US" dirty="0">
                <a:latin typeface="Times New Roman" panose="02020603050405020304" pitchFamily="18" charset="0"/>
                <a:cs typeface="Times New Roman" panose="02020603050405020304" pitchFamily="18" charset="0"/>
              </a:rPr>
              <a:t> on the skin.</a:t>
            </a:r>
          </a:p>
          <a:p>
            <a:r>
              <a:rPr lang="en-IN" dirty="0">
                <a:latin typeface="Times New Roman" panose="02020603050405020304" pitchFamily="18" charset="0"/>
                <a:cs typeface="Times New Roman" panose="02020603050405020304" pitchFamily="18" charset="0"/>
              </a:rPr>
              <a:t>Muscle involved: Mentalis</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Injection technique</a:t>
            </a:r>
            <a:r>
              <a:rPr lang="en-US" dirty="0">
                <a:latin typeface="Times New Roman" panose="02020603050405020304" pitchFamily="18" charset="0"/>
                <a:cs typeface="Times New Roman" panose="02020603050405020304" pitchFamily="18" charset="0"/>
              </a:rPr>
              <a:t>: Ask the patient to evert the lower lip and pull the chin up. Inject 2–3 U into each belly of the mentalis with needle at 90° to the skin surface.</a:t>
            </a:r>
          </a:p>
          <a:p>
            <a:r>
              <a:rPr lang="en-US" dirty="0">
                <a:latin typeface="Times New Roman" panose="02020603050405020304" pitchFamily="18" charset="0"/>
                <a:cs typeface="Times New Roman" panose="02020603050405020304" pitchFamily="18" charset="0"/>
              </a:rPr>
              <a:t>Stay below the transverse mental crease</a:t>
            </a:r>
          </a:p>
          <a:p>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5DC2290-BD45-196B-88BD-84825D6A0722}"/>
              </a:ext>
            </a:extLst>
          </p:cNvPr>
          <p:cNvPicPr>
            <a:picLocks noChangeAspect="1"/>
          </p:cNvPicPr>
          <p:nvPr/>
        </p:nvPicPr>
        <p:blipFill>
          <a:blip r:embed="rId2"/>
          <a:stretch>
            <a:fillRect/>
          </a:stretch>
        </p:blipFill>
        <p:spPr>
          <a:xfrm>
            <a:off x="1020330" y="3908323"/>
            <a:ext cx="5702461" cy="2241754"/>
          </a:xfrm>
          <a:prstGeom prst="rect">
            <a:avLst/>
          </a:prstGeom>
        </p:spPr>
      </p:pic>
    </p:spTree>
    <p:extLst>
      <p:ext uri="{BB962C8B-B14F-4D97-AF65-F5344CB8AC3E}">
        <p14:creationId xmlns:p14="http://schemas.microsoft.com/office/powerpoint/2010/main" xmlns="" val="3269549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B32F9FF-3605-8C96-F8B4-B1A21DD80684}"/>
              </a:ext>
            </a:extLst>
          </p:cNvPr>
          <p:cNvSpPr>
            <a:spLocks noGrp="1"/>
          </p:cNvSpPr>
          <p:nvPr>
            <p:ph sz="quarter" idx="13"/>
          </p:nvPr>
        </p:nvSpPr>
        <p:spPr>
          <a:xfrm>
            <a:off x="619432" y="634182"/>
            <a:ext cx="10899058" cy="5619134"/>
          </a:xfrm>
        </p:spPr>
        <p:txBody>
          <a:bodyPr/>
          <a:lstStyle/>
          <a:p>
            <a:r>
              <a:rPr lang="en-IN" b="1" dirty="0">
                <a:latin typeface="Times New Roman" panose="02020603050405020304" pitchFamily="18" charset="0"/>
                <a:cs typeface="Times New Roman" panose="02020603050405020304" pitchFamily="18" charset="0"/>
              </a:rPr>
              <a:t>Side effects:</a:t>
            </a:r>
          </a:p>
          <a:p>
            <a:r>
              <a:rPr lang="en-US" dirty="0">
                <a:latin typeface="Times New Roman" panose="02020603050405020304" pitchFamily="18" charset="0"/>
                <a:cs typeface="Times New Roman" panose="02020603050405020304" pitchFamily="18" charset="0"/>
              </a:rPr>
              <a:t>Asymmetry and lower lip incompetence if injections are placed too high or too far apart, laterally affecting the fibers of the depressor labii </a:t>
            </a:r>
            <a:r>
              <a:rPr lang="en-US" dirty="0" err="1">
                <a:latin typeface="Times New Roman" panose="02020603050405020304" pitchFamily="18" charset="0"/>
                <a:cs typeface="Times New Roman" panose="02020603050405020304" pitchFamily="18" charset="0"/>
              </a:rPr>
              <a:t>inferioris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Oral sphincter weakness or incompetence, if injection is higher into the fibers of the orbicularis </a:t>
            </a:r>
            <a:r>
              <a:rPr lang="en-US" dirty="0" err="1">
                <a:latin typeface="Times New Roman" panose="02020603050405020304" pitchFamily="18" charset="0"/>
                <a:cs typeface="Times New Roman" panose="02020603050405020304" pitchFamily="18" charset="0"/>
              </a:rPr>
              <a:t>oris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Drooling and dribbling due to high doses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606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D36C33-3E33-0625-89CF-2EB3674595F7}"/>
              </a:ext>
            </a:extLst>
          </p:cNvPr>
          <p:cNvSpPr>
            <a:spLocks noGrp="1"/>
          </p:cNvSpPr>
          <p:nvPr>
            <p:ph type="title"/>
          </p:nvPr>
        </p:nvSpPr>
        <p:spPr>
          <a:xfrm>
            <a:off x="734963" y="414867"/>
            <a:ext cx="10363826" cy="1303867"/>
          </a:xfrm>
        </p:spPr>
        <p:txBody>
          <a:bodyPr/>
          <a:lstStyle/>
          <a:p>
            <a:r>
              <a:rPr lang="en-IN" b="1" dirty="0">
                <a:latin typeface="Times New Roman" panose="02020603050405020304" pitchFamily="18" charset="0"/>
                <a:cs typeface="Times New Roman" panose="02020603050405020304" pitchFamily="18" charset="0"/>
              </a:rPr>
              <a:t>Masseter Hypertrophy</a:t>
            </a:r>
          </a:p>
        </p:txBody>
      </p:sp>
      <p:sp>
        <p:nvSpPr>
          <p:cNvPr id="3" name="Content Placeholder 2">
            <a:extLst>
              <a:ext uri="{FF2B5EF4-FFF2-40B4-BE49-F238E27FC236}">
                <a16:creationId xmlns:a16="http://schemas.microsoft.com/office/drawing/2014/main" xmlns="" id="{5AB44C39-B849-957C-6BEF-7F0FFE678EE9}"/>
              </a:ext>
            </a:extLst>
          </p:cNvPr>
          <p:cNvSpPr>
            <a:spLocks noGrp="1"/>
          </p:cNvSpPr>
          <p:nvPr>
            <p:ph sz="quarter" idx="13"/>
          </p:nvPr>
        </p:nvSpPr>
        <p:spPr>
          <a:xfrm>
            <a:off x="560439" y="1474839"/>
            <a:ext cx="10896598" cy="4719483"/>
          </a:xfrm>
        </p:spPr>
        <p:txBody>
          <a:bodyPr/>
          <a:lstStyle/>
          <a:p>
            <a:r>
              <a:rPr lang="en-US" dirty="0">
                <a:latin typeface="Times New Roman" panose="02020603050405020304" pitchFamily="18" charset="0"/>
                <a:cs typeface="Times New Roman" panose="02020603050405020304" pitchFamily="18" charset="0"/>
              </a:rPr>
              <a:t>Botulinum toxin is injected into masseters in those having a square face or broad jaws.</a:t>
            </a:r>
          </a:p>
          <a:p>
            <a:r>
              <a:rPr lang="en-IN" dirty="0">
                <a:latin typeface="Times New Roman" panose="02020603050405020304" pitchFamily="18" charset="0"/>
                <a:cs typeface="Times New Roman" panose="02020603050405020304" pitchFamily="18" charset="0"/>
              </a:rPr>
              <a:t>Muscle involved: Masseter</a:t>
            </a:r>
          </a:p>
          <a:p>
            <a:r>
              <a:rPr lang="en-US" dirty="0">
                <a:latin typeface="Times New Roman" panose="02020603050405020304" pitchFamily="18" charset="0"/>
                <a:cs typeface="Times New Roman" panose="02020603050405020304" pitchFamily="18" charset="0"/>
              </a:rPr>
              <a:t>Injection technique: A line is drawn from the lower tragus to the corner of the lips</a:t>
            </a:r>
            <a:r>
              <a:rPr lang="en-IN"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inject at three points rather than five. 15–30 U are injected into each side of the face with a 30 gauge, 1 inch long needle.</a:t>
            </a:r>
          </a:p>
          <a:p>
            <a:r>
              <a:rPr lang="en-US" dirty="0">
                <a:latin typeface="Times New Roman" panose="02020603050405020304" pitchFamily="18" charset="0"/>
                <a:cs typeface="Times New Roman" panose="02020603050405020304" pitchFamily="18" charset="0"/>
              </a:rPr>
              <a:t>Do not inject patients who have a fat bulge, mandibular bone prominence, and sagging facial tissues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32844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998CFCB-9656-F61E-A457-B0C4931E23A3}"/>
              </a:ext>
            </a:extLst>
          </p:cNvPr>
          <p:cNvPicPr>
            <a:picLocks noGrp="1" noChangeAspect="1"/>
          </p:cNvPicPr>
          <p:nvPr>
            <p:ph sz="quarter" idx="13"/>
          </p:nvPr>
        </p:nvPicPr>
        <p:blipFill>
          <a:blip r:embed="rId2"/>
          <a:stretch>
            <a:fillRect/>
          </a:stretch>
        </p:blipFill>
        <p:spPr>
          <a:xfrm>
            <a:off x="1006790" y="1348920"/>
            <a:ext cx="4857096" cy="3916254"/>
          </a:xfrm>
        </p:spPr>
      </p:pic>
      <p:pic>
        <p:nvPicPr>
          <p:cNvPr id="7" name="Picture 6">
            <a:extLst>
              <a:ext uri="{FF2B5EF4-FFF2-40B4-BE49-F238E27FC236}">
                <a16:creationId xmlns:a16="http://schemas.microsoft.com/office/drawing/2014/main" xmlns="" id="{7B67951C-DB67-E2E9-DDBD-B85834A93567}"/>
              </a:ext>
            </a:extLst>
          </p:cNvPr>
          <p:cNvPicPr>
            <a:picLocks noChangeAspect="1"/>
          </p:cNvPicPr>
          <p:nvPr/>
        </p:nvPicPr>
        <p:blipFill>
          <a:blip r:embed="rId3"/>
          <a:stretch>
            <a:fillRect/>
          </a:stretch>
        </p:blipFill>
        <p:spPr>
          <a:xfrm>
            <a:off x="6096000" y="1466907"/>
            <a:ext cx="5382089" cy="3518048"/>
          </a:xfrm>
          <a:prstGeom prst="rect">
            <a:avLst/>
          </a:prstGeom>
        </p:spPr>
      </p:pic>
    </p:spTree>
    <p:extLst>
      <p:ext uri="{BB962C8B-B14F-4D97-AF65-F5344CB8AC3E}">
        <p14:creationId xmlns:p14="http://schemas.microsoft.com/office/powerpoint/2010/main" xmlns="" val="325455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336A06-AA30-4820-0E88-4FD57211E145}"/>
              </a:ext>
            </a:extLst>
          </p:cNvPr>
          <p:cNvSpPr>
            <a:spLocks noGrp="1"/>
          </p:cNvSpPr>
          <p:nvPr>
            <p:ph sz="quarter" idx="13"/>
          </p:nvPr>
        </p:nvSpPr>
        <p:spPr>
          <a:xfrm>
            <a:off x="913774" y="1130710"/>
            <a:ext cx="10580136" cy="5171767"/>
          </a:xfrm>
        </p:spPr>
        <p:txBody>
          <a:bodyPr>
            <a:normAutofit/>
          </a:bodyPr>
          <a:lstStyle/>
          <a:p>
            <a:r>
              <a:rPr lang="en-IN" sz="2400" cap="none" dirty="0">
                <a:latin typeface="Times New Roman" panose="02020603050405020304" pitchFamily="18" charset="0"/>
                <a:cs typeface="Times New Roman" panose="02020603050405020304" pitchFamily="18" charset="0"/>
              </a:rPr>
              <a:t>Botulinum toxin is synthesized as a single chain neurotoxin (150 </a:t>
            </a:r>
            <a:r>
              <a:rPr lang="en-IN" sz="2400" cap="none" dirty="0" err="1">
                <a:latin typeface="Times New Roman" panose="02020603050405020304" pitchFamily="18" charset="0"/>
                <a:cs typeface="Times New Roman" panose="02020603050405020304" pitchFamily="18" charset="0"/>
              </a:rPr>
              <a:t>kd</a:t>
            </a:r>
            <a:r>
              <a:rPr lang="en-IN" sz="2400" cap="none" dirty="0">
                <a:latin typeface="Times New Roman" panose="02020603050405020304" pitchFamily="18" charset="0"/>
                <a:cs typeface="Times New Roman" panose="02020603050405020304" pitchFamily="18" charset="0"/>
              </a:rPr>
              <a:t>) that undergoes an endogenous proteolytic conversion to a di-chain molecule.</a:t>
            </a:r>
          </a:p>
          <a:p>
            <a:r>
              <a:rPr lang="en-IN" sz="2400" cap="none" dirty="0">
                <a:latin typeface="Times New Roman" panose="02020603050405020304" pitchFamily="18" charset="0"/>
                <a:cs typeface="Times New Roman" panose="02020603050405020304" pitchFamily="18" charset="0"/>
              </a:rPr>
              <a:t>This conversion is essential for clinical activity.</a:t>
            </a:r>
          </a:p>
          <a:p>
            <a:r>
              <a:rPr lang="en-US" sz="2400" cap="none" dirty="0">
                <a:latin typeface="Times New Roman" panose="02020603050405020304" pitchFamily="18" charset="0"/>
                <a:cs typeface="Times New Roman" panose="02020603050405020304" pitchFamily="18" charset="0"/>
              </a:rPr>
              <a:t>Botulinum toxin works by temporary chemo denervation by inhibition of release of acetylcholine at the neuromuscular junction.</a:t>
            </a:r>
          </a:p>
          <a:p>
            <a:r>
              <a:rPr lang="en-US" sz="2400" cap="none" dirty="0">
                <a:latin typeface="Times New Roman" panose="02020603050405020304" pitchFamily="18" charset="0"/>
                <a:cs typeface="Times New Roman" panose="02020603050405020304" pitchFamily="18" charset="0"/>
              </a:rPr>
              <a:t>It works on cholinergic efferent motor and efferent autonomic pathways, through a multistep process—binding to nerve terminals, internalization, and inhibition of calcium-dependent neurotransmitter release</a:t>
            </a:r>
            <a:r>
              <a:rPr lang="en-US" sz="2000" dirty="0"/>
              <a:t>.</a:t>
            </a:r>
            <a:endParaRPr lang="en-IN"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94129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0D57D0-886B-8BF8-A41B-7A284772118E}"/>
              </a:ext>
            </a:extLst>
          </p:cNvPr>
          <p:cNvSpPr>
            <a:spLocks noGrp="1"/>
          </p:cNvSpPr>
          <p:nvPr>
            <p:ph sz="quarter" idx="13"/>
          </p:nvPr>
        </p:nvSpPr>
        <p:spPr>
          <a:xfrm>
            <a:off x="634181" y="634182"/>
            <a:ext cx="10943303" cy="5604386"/>
          </a:xfrm>
        </p:spPr>
        <p:txBody>
          <a:bodyPr/>
          <a:lstStyle/>
          <a:p>
            <a:r>
              <a:rPr lang="en-IN" b="1" dirty="0">
                <a:latin typeface="Times New Roman" panose="02020603050405020304" pitchFamily="18" charset="0"/>
                <a:cs typeface="Times New Roman" panose="02020603050405020304" pitchFamily="18" charset="0"/>
              </a:rPr>
              <a:t>Side effect:</a:t>
            </a:r>
          </a:p>
          <a:p>
            <a:r>
              <a:rPr lang="en-US" dirty="0">
                <a:latin typeface="Times New Roman" panose="02020603050405020304" pitchFamily="18" charset="0"/>
                <a:cs typeface="Times New Roman" panose="02020603050405020304" pitchFamily="18" charset="0"/>
              </a:rPr>
              <a:t>Asymmetrical smile, if the injections are given</a:t>
            </a:r>
            <a:r>
              <a:rPr lang="en-IN"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higher up due to diffusion into the zygomaticus major or minor muscles, or are given closer to the anterior border of the muscle where chances of diffusion into risorius muscle are high</a:t>
            </a:r>
            <a:r>
              <a:rPr lang="en-IN" b="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Difficulty opening the mouth due to diffusion into the pterygoids if injected very deep</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17613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E9199B-146C-C521-DD44-FB91BC0B1F80}"/>
              </a:ext>
            </a:extLst>
          </p:cNvPr>
          <p:cNvSpPr>
            <a:spLocks noGrp="1"/>
          </p:cNvSpPr>
          <p:nvPr>
            <p:ph type="title"/>
          </p:nvPr>
        </p:nvSpPr>
        <p:spPr>
          <a:xfrm>
            <a:off x="914400" y="539682"/>
            <a:ext cx="9854379" cy="787674"/>
          </a:xfrm>
        </p:spPr>
        <p:txBody>
          <a:bodyPr/>
          <a:lstStyle/>
          <a:p>
            <a:r>
              <a:rPr lang="en-IN" b="1" dirty="0">
                <a:latin typeface="Times New Roman" panose="02020603050405020304" pitchFamily="18" charset="0"/>
                <a:cs typeface="Times New Roman" panose="02020603050405020304" pitchFamily="18" charset="0"/>
              </a:rPr>
              <a:t>Neck Bands</a:t>
            </a:r>
          </a:p>
        </p:txBody>
      </p:sp>
      <p:sp>
        <p:nvSpPr>
          <p:cNvPr id="3" name="Content Placeholder 2">
            <a:extLst>
              <a:ext uri="{FF2B5EF4-FFF2-40B4-BE49-F238E27FC236}">
                <a16:creationId xmlns:a16="http://schemas.microsoft.com/office/drawing/2014/main" xmlns="" id="{7322B10D-2526-212A-95EB-A9989EEC7E35}"/>
              </a:ext>
            </a:extLst>
          </p:cNvPr>
          <p:cNvSpPr>
            <a:spLocks noGrp="1"/>
          </p:cNvSpPr>
          <p:nvPr>
            <p:ph sz="quarter" idx="13"/>
          </p:nvPr>
        </p:nvSpPr>
        <p:spPr>
          <a:xfrm>
            <a:off x="648929" y="1327356"/>
            <a:ext cx="10869561" cy="4837470"/>
          </a:xfrm>
        </p:spPr>
        <p:txBody>
          <a:bodyPr/>
          <a:lstStyle/>
          <a:p>
            <a:r>
              <a:rPr lang="en-US" dirty="0">
                <a:latin typeface="Times New Roman" panose="02020603050405020304" pitchFamily="18" charset="0"/>
                <a:cs typeface="Times New Roman" panose="02020603050405020304" pitchFamily="18" charset="0"/>
              </a:rPr>
              <a:t>Neck bands are seen in older people or in people who exercise a lot.</a:t>
            </a:r>
          </a:p>
          <a:p>
            <a:r>
              <a:rPr lang="en-IN" dirty="0">
                <a:latin typeface="Times New Roman" panose="02020603050405020304" pitchFamily="18" charset="0"/>
                <a:cs typeface="Times New Roman" panose="02020603050405020304" pitchFamily="18" charset="0"/>
              </a:rPr>
              <a:t>Muscle involved: Platysma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Platysma is a superficial, sheet-like muscle extending upward from the lower neck and inserting into the upper neck and lower face.</a:t>
            </a:r>
          </a:p>
          <a:p>
            <a:r>
              <a:rPr lang="en-US" dirty="0">
                <a:latin typeface="Times New Roman" panose="02020603050405020304" pitchFamily="18" charset="0"/>
                <a:cs typeface="Times New Roman" panose="02020603050405020304" pitchFamily="18" charset="0"/>
              </a:rPr>
              <a:t>Injection technique: Ask the patient to make the </a:t>
            </a:r>
            <a:r>
              <a:rPr lang="en-US" dirty="0" err="1">
                <a:latin typeface="Times New Roman" panose="02020603050405020304" pitchFamily="18" charset="0"/>
                <a:cs typeface="Times New Roman" panose="02020603050405020304" pitchFamily="18" charset="0"/>
              </a:rPr>
              <a:t>platysmal</a:t>
            </a:r>
            <a:r>
              <a:rPr lang="en-US" dirty="0">
                <a:latin typeface="Times New Roman" panose="02020603050405020304" pitchFamily="18" charset="0"/>
                <a:cs typeface="Times New Roman" panose="02020603050405020304" pitchFamily="18" charset="0"/>
              </a:rPr>
              <a:t> bands prominent by clenching his teeth and trying to pull the angle of the mouth out and downward.</a:t>
            </a:r>
          </a:p>
          <a:p>
            <a:r>
              <a:rPr lang="en-US" dirty="0">
                <a:latin typeface="Times New Roman" panose="02020603050405020304" pitchFamily="18" charset="0"/>
                <a:cs typeface="Times New Roman" panose="02020603050405020304" pitchFamily="18" charset="0"/>
              </a:rPr>
              <a:t>Hold the band in between the index finger and thumb of the nondominant hand.</a:t>
            </a:r>
          </a:p>
          <a:p>
            <a:r>
              <a:rPr lang="en-US" dirty="0">
                <a:latin typeface="Times New Roman" panose="02020603050405020304" pitchFamily="18" charset="0"/>
                <a:cs typeface="Times New Roman" panose="02020603050405020304" pitchFamily="18" charset="0"/>
              </a:rPr>
              <a:t>Inject 1–2 U all along the band at 1–1.5 cm interval , 10–30 U for females and 10–40 U for males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7966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FB423E75-1F76-B659-5982-DDD427139AF9}"/>
              </a:ext>
            </a:extLst>
          </p:cNvPr>
          <p:cNvPicPr>
            <a:picLocks noGrp="1" noChangeAspect="1"/>
          </p:cNvPicPr>
          <p:nvPr>
            <p:ph sz="quarter" idx="13"/>
          </p:nvPr>
        </p:nvPicPr>
        <p:blipFill>
          <a:blip r:embed="rId2"/>
          <a:stretch>
            <a:fillRect/>
          </a:stretch>
        </p:blipFill>
        <p:spPr>
          <a:xfrm>
            <a:off x="1316678" y="583235"/>
            <a:ext cx="4302457" cy="2845765"/>
          </a:xfrm>
        </p:spPr>
      </p:pic>
      <p:pic>
        <p:nvPicPr>
          <p:cNvPr id="7" name="Picture 6">
            <a:extLst>
              <a:ext uri="{FF2B5EF4-FFF2-40B4-BE49-F238E27FC236}">
                <a16:creationId xmlns:a16="http://schemas.microsoft.com/office/drawing/2014/main" xmlns="" id="{0421E6D6-EDA2-F7A6-0BD5-9250ACB850F1}"/>
              </a:ext>
            </a:extLst>
          </p:cNvPr>
          <p:cNvPicPr>
            <a:picLocks noChangeAspect="1"/>
          </p:cNvPicPr>
          <p:nvPr/>
        </p:nvPicPr>
        <p:blipFill>
          <a:blip r:embed="rId3"/>
          <a:stretch>
            <a:fillRect/>
          </a:stretch>
        </p:blipFill>
        <p:spPr>
          <a:xfrm>
            <a:off x="1316678" y="3429000"/>
            <a:ext cx="4302456" cy="2667102"/>
          </a:xfrm>
          <a:prstGeom prst="rect">
            <a:avLst/>
          </a:prstGeom>
        </p:spPr>
      </p:pic>
      <p:pic>
        <p:nvPicPr>
          <p:cNvPr id="9" name="Picture 8">
            <a:extLst>
              <a:ext uri="{FF2B5EF4-FFF2-40B4-BE49-F238E27FC236}">
                <a16:creationId xmlns:a16="http://schemas.microsoft.com/office/drawing/2014/main" xmlns="" id="{A0C00932-9FC6-0327-A542-F4A60948AC6F}"/>
              </a:ext>
            </a:extLst>
          </p:cNvPr>
          <p:cNvPicPr>
            <a:picLocks noChangeAspect="1"/>
          </p:cNvPicPr>
          <p:nvPr/>
        </p:nvPicPr>
        <p:blipFill>
          <a:blip r:embed="rId4"/>
          <a:stretch>
            <a:fillRect/>
          </a:stretch>
        </p:blipFill>
        <p:spPr>
          <a:xfrm>
            <a:off x="6922756" y="656587"/>
            <a:ext cx="3613354" cy="2432850"/>
          </a:xfrm>
          <a:prstGeom prst="rect">
            <a:avLst/>
          </a:prstGeom>
        </p:spPr>
      </p:pic>
      <p:pic>
        <p:nvPicPr>
          <p:cNvPr id="11" name="Picture 10">
            <a:extLst>
              <a:ext uri="{FF2B5EF4-FFF2-40B4-BE49-F238E27FC236}">
                <a16:creationId xmlns:a16="http://schemas.microsoft.com/office/drawing/2014/main" xmlns="" id="{E39FC480-1B99-0327-DE6C-64BE42372285}"/>
              </a:ext>
            </a:extLst>
          </p:cNvPr>
          <p:cNvPicPr>
            <a:picLocks noChangeAspect="1"/>
          </p:cNvPicPr>
          <p:nvPr/>
        </p:nvPicPr>
        <p:blipFill>
          <a:blip r:embed="rId5"/>
          <a:stretch>
            <a:fillRect/>
          </a:stretch>
        </p:blipFill>
        <p:spPr>
          <a:xfrm>
            <a:off x="6922756" y="3089437"/>
            <a:ext cx="3613354" cy="3163245"/>
          </a:xfrm>
          <a:prstGeom prst="rect">
            <a:avLst/>
          </a:prstGeom>
        </p:spPr>
      </p:pic>
    </p:spTree>
    <p:extLst>
      <p:ext uri="{BB962C8B-B14F-4D97-AF65-F5344CB8AC3E}">
        <p14:creationId xmlns:p14="http://schemas.microsoft.com/office/powerpoint/2010/main" xmlns="" val="4184922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1C3021-D775-FF1F-F8F3-D5961599A0F1}"/>
              </a:ext>
            </a:extLst>
          </p:cNvPr>
          <p:cNvSpPr>
            <a:spLocks noGrp="1"/>
          </p:cNvSpPr>
          <p:nvPr>
            <p:ph sz="quarter" idx="13"/>
          </p:nvPr>
        </p:nvSpPr>
        <p:spPr>
          <a:xfrm>
            <a:off x="634181" y="575187"/>
            <a:ext cx="10943303" cy="5707625"/>
          </a:xfrm>
        </p:spPr>
        <p:txBody>
          <a:bodyPr/>
          <a:lstStyle/>
          <a:p>
            <a:r>
              <a:rPr lang="en-IN" b="1" dirty="0">
                <a:latin typeface="Times New Roman" panose="02020603050405020304" pitchFamily="18" charset="0"/>
                <a:cs typeface="Times New Roman" panose="02020603050405020304" pitchFamily="18" charset="0"/>
              </a:rPr>
              <a:t>Side effects:</a:t>
            </a:r>
          </a:p>
          <a:p>
            <a:r>
              <a:rPr lang="en-US" dirty="0">
                <a:latin typeface="Times New Roman" panose="02020603050405020304" pitchFamily="18" charset="0"/>
                <a:cs typeface="Times New Roman" panose="02020603050405020304" pitchFamily="18" charset="0"/>
              </a:rPr>
              <a:t>Difficulty in deglutition and phonation can occur if injections are given deep in the neck or if there is diffusion into laryngeal, strap, and cricothyroid muscles due to high doses into the platysma.</a:t>
            </a:r>
            <a:endParaRPr lang="en-IN"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Inability to hold the head erect if botulinum toxin is injected into the sternocleidomastoid. </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94381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78001-A21D-4841-44A5-75EEFC710D99}"/>
              </a:ext>
            </a:extLst>
          </p:cNvPr>
          <p:cNvSpPr>
            <a:spLocks noGrp="1"/>
          </p:cNvSpPr>
          <p:nvPr>
            <p:ph type="title"/>
          </p:nvPr>
        </p:nvSpPr>
        <p:spPr>
          <a:xfrm>
            <a:off x="587480" y="564263"/>
            <a:ext cx="11063746" cy="748343"/>
          </a:xfrm>
        </p:spPr>
        <p:txBody>
          <a:bodyPr>
            <a:normAutofit fontScale="90000"/>
          </a:bodyPr>
          <a:lstStyle/>
          <a:p>
            <a:r>
              <a:rPr lang="en-IN" dirty="0">
                <a:latin typeface="Times New Roman" panose="02020603050405020304" pitchFamily="18" charset="0"/>
                <a:cs typeface="Times New Roman" panose="02020603050405020304" pitchFamily="18" charset="0"/>
              </a:rPr>
              <a:t>Nefertiti Lift</a:t>
            </a:r>
          </a:p>
        </p:txBody>
      </p:sp>
      <p:sp>
        <p:nvSpPr>
          <p:cNvPr id="3" name="Content Placeholder 2">
            <a:extLst>
              <a:ext uri="{FF2B5EF4-FFF2-40B4-BE49-F238E27FC236}">
                <a16:creationId xmlns:a16="http://schemas.microsoft.com/office/drawing/2014/main" xmlns="" id="{F0A6CD31-FD90-2C96-AF2D-0383BBF872C2}"/>
              </a:ext>
            </a:extLst>
          </p:cNvPr>
          <p:cNvSpPr>
            <a:spLocks noGrp="1"/>
          </p:cNvSpPr>
          <p:nvPr>
            <p:ph sz="quarter" idx="13"/>
          </p:nvPr>
        </p:nvSpPr>
        <p:spPr>
          <a:xfrm>
            <a:off x="540774" y="1312606"/>
            <a:ext cx="11063746" cy="4981131"/>
          </a:xfrm>
        </p:spPr>
        <p:txBody>
          <a:bodyPr/>
          <a:lstStyle/>
          <a:p>
            <a:r>
              <a:rPr lang="en-US" dirty="0"/>
              <a:t>Nefertiti lift, described by Dr Philip Levy, helps to alter the dynamics of muscle pull of the ageing face that leads to loss of definition at the jawline.</a:t>
            </a:r>
          </a:p>
          <a:p>
            <a:r>
              <a:rPr lang="en-US" dirty="0"/>
              <a:t>Negating the effect of the downward pull of the platysma helps the normal activity of the other facial muscles to pull at the jawline in an upward vector, restoring the definition.</a:t>
            </a:r>
          </a:p>
          <a:p>
            <a:r>
              <a:rPr lang="en-US" dirty="0"/>
              <a:t>2–3 U of botulinum toxin are injected into the upper part of the posterior </a:t>
            </a:r>
            <a:r>
              <a:rPr lang="en-US" dirty="0" err="1"/>
              <a:t>platysmal</a:t>
            </a:r>
            <a:r>
              <a:rPr lang="en-US" dirty="0"/>
              <a:t> band, and along the mandible on each side, a little under the mandible.</a:t>
            </a:r>
          </a:p>
          <a:p>
            <a:endParaRPr lang="en-IN" dirty="0"/>
          </a:p>
        </p:txBody>
      </p:sp>
      <p:pic>
        <p:nvPicPr>
          <p:cNvPr id="5" name="Picture 4">
            <a:extLst>
              <a:ext uri="{FF2B5EF4-FFF2-40B4-BE49-F238E27FC236}">
                <a16:creationId xmlns:a16="http://schemas.microsoft.com/office/drawing/2014/main" xmlns="" id="{061F2B36-9A38-E5F9-AC07-F73BCEBD9034}"/>
              </a:ext>
            </a:extLst>
          </p:cNvPr>
          <p:cNvPicPr>
            <a:picLocks noChangeAspect="1"/>
          </p:cNvPicPr>
          <p:nvPr/>
        </p:nvPicPr>
        <p:blipFill>
          <a:blip r:embed="rId2"/>
          <a:stretch>
            <a:fillRect/>
          </a:stretch>
        </p:blipFill>
        <p:spPr>
          <a:xfrm>
            <a:off x="4511527" y="3940184"/>
            <a:ext cx="4440743" cy="2353553"/>
          </a:xfrm>
          <a:prstGeom prst="rect">
            <a:avLst/>
          </a:prstGeom>
        </p:spPr>
      </p:pic>
    </p:spTree>
    <p:extLst>
      <p:ext uri="{BB962C8B-B14F-4D97-AF65-F5344CB8AC3E}">
        <p14:creationId xmlns:p14="http://schemas.microsoft.com/office/powerpoint/2010/main" xmlns="" val="2135358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9CE6BE-8703-82DD-037A-B60EA930F249}"/>
              </a:ext>
            </a:extLst>
          </p:cNvPr>
          <p:cNvSpPr>
            <a:spLocks noGrp="1"/>
          </p:cNvSpPr>
          <p:nvPr>
            <p:ph type="title"/>
          </p:nvPr>
        </p:nvSpPr>
        <p:spPr>
          <a:xfrm>
            <a:off x="734964" y="569178"/>
            <a:ext cx="10857268" cy="772926"/>
          </a:xfrm>
        </p:spPr>
        <p:txBody>
          <a:bodyPr/>
          <a:lstStyle/>
          <a:p>
            <a:r>
              <a:rPr lang="en-IN" dirty="0">
                <a:latin typeface="Times New Roman" panose="02020603050405020304" pitchFamily="18" charset="0"/>
                <a:cs typeface="Times New Roman" panose="02020603050405020304" pitchFamily="18" charset="0"/>
              </a:rPr>
              <a:t>Complications of Botulinum Toxin</a:t>
            </a:r>
          </a:p>
        </p:txBody>
      </p:sp>
      <p:sp>
        <p:nvSpPr>
          <p:cNvPr id="3" name="Content Placeholder 2">
            <a:extLst>
              <a:ext uri="{FF2B5EF4-FFF2-40B4-BE49-F238E27FC236}">
                <a16:creationId xmlns:a16="http://schemas.microsoft.com/office/drawing/2014/main" xmlns="" id="{EC8289AD-A942-DE46-DBD5-F2BCDB5A28BE}"/>
              </a:ext>
            </a:extLst>
          </p:cNvPr>
          <p:cNvSpPr>
            <a:spLocks noGrp="1"/>
          </p:cNvSpPr>
          <p:nvPr>
            <p:ph sz="quarter" idx="13"/>
          </p:nvPr>
        </p:nvSpPr>
        <p:spPr>
          <a:xfrm>
            <a:off x="734964" y="1342104"/>
            <a:ext cx="10857268" cy="4946718"/>
          </a:xfrm>
        </p:spPr>
        <p:txBody>
          <a:bodyPr>
            <a:normAutofit/>
          </a:bodyPr>
          <a:lstStyle/>
          <a:p>
            <a:pPr>
              <a:buFont typeface="Wingdings" panose="05000000000000000000" pitchFamily="2" charset="2"/>
              <a:buChar char="v"/>
            </a:pPr>
            <a:r>
              <a:rPr lang="en-IN" sz="3200" b="1" dirty="0">
                <a:latin typeface="Times New Roman" panose="02020603050405020304" pitchFamily="18" charset="0"/>
                <a:cs typeface="Times New Roman" panose="02020603050405020304" pitchFamily="18" charset="0"/>
              </a:rPr>
              <a:t>Injection-related:</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 Erythema</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2. Swelling</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3. Bruising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4. Pain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5. Transient numbness and </a:t>
            </a:r>
            <a:r>
              <a:rPr lang="en-US" dirty="0" err="1">
                <a:latin typeface="Times New Roman" panose="02020603050405020304" pitchFamily="18" charset="0"/>
                <a:cs typeface="Times New Roman" panose="02020603050405020304" pitchFamily="18" charset="0"/>
              </a:rPr>
              <a:t>paresthesias</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6. Itching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7. Infection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8. Urticarial reaction</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71128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D6E5B2-226E-01C8-80A0-2AEE8CE823F2}"/>
              </a:ext>
            </a:extLst>
          </p:cNvPr>
          <p:cNvSpPr>
            <a:spLocks noGrp="1"/>
          </p:cNvSpPr>
          <p:nvPr>
            <p:ph sz="quarter" idx="13"/>
          </p:nvPr>
        </p:nvSpPr>
        <p:spPr>
          <a:xfrm>
            <a:off x="619431" y="619432"/>
            <a:ext cx="10987549" cy="5648633"/>
          </a:xfrm>
        </p:spPr>
        <p:txBody>
          <a:bodyPr>
            <a:normAutofit/>
          </a:bodyPr>
          <a:lstStyle/>
          <a:p>
            <a:pPr>
              <a:buFont typeface="Wingdings" panose="05000000000000000000" pitchFamily="2" charset="2"/>
              <a:buChar char="v"/>
            </a:pPr>
            <a:r>
              <a:rPr lang="en-IN" sz="3200" b="1" dirty="0">
                <a:latin typeface="Times New Roman" panose="02020603050405020304" pitchFamily="18" charset="0"/>
                <a:cs typeface="Times New Roman" panose="02020603050405020304" pitchFamily="18" charset="0"/>
              </a:rPr>
              <a:t>Systemic Complications:</a:t>
            </a:r>
          </a:p>
          <a:p>
            <a:pPr>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Temporary headache</a:t>
            </a:r>
            <a:endParaRPr lang="en-IN" sz="32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Hypersensitivity/allergic reactions: In rare cases, generalized pruritis, rashes, granuloma, anaphylactic reactions</a:t>
            </a:r>
            <a:endParaRPr lang="en-IN" sz="32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Treatment failure: If suboptimal doses are used or the wrong muscle targeted</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Generalized reactions: Rarely reported in esthetic cases</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Fatal reactions: Fatal poisoning with botulinum toxin has been known after oral ingestion. Systemic absorption with injected BTX for esthetic indications is minimal.</a:t>
            </a:r>
            <a:endParaRPr lang="en-IN" sz="3200" b="1" dirty="0">
              <a:latin typeface="Times New Roman" panose="02020603050405020304" pitchFamily="18" charset="0"/>
              <a:cs typeface="Times New Roman" panose="02020603050405020304" pitchFamily="18" charset="0"/>
            </a:endParaRPr>
          </a:p>
          <a:p>
            <a:endParaRPr lang="en-I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06937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7A1C1-A2D0-3084-2EB8-DBFA6BF1131D}"/>
              </a:ext>
            </a:extLst>
          </p:cNvPr>
          <p:cNvSpPr>
            <a:spLocks noGrp="1"/>
          </p:cNvSpPr>
          <p:nvPr>
            <p:ph type="title"/>
          </p:nvPr>
        </p:nvSpPr>
        <p:spPr>
          <a:xfrm>
            <a:off x="0" y="414867"/>
            <a:ext cx="11651226" cy="1303867"/>
          </a:xfrm>
        </p:spPr>
        <p:txBody>
          <a:bodyPr/>
          <a:lstStyle/>
          <a:p>
            <a:r>
              <a:rPr lang="en-IN"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xmlns="" id="{F7D4BA30-0110-2196-13A2-243BF2308C85}"/>
              </a:ext>
            </a:extLst>
          </p:cNvPr>
          <p:cNvSpPr>
            <a:spLocks noGrp="1"/>
          </p:cNvSpPr>
          <p:nvPr>
            <p:ph sz="quarter" idx="13"/>
          </p:nvPr>
        </p:nvSpPr>
        <p:spPr>
          <a:xfrm>
            <a:off x="663677" y="1386348"/>
            <a:ext cx="10987549" cy="4822723"/>
          </a:xfrm>
        </p:spPr>
        <p:txBody>
          <a:bodyPr/>
          <a:lstStyle/>
          <a:p>
            <a:r>
              <a:rPr lang="en-US" dirty="0">
                <a:latin typeface="Times New Roman" panose="02020603050405020304" pitchFamily="18" charset="0"/>
                <a:cs typeface="Times New Roman" panose="02020603050405020304" pitchFamily="18" charset="0"/>
              </a:rPr>
              <a:t>Botulinum toxin has shown very good efficacy and safety record for esthetic indications.</a:t>
            </a:r>
          </a:p>
          <a:p>
            <a:r>
              <a:rPr lang="en-US" dirty="0">
                <a:latin typeface="Times New Roman" panose="02020603050405020304" pitchFamily="18" charset="0"/>
                <a:cs typeface="Times New Roman" panose="02020603050405020304" pitchFamily="18" charset="0"/>
              </a:rPr>
              <a:t> Results can be rewarding and very satisfying in the hands of an adept injector.</a:t>
            </a:r>
          </a:p>
          <a:p>
            <a:r>
              <a:rPr lang="en-US" dirty="0">
                <a:latin typeface="Times New Roman" panose="02020603050405020304" pitchFamily="18" charset="0"/>
                <a:cs typeface="Times New Roman" panose="02020603050405020304" pitchFamily="18" charset="0"/>
              </a:rPr>
              <a:t>The key is to know the muscle anatomy well, be able to assess the muscle mass, and decide the adequate doses.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79168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97341-FCB2-1A7D-CBB9-2E0DDB4A2B14}"/>
              </a:ext>
            </a:extLst>
          </p:cNvPr>
          <p:cNvSpPr>
            <a:spLocks noGrp="1"/>
          </p:cNvSpPr>
          <p:nvPr>
            <p:ph type="title"/>
          </p:nvPr>
        </p:nvSpPr>
        <p:spPr>
          <a:xfrm>
            <a:off x="1088924" y="2589706"/>
            <a:ext cx="9601196" cy="1303867"/>
          </a:xfrm>
        </p:spPr>
        <p:txBody>
          <a:bodyPr>
            <a:normAutofit/>
          </a:bodyPr>
          <a:lstStyle/>
          <a:p>
            <a:r>
              <a:rPr lang="en-US" sz="6000" dirty="0">
                <a:solidFill>
                  <a:srgbClr val="FF0000"/>
                </a:solidFill>
                <a:latin typeface="Times New Roman" panose="02020603050405020304" pitchFamily="18" charset="0"/>
                <a:cs typeface="Times New Roman" panose="02020603050405020304" pitchFamily="18" charset="0"/>
              </a:rPr>
              <a:t>Thank you</a:t>
            </a:r>
            <a:endParaRPr lang="en-IN"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5519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05B590-FA23-00DA-10A9-894613FDE27F}"/>
              </a:ext>
            </a:extLst>
          </p:cNvPr>
          <p:cNvSpPr>
            <a:spLocks noGrp="1"/>
          </p:cNvSpPr>
          <p:nvPr>
            <p:ph sz="quarter" idx="13"/>
          </p:nvPr>
        </p:nvSpPr>
        <p:spPr>
          <a:xfrm>
            <a:off x="913774" y="717755"/>
            <a:ext cx="10363826" cy="5427405"/>
          </a:xfrm>
        </p:spPr>
        <p:txBody>
          <a:bodyPr>
            <a:normAutofit/>
          </a:bodyPr>
          <a:lstStyle/>
          <a:p>
            <a:r>
              <a:rPr lang="en-US" sz="2400" cap="none" dirty="0">
                <a:latin typeface="Times New Roman" panose="02020603050405020304" pitchFamily="18" charset="0"/>
                <a:cs typeface="Times New Roman" panose="02020603050405020304" pitchFamily="18" charset="0"/>
              </a:rPr>
              <a:t>Three steps to Botulinum toxin action</a:t>
            </a:r>
          </a:p>
          <a:p>
            <a:pPr marL="457200" indent="-457200">
              <a:buFont typeface="+mj-lt"/>
              <a:buAutoNum type="arabicPeriod"/>
            </a:pPr>
            <a:r>
              <a:rPr lang="en-IN" sz="2400" cap="none" dirty="0">
                <a:latin typeface="Times New Roman" panose="02020603050405020304" pitchFamily="18" charset="0"/>
                <a:cs typeface="Times New Roman" panose="02020603050405020304" pitchFamily="18" charset="0"/>
              </a:rPr>
              <a:t>Binding </a:t>
            </a:r>
            <a:endParaRPr lang="en-US" sz="2400" cap="none"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IN" sz="2400" cap="none" dirty="0">
                <a:latin typeface="Times New Roman" panose="02020603050405020304" pitchFamily="18" charset="0"/>
                <a:cs typeface="Times New Roman" panose="02020603050405020304" pitchFamily="18" charset="0"/>
              </a:rPr>
              <a:t>Translocation or internalization</a:t>
            </a:r>
          </a:p>
          <a:p>
            <a:pPr marL="457200" indent="-457200">
              <a:buFont typeface="+mj-lt"/>
              <a:buAutoNum type="arabicPeriod"/>
            </a:pPr>
            <a:r>
              <a:rPr lang="en-IN" sz="2400" cap="none" dirty="0">
                <a:latin typeface="Times New Roman" panose="02020603050405020304" pitchFamily="18" charset="0"/>
                <a:cs typeface="Times New Roman" panose="02020603050405020304" pitchFamily="18" charset="0"/>
              </a:rPr>
              <a:t>Inhibition of transmitter release</a:t>
            </a:r>
          </a:p>
          <a:p>
            <a:endParaRPr lang="en-IN" sz="2400" cap="none" dirty="0">
              <a:latin typeface="Times New Roman" panose="02020603050405020304" pitchFamily="18" charset="0"/>
              <a:cs typeface="Times New Roman" panose="02020603050405020304" pitchFamily="18" charset="0"/>
            </a:endParaRPr>
          </a:p>
          <a:p>
            <a:r>
              <a:rPr lang="en-IN" sz="2400" cap="none" dirty="0">
                <a:latin typeface="Times New Roman" panose="02020603050405020304" pitchFamily="18" charset="0"/>
                <a:cs typeface="Times New Roman" panose="02020603050405020304" pitchFamily="18" charset="0"/>
              </a:rPr>
              <a:t>Binding</a:t>
            </a:r>
          </a:p>
          <a:p>
            <a:pPr marL="514350" indent="-514350">
              <a:buFont typeface="+mj-lt"/>
              <a:buAutoNum type="romanUcPeriod"/>
            </a:pPr>
            <a:r>
              <a:rPr lang="en-US" cap="none" dirty="0">
                <a:latin typeface="Times New Roman" panose="02020603050405020304" pitchFamily="18" charset="0"/>
                <a:cs typeface="Times New Roman" panose="02020603050405020304" pitchFamily="18" charset="0"/>
              </a:rPr>
              <a:t>Brought about by carboxy-terminal of the heavy chain.</a:t>
            </a:r>
            <a:endParaRPr lang="en-IN" cap="none" dirty="0">
              <a:latin typeface="Times New Roman" panose="02020603050405020304" pitchFamily="18" charset="0"/>
              <a:cs typeface="Times New Roman" panose="02020603050405020304" pitchFamily="18" charset="0"/>
            </a:endParaRPr>
          </a:p>
          <a:p>
            <a:pPr marL="514350" indent="-514350">
              <a:buFont typeface="+mj-lt"/>
              <a:buAutoNum type="romanUcPeriod"/>
            </a:pPr>
            <a:r>
              <a:rPr lang="en-US" cap="none" dirty="0">
                <a:latin typeface="Times New Roman" panose="02020603050405020304" pitchFamily="18" charset="0"/>
                <a:cs typeface="Times New Roman" panose="02020603050405020304" pitchFamily="18" charset="0"/>
              </a:rPr>
              <a:t>Attach to receptors on presynaptic nerve terminals, cholinergic.</a:t>
            </a:r>
            <a:endParaRPr lang="en-IN" cap="none" dirty="0">
              <a:latin typeface="Times New Roman" panose="02020603050405020304" pitchFamily="18" charset="0"/>
              <a:cs typeface="Times New Roman" panose="02020603050405020304" pitchFamily="18" charset="0"/>
            </a:endParaRPr>
          </a:p>
          <a:p>
            <a:pPr marL="514350" indent="-514350">
              <a:buFont typeface="+mj-lt"/>
              <a:buAutoNum type="romanUcPeriod"/>
            </a:pPr>
            <a:r>
              <a:rPr lang="en-US" cap="none" dirty="0">
                <a:latin typeface="Times New Roman" panose="02020603050405020304" pitchFamily="18" charset="0"/>
                <a:cs typeface="Times New Roman" panose="02020603050405020304" pitchFamily="18" charset="0"/>
              </a:rPr>
              <a:t>Specificity varies for different serotypes.</a:t>
            </a:r>
            <a:endParaRPr lang="en-IN"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3482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8E91C9-581D-810E-28D0-DC8412CDC22D}"/>
              </a:ext>
            </a:extLst>
          </p:cNvPr>
          <p:cNvSpPr>
            <a:spLocks noGrp="1"/>
          </p:cNvSpPr>
          <p:nvPr>
            <p:ph sz="quarter" idx="13"/>
          </p:nvPr>
        </p:nvSpPr>
        <p:spPr>
          <a:xfrm>
            <a:off x="746625" y="668594"/>
            <a:ext cx="10363826" cy="5358580"/>
          </a:xfrm>
        </p:spPr>
        <p:txBody>
          <a:bodyPr>
            <a:normAutofit/>
          </a:bodyPr>
          <a:lstStyle/>
          <a:p>
            <a:r>
              <a:rPr lang="en-IN" sz="2000" cap="none" dirty="0">
                <a:latin typeface="Times New Roman" panose="02020603050405020304" pitchFamily="18" charset="0"/>
                <a:cs typeface="Times New Roman" panose="02020603050405020304" pitchFamily="18" charset="0"/>
              </a:rPr>
              <a:t>Translocation or internalization</a:t>
            </a:r>
          </a:p>
          <a:p>
            <a:pPr marL="514350" indent="-514350">
              <a:buFont typeface="+mj-lt"/>
              <a:buAutoNum type="romanUcPeriod"/>
            </a:pPr>
            <a:r>
              <a:rPr lang="en-IN" cap="none" dirty="0">
                <a:latin typeface="Times New Roman" panose="02020603050405020304" pitchFamily="18" charset="0"/>
                <a:cs typeface="Times New Roman" panose="02020603050405020304" pitchFamily="18" charset="0"/>
              </a:rPr>
              <a:t>Receptor-mediated endocytosis.</a:t>
            </a:r>
          </a:p>
          <a:p>
            <a:pPr marL="514350" indent="-514350">
              <a:buFont typeface="+mj-lt"/>
              <a:buAutoNum type="romanUcPeriod"/>
            </a:pPr>
            <a:r>
              <a:rPr lang="en-IN" cap="none" dirty="0">
                <a:latin typeface="Times New Roman" panose="02020603050405020304" pitchFamily="18" charset="0"/>
                <a:cs typeface="Times New Roman" panose="02020603050405020304" pitchFamily="18" charset="0"/>
              </a:rPr>
              <a:t>Energy-dependent process.</a:t>
            </a:r>
          </a:p>
          <a:p>
            <a:pPr marL="514350" indent="-514350">
              <a:buFont typeface="+mj-lt"/>
              <a:buAutoNum type="romanUcPeriod"/>
            </a:pPr>
            <a:r>
              <a:rPr lang="en-US" cap="none" dirty="0">
                <a:latin typeface="Times New Roman" panose="02020603050405020304" pitchFamily="18" charset="0"/>
                <a:cs typeface="Times New Roman" panose="02020603050405020304" pitchFamily="18" charset="0"/>
              </a:rPr>
              <a:t>Nh2 terminal of heavy chain forms pore for entry of light chain.</a:t>
            </a:r>
          </a:p>
          <a:p>
            <a:pPr marL="0" indent="0">
              <a:buNone/>
            </a:pPr>
            <a:endParaRPr lang="en-US" cap="none" dirty="0">
              <a:latin typeface="Times New Roman" panose="02020603050405020304" pitchFamily="18" charset="0"/>
              <a:cs typeface="Times New Roman" panose="02020603050405020304" pitchFamily="18" charset="0"/>
            </a:endParaRPr>
          </a:p>
          <a:p>
            <a:r>
              <a:rPr lang="en-IN" sz="2000" cap="none" dirty="0">
                <a:latin typeface="Times New Roman" panose="02020603050405020304" pitchFamily="18" charset="0"/>
                <a:cs typeface="Times New Roman" panose="02020603050405020304" pitchFamily="18" charset="0"/>
              </a:rPr>
              <a:t>Inhibition of transmitter release</a:t>
            </a:r>
          </a:p>
          <a:p>
            <a:pPr marL="514350" indent="-514350">
              <a:buFont typeface="+mj-lt"/>
              <a:buAutoNum type="romanUcPeriod"/>
            </a:pPr>
            <a:r>
              <a:rPr lang="en-US" cap="none" dirty="0" err="1">
                <a:latin typeface="Times New Roman" panose="02020603050405020304" pitchFamily="18" charset="0"/>
                <a:cs typeface="Times New Roman" panose="02020603050405020304" pitchFamily="18" charset="0"/>
              </a:rPr>
              <a:t>Endocytotic</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ph</a:t>
            </a:r>
            <a:r>
              <a:rPr lang="en-US" cap="none" dirty="0">
                <a:latin typeface="Times New Roman" panose="02020603050405020304" pitchFamily="18" charset="0"/>
                <a:cs typeface="Times New Roman" panose="02020603050405020304" pitchFamily="18" charset="0"/>
              </a:rPr>
              <a:t> dependent conformational change in toxin; disulfide bond broken and light chain released.</a:t>
            </a:r>
            <a:endParaRPr lang="en-IN" cap="none" dirty="0">
              <a:latin typeface="Times New Roman" panose="02020603050405020304" pitchFamily="18" charset="0"/>
              <a:cs typeface="Times New Roman" panose="02020603050405020304" pitchFamily="18" charset="0"/>
            </a:endParaRPr>
          </a:p>
          <a:p>
            <a:pPr marL="514350" indent="-514350">
              <a:buFont typeface="+mj-lt"/>
              <a:buAutoNum type="romanUcPeriod"/>
            </a:pPr>
            <a:r>
              <a:rPr lang="en-US" cap="none" dirty="0">
                <a:latin typeface="Times New Roman" panose="02020603050405020304" pitchFamily="18" charset="0"/>
                <a:cs typeface="Times New Roman" panose="02020603050405020304" pitchFamily="18" charset="0"/>
              </a:rPr>
              <a:t>Serotype-specific light-chain cleavage of one or more snare proteins (involved in vesicle docking and fusion), requires intramolecular zinc.</a:t>
            </a:r>
            <a:endParaRPr lang="en-IN" cap="none" dirty="0">
              <a:latin typeface="Times New Roman" panose="02020603050405020304" pitchFamily="18" charset="0"/>
              <a:cs typeface="Times New Roman" panose="02020603050405020304" pitchFamily="18" charset="0"/>
            </a:endParaRPr>
          </a:p>
          <a:p>
            <a:pPr marL="514350" indent="-514350">
              <a:buFont typeface="+mj-lt"/>
              <a:buAutoNum type="romanUcPeriod"/>
            </a:pPr>
            <a:r>
              <a:rPr lang="en-US" cap="none" dirty="0">
                <a:latin typeface="Times New Roman" panose="02020603050405020304" pitchFamily="18" charset="0"/>
                <a:cs typeface="Times New Roman" panose="02020603050405020304" pitchFamily="18" charset="0"/>
              </a:rPr>
              <a:t>Resultant inhibition of ach release at neuromuscular junction.</a:t>
            </a:r>
            <a:endParaRPr lang="en-IN" sz="2000" cap="none" dirty="0">
              <a:latin typeface="Times New Roman" panose="02020603050405020304" pitchFamily="18" charset="0"/>
              <a:cs typeface="Times New Roman" panose="02020603050405020304" pitchFamily="18" charset="0"/>
            </a:endParaRPr>
          </a:p>
          <a:p>
            <a:endParaRPr lang="en-IN"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64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D10C89A-FC09-D9FC-3854-1C561A089B67}"/>
              </a:ext>
            </a:extLst>
          </p:cNvPr>
          <p:cNvPicPr>
            <a:picLocks noGrp="1" noChangeAspect="1"/>
          </p:cNvPicPr>
          <p:nvPr>
            <p:ph sz="quarter" idx="13"/>
          </p:nvPr>
        </p:nvPicPr>
        <p:blipFill>
          <a:blip r:embed="rId2"/>
          <a:stretch>
            <a:fillRect/>
          </a:stretch>
        </p:blipFill>
        <p:spPr>
          <a:xfrm>
            <a:off x="832488" y="815352"/>
            <a:ext cx="10527024" cy="5227295"/>
          </a:xfrm>
        </p:spPr>
      </p:pic>
    </p:spTree>
    <p:extLst>
      <p:ext uri="{BB962C8B-B14F-4D97-AF65-F5344CB8AC3E}">
        <p14:creationId xmlns:p14="http://schemas.microsoft.com/office/powerpoint/2010/main" xmlns="" val="3663098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D9110B8-8FB1-7BA6-AF76-A112F3693BAE}"/>
              </a:ext>
            </a:extLst>
          </p:cNvPr>
          <p:cNvSpPr>
            <a:spLocks noGrp="1"/>
          </p:cNvSpPr>
          <p:nvPr>
            <p:ph sz="quarter" idx="13"/>
          </p:nvPr>
        </p:nvSpPr>
        <p:spPr>
          <a:xfrm>
            <a:off x="811161" y="693174"/>
            <a:ext cx="10466439" cy="5098025"/>
          </a:xfrm>
        </p:spPr>
        <p:txBody>
          <a:bodyPr>
            <a:normAutofit lnSpcReduction="10000"/>
          </a:bodyPr>
          <a:lstStyle/>
          <a:p>
            <a:r>
              <a:rPr lang="en-IN" dirty="0" err="1">
                <a:latin typeface="Times New Roman" panose="02020603050405020304" pitchFamily="18" charset="0"/>
                <a:cs typeface="Times New Roman" panose="02020603050405020304" pitchFamily="18" charset="0"/>
              </a:rPr>
              <a:t>Onabotulinum</a:t>
            </a:r>
            <a:r>
              <a:rPr lang="en-IN" dirty="0">
                <a:latin typeface="Times New Roman" panose="02020603050405020304" pitchFamily="18" charset="0"/>
                <a:cs typeface="Times New Roman" panose="02020603050405020304" pitchFamily="18" charset="0"/>
              </a:rPr>
              <a:t> toxin A: Botox, Botox cosmetic</a:t>
            </a:r>
          </a:p>
          <a:p>
            <a:r>
              <a:rPr lang="en-IN"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Abobotulinum</a:t>
            </a:r>
            <a:r>
              <a:rPr lang="en-IN" dirty="0">
                <a:latin typeface="Times New Roman" panose="02020603050405020304" pitchFamily="18" charset="0"/>
                <a:cs typeface="Times New Roman" panose="02020603050405020304" pitchFamily="18" charset="0"/>
              </a:rPr>
              <a:t> toxin A: Dysport</a:t>
            </a:r>
          </a:p>
          <a:p>
            <a:r>
              <a:rPr lang="en-IN"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Incobotulinum</a:t>
            </a:r>
            <a:r>
              <a:rPr lang="en-IN" dirty="0">
                <a:latin typeface="Times New Roman" panose="02020603050405020304" pitchFamily="18" charset="0"/>
                <a:cs typeface="Times New Roman" panose="02020603050405020304" pitchFamily="18" charset="0"/>
              </a:rPr>
              <a:t> toxin A: </a:t>
            </a:r>
            <a:r>
              <a:rPr lang="en-IN" dirty="0" err="1">
                <a:latin typeface="Times New Roman" panose="02020603050405020304" pitchFamily="18" charset="0"/>
                <a:cs typeface="Times New Roman" panose="02020603050405020304" pitchFamily="18" charset="0"/>
              </a:rPr>
              <a:t>Xeomin</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Botulinum toxin has a clinical onset of action approximately 12–72 hours after injection, with a peak effect at 1–3 weeks. Effects then plateau for 2–3 months, with patients often requiring reinjection approximately every 4–6 months.</a:t>
            </a:r>
          </a:p>
          <a:p>
            <a:r>
              <a:rPr lang="en-US" dirty="0">
                <a:latin typeface="Times New Roman" panose="02020603050405020304" pitchFamily="18" charset="0"/>
                <a:cs typeface="Times New Roman" panose="02020603050405020304" pitchFamily="18" charset="0"/>
              </a:rPr>
              <a:t>Masseters, the maximal cosmetic benefit is seen around 6–8 weeks after injecting the botulinum toxin and the result lasts for 8–12 months.</a:t>
            </a:r>
          </a:p>
          <a:p>
            <a:r>
              <a:rPr lang="en-US" dirty="0">
                <a:latin typeface="Times New Roman" panose="02020603050405020304" pitchFamily="18" charset="0"/>
                <a:cs typeface="Times New Roman" panose="02020603050405020304" pitchFamily="18" charset="0"/>
              </a:rPr>
              <a:t>A vial of 100 units of </a:t>
            </a:r>
            <a:r>
              <a:rPr lang="en-US" dirty="0" err="1">
                <a:latin typeface="Times New Roman" panose="02020603050405020304" pitchFamily="18" charset="0"/>
                <a:cs typeface="Times New Roman" panose="02020603050405020304" pitchFamily="18" charset="0"/>
              </a:rPr>
              <a:t>onabotulinum</a:t>
            </a:r>
            <a:r>
              <a:rPr lang="en-US" dirty="0">
                <a:latin typeface="Times New Roman" panose="02020603050405020304" pitchFamily="18" charset="0"/>
                <a:cs typeface="Times New Roman" panose="02020603050405020304" pitchFamily="18" charset="0"/>
              </a:rPr>
              <a:t> toxin and 100 units of </a:t>
            </a:r>
            <a:r>
              <a:rPr lang="en-US" dirty="0" err="1">
                <a:latin typeface="Times New Roman" panose="02020603050405020304" pitchFamily="18" charset="0"/>
                <a:cs typeface="Times New Roman" panose="02020603050405020304" pitchFamily="18" charset="0"/>
              </a:rPr>
              <a:t>incobotulinum</a:t>
            </a:r>
            <a:r>
              <a:rPr lang="en-US" dirty="0">
                <a:latin typeface="Times New Roman" panose="02020603050405020304" pitchFamily="18" charset="0"/>
                <a:cs typeface="Times New Roman" panose="02020603050405020304" pitchFamily="18" charset="0"/>
              </a:rPr>
              <a:t> toxin contains 100 U of neurotoxin, 0.9 mg of sodium chloride in a sterilized, vacuum-dried preservative-free form and 0.5 mg of human albumin.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0110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F663A6-6B7B-68C9-B62B-EDFECD1C6F5D}"/>
              </a:ext>
            </a:extLst>
          </p:cNvPr>
          <p:cNvSpPr>
            <a:spLocks noGrp="1"/>
          </p:cNvSpPr>
          <p:nvPr>
            <p:ph type="title"/>
          </p:nvPr>
        </p:nvSpPr>
        <p:spPr>
          <a:xfrm>
            <a:off x="1118422" y="510731"/>
            <a:ext cx="9603656" cy="728681"/>
          </a:xfrm>
        </p:spPr>
        <p:txBody>
          <a:bodyPr>
            <a:normAutofit fontScale="90000"/>
          </a:bodyPr>
          <a:lstStyle/>
          <a:p>
            <a:r>
              <a:rPr lang="en-IN" dirty="0">
                <a:latin typeface="Times New Roman" panose="02020603050405020304" pitchFamily="18" charset="0"/>
                <a:cs typeface="Times New Roman" panose="02020603050405020304" pitchFamily="18" charset="0"/>
              </a:rPr>
              <a:t>Indications of Botulinum Toxin</a:t>
            </a:r>
          </a:p>
        </p:txBody>
      </p:sp>
      <p:sp>
        <p:nvSpPr>
          <p:cNvPr id="3" name="Content Placeholder 2">
            <a:extLst>
              <a:ext uri="{FF2B5EF4-FFF2-40B4-BE49-F238E27FC236}">
                <a16:creationId xmlns:a16="http://schemas.microsoft.com/office/drawing/2014/main" xmlns="" id="{9658DD61-A6BB-74C9-65E6-F296EAA78830}"/>
              </a:ext>
            </a:extLst>
          </p:cNvPr>
          <p:cNvSpPr>
            <a:spLocks noGrp="1"/>
          </p:cNvSpPr>
          <p:nvPr>
            <p:ph sz="quarter" idx="13"/>
          </p:nvPr>
        </p:nvSpPr>
        <p:spPr>
          <a:xfrm>
            <a:off x="701780" y="1106677"/>
            <a:ext cx="4563396" cy="4925414"/>
          </a:xfrm>
        </p:spPr>
        <p:txBody>
          <a:bodyPr>
            <a:noAutofit/>
          </a:bodyPr>
          <a:lstStyle/>
          <a:p>
            <a:pPr>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Cosmetic indications for botulinum toxin</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Forehead lines </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Glabellar or frown lines </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Crow’s feet</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Eyebrow lift</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Infra-orbital lines</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Bunny’s lines or nasal scrunch lines</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Nasal-tip elevation </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Nasal flare </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Gummy smile </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Perioral </a:t>
            </a:r>
            <a:r>
              <a:rPr lang="en-IN" sz="2000" dirty="0" err="1">
                <a:latin typeface="Times New Roman" panose="02020603050405020304" pitchFamily="18" charset="0"/>
                <a:cs typeface="Times New Roman" panose="02020603050405020304" pitchFamily="18" charset="0"/>
              </a:rPr>
              <a:t>rhytides</a:t>
            </a:r>
            <a:endParaRPr lang="en-IN" sz="2000" dirty="0">
              <a:latin typeface="Times New Roman" panose="02020603050405020304" pitchFamily="18" charset="0"/>
              <a:cs typeface="Times New Roman" panose="02020603050405020304" pitchFamily="18" charset="0"/>
            </a:endParaRPr>
          </a:p>
          <a:p>
            <a:pPr marL="0" indent="0">
              <a:buNone/>
            </a:pPr>
            <a:endParaRPr lang="en-IN" sz="2000" b="1"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xmlns="" id="{E879B850-5ADB-5B62-97D7-8E2437FBF266}"/>
              </a:ext>
            </a:extLst>
          </p:cNvPr>
          <p:cNvSpPr txBox="1">
            <a:spLocks/>
          </p:cNvSpPr>
          <p:nvPr/>
        </p:nvSpPr>
        <p:spPr>
          <a:xfrm>
            <a:off x="6158682" y="1259624"/>
            <a:ext cx="4563396" cy="601679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panose="020B0604020202020204" pitchFamily="34" charset="0"/>
              <a:buChar char="•"/>
            </a:pPr>
            <a:endParaRPr lang="en-IN" sz="1600" b="1"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xmlns="" id="{979C3A13-9843-7393-8F9A-E9F120A389D8}"/>
              </a:ext>
            </a:extLst>
          </p:cNvPr>
          <p:cNvSpPr txBox="1">
            <a:spLocks/>
          </p:cNvSpPr>
          <p:nvPr/>
        </p:nvSpPr>
        <p:spPr>
          <a:xfrm>
            <a:off x="7521677" y="1239412"/>
            <a:ext cx="3968543" cy="492541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IN" sz="2000" dirty="0">
                <a:latin typeface="Times New Roman" panose="02020603050405020304" pitchFamily="18" charset="0"/>
                <a:cs typeface="Times New Roman" panose="02020603050405020304" pitchFamily="18" charset="0"/>
              </a:rPr>
              <a:t>Marionette lines</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a:t>
            </a:r>
            <a:r>
              <a:rPr lang="en-IN" sz="2000" dirty="0" err="1">
                <a:latin typeface="Times New Roman" panose="02020603050405020304" pitchFamily="18" charset="0"/>
                <a:cs typeface="Times New Roman" panose="02020603050405020304" pitchFamily="18" charset="0"/>
              </a:rPr>
              <a:t>Popply</a:t>
            </a:r>
            <a:r>
              <a:rPr lang="en-IN" sz="2000" dirty="0">
                <a:latin typeface="Times New Roman" panose="02020603050405020304" pitchFamily="18" charset="0"/>
                <a:cs typeface="Times New Roman" panose="02020603050405020304" pitchFamily="18" charset="0"/>
              </a:rPr>
              <a:t> chin </a:t>
            </a:r>
          </a:p>
          <a:p>
            <a:pPr>
              <a:buFont typeface="Arial" panose="020B0604020202020204" pitchFamily="34" charset="0"/>
              <a:buChar char="•"/>
            </a:pPr>
            <a:r>
              <a:rPr lang="en-IN" sz="2000" dirty="0" err="1">
                <a:latin typeface="Times New Roman" panose="02020603050405020304" pitchFamily="18" charset="0"/>
                <a:cs typeface="Times New Roman" panose="02020603050405020304" pitchFamily="18" charset="0"/>
              </a:rPr>
              <a:t>Platysmal</a:t>
            </a:r>
            <a:r>
              <a:rPr lang="en-IN" sz="2000" dirty="0">
                <a:latin typeface="Times New Roman" panose="02020603050405020304" pitchFamily="18" charset="0"/>
                <a:cs typeface="Times New Roman" panose="02020603050405020304" pitchFamily="18" charset="0"/>
              </a:rPr>
              <a:t> bands</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Nefertiti Lift </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Masseter hypertrophy</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Calf muscles hypertrophy</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Temporal hypertrophy </a:t>
            </a:r>
          </a:p>
          <a:p>
            <a:pPr>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Breast elevation</a:t>
            </a:r>
            <a:endParaRPr lang="en-IN" sz="2000" b="1" dirty="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503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B62F19-ED90-7AF8-8402-4FB35E126D2A}"/>
              </a:ext>
            </a:extLst>
          </p:cNvPr>
          <p:cNvSpPr>
            <a:spLocks noGrp="1"/>
          </p:cNvSpPr>
          <p:nvPr>
            <p:ph sz="quarter" idx="13"/>
          </p:nvPr>
        </p:nvSpPr>
        <p:spPr>
          <a:xfrm>
            <a:off x="943896" y="766916"/>
            <a:ext cx="10333703" cy="5024283"/>
          </a:xfrm>
        </p:spPr>
        <p:txBody>
          <a:bodyPr>
            <a:normAutofit lnSpcReduction="10000"/>
          </a:bodyPr>
          <a:lstStyle/>
          <a:p>
            <a:pPr>
              <a:buFont typeface="Wingdings" panose="05000000000000000000" pitchFamily="2" charset="2"/>
              <a:buChar char="v"/>
            </a:pPr>
            <a:r>
              <a:rPr lang="en-US" sz="2800" b="1" dirty="0" err="1">
                <a:latin typeface="Times New Roman" panose="02020603050405020304" pitchFamily="18" charset="0"/>
                <a:cs typeface="Times New Roman" panose="02020603050405020304" pitchFamily="18" charset="0"/>
              </a:rPr>
              <a:t>Noncosmetic</a:t>
            </a:r>
            <a:r>
              <a:rPr lang="en-US" sz="2800" b="1" dirty="0">
                <a:latin typeface="Times New Roman" panose="02020603050405020304" pitchFamily="18" charset="0"/>
                <a:cs typeface="Times New Roman" panose="02020603050405020304" pitchFamily="18" charset="0"/>
              </a:rPr>
              <a:t> indications of botulinum toxin</a:t>
            </a:r>
          </a:p>
          <a:p>
            <a:pPr>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Hyperhidrosis</a:t>
            </a:r>
          </a:p>
          <a:p>
            <a:pPr>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  Painful hypertrophic scars</a:t>
            </a:r>
          </a:p>
          <a:p>
            <a:pPr>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  Juvenile cerebral palsy</a:t>
            </a:r>
          </a:p>
          <a:p>
            <a:pPr>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  Skeletal muscle hyperactivity</a:t>
            </a:r>
          </a:p>
          <a:p>
            <a:pPr>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 Smooth muscle conditions</a:t>
            </a:r>
          </a:p>
          <a:p>
            <a:pPr>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 Adult spasticity </a:t>
            </a:r>
          </a:p>
          <a:p>
            <a:pPr>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 Postherpetic neuralgia </a:t>
            </a:r>
          </a:p>
          <a:p>
            <a:pPr>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 Migraine </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417455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257</TotalTime>
  <Words>2488</Words>
  <Application>Microsoft Office PowerPoint</Application>
  <PresentationFormat>Custom</PresentationFormat>
  <Paragraphs>215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Organic</vt:lpstr>
      <vt:lpstr>BOTULINUM TOXIN</vt:lpstr>
      <vt:lpstr>BOTULINUM TOXIN</vt:lpstr>
      <vt:lpstr>Slide 3</vt:lpstr>
      <vt:lpstr>Slide 4</vt:lpstr>
      <vt:lpstr>Slide 5</vt:lpstr>
      <vt:lpstr>Slide 6</vt:lpstr>
      <vt:lpstr>Slide 7</vt:lpstr>
      <vt:lpstr>Indications of Botulinum Toxin</vt:lpstr>
      <vt:lpstr>Slide 9</vt:lpstr>
      <vt:lpstr>Contraindications of botulinum toxin</vt:lpstr>
      <vt:lpstr>Injections in the Upper Face</vt:lpstr>
      <vt:lpstr>Slide 12</vt:lpstr>
      <vt:lpstr>Glabellar Lines</vt:lpstr>
      <vt:lpstr>Slide 14</vt:lpstr>
      <vt:lpstr>Crow’s Feet</vt:lpstr>
      <vt:lpstr>Slide 16</vt:lpstr>
      <vt:lpstr>Infraorbital Wrinkles</vt:lpstr>
      <vt:lpstr>Nasal Lines, Bunny Lines, or Botox Sign</vt:lpstr>
      <vt:lpstr>Slide 19</vt:lpstr>
      <vt:lpstr>Nasal Flare</vt:lpstr>
      <vt:lpstr>Nasal-Tip Elevation</vt:lpstr>
      <vt:lpstr>Gummy or Gingival Smile</vt:lpstr>
      <vt:lpstr>Perioral Rhytides or Smokers’ Lines</vt:lpstr>
      <vt:lpstr>Mentolabial Folds or Marionette Lines</vt:lpstr>
      <vt:lpstr>Slide 25</vt:lpstr>
      <vt:lpstr>Cobblestone or Popply Chin</vt:lpstr>
      <vt:lpstr>Slide 27</vt:lpstr>
      <vt:lpstr>Masseter Hypertrophy</vt:lpstr>
      <vt:lpstr>Slide 29</vt:lpstr>
      <vt:lpstr>Slide 30</vt:lpstr>
      <vt:lpstr>Neck Bands</vt:lpstr>
      <vt:lpstr>Slide 32</vt:lpstr>
      <vt:lpstr>Slide 33</vt:lpstr>
      <vt:lpstr>Nefertiti Lift</vt:lpstr>
      <vt:lpstr>Complications of Botulinum Toxin</vt:lpstr>
      <vt:lpstr>Slide 36</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BOTULINUM TOXIN</dc:title>
  <dc:creator>Mayur Navadiya</dc:creator>
  <cp:lastModifiedBy>user</cp:lastModifiedBy>
  <cp:revision>15</cp:revision>
  <dcterms:created xsi:type="dcterms:W3CDTF">2024-04-13T04:00:19Z</dcterms:created>
  <dcterms:modified xsi:type="dcterms:W3CDTF">2024-11-27T04:16:32Z</dcterms:modified>
</cp:coreProperties>
</file>