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6" r:id="rId4"/>
    <p:sldId id="347" r:id="rId5"/>
    <p:sldId id="348" r:id="rId6"/>
    <p:sldId id="350" r:id="rId7"/>
    <p:sldId id="349" r:id="rId8"/>
    <p:sldId id="342" r:id="rId9"/>
    <p:sldId id="343" r:id="rId10"/>
    <p:sldId id="345" r:id="rId11"/>
    <p:sldId id="329" r:id="rId12"/>
    <p:sldId id="328" r:id="rId13"/>
    <p:sldId id="327" r:id="rId14"/>
    <p:sldId id="276" r:id="rId15"/>
    <p:sldId id="277" r:id="rId16"/>
    <p:sldId id="331" r:id="rId17"/>
    <p:sldId id="330" r:id="rId18"/>
    <p:sldId id="280" r:id="rId19"/>
    <p:sldId id="333" r:id="rId20"/>
    <p:sldId id="309" r:id="rId21"/>
    <p:sldId id="334" r:id="rId22"/>
    <p:sldId id="282" r:id="rId23"/>
    <p:sldId id="304" r:id="rId24"/>
    <p:sldId id="283" r:id="rId25"/>
    <p:sldId id="339" r:id="rId26"/>
    <p:sldId id="340" r:id="rId27"/>
    <p:sldId id="341" r:id="rId28"/>
    <p:sldId id="332" r:id="rId29"/>
    <p:sldId id="306" r:id="rId30"/>
    <p:sldId id="290" r:id="rId31"/>
    <p:sldId id="308" r:id="rId32"/>
    <p:sldId id="338" r:id="rId33"/>
    <p:sldId id="335" r:id="rId34"/>
    <p:sldId id="336" r:id="rId35"/>
    <p:sldId id="337" r:id="rId36"/>
    <p:sldId id="289" r:id="rId37"/>
    <p:sldId id="297" r:id="rId38"/>
    <p:sldId id="32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4853" autoAdjust="0"/>
    <p:restoredTop sz="94660"/>
  </p:normalViewPr>
  <p:slideViewPr>
    <p:cSldViewPr snapToGrid="0" showGuides="1">
      <p:cViewPr varScale="1">
        <p:scale>
          <a:sx n="71" d="100"/>
          <a:sy n="71" d="100"/>
        </p:scale>
        <p:origin x="-30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A474B-2E5A-4DDC-BC85-24B6FC62179C}" type="doc">
      <dgm:prSet loTypeId="urn:microsoft.com/office/officeart/2005/8/layout/vList3#1" loCatId="list" qsTypeId="urn:microsoft.com/office/officeart/2005/8/quickstyle/simple1" qsCatId="simple" csTypeId="urn:microsoft.com/office/officeart/2005/8/colors/colorful1#1" csCatId="colorful" phldr="1"/>
      <dgm:spPr/>
    </dgm:pt>
    <dgm:pt modelId="{095DAEA7-BA8A-406B-8D50-C7DF635E4B98}">
      <dgm:prSet/>
      <dgm:spPr/>
      <dgm:t>
        <a:bodyPr/>
        <a:lstStyle/>
        <a:p>
          <a:r>
            <a:rPr lang="en-US" dirty="0" smtClean="0">
              <a:latin typeface="Verdana" panose="020B0604030504040204" pitchFamily="34" charset="0"/>
            </a:rPr>
            <a:t> Induction of HF: Here hair placode is formed.</a:t>
          </a:r>
        </a:p>
      </dgm:t>
    </dgm:pt>
    <dgm:pt modelId="{C25252E2-88EA-43B7-B553-9590AAF68109}" type="parTrans" cxnId="{76103F2F-E9DA-40FF-B82E-15471495B935}">
      <dgm:prSet/>
      <dgm:spPr/>
      <dgm:t>
        <a:bodyPr/>
        <a:lstStyle/>
        <a:p>
          <a:endParaRPr lang="en-US"/>
        </a:p>
      </dgm:t>
    </dgm:pt>
    <dgm:pt modelId="{3726A6E4-DBB2-40E2-B21C-78CDAFF827FF}" type="sibTrans" cxnId="{76103F2F-E9DA-40FF-B82E-15471495B935}">
      <dgm:prSet/>
      <dgm:spPr/>
      <dgm:t>
        <a:bodyPr/>
        <a:lstStyle/>
        <a:p>
          <a:endParaRPr lang="en-US"/>
        </a:p>
      </dgm:t>
    </dgm:pt>
    <dgm:pt modelId="{CD22B6B1-B55F-4FD6-9C44-C44FC45230A3}">
      <dgm:prSet phldrT="[Text]"/>
      <dgm:spPr/>
      <dgm:t>
        <a:bodyPr/>
        <a:lstStyle/>
        <a:p>
          <a:r>
            <a:rPr lang="en-US" dirty="0" smtClean="0">
              <a:latin typeface="Verdana" panose="020B0604030504040204" pitchFamily="34" charset="0"/>
            </a:rPr>
            <a:t>Organogenesis of HF: Hair peg is created.</a:t>
          </a:r>
          <a:endParaRPr lang="en-US" dirty="0"/>
        </a:p>
      </dgm:t>
    </dgm:pt>
    <dgm:pt modelId="{B40680EA-2624-40EE-9DF5-204EB9542E74}" type="parTrans" cxnId="{482F19BB-A648-48A6-B1F4-E90AC2358368}">
      <dgm:prSet/>
      <dgm:spPr/>
      <dgm:t>
        <a:bodyPr/>
        <a:lstStyle/>
        <a:p>
          <a:endParaRPr lang="en-US"/>
        </a:p>
      </dgm:t>
    </dgm:pt>
    <dgm:pt modelId="{9E8764AC-D6F8-4599-8034-78185C862185}" type="sibTrans" cxnId="{482F19BB-A648-48A6-B1F4-E90AC2358368}">
      <dgm:prSet/>
      <dgm:spPr/>
      <dgm:t>
        <a:bodyPr/>
        <a:lstStyle/>
        <a:p>
          <a:endParaRPr lang="en-US"/>
        </a:p>
      </dgm:t>
    </dgm:pt>
    <dgm:pt modelId="{61BF9CC4-4F54-432E-ACFD-94C9134AFA42}">
      <dgm:prSet/>
      <dgm:spPr/>
      <dgm:t>
        <a:bodyPr/>
        <a:lstStyle/>
        <a:p>
          <a:r>
            <a:rPr lang="en-US" dirty="0" smtClean="0">
              <a:latin typeface="Verdana" panose="020B0604030504040204" pitchFamily="34" charset="0"/>
            </a:rPr>
            <a:t>Cytodifferentiation of HF: Bulbous hair peg is formed.</a:t>
          </a:r>
          <a:endParaRPr lang="en-US" dirty="0">
            <a:latin typeface="Verdana" panose="020B0604030504040204" pitchFamily="34" charset="0"/>
          </a:endParaRPr>
        </a:p>
      </dgm:t>
    </dgm:pt>
    <dgm:pt modelId="{A180B083-FD25-4A3E-9F10-197D22FA04DC}" type="parTrans" cxnId="{9C3B6DBB-7D7B-4F17-A608-976CD6C9094B}">
      <dgm:prSet/>
      <dgm:spPr/>
      <dgm:t>
        <a:bodyPr/>
        <a:lstStyle/>
        <a:p>
          <a:endParaRPr lang="en-US"/>
        </a:p>
      </dgm:t>
    </dgm:pt>
    <dgm:pt modelId="{7FFDB2CC-CD51-49C8-8051-26F0F9B5F170}" type="sibTrans" cxnId="{9C3B6DBB-7D7B-4F17-A608-976CD6C9094B}">
      <dgm:prSet/>
      <dgm:spPr/>
      <dgm:t>
        <a:bodyPr/>
        <a:lstStyle/>
        <a:p>
          <a:endParaRPr lang="en-US"/>
        </a:p>
      </dgm:t>
    </dgm:pt>
    <dgm:pt modelId="{5CFEA874-ED4C-47D2-BC12-11DB25A9F6E9}" type="pres">
      <dgm:prSet presAssocID="{712A474B-2E5A-4DDC-BC85-24B6FC62179C}" presName="linearFlow" presStyleCnt="0">
        <dgm:presLayoutVars>
          <dgm:dir/>
          <dgm:resizeHandles val="exact"/>
        </dgm:presLayoutVars>
      </dgm:prSet>
      <dgm:spPr/>
    </dgm:pt>
    <dgm:pt modelId="{AF0E25E6-338D-48AB-9441-7A856BCC1AB3}" type="pres">
      <dgm:prSet presAssocID="{095DAEA7-BA8A-406B-8D50-C7DF635E4B98}" presName="composite" presStyleCnt="0"/>
      <dgm:spPr/>
    </dgm:pt>
    <dgm:pt modelId="{8669AFF4-8C30-4DA5-9E18-831D8B826902}" type="pres">
      <dgm:prSet presAssocID="{095DAEA7-BA8A-406B-8D50-C7DF635E4B98}" presName="imgShp" presStyleLbl="fgImgPlace1" presStyleIdx="0" presStyleCnt="3"/>
      <dgm:spPr/>
    </dgm:pt>
    <dgm:pt modelId="{70DFFDD3-B94D-4D67-BEBF-5EBABA0232CE}" type="pres">
      <dgm:prSet presAssocID="{095DAEA7-BA8A-406B-8D50-C7DF635E4B98}" presName="txShp" presStyleLbl="node1" presStyleIdx="0" presStyleCnt="3">
        <dgm:presLayoutVars>
          <dgm:bulletEnabled val="1"/>
        </dgm:presLayoutVars>
      </dgm:prSet>
      <dgm:spPr/>
      <dgm:t>
        <a:bodyPr/>
        <a:lstStyle/>
        <a:p>
          <a:endParaRPr lang="en-US"/>
        </a:p>
      </dgm:t>
    </dgm:pt>
    <dgm:pt modelId="{A553E11B-E15C-4E29-8B4A-94740CE279EB}" type="pres">
      <dgm:prSet presAssocID="{3726A6E4-DBB2-40E2-B21C-78CDAFF827FF}" presName="spacing" presStyleCnt="0"/>
      <dgm:spPr/>
    </dgm:pt>
    <dgm:pt modelId="{E0CC0CEF-1B01-4279-9684-76DE7C4CD3F0}" type="pres">
      <dgm:prSet presAssocID="{CD22B6B1-B55F-4FD6-9C44-C44FC45230A3}" presName="composite" presStyleCnt="0"/>
      <dgm:spPr/>
    </dgm:pt>
    <dgm:pt modelId="{5372B610-92D7-461C-BDAC-C42501DC6C21}" type="pres">
      <dgm:prSet presAssocID="{CD22B6B1-B55F-4FD6-9C44-C44FC45230A3}" presName="imgShp" presStyleLbl="fgImgPlace1" presStyleIdx="1" presStyleCnt="3"/>
      <dgm:spPr/>
    </dgm:pt>
    <dgm:pt modelId="{1BEE0FDD-7165-4366-B018-1B9220F36C93}" type="pres">
      <dgm:prSet presAssocID="{CD22B6B1-B55F-4FD6-9C44-C44FC45230A3}" presName="txShp" presStyleLbl="node1" presStyleIdx="1" presStyleCnt="3">
        <dgm:presLayoutVars>
          <dgm:bulletEnabled val="1"/>
        </dgm:presLayoutVars>
      </dgm:prSet>
      <dgm:spPr/>
      <dgm:t>
        <a:bodyPr/>
        <a:lstStyle/>
        <a:p>
          <a:endParaRPr lang="en-US"/>
        </a:p>
      </dgm:t>
    </dgm:pt>
    <dgm:pt modelId="{065E5434-C962-408C-91F9-C0D9FF6E2CAB}" type="pres">
      <dgm:prSet presAssocID="{9E8764AC-D6F8-4599-8034-78185C862185}" presName="spacing" presStyleCnt="0"/>
      <dgm:spPr/>
    </dgm:pt>
    <dgm:pt modelId="{1066E181-CB07-46D6-89EA-EFF192DDE484}" type="pres">
      <dgm:prSet presAssocID="{61BF9CC4-4F54-432E-ACFD-94C9134AFA42}" presName="composite" presStyleCnt="0"/>
      <dgm:spPr/>
    </dgm:pt>
    <dgm:pt modelId="{96BA9F7C-C58B-4F23-B8DB-61214A7E59AD}" type="pres">
      <dgm:prSet presAssocID="{61BF9CC4-4F54-432E-ACFD-94C9134AFA42}" presName="imgShp" presStyleLbl="fgImgPlace1" presStyleIdx="2" presStyleCnt="3"/>
      <dgm:spPr/>
    </dgm:pt>
    <dgm:pt modelId="{3F1F9693-69B0-41D7-AF73-8F13806DF62E}" type="pres">
      <dgm:prSet presAssocID="{61BF9CC4-4F54-432E-ACFD-94C9134AFA42}" presName="txShp" presStyleLbl="node1" presStyleIdx="2" presStyleCnt="3">
        <dgm:presLayoutVars>
          <dgm:bulletEnabled val="1"/>
        </dgm:presLayoutVars>
      </dgm:prSet>
      <dgm:spPr/>
      <dgm:t>
        <a:bodyPr/>
        <a:lstStyle/>
        <a:p>
          <a:endParaRPr lang="en-US"/>
        </a:p>
      </dgm:t>
    </dgm:pt>
  </dgm:ptLst>
  <dgm:cxnLst>
    <dgm:cxn modelId="{011B1945-4A6B-495A-BFA3-2331EE405F4C}" type="presOf" srcId="{61BF9CC4-4F54-432E-ACFD-94C9134AFA42}" destId="{3F1F9693-69B0-41D7-AF73-8F13806DF62E}" srcOrd="0" destOrd="0" presId="urn:microsoft.com/office/officeart/2005/8/layout/vList3#1"/>
    <dgm:cxn modelId="{76103F2F-E9DA-40FF-B82E-15471495B935}" srcId="{712A474B-2E5A-4DDC-BC85-24B6FC62179C}" destId="{095DAEA7-BA8A-406B-8D50-C7DF635E4B98}" srcOrd="0" destOrd="0" parTransId="{C25252E2-88EA-43B7-B553-9590AAF68109}" sibTransId="{3726A6E4-DBB2-40E2-B21C-78CDAFF827FF}"/>
    <dgm:cxn modelId="{482F19BB-A648-48A6-B1F4-E90AC2358368}" srcId="{712A474B-2E5A-4DDC-BC85-24B6FC62179C}" destId="{CD22B6B1-B55F-4FD6-9C44-C44FC45230A3}" srcOrd="1" destOrd="0" parTransId="{B40680EA-2624-40EE-9DF5-204EB9542E74}" sibTransId="{9E8764AC-D6F8-4599-8034-78185C862185}"/>
    <dgm:cxn modelId="{98819E2E-17A2-48BC-8926-D8D94CFBEC7B}" type="presOf" srcId="{095DAEA7-BA8A-406B-8D50-C7DF635E4B98}" destId="{70DFFDD3-B94D-4D67-BEBF-5EBABA0232CE}" srcOrd="0" destOrd="0" presId="urn:microsoft.com/office/officeart/2005/8/layout/vList3#1"/>
    <dgm:cxn modelId="{9C3B6DBB-7D7B-4F17-A608-976CD6C9094B}" srcId="{712A474B-2E5A-4DDC-BC85-24B6FC62179C}" destId="{61BF9CC4-4F54-432E-ACFD-94C9134AFA42}" srcOrd="2" destOrd="0" parTransId="{A180B083-FD25-4A3E-9F10-197D22FA04DC}" sibTransId="{7FFDB2CC-CD51-49C8-8051-26F0F9B5F170}"/>
    <dgm:cxn modelId="{F5DE3BDA-ACD9-43D2-B7A7-80FC5A40217E}" type="presOf" srcId="{712A474B-2E5A-4DDC-BC85-24B6FC62179C}" destId="{5CFEA874-ED4C-47D2-BC12-11DB25A9F6E9}" srcOrd="0" destOrd="0" presId="urn:microsoft.com/office/officeart/2005/8/layout/vList3#1"/>
    <dgm:cxn modelId="{98D273C0-6DF5-4019-B9AC-73A47071DFA6}" type="presOf" srcId="{CD22B6B1-B55F-4FD6-9C44-C44FC45230A3}" destId="{1BEE0FDD-7165-4366-B018-1B9220F36C93}" srcOrd="0" destOrd="0" presId="urn:microsoft.com/office/officeart/2005/8/layout/vList3#1"/>
    <dgm:cxn modelId="{D6764EBA-F0C7-4577-A3F9-16C4C4E41646}" type="presParOf" srcId="{5CFEA874-ED4C-47D2-BC12-11DB25A9F6E9}" destId="{AF0E25E6-338D-48AB-9441-7A856BCC1AB3}" srcOrd="0" destOrd="0" presId="urn:microsoft.com/office/officeart/2005/8/layout/vList3#1"/>
    <dgm:cxn modelId="{24AA0C2F-0DD1-4DC5-884D-2527D3D1E0E1}" type="presParOf" srcId="{AF0E25E6-338D-48AB-9441-7A856BCC1AB3}" destId="{8669AFF4-8C30-4DA5-9E18-831D8B826902}" srcOrd="0" destOrd="0" presId="urn:microsoft.com/office/officeart/2005/8/layout/vList3#1"/>
    <dgm:cxn modelId="{84F820F2-F415-4D71-87AF-7EB698910B68}" type="presParOf" srcId="{AF0E25E6-338D-48AB-9441-7A856BCC1AB3}" destId="{70DFFDD3-B94D-4D67-BEBF-5EBABA0232CE}" srcOrd="1" destOrd="0" presId="urn:microsoft.com/office/officeart/2005/8/layout/vList3#1"/>
    <dgm:cxn modelId="{03EC035C-65CE-4D55-9BA5-F933C26145B7}" type="presParOf" srcId="{5CFEA874-ED4C-47D2-BC12-11DB25A9F6E9}" destId="{A553E11B-E15C-4E29-8B4A-94740CE279EB}" srcOrd="1" destOrd="0" presId="urn:microsoft.com/office/officeart/2005/8/layout/vList3#1"/>
    <dgm:cxn modelId="{DF1B7563-CC3A-4FA4-8FFA-9DD582A1A4A2}" type="presParOf" srcId="{5CFEA874-ED4C-47D2-BC12-11DB25A9F6E9}" destId="{E0CC0CEF-1B01-4279-9684-76DE7C4CD3F0}" srcOrd="2" destOrd="0" presId="urn:microsoft.com/office/officeart/2005/8/layout/vList3#1"/>
    <dgm:cxn modelId="{4253CAB0-CD38-413C-834A-50F018007C5F}" type="presParOf" srcId="{E0CC0CEF-1B01-4279-9684-76DE7C4CD3F0}" destId="{5372B610-92D7-461C-BDAC-C42501DC6C21}" srcOrd="0" destOrd="0" presId="urn:microsoft.com/office/officeart/2005/8/layout/vList3#1"/>
    <dgm:cxn modelId="{EEA5D094-2E6A-453F-8106-2FBD79C95A97}" type="presParOf" srcId="{E0CC0CEF-1B01-4279-9684-76DE7C4CD3F0}" destId="{1BEE0FDD-7165-4366-B018-1B9220F36C93}" srcOrd="1" destOrd="0" presId="urn:microsoft.com/office/officeart/2005/8/layout/vList3#1"/>
    <dgm:cxn modelId="{D377D519-5D78-41EF-90BC-C192392942A3}" type="presParOf" srcId="{5CFEA874-ED4C-47D2-BC12-11DB25A9F6E9}" destId="{065E5434-C962-408C-91F9-C0D9FF6E2CAB}" srcOrd="3" destOrd="0" presId="urn:microsoft.com/office/officeart/2005/8/layout/vList3#1"/>
    <dgm:cxn modelId="{80217C3F-DB01-45A6-A4D1-E79E27D26B48}" type="presParOf" srcId="{5CFEA874-ED4C-47D2-BC12-11DB25A9F6E9}" destId="{1066E181-CB07-46D6-89EA-EFF192DDE484}" srcOrd="4" destOrd="0" presId="urn:microsoft.com/office/officeart/2005/8/layout/vList3#1"/>
    <dgm:cxn modelId="{24FEEEDD-ECBD-460D-8D97-5F2037F65205}" type="presParOf" srcId="{1066E181-CB07-46D6-89EA-EFF192DDE484}" destId="{96BA9F7C-C58B-4F23-B8DB-61214A7E59AD}" srcOrd="0" destOrd="0" presId="urn:microsoft.com/office/officeart/2005/8/layout/vList3#1"/>
    <dgm:cxn modelId="{5CBA3872-F431-4612-A2F3-053B157D9C6F}" type="presParOf" srcId="{1066E181-CB07-46D6-89EA-EFF192DDE484}" destId="{3F1F9693-69B0-41D7-AF73-8F13806DF62E}"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FFDD3-B94D-4D67-BEBF-5EBABA0232CE}">
      <dsp:nvSpPr>
        <dsp:cNvPr id="0" name=""/>
        <dsp:cNvSpPr/>
      </dsp:nvSpPr>
      <dsp:spPr>
        <a:xfrm rot="10800000">
          <a:off x="1868882" y="1056"/>
          <a:ext cx="6310478" cy="1117604"/>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832"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Verdana" panose="020B0604030504040204" pitchFamily="34" charset="0"/>
            </a:rPr>
            <a:t> Induction of HF: Here hair placode is formed.</a:t>
          </a:r>
        </a:p>
      </dsp:txBody>
      <dsp:txXfrm rot="10800000">
        <a:off x="2148283" y="1056"/>
        <a:ext cx="6031077" cy="1117604"/>
      </dsp:txXfrm>
    </dsp:sp>
    <dsp:sp modelId="{8669AFF4-8C30-4DA5-9E18-831D8B826902}">
      <dsp:nvSpPr>
        <dsp:cNvPr id="0" name=""/>
        <dsp:cNvSpPr/>
      </dsp:nvSpPr>
      <dsp:spPr>
        <a:xfrm>
          <a:off x="1310080" y="1056"/>
          <a:ext cx="1117604" cy="1117604"/>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EE0FDD-7165-4366-B018-1B9220F36C93}">
      <dsp:nvSpPr>
        <dsp:cNvPr id="0" name=""/>
        <dsp:cNvSpPr/>
      </dsp:nvSpPr>
      <dsp:spPr>
        <a:xfrm rot="10800000">
          <a:off x="1868882" y="1452273"/>
          <a:ext cx="6310478" cy="1117604"/>
        </a:xfrm>
        <a:prstGeom prst="homePlat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832"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Verdana" panose="020B0604030504040204" pitchFamily="34" charset="0"/>
            </a:rPr>
            <a:t>Organogenesis of HF: Hair peg is created.</a:t>
          </a:r>
          <a:endParaRPr lang="en-US" sz="3000" kern="1200" dirty="0"/>
        </a:p>
      </dsp:txBody>
      <dsp:txXfrm rot="10800000">
        <a:off x="2148283" y="1452273"/>
        <a:ext cx="6031077" cy="1117604"/>
      </dsp:txXfrm>
    </dsp:sp>
    <dsp:sp modelId="{5372B610-92D7-461C-BDAC-C42501DC6C21}">
      <dsp:nvSpPr>
        <dsp:cNvPr id="0" name=""/>
        <dsp:cNvSpPr/>
      </dsp:nvSpPr>
      <dsp:spPr>
        <a:xfrm>
          <a:off x="1310080" y="1452273"/>
          <a:ext cx="1117604" cy="1117604"/>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1F9693-69B0-41D7-AF73-8F13806DF62E}">
      <dsp:nvSpPr>
        <dsp:cNvPr id="0" name=""/>
        <dsp:cNvSpPr/>
      </dsp:nvSpPr>
      <dsp:spPr>
        <a:xfrm rot="10800000">
          <a:off x="1868882" y="2903490"/>
          <a:ext cx="6310478" cy="1117604"/>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832"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Verdana" panose="020B0604030504040204" pitchFamily="34" charset="0"/>
            </a:rPr>
            <a:t>Cytodifferentiation of HF: Bulbous hair peg is formed.</a:t>
          </a:r>
          <a:endParaRPr lang="en-US" sz="3000" kern="1200" dirty="0">
            <a:latin typeface="Verdana" panose="020B0604030504040204" pitchFamily="34" charset="0"/>
          </a:endParaRPr>
        </a:p>
      </dsp:txBody>
      <dsp:txXfrm rot="10800000">
        <a:off x="2148283" y="2903490"/>
        <a:ext cx="6031077" cy="1117604"/>
      </dsp:txXfrm>
    </dsp:sp>
    <dsp:sp modelId="{96BA9F7C-C58B-4F23-B8DB-61214A7E59AD}">
      <dsp:nvSpPr>
        <dsp:cNvPr id="0" name=""/>
        <dsp:cNvSpPr/>
      </dsp:nvSpPr>
      <dsp:spPr>
        <a:xfrm>
          <a:off x="1310080" y="2903490"/>
          <a:ext cx="1117604" cy="1117604"/>
        </a:xfrm>
        <a:prstGeom prst="ellipse">
          <a:avLst/>
        </a:prstGeom>
        <a:solidFill>
          <a:schemeClr val="accent4">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27/11/2024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27/11/2024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pPr/>
              <a:t>27/11/2024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730848" cy="2526434"/>
          </a:xfrm>
        </p:spPr>
        <p:txBody>
          <a:bodyPr/>
          <a:lstStyle/>
          <a:p>
            <a:r>
              <a:rPr lang="en-IN" dirty="0" smtClean="0">
                <a:solidFill>
                  <a:srgbClr val="FFC000"/>
                </a:solidFill>
              </a:rPr>
              <a:t>Hair Cycle and Stages of Hair growth</a:t>
            </a:r>
            <a:endParaRPr lang="en-IN" dirty="0">
              <a:solidFill>
                <a:srgbClr val="FFC000"/>
              </a:solidFill>
            </a:endParaRPr>
          </a:p>
        </p:txBody>
      </p:sp>
      <p:sp>
        <p:nvSpPr>
          <p:cNvPr id="3" name="Subtitle 2"/>
          <p:cNvSpPr>
            <a:spLocks noGrp="1"/>
          </p:cNvSpPr>
          <p:nvPr>
            <p:ph type="subTitle" idx="1"/>
          </p:nvPr>
        </p:nvSpPr>
        <p:spPr>
          <a:xfrm>
            <a:off x="7276562" y="4455886"/>
            <a:ext cx="4044581" cy="1182913"/>
          </a:xfrm>
        </p:spPr>
        <p:txBody>
          <a:bodyPr>
            <a:normAutofit fontScale="55000" lnSpcReduction="20000"/>
          </a:bodyPr>
          <a:lstStyle/>
          <a:p>
            <a:r>
              <a:rPr lang="en-IN" sz="2400" dirty="0" smtClean="0">
                <a:solidFill>
                  <a:schemeClr val="tx1"/>
                </a:solidFill>
              </a:rPr>
              <a:t>By- Dr sharookh khan</a:t>
            </a:r>
          </a:p>
          <a:p>
            <a:r>
              <a:rPr lang="en-IN" sz="2400" dirty="0" smtClean="0">
                <a:solidFill>
                  <a:schemeClr val="tx1"/>
                </a:solidFill>
              </a:rPr>
              <a:t>Senior Resident</a:t>
            </a:r>
          </a:p>
          <a:p>
            <a:r>
              <a:rPr lang="en-IN" sz="2400" smtClean="0">
                <a:solidFill>
                  <a:schemeClr val="tx1"/>
                </a:solidFill>
              </a:rPr>
              <a:t>Sbks mi &amp; rc</a:t>
            </a:r>
            <a:endParaRPr lang="en-IN" sz="2400" dirty="0" smtClean="0">
              <a:solidFill>
                <a:schemeClr val="tx1"/>
              </a:solidFill>
            </a:endParaRPr>
          </a:p>
          <a:p>
            <a:r>
              <a:rPr lang="en-IN" sz="2400" dirty="0" smtClean="0">
                <a:solidFill>
                  <a:schemeClr val="tx1"/>
                </a:solidFill>
              </a:rPr>
              <a:t>              </a:t>
            </a:r>
            <a:endParaRPr lang="en-IN" sz="2400" dirty="0">
              <a:solidFill>
                <a:schemeClr val="tx1"/>
              </a:solidFill>
            </a:endParaRPr>
          </a:p>
        </p:txBody>
      </p:sp>
    </p:spTree>
    <p:extLst>
      <p:ext uri="{BB962C8B-B14F-4D97-AF65-F5344CB8AC3E}">
        <p14:creationId xmlns:p14="http://schemas.microsoft.com/office/powerpoint/2010/main" xmlns="" val="3404264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7017" y="251307"/>
            <a:ext cx="9875520" cy="6436876"/>
          </a:xfrm>
          <a:prstGeom prst="rect">
            <a:avLst/>
          </a:prstGeom>
        </p:spPr>
      </p:pic>
    </p:spTree>
    <p:extLst>
      <p:ext uri="{BB962C8B-B14F-4D97-AF65-F5344CB8AC3E}">
        <p14:creationId xmlns:p14="http://schemas.microsoft.com/office/powerpoint/2010/main" xmlns="" val="409786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571" y="595086"/>
            <a:ext cx="9652000" cy="1815882"/>
          </a:xfrm>
          <a:prstGeom prst="rect">
            <a:avLst/>
          </a:prstGeom>
        </p:spPr>
        <p:txBody>
          <a:bodyPr wrap="square">
            <a:spAutoFit/>
          </a:bodyPr>
          <a:lstStyle/>
          <a:p>
            <a:r>
              <a:rPr lang="en-US" sz="3200" dirty="0">
                <a:latin typeface="Verdana" panose="020B0604030504040204" pitchFamily="34" charset="0"/>
              </a:rPr>
              <a:t>Follicular morphogenesis includes three processes</a:t>
            </a:r>
            <a:r>
              <a:rPr lang="en-US" sz="3200" dirty="0" smtClean="0">
                <a:latin typeface="Verdana" panose="020B0604030504040204" pitchFamily="34" charset="0"/>
              </a:rPr>
              <a:t>:</a:t>
            </a:r>
          </a:p>
          <a:p>
            <a:endParaRPr lang="en-US" sz="2400" dirty="0">
              <a:latin typeface="Verdana" panose="020B0604030504040204" pitchFamily="34" charset="0"/>
            </a:endParaRPr>
          </a:p>
          <a:p>
            <a:endParaRPr lang="en-US" sz="2400" dirty="0"/>
          </a:p>
        </p:txBody>
      </p:sp>
      <p:graphicFrame>
        <p:nvGraphicFramePr>
          <p:cNvPr id="3" name="Diagram 2"/>
          <p:cNvGraphicFramePr/>
          <p:nvPr>
            <p:extLst>
              <p:ext uri="{D42A27DB-BD31-4B8C-83A1-F6EECF244321}">
                <p14:modId xmlns:p14="http://schemas.microsoft.com/office/powerpoint/2010/main" xmlns="" val="3325626433"/>
              </p:ext>
            </p:extLst>
          </p:nvPr>
        </p:nvGraphicFramePr>
        <p:xfrm>
          <a:off x="1274353" y="2091266"/>
          <a:ext cx="9489441" cy="4022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2873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633" y="330199"/>
            <a:ext cx="11861196" cy="6166679"/>
          </a:xfrm>
          <a:prstGeom prst="rect">
            <a:avLst/>
          </a:prstGeom>
        </p:spPr>
      </p:pic>
    </p:spTree>
    <p:extLst>
      <p:ext uri="{BB962C8B-B14F-4D97-AF65-F5344CB8AC3E}">
        <p14:creationId xmlns:p14="http://schemas.microsoft.com/office/powerpoint/2010/main" xmlns="" val="2068352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207" y="389965"/>
            <a:ext cx="11569700" cy="6045199"/>
          </a:xfrm>
          <a:prstGeom prst="rect">
            <a:avLst/>
          </a:prstGeom>
        </p:spPr>
      </p:pic>
    </p:spTree>
    <p:extLst>
      <p:ext uri="{BB962C8B-B14F-4D97-AF65-F5344CB8AC3E}">
        <p14:creationId xmlns:p14="http://schemas.microsoft.com/office/powerpoint/2010/main" xmlns="" val="2630514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C000"/>
                </a:solidFill>
              </a:rPr>
              <a:t>HAIR CYCLE</a:t>
            </a:r>
            <a:endParaRPr lang="en-IN" dirty="0">
              <a:solidFill>
                <a:srgbClr val="FFC000"/>
              </a:solidFill>
            </a:endParaRPr>
          </a:p>
        </p:txBody>
      </p:sp>
      <p:sp>
        <p:nvSpPr>
          <p:cNvPr id="3" name="Content Placeholder 2"/>
          <p:cNvSpPr>
            <a:spLocks noGrp="1"/>
          </p:cNvSpPr>
          <p:nvPr>
            <p:ph idx="1"/>
          </p:nvPr>
        </p:nvSpPr>
        <p:spPr>
          <a:xfrm>
            <a:off x="1103312" y="1248229"/>
            <a:ext cx="8946541" cy="5389638"/>
          </a:xfrm>
        </p:spPr>
        <p:txBody>
          <a:bodyPr>
            <a:normAutofit/>
          </a:bodyPr>
          <a:lstStyle/>
          <a:p>
            <a:r>
              <a:rPr lang="en-US" sz="2400" dirty="0">
                <a:latin typeface="Verdana" panose="020B0604030504040204" pitchFamily="34" charset="0"/>
              </a:rPr>
              <a:t>The </a:t>
            </a:r>
            <a:r>
              <a:rPr lang="en-US" sz="2400" dirty="0" smtClean="0">
                <a:latin typeface="Verdana" panose="020B0604030504040204" pitchFamily="34" charset="0"/>
              </a:rPr>
              <a:t>Hair follicle </a:t>
            </a:r>
            <a:r>
              <a:rPr lang="en-US" sz="2400" dirty="0">
                <a:latin typeface="Verdana" panose="020B0604030504040204" pitchFamily="34" charset="0"/>
              </a:rPr>
              <a:t>represents a </a:t>
            </a:r>
            <a:r>
              <a:rPr lang="en-US" sz="2400" dirty="0" smtClean="0">
                <a:solidFill>
                  <a:srgbClr val="FF0000"/>
                </a:solidFill>
                <a:latin typeface="Verdana" panose="020B0604030504040204" pitchFamily="34" charset="0"/>
              </a:rPr>
              <a:t>neuroectodermal-mesodermal</a:t>
            </a:r>
            <a:r>
              <a:rPr lang="en-US" sz="2400" dirty="0" smtClean="0">
                <a:latin typeface="Verdana" panose="020B0604030504040204" pitchFamily="34" charset="0"/>
              </a:rPr>
              <a:t> derivative </a:t>
            </a:r>
            <a:r>
              <a:rPr lang="en-US" sz="2400" dirty="0">
                <a:latin typeface="Verdana" panose="020B0604030504040204" pitchFamily="34" charset="0"/>
              </a:rPr>
              <a:t>with pluripotent stem cell nidus </a:t>
            </a:r>
            <a:r>
              <a:rPr lang="en-US" sz="2400" dirty="0" smtClean="0">
                <a:latin typeface="Verdana" panose="020B0604030504040204" pitchFamily="34" charset="0"/>
              </a:rPr>
              <a:t>at the </a:t>
            </a:r>
            <a:r>
              <a:rPr lang="en-US" sz="2400" dirty="0">
                <a:latin typeface="Verdana" panose="020B0604030504040204" pitchFamily="34" charset="0"/>
              </a:rPr>
              <a:t>bulge area</a:t>
            </a:r>
            <a:r>
              <a:rPr lang="en-US" sz="2400" dirty="0" smtClean="0">
                <a:latin typeface="Verdana" panose="020B0604030504040204" pitchFamily="34" charset="0"/>
              </a:rPr>
              <a:t>.</a:t>
            </a:r>
          </a:p>
          <a:p>
            <a:r>
              <a:rPr lang="en-US" sz="2400" dirty="0">
                <a:latin typeface="Verdana" panose="020B0604030504040204" pitchFamily="34" charset="0"/>
              </a:rPr>
              <a:t>Each follicle has the capacity </a:t>
            </a:r>
            <a:r>
              <a:rPr lang="en-US" sz="2400" dirty="0" smtClean="0">
                <a:latin typeface="Verdana" panose="020B0604030504040204" pitchFamily="34" charset="0"/>
              </a:rPr>
              <a:t>to undergo </a:t>
            </a:r>
            <a:r>
              <a:rPr lang="en-US" sz="2400" dirty="0">
                <a:latin typeface="Verdana" panose="020B0604030504040204" pitchFamily="34" charset="0"/>
              </a:rPr>
              <a:t>cyclic phases of growing, resting, </a:t>
            </a:r>
            <a:r>
              <a:rPr lang="en-US" sz="2400" dirty="0" smtClean="0">
                <a:latin typeface="Verdana" panose="020B0604030504040204" pitchFamily="34" charset="0"/>
              </a:rPr>
              <a:t>and replenishing </a:t>
            </a:r>
            <a:r>
              <a:rPr lang="en-US" sz="2400" dirty="0">
                <a:latin typeface="Verdana" panose="020B0604030504040204" pitchFamily="34" charset="0"/>
              </a:rPr>
              <a:t>itself with an independent </a:t>
            </a:r>
            <a:r>
              <a:rPr lang="en-US" sz="2400" dirty="0" smtClean="0">
                <a:latin typeface="Verdana" panose="020B0604030504040204" pitchFamily="34" charset="0"/>
              </a:rPr>
              <a:t>biological clock.</a:t>
            </a:r>
          </a:p>
          <a:p>
            <a:r>
              <a:rPr lang="en-US" sz="2400" dirty="0">
                <a:latin typeface="Verdana" panose="020B0604030504040204" pitchFamily="34" charset="0"/>
              </a:rPr>
              <a:t>It shows stages of </a:t>
            </a:r>
            <a:endParaRPr lang="en-US" sz="2400" dirty="0" smtClean="0">
              <a:latin typeface="Verdana" panose="020B0604030504040204" pitchFamily="34" charset="0"/>
            </a:endParaRPr>
          </a:p>
          <a:p>
            <a:pPr>
              <a:buFont typeface="Wingdings" panose="05000000000000000000" pitchFamily="2" charset="2"/>
              <a:buChar char="§"/>
            </a:pPr>
            <a:r>
              <a:rPr lang="en-US" sz="2400" dirty="0">
                <a:latin typeface="Verdana" panose="020B0604030504040204" pitchFamily="34" charset="0"/>
              </a:rPr>
              <a:t>Anagen </a:t>
            </a:r>
            <a:r>
              <a:rPr lang="en-US" sz="2400" dirty="0" smtClean="0">
                <a:latin typeface="Verdana" panose="020B0604030504040204" pitchFamily="34" charset="0"/>
              </a:rPr>
              <a:t>(Growth phase)</a:t>
            </a:r>
            <a:endParaRPr lang="en-US" sz="2400" dirty="0">
              <a:latin typeface="Verdana" panose="020B0604030504040204" pitchFamily="34" charset="0"/>
            </a:endParaRPr>
          </a:p>
          <a:p>
            <a:pPr>
              <a:buFont typeface="Wingdings" panose="05000000000000000000" pitchFamily="2" charset="2"/>
              <a:buChar char="§"/>
            </a:pPr>
            <a:r>
              <a:rPr lang="en-US" sz="2400" dirty="0" smtClean="0">
                <a:latin typeface="Verdana" panose="020B0604030504040204" pitchFamily="34" charset="0"/>
              </a:rPr>
              <a:t>Catagen </a:t>
            </a:r>
            <a:r>
              <a:rPr lang="en-US" sz="2400" dirty="0">
                <a:latin typeface="Verdana" panose="020B0604030504040204" pitchFamily="34" charset="0"/>
              </a:rPr>
              <a:t>(Regression </a:t>
            </a:r>
            <a:r>
              <a:rPr lang="en-US" sz="2400" dirty="0" smtClean="0">
                <a:latin typeface="Verdana" panose="020B0604030504040204" pitchFamily="34" charset="0"/>
              </a:rPr>
              <a:t>phase)</a:t>
            </a:r>
          </a:p>
          <a:p>
            <a:pPr>
              <a:buFont typeface="Wingdings" panose="05000000000000000000" pitchFamily="2" charset="2"/>
              <a:buChar char="§"/>
            </a:pPr>
            <a:r>
              <a:rPr lang="en-US" sz="2400" dirty="0">
                <a:latin typeface="Verdana" panose="020B0604030504040204" pitchFamily="34" charset="0"/>
              </a:rPr>
              <a:t>Telogen (Resting </a:t>
            </a:r>
            <a:r>
              <a:rPr lang="en-US" sz="2400" dirty="0" smtClean="0">
                <a:latin typeface="Verdana" panose="020B0604030504040204" pitchFamily="34" charset="0"/>
              </a:rPr>
              <a:t>phase)</a:t>
            </a:r>
          </a:p>
          <a:p>
            <a:pPr>
              <a:buFont typeface="Wingdings" panose="05000000000000000000" pitchFamily="2" charset="2"/>
              <a:buChar char="§"/>
            </a:pPr>
            <a:r>
              <a:rPr lang="en-US" sz="2400" dirty="0">
                <a:latin typeface="Verdana" panose="020B0604030504040204" pitchFamily="34" charset="0"/>
              </a:rPr>
              <a:t>Exogen (Shedding </a:t>
            </a:r>
            <a:r>
              <a:rPr lang="en-US" sz="2400" dirty="0" smtClean="0">
                <a:latin typeface="Verdana" panose="020B0604030504040204" pitchFamily="34" charset="0"/>
              </a:rPr>
              <a:t>phase)</a:t>
            </a:r>
          </a:p>
          <a:p>
            <a:pPr>
              <a:buFont typeface="Wingdings" panose="05000000000000000000" pitchFamily="2" charset="2"/>
              <a:buChar char="§"/>
            </a:pPr>
            <a:r>
              <a:rPr lang="en-US" sz="2400" dirty="0" smtClean="0">
                <a:latin typeface="Verdana" panose="020B0604030504040204" pitchFamily="34" charset="0"/>
              </a:rPr>
              <a:t>Kenogen (Lag phase)</a:t>
            </a:r>
          </a:p>
          <a:p>
            <a:pPr marL="0" indent="0">
              <a:buNone/>
            </a:pPr>
            <a:endParaRPr lang="en-IN" sz="2400" dirty="0" smtClean="0"/>
          </a:p>
          <a:p>
            <a:endParaRPr lang="en-IN" dirty="0" smtClean="0"/>
          </a:p>
          <a:p>
            <a:endParaRPr lang="en-IN" dirty="0"/>
          </a:p>
        </p:txBody>
      </p:sp>
    </p:spTree>
    <p:extLst>
      <p:ext uri="{BB962C8B-B14F-4D97-AF65-F5344CB8AC3E}">
        <p14:creationId xmlns:p14="http://schemas.microsoft.com/office/powerpoint/2010/main" xmlns="" val="326976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C000"/>
                </a:solidFill>
              </a:rPr>
              <a:t>ANAGEN</a:t>
            </a:r>
            <a:endParaRPr lang="en-IN" dirty="0">
              <a:solidFill>
                <a:srgbClr val="FFC000"/>
              </a:solidFill>
            </a:endParaRPr>
          </a:p>
        </p:txBody>
      </p:sp>
      <p:sp>
        <p:nvSpPr>
          <p:cNvPr id="3" name="Content Placeholder 2"/>
          <p:cNvSpPr>
            <a:spLocks noGrp="1"/>
          </p:cNvSpPr>
          <p:nvPr>
            <p:ph idx="1"/>
          </p:nvPr>
        </p:nvSpPr>
        <p:spPr>
          <a:xfrm>
            <a:off x="1103312" y="1352282"/>
            <a:ext cx="8946541" cy="5318974"/>
          </a:xfrm>
        </p:spPr>
        <p:txBody>
          <a:bodyPr>
            <a:normAutofit lnSpcReduction="10000"/>
          </a:bodyPr>
          <a:lstStyle/>
          <a:p>
            <a:r>
              <a:rPr lang="en-US" sz="2800" dirty="0">
                <a:latin typeface="Verdana" panose="020B0604030504040204" pitchFamily="34" charset="0"/>
              </a:rPr>
              <a:t>Anagen refers to the period of </a:t>
            </a:r>
            <a:r>
              <a:rPr lang="en-US" sz="2800" dirty="0">
                <a:solidFill>
                  <a:srgbClr val="FF0000"/>
                </a:solidFill>
                <a:latin typeface="Verdana" panose="020B0604030504040204" pitchFamily="34" charset="0"/>
              </a:rPr>
              <a:t>active hair </a:t>
            </a:r>
            <a:r>
              <a:rPr lang="en-US" sz="2800" dirty="0" smtClean="0">
                <a:solidFill>
                  <a:srgbClr val="FF0000"/>
                </a:solidFill>
                <a:latin typeface="Verdana" panose="020B0604030504040204" pitchFamily="34" charset="0"/>
              </a:rPr>
              <a:t>growth</a:t>
            </a:r>
          </a:p>
          <a:p>
            <a:pPr marL="0" indent="0">
              <a:buNone/>
            </a:pPr>
            <a:endParaRPr lang="en-US" sz="2800" dirty="0" smtClean="0">
              <a:latin typeface="Verdana" panose="020B0604030504040204" pitchFamily="34" charset="0"/>
            </a:endParaRPr>
          </a:p>
          <a:p>
            <a:r>
              <a:rPr lang="en-US" sz="2800" dirty="0">
                <a:latin typeface="Verdana" panose="020B0604030504040204" pitchFamily="34" charset="0"/>
              </a:rPr>
              <a:t>N</a:t>
            </a:r>
            <a:r>
              <a:rPr lang="en-US" sz="2800" dirty="0" smtClean="0">
                <a:latin typeface="Verdana" panose="020B0604030504040204" pitchFamily="34" charset="0"/>
              </a:rPr>
              <a:t>ormally </a:t>
            </a:r>
            <a:r>
              <a:rPr lang="en-US" sz="2800" dirty="0">
                <a:solidFill>
                  <a:srgbClr val="FF0000"/>
                </a:solidFill>
                <a:latin typeface="Verdana" panose="020B0604030504040204" pitchFamily="34" charset="0"/>
              </a:rPr>
              <a:t>80–90% </a:t>
            </a:r>
            <a:r>
              <a:rPr lang="en-US" sz="2800" dirty="0">
                <a:latin typeface="Verdana" panose="020B0604030504040204" pitchFamily="34" charset="0"/>
              </a:rPr>
              <a:t>of the HFs on the human</a:t>
            </a:r>
          </a:p>
          <a:p>
            <a:pPr marL="0" indent="0">
              <a:buNone/>
            </a:pPr>
            <a:r>
              <a:rPr lang="en-US" sz="2800" dirty="0">
                <a:latin typeface="Verdana" panose="020B0604030504040204" pitchFamily="34" charset="0"/>
              </a:rPr>
              <a:t>scalp are in the anagen phase at any given point</a:t>
            </a:r>
          </a:p>
          <a:p>
            <a:pPr marL="0" indent="0">
              <a:buNone/>
            </a:pPr>
            <a:r>
              <a:rPr lang="en-US" sz="2800" dirty="0">
                <a:latin typeface="Verdana" panose="020B0604030504040204" pitchFamily="34" charset="0"/>
              </a:rPr>
              <a:t>of time.</a:t>
            </a:r>
            <a:endParaRPr lang="en-US" sz="2800" dirty="0" smtClean="0">
              <a:latin typeface="Verdana" panose="020B0604030504040204" pitchFamily="34" charset="0"/>
            </a:endParaRPr>
          </a:p>
          <a:p>
            <a:pPr marL="0" indent="0">
              <a:buNone/>
            </a:pPr>
            <a:endParaRPr lang="en-IN" sz="2800" dirty="0" smtClean="0"/>
          </a:p>
          <a:p>
            <a:r>
              <a:rPr lang="en-US" sz="2800" dirty="0" smtClean="0">
                <a:latin typeface="Verdana" panose="020B0604030504040204" pitchFamily="34" charset="0"/>
              </a:rPr>
              <a:t>The </a:t>
            </a:r>
            <a:r>
              <a:rPr lang="en-US" sz="2800" dirty="0">
                <a:latin typeface="Verdana" panose="020B0604030504040204" pitchFamily="34" charset="0"/>
              </a:rPr>
              <a:t>duration of anagen phase determines</a:t>
            </a:r>
          </a:p>
          <a:p>
            <a:pPr marL="0" indent="0">
              <a:buNone/>
            </a:pPr>
            <a:r>
              <a:rPr lang="en-US" sz="2800" dirty="0">
                <a:latin typeface="Verdana" panose="020B0604030504040204" pitchFamily="34" charset="0"/>
              </a:rPr>
              <a:t>the </a:t>
            </a:r>
            <a:r>
              <a:rPr lang="en-US" sz="2800" dirty="0">
                <a:solidFill>
                  <a:srgbClr val="FF0000"/>
                </a:solidFill>
                <a:latin typeface="Verdana" panose="020B0604030504040204" pitchFamily="34" charset="0"/>
              </a:rPr>
              <a:t>final length </a:t>
            </a:r>
            <a:r>
              <a:rPr lang="en-US" sz="2800" dirty="0">
                <a:latin typeface="Verdana" panose="020B0604030504040204" pitchFamily="34" charset="0"/>
              </a:rPr>
              <a:t>of the hair and varies with age,</a:t>
            </a:r>
          </a:p>
          <a:p>
            <a:pPr marL="0" indent="0">
              <a:buNone/>
            </a:pPr>
            <a:r>
              <a:rPr lang="en-US" sz="2800" dirty="0">
                <a:latin typeface="Verdana" panose="020B0604030504040204" pitchFamily="34" charset="0"/>
              </a:rPr>
              <a:t>sex</a:t>
            </a:r>
            <a:r>
              <a:rPr lang="en-US" sz="2800" dirty="0" smtClean="0">
                <a:latin typeface="Verdana" panose="020B0604030504040204" pitchFamily="34" charset="0"/>
              </a:rPr>
              <a:t>, </a:t>
            </a:r>
            <a:r>
              <a:rPr lang="en-US" sz="2800" dirty="0">
                <a:latin typeface="Verdana" panose="020B0604030504040204" pitchFamily="34" charset="0"/>
              </a:rPr>
              <a:t>and region</a:t>
            </a:r>
            <a:r>
              <a:rPr lang="en-US" sz="2800" dirty="0" smtClean="0">
                <a:latin typeface="Verdana" panose="020B0604030504040204" pitchFamily="34" charset="0"/>
              </a:rPr>
              <a:t>.</a:t>
            </a:r>
          </a:p>
          <a:p>
            <a:pPr marL="0" indent="0">
              <a:buNone/>
            </a:pPr>
            <a:endParaRPr lang="en-IN" dirty="0" smtClean="0"/>
          </a:p>
        </p:txBody>
      </p:sp>
    </p:spTree>
    <p:extLst>
      <p:ext uri="{BB962C8B-B14F-4D97-AF65-F5344CB8AC3E}">
        <p14:creationId xmlns:p14="http://schemas.microsoft.com/office/powerpoint/2010/main" xmlns="" val="3168438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049053"/>
            <a:ext cx="7994469" cy="4620227"/>
          </a:xfrm>
          <a:prstGeom prst="rect">
            <a:avLst/>
          </a:prstGeom>
        </p:spPr>
      </p:pic>
      <p:sp>
        <p:nvSpPr>
          <p:cNvPr id="5" name="Rectangle 4"/>
          <p:cNvSpPr/>
          <p:nvPr/>
        </p:nvSpPr>
        <p:spPr>
          <a:xfrm>
            <a:off x="313509" y="235131"/>
            <a:ext cx="8830491" cy="523220"/>
          </a:xfrm>
          <a:prstGeom prst="rect">
            <a:avLst/>
          </a:prstGeom>
        </p:spPr>
        <p:txBody>
          <a:bodyPr wrap="square">
            <a:spAutoFit/>
          </a:bodyPr>
          <a:lstStyle/>
          <a:p>
            <a:r>
              <a:rPr lang="en-US" sz="2800" dirty="0" smtClean="0">
                <a:latin typeface="Verdana" panose="020B0604030504040204" pitchFamily="34" charset="0"/>
              </a:rPr>
              <a:t>Anagen phase subclassified into</a:t>
            </a:r>
            <a:r>
              <a:rPr lang="en-US" sz="2800" dirty="0">
                <a:latin typeface="Verdana" panose="020B0604030504040204" pitchFamily="34" charset="0"/>
              </a:rPr>
              <a:t> </a:t>
            </a:r>
            <a:r>
              <a:rPr lang="en-US" sz="2800" dirty="0" smtClean="0">
                <a:latin typeface="Verdana" panose="020B0604030504040204" pitchFamily="34" charset="0"/>
              </a:rPr>
              <a:t>six </a:t>
            </a:r>
            <a:r>
              <a:rPr lang="en-US" sz="2800" dirty="0">
                <a:latin typeface="Verdana" panose="020B0604030504040204" pitchFamily="34" charset="0"/>
              </a:rPr>
              <a:t>sub stages</a:t>
            </a:r>
            <a:endParaRPr lang="en-US" sz="2800" dirty="0"/>
          </a:p>
        </p:txBody>
      </p:sp>
    </p:spTree>
    <p:extLst>
      <p:ext uri="{BB962C8B-B14F-4D97-AF65-F5344CB8AC3E}">
        <p14:creationId xmlns:p14="http://schemas.microsoft.com/office/powerpoint/2010/main" xmlns="" val="376953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315" y="88386"/>
            <a:ext cx="11379200" cy="6660757"/>
          </a:xfrm>
          <a:prstGeom prst="rect">
            <a:avLst/>
          </a:prstGeom>
        </p:spPr>
      </p:pic>
    </p:spTree>
    <p:extLst>
      <p:ext uri="{BB962C8B-B14F-4D97-AF65-F5344CB8AC3E}">
        <p14:creationId xmlns:p14="http://schemas.microsoft.com/office/powerpoint/2010/main" xmlns="" val="3195400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C000"/>
                </a:solidFill>
              </a:rPr>
              <a:t>CATAGEN</a:t>
            </a:r>
            <a:endParaRPr lang="en-IN" dirty="0">
              <a:solidFill>
                <a:srgbClr val="FFC000"/>
              </a:solidFill>
            </a:endParaRPr>
          </a:p>
        </p:txBody>
      </p:sp>
      <p:sp>
        <p:nvSpPr>
          <p:cNvPr id="3" name="Content Placeholder 2"/>
          <p:cNvSpPr>
            <a:spLocks noGrp="1"/>
          </p:cNvSpPr>
          <p:nvPr>
            <p:ph idx="1"/>
          </p:nvPr>
        </p:nvSpPr>
        <p:spPr>
          <a:xfrm>
            <a:off x="1104293" y="1311070"/>
            <a:ext cx="8946541" cy="4754450"/>
          </a:xfrm>
        </p:spPr>
        <p:txBody>
          <a:bodyPr>
            <a:normAutofit/>
          </a:bodyPr>
          <a:lstStyle/>
          <a:p>
            <a:r>
              <a:rPr lang="en-IN" sz="2800" dirty="0" smtClean="0">
                <a:latin typeface="+mn-lt"/>
              </a:rPr>
              <a:t>It is the </a:t>
            </a:r>
            <a:r>
              <a:rPr lang="en-IN" sz="2800" dirty="0" smtClean="0">
                <a:solidFill>
                  <a:srgbClr val="FF0000"/>
                </a:solidFill>
                <a:latin typeface="+mn-lt"/>
              </a:rPr>
              <a:t>phase of involution </a:t>
            </a:r>
          </a:p>
          <a:p>
            <a:endParaRPr lang="en-IN" sz="2800" dirty="0" smtClean="0">
              <a:latin typeface="+mn-lt"/>
            </a:endParaRPr>
          </a:p>
          <a:p>
            <a:r>
              <a:rPr lang="en-US" sz="2800" dirty="0" smtClean="0">
                <a:latin typeface="+mn-lt"/>
              </a:rPr>
              <a:t>Here the mitotic </a:t>
            </a:r>
            <a:r>
              <a:rPr lang="en-US" sz="2800" dirty="0">
                <a:latin typeface="+mn-lt"/>
              </a:rPr>
              <a:t>activity declines and ceases</a:t>
            </a:r>
            <a:r>
              <a:rPr lang="en-US" sz="2800" dirty="0" smtClean="0">
                <a:latin typeface="+mn-lt"/>
              </a:rPr>
              <a:t>.</a:t>
            </a:r>
          </a:p>
          <a:p>
            <a:endParaRPr lang="en-US" sz="2800" dirty="0">
              <a:latin typeface="+mn-lt"/>
            </a:endParaRPr>
          </a:p>
          <a:p>
            <a:r>
              <a:rPr lang="en-US" sz="2800" dirty="0">
                <a:latin typeface="+mn-lt"/>
              </a:rPr>
              <a:t>T</a:t>
            </a:r>
            <a:r>
              <a:rPr lang="en-US" sz="2800" dirty="0" smtClean="0">
                <a:latin typeface="+mn-lt"/>
              </a:rPr>
              <a:t>he </a:t>
            </a:r>
            <a:r>
              <a:rPr lang="en-US" sz="2800" dirty="0">
                <a:latin typeface="+mn-lt"/>
              </a:rPr>
              <a:t>proximal end of the hair shaft </a:t>
            </a:r>
            <a:r>
              <a:rPr lang="en-US" sz="2800" dirty="0">
                <a:solidFill>
                  <a:srgbClr val="FF0000"/>
                </a:solidFill>
                <a:latin typeface="+mn-lt"/>
              </a:rPr>
              <a:t>keratinizes</a:t>
            </a:r>
            <a:r>
              <a:rPr lang="en-US" sz="2800" dirty="0">
                <a:latin typeface="+mn-lt"/>
              </a:rPr>
              <a:t>,and the lower part of the follicle involutes by </a:t>
            </a:r>
            <a:r>
              <a:rPr lang="en-US" sz="2800" dirty="0">
                <a:solidFill>
                  <a:srgbClr val="FF0000"/>
                </a:solidFill>
                <a:latin typeface="+mn-lt"/>
              </a:rPr>
              <a:t>apoptosis</a:t>
            </a:r>
            <a:r>
              <a:rPr lang="en-US" sz="2800" dirty="0">
                <a:latin typeface="+mn-lt"/>
              </a:rPr>
              <a:t> and forms a </a:t>
            </a:r>
            <a:r>
              <a:rPr lang="en-US" sz="2800" dirty="0">
                <a:solidFill>
                  <a:srgbClr val="FF0000"/>
                </a:solidFill>
                <a:latin typeface="+mn-lt"/>
              </a:rPr>
              <a:t>“glassy membrane</a:t>
            </a:r>
            <a:r>
              <a:rPr lang="en-US" sz="2800" dirty="0">
                <a:latin typeface="+mn-lt"/>
              </a:rPr>
              <a:t>”.</a:t>
            </a:r>
          </a:p>
          <a:p>
            <a:pPr marL="0" indent="0">
              <a:buNone/>
            </a:pPr>
            <a:endParaRPr lang="en-US" dirty="0" smtClean="0">
              <a:latin typeface="+mn-lt"/>
            </a:endParaRPr>
          </a:p>
          <a:p>
            <a:endParaRPr lang="en-US" dirty="0" smtClean="0">
              <a:latin typeface="+mn-lt"/>
            </a:endParaRPr>
          </a:p>
        </p:txBody>
      </p:sp>
    </p:spTree>
    <p:extLst>
      <p:ext uri="{BB962C8B-B14F-4D97-AF65-F5344CB8AC3E}">
        <p14:creationId xmlns:p14="http://schemas.microsoft.com/office/powerpoint/2010/main" xmlns="" val="984476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2055" y="589878"/>
            <a:ext cx="8946541" cy="5536602"/>
          </a:xfrm>
        </p:spPr>
        <p:txBody>
          <a:bodyPr/>
          <a:lstStyle/>
          <a:p>
            <a:r>
              <a:rPr lang="en-US" sz="2400" dirty="0" smtClean="0"/>
              <a:t>The Dermal papilla gets transformed into a </a:t>
            </a:r>
            <a:r>
              <a:rPr lang="en-US" sz="2400" dirty="0" smtClean="0">
                <a:solidFill>
                  <a:srgbClr val="FF0000"/>
                </a:solidFill>
              </a:rPr>
              <a:t>cluster of quiescent cells</a:t>
            </a:r>
            <a:r>
              <a:rPr lang="en-US" sz="2400" dirty="0" smtClean="0"/>
              <a:t> lying adjacent to the regressing Hair follicle epithelium and moves from the subcutis to the dermis to maintain contact with the distal portion of the Hair follicle epithelium including the secondary hair germ and bulge. </a:t>
            </a:r>
          </a:p>
          <a:p>
            <a:endParaRPr lang="en-US" sz="2400" dirty="0"/>
          </a:p>
          <a:p>
            <a:pPr marL="0" indent="0">
              <a:buNone/>
            </a:pPr>
            <a:endParaRPr lang="en-US" sz="2400" dirty="0" smtClean="0"/>
          </a:p>
          <a:p>
            <a:r>
              <a:rPr lang="en-US" sz="2400" dirty="0" smtClean="0"/>
              <a:t>The Hair follicle eventually shrinks in length by </a:t>
            </a:r>
            <a:r>
              <a:rPr lang="en-US" sz="2400" dirty="0" smtClean="0">
                <a:solidFill>
                  <a:srgbClr val="FF0000"/>
                </a:solidFill>
              </a:rPr>
              <a:t>70%</a:t>
            </a:r>
            <a:r>
              <a:rPr lang="en-US" sz="2400" dirty="0" smtClean="0"/>
              <a:t>.</a:t>
            </a:r>
          </a:p>
          <a:p>
            <a:endParaRPr lang="en-US" sz="2400" dirty="0" smtClean="0"/>
          </a:p>
          <a:p>
            <a:pPr marL="0" indent="0">
              <a:buNone/>
            </a:pPr>
            <a:endParaRPr lang="en-US" sz="2400" dirty="0" smtClean="0"/>
          </a:p>
          <a:p>
            <a:r>
              <a:rPr lang="en-US" sz="2400" dirty="0" smtClean="0"/>
              <a:t>In </a:t>
            </a:r>
            <a:r>
              <a:rPr lang="en-US" sz="2400" dirty="0"/>
              <a:t>catagen phase there is decrease in growth-promoting agents, and an increase in inhibitory factors</a:t>
            </a:r>
          </a:p>
          <a:p>
            <a:endParaRPr lang="en-US" dirty="0"/>
          </a:p>
        </p:txBody>
      </p:sp>
    </p:spTree>
    <p:extLst>
      <p:ext uri="{BB962C8B-B14F-4D97-AF65-F5344CB8AC3E}">
        <p14:creationId xmlns:p14="http://schemas.microsoft.com/office/powerpoint/2010/main" xmlns="" val="371286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304996"/>
          </a:xfrm>
        </p:spPr>
        <p:txBody>
          <a:bodyPr/>
          <a:lstStyle/>
          <a:p>
            <a:r>
              <a:rPr lang="en-IN" sz="4400" dirty="0" smtClean="0">
                <a:solidFill>
                  <a:srgbClr val="FFC000"/>
                </a:solidFill>
              </a:rPr>
              <a:t>INTRODUCTION</a:t>
            </a:r>
            <a:br>
              <a:rPr lang="en-IN" sz="4400" dirty="0" smtClean="0">
                <a:solidFill>
                  <a:srgbClr val="FFC000"/>
                </a:solidFill>
              </a:rPr>
            </a:br>
            <a:r>
              <a:rPr lang="en-IN" sz="4400" dirty="0"/>
              <a:t/>
            </a:r>
            <a:br>
              <a:rPr lang="en-IN" sz="4400" dirty="0"/>
            </a:br>
            <a:endParaRPr lang="en-IN" sz="4400" dirty="0"/>
          </a:p>
        </p:txBody>
      </p:sp>
      <p:sp>
        <p:nvSpPr>
          <p:cNvPr id="3" name="Content Placeholder 2"/>
          <p:cNvSpPr>
            <a:spLocks noGrp="1"/>
          </p:cNvSpPr>
          <p:nvPr>
            <p:ph idx="1"/>
          </p:nvPr>
        </p:nvSpPr>
        <p:spPr>
          <a:xfrm>
            <a:off x="478972" y="1378858"/>
            <a:ext cx="9570882" cy="4869542"/>
          </a:xfrm>
        </p:spPr>
        <p:txBody>
          <a:bodyPr/>
          <a:lstStyle/>
          <a:p>
            <a:endParaRPr lang="en-IN" sz="3200" dirty="0" smtClean="0"/>
          </a:p>
          <a:p>
            <a:r>
              <a:rPr lang="en-US" sz="2800" dirty="0">
                <a:latin typeface="Verdana" panose="020B0604030504040204" pitchFamily="34" charset="0"/>
              </a:rPr>
              <a:t>Hair is a miniature, autonomous organ with</a:t>
            </a:r>
          </a:p>
          <a:p>
            <a:pPr marL="0" indent="0">
              <a:buNone/>
            </a:pPr>
            <a:r>
              <a:rPr lang="en-US" sz="2800" dirty="0">
                <a:latin typeface="Verdana" panose="020B0604030504040204" pitchFamily="34" charset="0"/>
              </a:rPr>
              <a:t>a reservoir of pluripotent, self-regenerating</a:t>
            </a:r>
          </a:p>
          <a:p>
            <a:pPr marL="0" indent="0">
              <a:buNone/>
            </a:pPr>
            <a:r>
              <a:rPr lang="en-US" sz="2800" dirty="0">
                <a:latin typeface="Verdana" panose="020B0604030504040204" pitchFamily="34" charset="0"/>
              </a:rPr>
              <a:t>stem cells</a:t>
            </a:r>
            <a:r>
              <a:rPr lang="en-US" sz="2800" dirty="0" smtClean="0">
                <a:latin typeface="Verdana" panose="020B0604030504040204" pitchFamily="34" charset="0"/>
              </a:rPr>
              <a:t>.</a:t>
            </a:r>
          </a:p>
          <a:p>
            <a:pPr marL="0" indent="0">
              <a:buNone/>
            </a:pPr>
            <a:endParaRPr lang="en-IN" sz="2800" dirty="0" smtClean="0"/>
          </a:p>
          <a:p>
            <a:r>
              <a:rPr lang="en-US" sz="2800" dirty="0">
                <a:latin typeface="Verdana" panose="020B0604030504040204" pitchFamily="34" charset="0"/>
              </a:rPr>
              <a:t>The source of the hair is the active germinal</a:t>
            </a:r>
          </a:p>
          <a:p>
            <a:pPr marL="0" indent="0">
              <a:buNone/>
            </a:pPr>
            <a:r>
              <a:rPr lang="en-US" sz="2800" dirty="0">
                <a:latin typeface="Verdana" panose="020B0604030504040204" pitchFamily="34" charset="0"/>
              </a:rPr>
              <a:t>epithelium lying over dermal </a:t>
            </a:r>
            <a:r>
              <a:rPr lang="en-US" sz="2800" dirty="0" smtClean="0">
                <a:latin typeface="Verdana" panose="020B0604030504040204" pitchFamily="34" charset="0"/>
              </a:rPr>
              <a:t>papilla.</a:t>
            </a:r>
            <a:endParaRPr lang="en-IN" sz="2800" dirty="0"/>
          </a:p>
        </p:txBody>
      </p:sp>
    </p:spTree>
    <p:extLst>
      <p:ext uri="{BB962C8B-B14F-4D97-AF65-F5344CB8AC3E}">
        <p14:creationId xmlns:p14="http://schemas.microsoft.com/office/powerpoint/2010/main" xmlns="" val="3091700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45068"/>
            <a:ext cx="8946541" cy="5503332"/>
          </a:xfrm>
        </p:spPr>
        <p:txBody>
          <a:bodyPr>
            <a:noAutofit/>
          </a:bodyPr>
          <a:lstStyle/>
          <a:p>
            <a:r>
              <a:rPr lang="en-US" sz="2800" dirty="0" smtClean="0"/>
              <a:t>Inhibitory factors are – </a:t>
            </a:r>
            <a:r>
              <a:rPr lang="en-US" sz="2800" dirty="0" smtClean="0">
                <a:solidFill>
                  <a:srgbClr val="FFFF00"/>
                </a:solidFill>
              </a:rPr>
              <a:t>TGF-</a:t>
            </a:r>
            <a:r>
              <a:rPr lang="el-GR" sz="2800" dirty="0">
                <a:solidFill>
                  <a:srgbClr val="FFFF00"/>
                </a:solidFill>
              </a:rPr>
              <a:t>β</a:t>
            </a:r>
            <a:r>
              <a:rPr lang="el-GR" sz="2800" dirty="0"/>
              <a:t>, </a:t>
            </a:r>
            <a:r>
              <a:rPr lang="en-US" sz="2800" dirty="0"/>
              <a:t>tumor </a:t>
            </a:r>
            <a:r>
              <a:rPr lang="en-US" sz="2800" dirty="0" smtClean="0"/>
              <a:t>necrosis factor-</a:t>
            </a:r>
            <a:r>
              <a:rPr lang="el-GR" sz="2800" dirty="0"/>
              <a:t>α </a:t>
            </a:r>
            <a:r>
              <a:rPr lang="el-GR" sz="2800" dirty="0">
                <a:solidFill>
                  <a:srgbClr val="FFFF00"/>
                </a:solidFill>
              </a:rPr>
              <a:t>(</a:t>
            </a:r>
            <a:r>
              <a:rPr lang="en-US" sz="2800" dirty="0">
                <a:solidFill>
                  <a:srgbClr val="FFFF00"/>
                </a:solidFill>
              </a:rPr>
              <a:t>TNF-</a:t>
            </a:r>
            <a:r>
              <a:rPr lang="el-GR" sz="2800" dirty="0">
                <a:solidFill>
                  <a:srgbClr val="FFFF00"/>
                </a:solidFill>
              </a:rPr>
              <a:t>α</a:t>
            </a:r>
            <a:r>
              <a:rPr lang="el-GR" sz="2800" dirty="0" smtClean="0">
                <a:solidFill>
                  <a:srgbClr val="FFFF00"/>
                </a:solidFill>
              </a:rPr>
              <a:t>)</a:t>
            </a:r>
            <a:r>
              <a:rPr lang="en-US" sz="2800" dirty="0"/>
              <a:t>,</a:t>
            </a:r>
            <a:r>
              <a:rPr lang="el-GR" sz="2800" dirty="0" smtClean="0">
                <a:solidFill>
                  <a:srgbClr val="FFFF00"/>
                </a:solidFill>
              </a:rPr>
              <a:t> </a:t>
            </a:r>
            <a:r>
              <a:rPr lang="en-US" sz="2800" dirty="0" smtClean="0"/>
              <a:t>and interleukin-1</a:t>
            </a:r>
            <a:r>
              <a:rPr lang="el-GR" sz="2800" dirty="0"/>
              <a:t>α </a:t>
            </a:r>
            <a:r>
              <a:rPr lang="el-GR" sz="2800" dirty="0">
                <a:solidFill>
                  <a:srgbClr val="FFFF00"/>
                </a:solidFill>
              </a:rPr>
              <a:t>(</a:t>
            </a:r>
            <a:r>
              <a:rPr lang="en-US" sz="2800" dirty="0">
                <a:solidFill>
                  <a:srgbClr val="FFFF00"/>
                </a:solidFill>
              </a:rPr>
              <a:t>IL-1</a:t>
            </a:r>
            <a:r>
              <a:rPr lang="el-GR" sz="2800" dirty="0">
                <a:solidFill>
                  <a:srgbClr val="FFFF00"/>
                </a:solidFill>
              </a:rPr>
              <a:t>α</a:t>
            </a:r>
            <a:r>
              <a:rPr lang="el-GR" sz="2800" dirty="0" smtClean="0">
                <a:solidFill>
                  <a:srgbClr val="FFFF00"/>
                </a:solidFill>
              </a:rPr>
              <a:t>)</a:t>
            </a:r>
            <a:endParaRPr lang="en-US" sz="2800" dirty="0" smtClean="0">
              <a:solidFill>
                <a:srgbClr val="FFFF00"/>
              </a:solidFill>
            </a:endParaRPr>
          </a:p>
          <a:p>
            <a:endParaRPr lang="en-US" sz="2800" dirty="0"/>
          </a:p>
          <a:p>
            <a:endParaRPr lang="en-US" sz="2800" dirty="0" smtClean="0"/>
          </a:p>
          <a:p>
            <a:r>
              <a:rPr lang="en-US" sz="2800" dirty="0"/>
              <a:t>The process of </a:t>
            </a:r>
            <a:r>
              <a:rPr lang="en-US" sz="2800" dirty="0" smtClean="0"/>
              <a:t>apoptosis is </a:t>
            </a:r>
            <a:r>
              <a:rPr lang="en-US" sz="2800" dirty="0"/>
              <a:t>well evident during catagen</a:t>
            </a:r>
            <a:r>
              <a:rPr lang="en-US" sz="2800" dirty="0" smtClean="0"/>
              <a:t>.</a:t>
            </a:r>
          </a:p>
          <a:p>
            <a:endParaRPr lang="en-US" sz="2800" dirty="0"/>
          </a:p>
          <a:p>
            <a:endParaRPr lang="en-US" sz="2800" dirty="0" smtClean="0"/>
          </a:p>
          <a:p>
            <a:r>
              <a:rPr lang="en-US" sz="2800" dirty="0"/>
              <a:t>It is regulated </a:t>
            </a:r>
            <a:r>
              <a:rPr lang="en-US" sz="2800" dirty="0" smtClean="0"/>
              <a:t>by </a:t>
            </a:r>
            <a:r>
              <a:rPr lang="en-US" sz="2800" dirty="0"/>
              <a:t>the </a:t>
            </a:r>
            <a:r>
              <a:rPr lang="en-US" sz="2800" dirty="0">
                <a:solidFill>
                  <a:schemeClr val="accent2">
                    <a:lumMod val="60000"/>
                    <a:lumOff val="40000"/>
                  </a:schemeClr>
                </a:solidFill>
              </a:rPr>
              <a:t>ectodysplasin-signaling </a:t>
            </a:r>
            <a:r>
              <a:rPr lang="en-US" sz="2800" dirty="0" smtClean="0">
                <a:solidFill>
                  <a:schemeClr val="accent2">
                    <a:lumMod val="60000"/>
                    <a:lumOff val="40000"/>
                  </a:schemeClr>
                </a:solidFill>
              </a:rPr>
              <a:t>pathway</a:t>
            </a:r>
            <a:r>
              <a:rPr lang="en-US" sz="2800" dirty="0"/>
              <a:t> </a:t>
            </a:r>
            <a:r>
              <a:rPr lang="en-US" sz="2800" dirty="0" smtClean="0"/>
              <a:t>and apoptosis-associated proto-oncogenes such </a:t>
            </a:r>
            <a:r>
              <a:rPr lang="en-US" sz="2800" dirty="0"/>
              <a:t>as c-</a:t>
            </a:r>
            <a:r>
              <a:rPr lang="en-US" sz="2800" i="1" dirty="0"/>
              <a:t>myc</a:t>
            </a:r>
            <a:r>
              <a:rPr lang="en-US" sz="2800" dirty="0"/>
              <a:t>, c-</a:t>
            </a:r>
            <a:r>
              <a:rPr lang="en-US" sz="2800" i="1" dirty="0"/>
              <a:t>jun </a:t>
            </a:r>
            <a:r>
              <a:rPr lang="en-US" sz="2800" dirty="0"/>
              <a:t>and </a:t>
            </a:r>
            <a:r>
              <a:rPr lang="en-US" sz="2800" dirty="0" smtClean="0"/>
              <a:t>c-</a:t>
            </a:r>
            <a:r>
              <a:rPr lang="en-US" sz="2800" i="1" dirty="0" smtClean="0"/>
              <a:t>myb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74766"/>
            <a:ext cx="8946541" cy="5673633"/>
          </a:xfrm>
        </p:spPr>
        <p:txBody>
          <a:bodyPr>
            <a:noAutofit/>
          </a:bodyPr>
          <a:lstStyle/>
          <a:p>
            <a:r>
              <a:rPr lang="en-US" sz="3200" dirty="0"/>
              <a:t>Endothelin-1, IGF-binding proteins-3/4/5, </a:t>
            </a:r>
            <a:r>
              <a:rPr lang="en-US" sz="3200" dirty="0" smtClean="0"/>
              <a:t>prolactin,vitaminD receptor,endocannabinoids or </a:t>
            </a:r>
            <a:r>
              <a:rPr lang="en-US" sz="3200" dirty="0"/>
              <a:t>thrombospondin-1 has also been found to contribute in </a:t>
            </a:r>
            <a:r>
              <a:rPr lang="en-US" sz="3200" dirty="0">
                <a:solidFill>
                  <a:schemeClr val="accent2">
                    <a:lumMod val="60000"/>
                    <a:lumOff val="40000"/>
                  </a:schemeClr>
                </a:solidFill>
              </a:rPr>
              <a:t>initiation</a:t>
            </a:r>
            <a:r>
              <a:rPr lang="en-US" sz="3200" dirty="0"/>
              <a:t> of catagen</a:t>
            </a:r>
          </a:p>
          <a:p>
            <a:endParaRPr lang="en-US" sz="3200" dirty="0"/>
          </a:p>
          <a:p>
            <a:r>
              <a:rPr lang="en-US" sz="3200" dirty="0"/>
              <a:t>The hair bulb undergoes </a:t>
            </a:r>
            <a:r>
              <a:rPr lang="en-US" sz="3200" dirty="0">
                <a:solidFill>
                  <a:schemeClr val="accent2">
                    <a:lumMod val="60000"/>
                    <a:lumOff val="40000"/>
                  </a:schemeClr>
                </a:solidFill>
              </a:rPr>
              <a:t>extensive premature apoptosis</a:t>
            </a:r>
            <a:r>
              <a:rPr lang="en-US" sz="3200" dirty="0"/>
              <a:t> toward the end of the first anagen </a:t>
            </a:r>
            <a:r>
              <a:rPr lang="en-US" sz="3200" dirty="0" smtClean="0"/>
              <a:t>phase and </a:t>
            </a:r>
            <a:r>
              <a:rPr lang="en-US" sz="3200" dirty="0"/>
              <a:t>epithelial column formation gets disrupted during catagen.</a:t>
            </a:r>
            <a:endParaRPr lang="en-IN" sz="3200" dirty="0"/>
          </a:p>
        </p:txBody>
      </p:sp>
    </p:spTree>
    <p:extLst>
      <p:ext uri="{BB962C8B-B14F-4D97-AF65-F5344CB8AC3E}">
        <p14:creationId xmlns:p14="http://schemas.microsoft.com/office/powerpoint/2010/main" xmlns="" val="3455545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C000"/>
                </a:solidFill>
              </a:rPr>
              <a:t>TELOGEN</a:t>
            </a:r>
            <a:endParaRPr lang="en-IN" dirty="0">
              <a:solidFill>
                <a:srgbClr val="FFC000"/>
              </a:solidFill>
            </a:endParaRPr>
          </a:p>
        </p:txBody>
      </p:sp>
      <p:sp>
        <p:nvSpPr>
          <p:cNvPr id="3" name="Content Placeholder 2"/>
          <p:cNvSpPr>
            <a:spLocks noGrp="1"/>
          </p:cNvSpPr>
          <p:nvPr>
            <p:ph idx="1"/>
          </p:nvPr>
        </p:nvSpPr>
        <p:spPr/>
        <p:txBody>
          <a:bodyPr>
            <a:normAutofit/>
          </a:bodyPr>
          <a:lstStyle/>
          <a:p>
            <a:r>
              <a:rPr lang="en-IN" sz="2800" dirty="0" smtClean="0"/>
              <a:t>The period between the completion of the follicular regression and the onset of next </a:t>
            </a:r>
            <a:r>
              <a:rPr lang="en-IN" sz="2800" dirty="0" err="1" smtClean="0"/>
              <a:t>anagen</a:t>
            </a:r>
            <a:r>
              <a:rPr lang="en-IN" sz="2800" dirty="0" smtClean="0"/>
              <a:t> is termed as </a:t>
            </a:r>
            <a:r>
              <a:rPr lang="en-IN" sz="2800" dirty="0" err="1" smtClean="0"/>
              <a:t>Telogen</a:t>
            </a:r>
            <a:r>
              <a:rPr lang="en-IN" sz="2800" dirty="0" smtClean="0"/>
              <a:t> </a:t>
            </a:r>
          </a:p>
          <a:p>
            <a:endParaRPr lang="en-IN" sz="2800" dirty="0"/>
          </a:p>
          <a:p>
            <a:r>
              <a:rPr lang="en-IN" sz="2800" dirty="0" smtClean="0"/>
              <a:t>It lasts for about 3 months in humans</a:t>
            </a:r>
          </a:p>
          <a:p>
            <a:pPr marL="0" indent="0">
              <a:buNone/>
            </a:pPr>
            <a:endParaRPr lang="en-IN" dirty="0" smtClean="0"/>
          </a:p>
        </p:txBody>
      </p:sp>
    </p:spTree>
    <p:extLst>
      <p:ext uri="{BB962C8B-B14F-4D97-AF65-F5344CB8AC3E}">
        <p14:creationId xmlns:p14="http://schemas.microsoft.com/office/powerpoint/2010/main" xmlns="" val="874650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74766"/>
            <a:ext cx="8946541" cy="5673633"/>
          </a:xfrm>
        </p:spPr>
        <p:txBody>
          <a:bodyPr>
            <a:noAutofit/>
          </a:bodyPr>
          <a:lstStyle/>
          <a:p>
            <a:r>
              <a:rPr lang="en-US" sz="3200" dirty="0"/>
              <a:t>Dermal papillae produces growth factor </a:t>
            </a:r>
            <a:r>
              <a:rPr lang="en-US" sz="3200" dirty="0" smtClean="0"/>
              <a:t>BMP-4, </a:t>
            </a:r>
            <a:r>
              <a:rPr lang="en-US" sz="3200" dirty="0"/>
              <a:t>which interacts with receptor BMPR-1A, expressed by keratinocytes in the secondary </a:t>
            </a:r>
            <a:r>
              <a:rPr lang="en-US" sz="3200" dirty="0" smtClean="0"/>
              <a:t>epithelial </a:t>
            </a:r>
            <a:r>
              <a:rPr lang="en-US" sz="3200" dirty="0"/>
              <a:t>germ and causes suppression of follicular growth and differentiation during telogen.</a:t>
            </a:r>
            <a:endParaRPr lang="en-IN" sz="3200" dirty="0"/>
          </a:p>
          <a:p>
            <a:pPr marL="0" indent="0">
              <a:buNone/>
            </a:pPr>
            <a:endParaRPr lang="en-US" sz="3200" dirty="0" smtClean="0"/>
          </a:p>
          <a:p>
            <a:r>
              <a:rPr lang="en-US" sz="3200" dirty="0"/>
              <a:t>The resultant telogen hair known as </a:t>
            </a:r>
            <a:r>
              <a:rPr lang="en-US" sz="3200" dirty="0">
                <a:solidFill>
                  <a:schemeClr val="accent3">
                    <a:lumMod val="40000"/>
                    <a:lumOff val="60000"/>
                  </a:schemeClr>
                </a:solidFill>
              </a:rPr>
              <a:t>club hair </a:t>
            </a:r>
            <a:r>
              <a:rPr lang="en-US" sz="3200" dirty="0"/>
              <a:t>lies within an epithelial sac attached by trichilemmal keratin.</a:t>
            </a:r>
          </a:p>
          <a:p>
            <a:endParaRPr lang="en-US" sz="3200" dirty="0"/>
          </a:p>
          <a:p>
            <a:endParaRPr lang="en-US" sz="2400" dirty="0" smtClean="0"/>
          </a:p>
        </p:txBody>
      </p:sp>
    </p:spTree>
    <p:extLst>
      <p:ext uri="{BB962C8B-B14F-4D97-AF65-F5344CB8AC3E}">
        <p14:creationId xmlns:p14="http://schemas.microsoft.com/office/powerpoint/2010/main" xmlns="" val="2270210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C000"/>
                </a:solidFill>
              </a:rPr>
              <a:t>EXOGEN</a:t>
            </a:r>
            <a:endParaRPr lang="en-IN" dirty="0">
              <a:solidFill>
                <a:srgbClr val="FFC000"/>
              </a:solidFill>
            </a:endParaRPr>
          </a:p>
        </p:txBody>
      </p:sp>
      <p:sp>
        <p:nvSpPr>
          <p:cNvPr id="3" name="Content Placeholder 2"/>
          <p:cNvSpPr>
            <a:spLocks noGrp="1"/>
          </p:cNvSpPr>
          <p:nvPr>
            <p:ph idx="1"/>
          </p:nvPr>
        </p:nvSpPr>
        <p:spPr>
          <a:xfrm>
            <a:off x="1103312" y="1545464"/>
            <a:ext cx="8946541" cy="4702935"/>
          </a:xfrm>
        </p:spPr>
        <p:txBody>
          <a:bodyPr/>
          <a:lstStyle/>
          <a:p>
            <a:r>
              <a:rPr lang="en-IN" sz="2800" dirty="0" smtClean="0"/>
              <a:t>The shedding of the club hair through an active process is known as EXOGEN</a:t>
            </a:r>
          </a:p>
          <a:p>
            <a:endParaRPr lang="en-IN" sz="2800" dirty="0" smtClean="0"/>
          </a:p>
          <a:p>
            <a:endParaRPr lang="en-IN" dirty="0"/>
          </a:p>
          <a:p>
            <a:endParaRPr lang="en-IN" dirty="0" smtClean="0"/>
          </a:p>
          <a:p>
            <a:pPr marL="0" indent="0" algn="ctr">
              <a:buNone/>
            </a:pPr>
            <a:r>
              <a:rPr lang="en-IN" sz="4000" dirty="0" smtClean="0">
                <a:solidFill>
                  <a:srgbClr val="FFC000"/>
                </a:solidFill>
              </a:rPr>
              <a:t>KENOGEN</a:t>
            </a:r>
          </a:p>
          <a:p>
            <a:r>
              <a:rPr lang="en-US" sz="2800" dirty="0"/>
              <a:t>Kenogen is an interval in which the </a:t>
            </a:r>
            <a:r>
              <a:rPr lang="en-US" sz="2800" dirty="0" smtClean="0"/>
              <a:t>HF remains empty </a:t>
            </a:r>
            <a:r>
              <a:rPr lang="en-US" sz="2800" dirty="0"/>
              <a:t>after the telogen loss and </a:t>
            </a:r>
            <a:r>
              <a:rPr lang="en-US" sz="2800" dirty="0" smtClean="0"/>
              <a:t>before the </a:t>
            </a:r>
            <a:r>
              <a:rPr lang="en-US" sz="2800" dirty="0"/>
              <a:t>outbreak of a new anagen </a:t>
            </a:r>
            <a:r>
              <a:rPr lang="en-US" sz="2800" dirty="0" smtClean="0"/>
              <a:t>hair</a:t>
            </a:r>
            <a:r>
              <a:rPr lang="en-IN" sz="2800" dirty="0"/>
              <a:t> </a:t>
            </a:r>
            <a:endParaRPr lang="en-IN" sz="2800" dirty="0" smtClean="0"/>
          </a:p>
        </p:txBody>
      </p:sp>
    </p:spTree>
    <p:extLst>
      <p:ext uri="{BB962C8B-B14F-4D97-AF65-F5344CB8AC3E}">
        <p14:creationId xmlns:p14="http://schemas.microsoft.com/office/powerpoint/2010/main" xmlns="" val="3934157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Mechanism of Hair cycling</a:t>
            </a:r>
            <a:br>
              <a:rPr lang="en-US" b="1" dirty="0" smtClean="0">
                <a:solidFill>
                  <a:srgbClr val="FFC000"/>
                </a:solidFill>
              </a:rPr>
            </a:br>
            <a:r>
              <a:rPr lang="en-US" sz="3600" b="1" dirty="0" smtClean="0">
                <a:solidFill>
                  <a:srgbClr val="FFC000"/>
                </a:solidFill>
              </a:rPr>
              <a:t>Bulge </a:t>
            </a:r>
            <a:r>
              <a:rPr lang="en-US" sz="3600" b="1" dirty="0">
                <a:solidFill>
                  <a:srgbClr val="FFC000"/>
                </a:solidFill>
              </a:rPr>
              <a:t>Activation Hypothesis</a:t>
            </a:r>
            <a:endParaRPr lang="en-US" sz="3600" dirty="0">
              <a:solidFill>
                <a:srgbClr val="FFC000"/>
              </a:solidFill>
            </a:endParaRPr>
          </a:p>
        </p:txBody>
      </p:sp>
      <p:sp>
        <p:nvSpPr>
          <p:cNvPr id="3" name="Content Placeholder 2"/>
          <p:cNvSpPr>
            <a:spLocks noGrp="1"/>
          </p:cNvSpPr>
          <p:nvPr>
            <p:ph idx="1"/>
          </p:nvPr>
        </p:nvSpPr>
        <p:spPr>
          <a:xfrm>
            <a:off x="875201" y="1853248"/>
            <a:ext cx="8946541" cy="4260168"/>
          </a:xfrm>
        </p:spPr>
        <p:txBody>
          <a:bodyPr>
            <a:noAutofit/>
          </a:bodyPr>
          <a:lstStyle/>
          <a:p>
            <a:r>
              <a:rPr lang="en-US" sz="2400" dirty="0"/>
              <a:t>E</a:t>
            </a:r>
            <a:r>
              <a:rPr lang="en-US" sz="2400" dirty="0" smtClean="0"/>
              <a:t>xplain </a:t>
            </a:r>
            <a:r>
              <a:rPr lang="en-US" sz="2400" dirty="0"/>
              <a:t>the cyclic </a:t>
            </a:r>
            <a:r>
              <a:rPr lang="en-US" sz="2400" dirty="0" smtClean="0"/>
              <a:t>activity of </a:t>
            </a:r>
            <a:r>
              <a:rPr lang="en-US" sz="2400" dirty="0"/>
              <a:t>the </a:t>
            </a:r>
            <a:r>
              <a:rPr lang="en-US" sz="2400" dirty="0" smtClean="0"/>
              <a:t>follicle</a:t>
            </a:r>
          </a:p>
          <a:p>
            <a:endParaRPr lang="en-US" sz="2400" dirty="0"/>
          </a:p>
          <a:p>
            <a:pPr marL="0" indent="0">
              <a:buNone/>
            </a:pPr>
            <a:endParaRPr lang="en-US" sz="2400" dirty="0" smtClean="0"/>
          </a:p>
          <a:p>
            <a:r>
              <a:rPr lang="en-US" sz="2400" dirty="0"/>
              <a:t>It proposes that </a:t>
            </a:r>
            <a:r>
              <a:rPr lang="en-US" sz="2400" dirty="0" smtClean="0"/>
              <a:t>the stem </a:t>
            </a:r>
            <a:r>
              <a:rPr lang="en-US" sz="2400" dirty="0"/>
              <a:t>cells of the follicle reside not in the bulb </a:t>
            </a:r>
            <a:r>
              <a:rPr lang="en-US" sz="2400" dirty="0" smtClean="0"/>
              <a:t>matrix but </a:t>
            </a:r>
            <a:r>
              <a:rPr lang="en-US" sz="2400" dirty="0"/>
              <a:t>in the bulge region at the insertion of the </a:t>
            </a:r>
            <a:r>
              <a:rPr lang="en-US" sz="2400" dirty="0" smtClean="0"/>
              <a:t>arrector pili </a:t>
            </a:r>
            <a:r>
              <a:rPr lang="en-US" sz="2400" dirty="0"/>
              <a:t>muscle, this being the lowermost </a:t>
            </a:r>
            <a:r>
              <a:rPr lang="en-US" sz="2400" dirty="0" smtClean="0"/>
              <a:t>permanent part </a:t>
            </a:r>
            <a:r>
              <a:rPr lang="en-US" sz="2400" dirty="0"/>
              <a:t>of the </a:t>
            </a:r>
            <a:r>
              <a:rPr lang="en-US" sz="2400" dirty="0" smtClean="0"/>
              <a:t>follicle</a:t>
            </a:r>
          </a:p>
          <a:p>
            <a:endParaRPr lang="en-US" sz="2400" dirty="0"/>
          </a:p>
          <a:p>
            <a:r>
              <a:rPr lang="en-US" sz="2400" dirty="0"/>
              <a:t>C</a:t>
            </a:r>
            <a:r>
              <a:rPr lang="en-US" sz="2400" dirty="0" smtClean="0"/>
              <a:t>ells </a:t>
            </a:r>
            <a:r>
              <a:rPr lang="en-US" sz="2400" dirty="0"/>
              <a:t>divide at the end </a:t>
            </a:r>
            <a:r>
              <a:rPr lang="en-US" sz="2400" dirty="0" smtClean="0"/>
              <a:t>of telogen </a:t>
            </a:r>
            <a:r>
              <a:rPr lang="en-US" sz="2400" dirty="0"/>
              <a:t>to give rise to the </a:t>
            </a:r>
            <a:r>
              <a:rPr lang="en-US" sz="2400" dirty="0">
                <a:solidFill>
                  <a:srgbClr val="FF0000"/>
                </a:solidFill>
              </a:rPr>
              <a:t>“transient amplifying </a:t>
            </a:r>
            <a:r>
              <a:rPr lang="en-US" sz="2400" dirty="0" smtClean="0">
                <a:solidFill>
                  <a:srgbClr val="FF0000"/>
                </a:solidFill>
              </a:rPr>
              <a:t>cells” </a:t>
            </a:r>
            <a:r>
              <a:rPr lang="en-US" sz="2400" dirty="0" smtClean="0"/>
              <a:t>that </a:t>
            </a:r>
            <a:r>
              <a:rPr lang="en-US" sz="2400" dirty="0"/>
              <a:t>multiply to form the matrix cells with a fixed </a:t>
            </a:r>
            <a:r>
              <a:rPr lang="en-US" sz="2400" dirty="0" smtClean="0"/>
              <a:t>life span</a:t>
            </a:r>
            <a:endParaRPr lang="en-US" sz="2400" dirty="0"/>
          </a:p>
        </p:txBody>
      </p:sp>
    </p:spTree>
    <p:extLst>
      <p:ext uri="{BB962C8B-B14F-4D97-AF65-F5344CB8AC3E}">
        <p14:creationId xmlns:p14="http://schemas.microsoft.com/office/powerpoint/2010/main" xmlns="" val="694046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3312" y="1280160"/>
            <a:ext cx="8946541" cy="4968239"/>
          </a:xfrm>
        </p:spPr>
        <p:txBody>
          <a:bodyPr>
            <a:normAutofit/>
          </a:bodyPr>
          <a:lstStyle/>
          <a:p>
            <a:r>
              <a:rPr lang="en-US" sz="2400" dirty="0"/>
              <a:t>After this, the bulb disappears and the </a:t>
            </a:r>
            <a:r>
              <a:rPr lang="en-US" sz="2400" dirty="0" smtClean="0"/>
              <a:t>follicle returns </a:t>
            </a:r>
            <a:r>
              <a:rPr lang="en-US" sz="2400" dirty="0"/>
              <a:t>to telogen only to restart the </a:t>
            </a:r>
            <a:r>
              <a:rPr lang="en-US" sz="2400" dirty="0" smtClean="0"/>
              <a:t>cycle</a:t>
            </a:r>
          </a:p>
          <a:p>
            <a:endParaRPr lang="en-US" sz="2400" dirty="0"/>
          </a:p>
          <a:p>
            <a:r>
              <a:rPr lang="en-US" sz="2400" dirty="0" smtClean="0"/>
              <a:t>The dermal </a:t>
            </a:r>
            <a:r>
              <a:rPr lang="en-US" sz="2400" dirty="0"/>
              <a:t>papilla, which moves upward during </a:t>
            </a:r>
            <a:r>
              <a:rPr lang="en-US" sz="2400" dirty="0" smtClean="0"/>
              <a:t>telogen, may </a:t>
            </a:r>
            <a:r>
              <a:rPr lang="en-US" sz="2400" dirty="0"/>
              <a:t>interact with the bulge cells to start </a:t>
            </a:r>
            <a:r>
              <a:rPr lang="en-US" sz="2400" dirty="0" smtClean="0"/>
              <a:t>their activation.</a:t>
            </a:r>
          </a:p>
          <a:p>
            <a:endParaRPr lang="en-US" sz="2400" dirty="0"/>
          </a:p>
          <a:p>
            <a:r>
              <a:rPr lang="en-US" sz="2400" dirty="0"/>
              <a:t>V</a:t>
            </a:r>
            <a:r>
              <a:rPr lang="en-US" sz="2400" dirty="0" smtClean="0"/>
              <a:t>ariation </a:t>
            </a:r>
            <a:r>
              <a:rPr lang="en-US" sz="2400" dirty="0"/>
              <a:t>in the proliferative </a:t>
            </a:r>
            <a:r>
              <a:rPr lang="en-US" sz="2400" dirty="0" smtClean="0"/>
              <a:t>capacity of </a:t>
            </a:r>
            <a:r>
              <a:rPr lang="en-US" sz="2400" dirty="0"/>
              <a:t>the transient amplifying cells may be </a:t>
            </a:r>
            <a:r>
              <a:rPr lang="en-US" sz="2400" dirty="0" smtClean="0"/>
              <a:t>responsible for </a:t>
            </a:r>
            <a:r>
              <a:rPr lang="en-US" sz="2400" dirty="0"/>
              <a:t>the variation in the length of the anagen</a:t>
            </a:r>
          </a:p>
        </p:txBody>
      </p:sp>
    </p:spTree>
    <p:extLst>
      <p:ext uri="{BB962C8B-B14F-4D97-AF65-F5344CB8AC3E}">
        <p14:creationId xmlns:p14="http://schemas.microsoft.com/office/powerpoint/2010/main" xmlns="" val="3220883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9048" y="1188720"/>
            <a:ext cx="10957078" cy="4859383"/>
          </a:xfrm>
          <a:prstGeom prst="rect">
            <a:avLst/>
          </a:prstGeom>
        </p:spPr>
      </p:pic>
      <p:sp>
        <p:nvSpPr>
          <p:cNvPr id="3" name="Title 2"/>
          <p:cNvSpPr>
            <a:spLocks noGrp="1"/>
          </p:cNvSpPr>
          <p:nvPr>
            <p:ph type="title"/>
          </p:nvPr>
        </p:nvSpPr>
        <p:spPr/>
        <p:txBody>
          <a:bodyPr/>
          <a:lstStyle/>
          <a:p>
            <a:r>
              <a:rPr lang="en-US" dirty="0" smtClean="0"/>
              <a:t>Bulge activation hypothesis</a:t>
            </a:r>
            <a:endParaRPr lang="en-US" dirty="0"/>
          </a:p>
        </p:txBody>
      </p:sp>
    </p:spTree>
    <p:extLst>
      <p:ext uri="{BB962C8B-B14F-4D97-AF65-F5344CB8AC3E}">
        <p14:creationId xmlns:p14="http://schemas.microsoft.com/office/powerpoint/2010/main" xmlns="" val="88514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Factors Controlling Hair Growth</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2800" dirty="0"/>
              <a:t>Hair cycle during neonatal period is synchronous </a:t>
            </a:r>
            <a:r>
              <a:rPr lang="en-US" sz="2800" dirty="0" smtClean="0"/>
              <a:t>but with </a:t>
            </a:r>
            <a:r>
              <a:rPr lang="en-US" sz="2800" dirty="0"/>
              <a:t>advancing age it becomes asynchronous</a:t>
            </a:r>
            <a:r>
              <a:rPr lang="en-US" sz="2800" dirty="0" smtClean="0"/>
              <a:t>.</a:t>
            </a:r>
          </a:p>
          <a:p>
            <a:pPr marL="0" indent="0">
              <a:buNone/>
            </a:pPr>
            <a:endParaRPr lang="en-US" sz="2800" dirty="0"/>
          </a:p>
          <a:p>
            <a:pPr marL="0" indent="0">
              <a:buNone/>
            </a:pPr>
            <a:endParaRPr lang="en-US" sz="2800" dirty="0" smtClean="0"/>
          </a:p>
          <a:p>
            <a:pPr marL="0" indent="0">
              <a:buNone/>
            </a:pPr>
            <a:endParaRPr lang="en-US" sz="2800" dirty="0" smtClean="0"/>
          </a:p>
          <a:p>
            <a:r>
              <a:rPr lang="en-US" sz="2800" dirty="0" smtClean="0"/>
              <a:t> An intrafollicular </a:t>
            </a:r>
            <a:r>
              <a:rPr lang="en-US" sz="2800" dirty="0"/>
              <a:t>“</a:t>
            </a:r>
            <a:r>
              <a:rPr lang="en-US" sz="2800" dirty="0">
                <a:solidFill>
                  <a:schemeClr val="accent3">
                    <a:lumMod val="40000"/>
                    <a:lumOff val="60000"/>
                  </a:schemeClr>
                </a:solidFill>
              </a:rPr>
              <a:t>hair cycle biological clock</a:t>
            </a:r>
            <a:r>
              <a:rPr lang="en-US" sz="2800" dirty="0"/>
              <a:t>” drives </a:t>
            </a:r>
            <a:r>
              <a:rPr lang="en-US" sz="2800" dirty="0" smtClean="0"/>
              <a:t>the Hair follicle </a:t>
            </a:r>
            <a:r>
              <a:rPr lang="en-US" sz="2800" dirty="0"/>
              <a:t>cycle and brings about necessary changes in </a:t>
            </a:r>
            <a:r>
              <a:rPr lang="en-US" sz="2800" dirty="0" smtClean="0"/>
              <a:t>the intra- </a:t>
            </a:r>
            <a:r>
              <a:rPr lang="en-US" sz="2800" dirty="0"/>
              <a:t>and perifollicular signaling</a:t>
            </a:r>
          </a:p>
        </p:txBody>
      </p:sp>
    </p:spTree>
    <p:extLst>
      <p:ext uri="{BB962C8B-B14F-4D97-AF65-F5344CB8AC3E}">
        <p14:creationId xmlns:p14="http://schemas.microsoft.com/office/powerpoint/2010/main" xmlns="" val="770128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09897" y="339634"/>
            <a:ext cx="9366069" cy="6204857"/>
          </a:xfrm>
        </p:spPr>
      </p:pic>
    </p:spTree>
    <p:extLst>
      <p:ext uri="{BB962C8B-B14F-4D97-AF65-F5344CB8AC3E}">
        <p14:creationId xmlns:p14="http://schemas.microsoft.com/office/powerpoint/2010/main" xmlns="" val="2172869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204524"/>
            <a:ext cx="9404723" cy="1400530"/>
          </a:xfrm>
        </p:spPr>
        <p:txBody>
          <a:bodyPr/>
          <a:lstStyle/>
          <a:p>
            <a:r>
              <a:rPr lang="en-US" dirty="0" smtClean="0">
                <a:solidFill>
                  <a:schemeClr val="accent2">
                    <a:lumMod val="20000"/>
                    <a:lumOff val="80000"/>
                  </a:schemeClr>
                </a:solidFill>
              </a:rPr>
              <a:t>Hair follicle</a:t>
            </a:r>
            <a:endParaRPr lang="en-US" dirty="0">
              <a:solidFill>
                <a:schemeClr val="accent2">
                  <a:lumMod val="20000"/>
                  <a:lumOff val="80000"/>
                </a:schemeClr>
              </a:solidFill>
            </a:endParaRPr>
          </a:p>
        </p:txBody>
      </p:sp>
      <p:sp>
        <p:nvSpPr>
          <p:cNvPr id="3" name="Content Placeholder 2"/>
          <p:cNvSpPr>
            <a:spLocks noGrp="1"/>
          </p:cNvSpPr>
          <p:nvPr>
            <p:ph idx="1"/>
          </p:nvPr>
        </p:nvSpPr>
        <p:spPr>
          <a:xfrm>
            <a:off x="449944" y="1436914"/>
            <a:ext cx="9599910" cy="4811485"/>
          </a:xfrm>
        </p:spPr>
        <p:txBody>
          <a:bodyPr>
            <a:normAutofit/>
          </a:bodyPr>
          <a:lstStyle/>
          <a:p>
            <a:r>
              <a:rPr lang="en-US" sz="2800" dirty="0"/>
              <a:t>The human </a:t>
            </a:r>
            <a:r>
              <a:rPr lang="en-US" sz="2800" dirty="0" smtClean="0"/>
              <a:t>hair follicle </a:t>
            </a:r>
            <a:r>
              <a:rPr lang="en-US" sz="2800" dirty="0"/>
              <a:t>is a component of pilosebaceous</a:t>
            </a:r>
          </a:p>
          <a:p>
            <a:pPr marL="0" indent="0">
              <a:buNone/>
            </a:pPr>
            <a:r>
              <a:rPr lang="en-US" sz="2800" dirty="0"/>
              <a:t>unit, which comprises </a:t>
            </a:r>
            <a:r>
              <a:rPr lang="en-US" sz="2800" dirty="0" smtClean="0"/>
              <a:t>of </a:t>
            </a:r>
          </a:p>
          <a:p>
            <a:pPr lvl="1">
              <a:buFont typeface="Arial" panose="020B0604020202020204" pitchFamily="34" charset="0"/>
              <a:buChar char="•"/>
            </a:pPr>
            <a:r>
              <a:rPr lang="en-US" sz="2600" dirty="0" smtClean="0">
                <a:solidFill>
                  <a:srgbClr val="FF0000"/>
                </a:solidFill>
              </a:rPr>
              <a:t>arrector </a:t>
            </a:r>
            <a:r>
              <a:rPr lang="en-US" sz="2600" dirty="0">
                <a:solidFill>
                  <a:srgbClr val="FF0000"/>
                </a:solidFill>
              </a:rPr>
              <a:t>pili </a:t>
            </a:r>
            <a:r>
              <a:rPr lang="en-US" sz="2600" dirty="0" smtClean="0">
                <a:solidFill>
                  <a:srgbClr val="FF0000"/>
                </a:solidFill>
              </a:rPr>
              <a:t>muscle</a:t>
            </a:r>
            <a:endParaRPr lang="en-US" sz="2600" dirty="0">
              <a:solidFill>
                <a:srgbClr val="FF0000"/>
              </a:solidFill>
            </a:endParaRPr>
          </a:p>
          <a:p>
            <a:pPr lvl="1">
              <a:buFont typeface="Arial" panose="020B0604020202020204" pitchFamily="34" charset="0"/>
              <a:buChar char="•"/>
            </a:pPr>
            <a:r>
              <a:rPr lang="en-US" sz="2600" dirty="0">
                <a:solidFill>
                  <a:schemeClr val="accent2"/>
                </a:solidFill>
              </a:rPr>
              <a:t>the sebaceous </a:t>
            </a:r>
            <a:r>
              <a:rPr lang="en-US" sz="2600" dirty="0" smtClean="0">
                <a:solidFill>
                  <a:schemeClr val="accent2"/>
                </a:solidFill>
              </a:rPr>
              <a:t>gland</a:t>
            </a:r>
          </a:p>
          <a:p>
            <a:pPr lvl="1">
              <a:buFont typeface="Arial" panose="020B0604020202020204" pitchFamily="34" charset="0"/>
              <a:buChar char="•"/>
            </a:pPr>
            <a:r>
              <a:rPr lang="en-US" sz="2600" dirty="0" smtClean="0">
                <a:solidFill>
                  <a:schemeClr val="bg1"/>
                </a:solidFill>
              </a:rPr>
              <a:t>the Hair follicle</a:t>
            </a:r>
          </a:p>
          <a:p>
            <a:pPr marL="0" indent="0">
              <a:buNone/>
            </a:pPr>
            <a:endParaRPr lang="en-US" sz="2800" dirty="0" smtClean="0"/>
          </a:p>
          <a:p>
            <a:r>
              <a:rPr lang="en-US" sz="2800" dirty="0" smtClean="0">
                <a:latin typeface="+mn-lt"/>
              </a:rPr>
              <a:t>Hair follicle </a:t>
            </a:r>
            <a:r>
              <a:rPr lang="en-US" sz="2800" dirty="0">
                <a:latin typeface="+mn-lt"/>
              </a:rPr>
              <a:t>is </a:t>
            </a:r>
            <a:r>
              <a:rPr lang="en-US" sz="2800" dirty="0" smtClean="0">
                <a:latin typeface="+mn-lt"/>
              </a:rPr>
              <a:t>a complex </a:t>
            </a:r>
            <a:r>
              <a:rPr lang="en-US" sz="2800" dirty="0">
                <a:latin typeface="+mn-lt"/>
              </a:rPr>
              <a:t>miniature </a:t>
            </a:r>
            <a:r>
              <a:rPr lang="en-US" sz="2800" dirty="0" smtClean="0">
                <a:latin typeface="+mn-lt"/>
              </a:rPr>
              <a:t>organ, </a:t>
            </a:r>
            <a:r>
              <a:rPr lang="en-US" sz="2800" dirty="0">
                <a:latin typeface="+mn-lt"/>
              </a:rPr>
              <a:t>derived </a:t>
            </a:r>
            <a:r>
              <a:rPr lang="en-US" sz="2800" dirty="0" smtClean="0">
                <a:latin typeface="+mn-lt"/>
              </a:rPr>
              <a:t>from neuroectodermal-mesodermal </a:t>
            </a:r>
            <a:r>
              <a:rPr lang="en-US" sz="2800" dirty="0">
                <a:latin typeface="+mn-lt"/>
              </a:rPr>
              <a:t>origin </a:t>
            </a:r>
            <a:r>
              <a:rPr lang="en-US" sz="2800" dirty="0" smtClean="0">
                <a:latin typeface="+mn-lt"/>
              </a:rPr>
              <a:t>composed of </a:t>
            </a:r>
            <a:r>
              <a:rPr lang="en-US" sz="2800" dirty="0">
                <a:latin typeface="+mn-lt"/>
              </a:rPr>
              <a:t>more than 20 different cell populations </a:t>
            </a:r>
            <a:r>
              <a:rPr lang="en-US" sz="2800" dirty="0" smtClean="0">
                <a:latin typeface="+mn-lt"/>
              </a:rPr>
              <a:t>in total</a:t>
            </a:r>
            <a:r>
              <a:rPr lang="en-US" sz="2800" dirty="0">
                <a:latin typeface="Verdana" panose="020B0604030504040204" pitchFamily="34" charset="0"/>
              </a:rPr>
              <a:t>.</a:t>
            </a:r>
            <a:endParaRPr lang="en-US" sz="2800" dirty="0"/>
          </a:p>
        </p:txBody>
      </p:sp>
      <p:pic>
        <p:nvPicPr>
          <p:cNvPr id="5" name="Picture 4"/>
          <p:cNvPicPr>
            <a:picLocks noChangeAspect="1"/>
          </p:cNvPicPr>
          <p:nvPr/>
        </p:nvPicPr>
        <p:blipFill>
          <a:blip r:embed="rId2"/>
          <a:stretch>
            <a:fillRect/>
          </a:stretch>
        </p:blipFill>
        <p:spPr>
          <a:xfrm>
            <a:off x="5185955" y="1853248"/>
            <a:ext cx="6489110" cy="2914695"/>
          </a:xfrm>
          <a:prstGeom prst="rect">
            <a:avLst/>
          </a:prstGeom>
        </p:spPr>
      </p:pic>
    </p:spTree>
    <p:extLst>
      <p:ext uri="{BB962C8B-B14F-4D97-AF65-F5344CB8AC3E}">
        <p14:creationId xmlns:p14="http://schemas.microsoft.com/office/powerpoint/2010/main" xmlns="" val="1140075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54" y="282901"/>
            <a:ext cx="9404723" cy="984196"/>
          </a:xfrm>
        </p:spPr>
        <p:txBody>
          <a:bodyPr/>
          <a:lstStyle/>
          <a:p>
            <a:r>
              <a:rPr lang="en-IN" sz="3600" b="1" dirty="0" smtClean="0">
                <a:solidFill>
                  <a:srgbClr val="FFC000"/>
                </a:solidFill>
              </a:rPr>
              <a:t>INTRINSIC CONTROL OF HAIR CYCLE </a:t>
            </a:r>
            <a:endParaRPr lang="en-IN" sz="3600" b="1" dirty="0">
              <a:solidFill>
                <a:srgbClr val="FFC000"/>
              </a:solidFill>
            </a:endParaRPr>
          </a:p>
        </p:txBody>
      </p:sp>
      <p:sp>
        <p:nvSpPr>
          <p:cNvPr id="3" name="Content Placeholder 2"/>
          <p:cNvSpPr>
            <a:spLocks noGrp="1"/>
          </p:cNvSpPr>
          <p:nvPr>
            <p:ph idx="1"/>
          </p:nvPr>
        </p:nvSpPr>
        <p:spPr>
          <a:xfrm>
            <a:off x="1103312" y="1436914"/>
            <a:ext cx="8946541" cy="5169948"/>
          </a:xfrm>
        </p:spPr>
        <p:txBody>
          <a:bodyPr>
            <a:normAutofit lnSpcReduction="10000"/>
          </a:bodyPr>
          <a:lstStyle/>
          <a:p>
            <a:r>
              <a:rPr lang="en-US" sz="2800" dirty="0" smtClean="0"/>
              <a:t>Hair follicle </a:t>
            </a:r>
            <a:r>
              <a:rPr lang="en-US" sz="2800" dirty="0"/>
              <a:t>controls its own </a:t>
            </a:r>
            <a:r>
              <a:rPr lang="en-US" sz="2800" dirty="0" smtClean="0"/>
              <a:t>cycling phenomenon </a:t>
            </a:r>
            <a:r>
              <a:rPr lang="en-US" sz="2800" dirty="0"/>
              <a:t>through an </a:t>
            </a:r>
            <a:r>
              <a:rPr lang="en-US" sz="2800" dirty="0">
                <a:solidFill>
                  <a:schemeClr val="accent3">
                    <a:lumMod val="40000"/>
                    <a:lumOff val="60000"/>
                  </a:schemeClr>
                </a:solidFill>
              </a:rPr>
              <a:t>autocrine and </a:t>
            </a:r>
            <a:r>
              <a:rPr lang="en-US" sz="2800" dirty="0" smtClean="0">
                <a:solidFill>
                  <a:schemeClr val="accent3">
                    <a:lumMod val="40000"/>
                    <a:lumOff val="60000"/>
                  </a:schemeClr>
                </a:solidFill>
              </a:rPr>
              <a:t>intracrine mechanism</a:t>
            </a:r>
            <a:r>
              <a:rPr lang="en-US" sz="2800" dirty="0" smtClean="0">
                <a:solidFill>
                  <a:srgbClr val="FF0000"/>
                </a:solidFill>
              </a:rPr>
              <a:t>.</a:t>
            </a:r>
          </a:p>
          <a:p>
            <a:pPr marL="0" indent="0">
              <a:buNone/>
            </a:pPr>
            <a:endParaRPr lang="en-US" sz="2800" dirty="0" smtClean="0"/>
          </a:p>
          <a:p>
            <a:r>
              <a:rPr lang="en-US" sz="2800" dirty="0"/>
              <a:t>Growth factors are secreted by </a:t>
            </a:r>
            <a:r>
              <a:rPr lang="en-US" sz="2800" dirty="0" smtClean="0"/>
              <a:t>the </a:t>
            </a:r>
            <a:r>
              <a:rPr lang="en-US" sz="2800" dirty="0"/>
              <a:t>h</a:t>
            </a:r>
            <a:r>
              <a:rPr lang="en-US" sz="2800" dirty="0" smtClean="0"/>
              <a:t>air follicle </a:t>
            </a:r>
            <a:r>
              <a:rPr lang="en-US" sz="2800" dirty="0"/>
              <a:t>itself, and intracellular proteins that </a:t>
            </a:r>
            <a:r>
              <a:rPr lang="en-US" sz="2800" dirty="0" smtClean="0"/>
              <a:t>stimulate cellular </a:t>
            </a:r>
            <a:r>
              <a:rPr lang="en-US" sz="2800" dirty="0"/>
              <a:t>proliferation are synthesized</a:t>
            </a:r>
            <a:endParaRPr lang="en-IN" sz="2800" dirty="0" smtClean="0"/>
          </a:p>
          <a:p>
            <a:pPr marL="0" indent="0">
              <a:buNone/>
            </a:pPr>
            <a:endParaRPr lang="en-IN" sz="2800" dirty="0"/>
          </a:p>
          <a:p>
            <a:r>
              <a:rPr lang="en-IN" sz="2800" dirty="0" smtClean="0"/>
              <a:t>In humans, interactions between the epithelial stem cells in the </a:t>
            </a:r>
            <a:r>
              <a:rPr lang="en-IN" sz="2800" dirty="0"/>
              <a:t>o</a:t>
            </a:r>
            <a:r>
              <a:rPr lang="en-IN" sz="2800" dirty="0" smtClean="0"/>
              <a:t>uter root sheath and mesenchymal cells in dermal papilla and dermal sheath underlie the intrinsic control of the hair cycle </a:t>
            </a:r>
          </a:p>
          <a:p>
            <a:endParaRPr lang="en-IN" sz="2800" dirty="0"/>
          </a:p>
          <a:p>
            <a:endParaRPr lang="en-IN" dirty="0"/>
          </a:p>
        </p:txBody>
      </p:sp>
    </p:spTree>
    <p:extLst>
      <p:ext uri="{BB962C8B-B14F-4D97-AF65-F5344CB8AC3E}">
        <p14:creationId xmlns:p14="http://schemas.microsoft.com/office/powerpoint/2010/main" xmlns="" val="2092466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Molecular Control of Hair Cycling</a:t>
            </a:r>
            <a:endParaRPr lang="en-IN" dirty="0">
              <a:solidFill>
                <a:srgbClr val="FFC000"/>
              </a:solidFill>
            </a:endParaRPr>
          </a:p>
        </p:txBody>
      </p:sp>
      <p:sp>
        <p:nvSpPr>
          <p:cNvPr id="3" name="Content Placeholder 2"/>
          <p:cNvSpPr>
            <a:spLocks noGrp="1"/>
          </p:cNvSpPr>
          <p:nvPr>
            <p:ph idx="1"/>
          </p:nvPr>
        </p:nvSpPr>
        <p:spPr>
          <a:xfrm>
            <a:off x="646112" y="1750423"/>
            <a:ext cx="9403742" cy="4684244"/>
          </a:xfrm>
        </p:spPr>
        <p:txBody>
          <a:bodyPr>
            <a:normAutofit/>
          </a:bodyPr>
          <a:lstStyle/>
          <a:p>
            <a:r>
              <a:rPr lang="en-US" sz="2800" dirty="0"/>
              <a:t>The </a:t>
            </a:r>
            <a:r>
              <a:rPr lang="en-US" sz="2800" dirty="0" smtClean="0"/>
              <a:t>molecular signals include: developmental genes</a:t>
            </a:r>
            <a:r>
              <a:rPr lang="en-US" sz="2800" dirty="0"/>
              <a:t>, transcription factors, nuclear </a:t>
            </a:r>
            <a:r>
              <a:rPr lang="en-US" sz="2800" dirty="0" smtClean="0"/>
              <a:t>receptors, intracellular </a:t>
            </a:r>
            <a:r>
              <a:rPr lang="en-US" sz="2800" dirty="0"/>
              <a:t>signaling pathways, growth factors </a:t>
            </a:r>
            <a:r>
              <a:rPr lang="en-US" sz="2800" dirty="0" smtClean="0"/>
              <a:t>and their receptors</a:t>
            </a:r>
            <a:r>
              <a:rPr lang="en-US" sz="2800" dirty="0"/>
              <a:t>, neurotrophins, and </a:t>
            </a:r>
            <a:r>
              <a:rPr lang="en-US" sz="2800" dirty="0" smtClean="0"/>
              <a:t>cytokines</a:t>
            </a:r>
          </a:p>
          <a:p>
            <a:endParaRPr lang="en-US" sz="2800" dirty="0"/>
          </a:p>
          <a:p>
            <a:pPr marL="0" indent="0">
              <a:buNone/>
            </a:pPr>
            <a:endParaRPr lang="en-US" sz="2800" dirty="0" smtClean="0"/>
          </a:p>
          <a:p>
            <a:r>
              <a:rPr lang="en-US" sz="2800" dirty="0"/>
              <a:t>During follicular morphogenesis: The first </a:t>
            </a:r>
            <a:r>
              <a:rPr lang="en-US" sz="2800" dirty="0" smtClean="0"/>
              <a:t>signal for Hair follicle induction </a:t>
            </a:r>
            <a:r>
              <a:rPr lang="en-US" sz="2800" dirty="0"/>
              <a:t>is</a:t>
            </a:r>
            <a:r>
              <a:rPr lang="en-US" sz="2800" dirty="0">
                <a:solidFill>
                  <a:schemeClr val="accent3">
                    <a:lumMod val="40000"/>
                    <a:lumOff val="60000"/>
                  </a:schemeClr>
                </a:solidFill>
              </a:rPr>
              <a:t> </a:t>
            </a:r>
            <a:r>
              <a:rPr lang="en-US" sz="2800" b="1" i="1" dirty="0">
                <a:solidFill>
                  <a:schemeClr val="accent3">
                    <a:lumMod val="40000"/>
                    <a:lumOff val="60000"/>
                  </a:schemeClr>
                </a:solidFill>
              </a:rPr>
              <a:t>Wnt signaling </a:t>
            </a:r>
            <a:r>
              <a:rPr lang="en-US" sz="2800" b="1" i="1" dirty="0" smtClean="0">
                <a:solidFill>
                  <a:schemeClr val="accent3">
                    <a:lumMod val="40000"/>
                    <a:lumOff val="60000"/>
                  </a:schemeClr>
                </a:solidFill>
              </a:rPr>
              <a:t>pathways</a:t>
            </a:r>
            <a:r>
              <a:rPr lang="en-US" sz="2800" i="1" dirty="0">
                <a:solidFill>
                  <a:schemeClr val="accent3">
                    <a:lumMod val="40000"/>
                    <a:lumOff val="60000"/>
                  </a:schemeClr>
                </a:solidFill>
              </a:rPr>
              <a:t> </a:t>
            </a:r>
            <a:endParaRPr lang="en-US" sz="2800" i="1" dirty="0" smtClean="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66206"/>
            <a:ext cx="8946541" cy="5582193"/>
          </a:xfrm>
        </p:spPr>
        <p:txBody>
          <a:bodyPr/>
          <a:lstStyle/>
          <a:p>
            <a:r>
              <a:rPr lang="en-US" sz="2800" i="1" dirty="0">
                <a:solidFill>
                  <a:schemeClr val="accent2">
                    <a:lumMod val="60000"/>
                    <a:lumOff val="40000"/>
                  </a:schemeClr>
                </a:solidFill>
              </a:rPr>
              <a:t>In the induction </a:t>
            </a:r>
            <a:r>
              <a:rPr lang="en-US" sz="2800" i="1" dirty="0" smtClean="0">
                <a:solidFill>
                  <a:schemeClr val="accent2">
                    <a:lumMod val="60000"/>
                    <a:lumOff val="40000"/>
                  </a:schemeClr>
                </a:solidFill>
              </a:rPr>
              <a:t>stage</a:t>
            </a:r>
            <a:r>
              <a:rPr lang="en-US" sz="2800" dirty="0">
                <a:solidFill>
                  <a:schemeClr val="accent2">
                    <a:lumMod val="60000"/>
                    <a:lumOff val="40000"/>
                  </a:schemeClr>
                </a:solidFill>
              </a:rPr>
              <a:t> </a:t>
            </a:r>
            <a:r>
              <a:rPr lang="en-US" sz="2800" dirty="0" smtClean="0"/>
              <a:t>Wnt </a:t>
            </a:r>
            <a:r>
              <a:rPr lang="en-US" sz="2800" dirty="0"/>
              <a:t>signals arise from mesenchymal cells and cause </a:t>
            </a:r>
            <a:r>
              <a:rPr lang="en-US" sz="2800" dirty="0">
                <a:solidFill>
                  <a:srgbClr val="FF0000"/>
                </a:solidFill>
              </a:rPr>
              <a:t>thickening</a:t>
            </a:r>
            <a:r>
              <a:rPr lang="en-US" sz="2800" dirty="0"/>
              <a:t> of the overlying epithelial cells, which results in the formation of a </a:t>
            </a:r>
            <a:r>
              <a:rPr lang="en-US" sz="2800" dirty="0" smtClean="0"/>
              <a:t>placode</a:t>
            </a:r>
            <a:br>
              <a:rPr lang="en-US" sz="2800" dirty="0" smtClean="0"/>
            </a:br>
            <a:endParaRPr lang="en-US" sz="2800" dirty="0" smtClean="0"/>
          </a:p>
          <a:p>
            <a:pPr marL="0" indent="0">
              <a:buNone/>
            </a:pPr>
            <a:endParaRPr lang="en-US" sz="2800" dirty="0" smtClean="0"/>
          </a:p>
          <a:p>
            <a:r>
              <a:rPr lang="en-US" sz="2800" dirty="0"/>
              <a:t>Wnt/</a:t>
            </a:r>
            <a:r>
              <a:rPr lang="el-GR" sz="2800" dirty="0"/>
              <a:t>β-</a:t>
            </a:r>
            <a:r>
              <a:rPr lang="en-US" sz="2800" dirty="0"/>
              <a:t>catenin signaling </a:t>
            </a:r>
            <a:r>
              <a:rPr lang="en-US" sz="2800" dirty="0">
                <a:solidFill>
                  <a:schemeClr val="accent2">
                    <a:lumMod val="60000"/>
                    <a:lumOff val="40000"/>
                  </a:schemeClr>
                </a:solidFill>
              </a:rPr>
              <a:t>prenatally</a:t>
            </a:r>
            <a:r>
              <a:rPr lang="en-US" sz="2800" dirty="0"/>
              <a:t> causes the initiation of </a:t>
            </a:r>
            <a:r>
              <a:rPr lang="en-US" sz="2800" dirty="0">
                <a:solidFill>
                  <a:schemeClr val="accent2">
                    <a:lumMod val="60000"/>
                    <a:lumOff val="40000"/>
                  </a:schemeClr>
                </a:solidFill>
              </a:rPr>
              <a:t>placode formation </a:t>
            </a:r>
            <a:r>
              <a:rPr lang="en-US" sz="2800" dirty="0"/>
              <a:t>and </a:t>
            </a:r>
            <a:r>
              <a:rPr lang="en-US" sz="2800" dirty="0">
                <a:solidFill>
                  <a:schemeClr val="accent2">
                    <a:lumMod val="60000"/>
                    <a:lumOff val="40000"/>
                  </a:schemeClr>
                </a:solidFill>
              </a:rPr>
              <a:t>postnatally</a:t>
            </a:r>
            <a:r>
              <a:rPr lang="en-US" sz="2800" dirty="0"/>
              <a:t> the initiation of </a:t>
            </a:r>
            <a:r>
              <a:rPr lang="en-US" sz="2800" dirty="0">
                <a:solidFill>
                  <a:schemeClr val="accent2">
                    <a:lumMod val="60000"/>
                    <a:lumOff val="40000"/>
                  </a:schemeClr>
                </a:solidFill>
              </a:rPr>
              <a:t>anagen phase</a:t>
            </a:r>
          </a:p>
          <a:p>
            <a:endParaRPr lang="en-US" sz="2800" dirty="0"/>
          </a:p>
          <a:p>
            <a:endParaRPr lang="en-US" sz="2800" dirty="0" smtClean="0"/>
          </a:p>
          <a:p>
            <a:endParaRPr lang="en-US" sz="2800" dirty="0"/>
          </a:p>
          <a:p>
            <a:endParaRPr lang="en-US" sz="2800" dirty="0" smtClean="0"/>
          </a:p>
          <a:p>
            <a:endParaRPr lang="en-US" sz="2800" dirty="0"/>
          </a:p>
          <a:p>
            <a:endParaRPr lang="en-US" sz="2800" dirty="0"/>
          </a:p>
          <a:p>
            <a:endParaRPr lang="en-US" dirty="0"/>
          </a:p>
        </p:txBody>
      </p:sp>
    </p:spTree>
    <p:extLst>
      <p:ext uri="{BB962C8B-B14F-4D97-AF65-F5344CB8AC3E}">
        <p14:creationId xmlns:p14="http://schemas.microsoft.com/office/powerpoint/2010/main" xmlns="" val="2179871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31074"/>
            <a:ext cx="8946541" cy="5817325"/>
          </a:xfrm>
        </p:spPr>
        <p:txBody>
          <a:bodyPr/>
          <a:lstStyle/>
          <a:p>
            <a:pPr marL="0" indent="0">
              <a:buNone/>
            </a:pPr>
            <a:endParaRPr lang="en-US" dirty="0" smtClean="0"/>
          </a:p>
          <a:p>
            <a:r>
              <a:rPr lang="en-US" sz="2800" dirty="0"/>
              <a:t>Primary </a:t>
            </a:r>
            <a:r>
              <a:rPr lang="en-US" sz="2800" dirty="0">
                <a:solidFill>
                  <a:schemeClr val="accent2">
                    <a:lumMod val="60000"/>
                    <a:lumOff val="40000"/>
                  </a:schemeClr>
                </a:solidFill>
              </a:rPr>
              <a:t>Wnts 3,4,6 </a:t>
            </a:r>
            <a:r>
              <a:rPr lang="en-US" sz="2800" dirty="0"/>
              <a:t>are </a:t>
            </a:r>
            <a:r>
              <a:rPr lang="en-US" sz="2800" dirty="0" smtClean="0"/>
              <a:t>needed in Hair follicle </a:t>
            </a:r>
            <a:r>
              <a:rPr lang="en-US" sz="2800" dirty="0"/>
              <a:t>initiation, but secondary </a:t>
            </a:r>
            <a:r>
              <a:rPr lang="en-US" sz="2800" dirty="0">
                <a:solidFill>
                  <a:schemeClr val="accent2">
                    <a:lumMod val="60000"/>
                    <a:lumOff val="40000"/>
                  </a:schemeClr>
                </a:solidFill>
              </a:rPr>
              <a:t>Wnts 2,7b,10a </a:t>
            </a:r>
            <a:r>
              <a:rPr lang="en-US" sz="2800" dirty="0" smtClean="0">
                <a:solidFill>
                  <a:schemeClr val="accent2">
                    <a:lumMod val="60000"/>
                    <a:lumOff val="40000"/>
                  </a:schemeClr>
                </a:solidFill>
              </a:rPr>
              <a:t>and 10b </a:t>
            </a:r>
            <a:r>
              <a:rPr lang="en-US" sz="2800" dirty="0"/>
              <a:t>are needed for </a:t>
            </a:r>
            <a:r>
              <a:rPr lang="en-US" sz="2800" dirty="0" smtClean="0"/>
              <a:t>Hair follicle development</a:t>
            </a:r>
          </a:p>
          <a:p>
            <a:pPr marL="0" indent="0">
              <a:buNone/>
            </a:pPr>
            <a:endParaRPr lang="en-US" sz="2800" dirty="0" smtClean="0"/>
          </a:p>
          <a:p>
            <a:endParaRPr lang="en-US" sz="2800" dirty="0"/>
          </a:p>
          <a:p>
            <a:r>
              <a:rPr lang="en-US" sz="2800" dirty="0">
                <a:solidFill>
                  <a:srgbClr val="FF0000"/>
                </a:solidFill>
              </a:rPr>
              <a:t>Inhibitors</a:t>
            </a:r>
            <a:r>
              <a:rPr lang="en-US" sz="2800" dirty="0"/>
              <a:t> for placode formation are </a:t>
            </a:r>
            <a:r>
              <a:rPr lang="en-US" sz="2800" dirty="0" smtClean="0"/>
              <a:t>Dickkopf related protein </a:t>
            </a:r>
            <a:r>
              <a:rPr lang="en-US" sz="2800" dirty="0"/>
              <a:t>4 </a:t>
            </a:r>
            <a:r>
              <a:rPr lang="en-US" sz="2800" dirty="0">
                <a:solidFill>
                  <a:schemeClr val="accent2">
                    <a:lumMod val="60000"/>
                    <a:lumOff val="40000"/>
                  </a:schemeClr>
                </a:solidFill>
              </a:rPr>
              <a:t>(DKK4</a:t>
            </a:r>
            <a:r>
              <a:rPr lang="en-US" sz="2800" dirty="0"/>
              <a:t>), upregulation of </a:t>
            </a:r>
            <a:r>
              <a:rPr lang="en-US" sz="2800" dirty="0" smtClean="0"/>
              <a:t>epidermal growth factor </a:t>
            </a:r>
            <a:r>
              <a:rPr lang="en-US" sz="2800" dirty="0"/>
              <a:t>and keratinocyte growth factor</a:t>
            </a:r>
          </a:p>
        </p:txBody>
      </p:sp>
    </p:spTree>
    <p:extLst>
      <p:ext uri="{BB962C8B-B14F-4D97-AF65-F5344CB8AC3E}">
        <p14:creationId xmlns:p14="http://schemas.microsoft.com/office/powerpoint/2010/main" xmlns="" val="3704309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061" y="393935"/>
            <a:ext cx="8946541" cy="5510475"/>
          </a:xfrm>
        </p:spPr>
        <p:txBody>
          <a:bodyPr>
            <a:normAutofit/>
          </a:bodyPr>
          <a:lstStyle/>
          <a:p>
            <a:r>
              <a:rPr lang="en-US" sz="2400" b="1" i="1" dirty="0">
                <a:solidFill>
                  <a:srgbClr val="FF0000"/>
                </a:solidFill>
              </a:rPr>
              <a:t>Bone morphogenetic protein signaling</a:t>
            </a:r>
            <a:r>
              <a:rPr lang="en-US" sz="2400" b="1" i="1" dirty="0"/>
              <a:t>: </a:t>
            </a:r>
            <a:r>
              <a:rPr lang="en-US" sz="2400" dirty="0" smtClean="0"/>
              <a:t>BMP signal </a:t>
            </a:r>
            <a:r>
              <a:rPr lang="en-US" sz="2400" dirty="0"/>
              <a:t>prenatally helps in the </a:t>
            </a:r>
            <a:r>
              <a:rPr lang="en-US" sz="2400" dirty="0" smtClean="0"/>
              <a:t>morphogenesis </a:t>
            </a:r>
            <a:r>
              <a:rPr lang="en-US" sz="2400" dirty="0"/>
              <a:t>of </a:t>
            </a:r>
            <a:r>
              <a:rPr lang="en-US" sz="2400" dirty="0" smtClean="0"/>
              <a:t>Hair follicle and </a:t>
            </a:r>
            <a:r>
              <a:rPr lang="en-US" sz="2400" dirty="0"/>
              <a:t>postnatally controls the hair cycle</a:t>
            </a:r>
            <a:r>
              <a:rPr lang="en-US" sz="2400" dirty="0" smtClean="0"/>
              <a:t>.</a:t>
            </a:r>
          </a:p>
          <a:p>
            <a:endParaRPr lang="en-US" dirty="0"/>
          </a:p>
          <a:p>
            <a:r>
              <a:rPr lang="en-US" sz="2400" b="1" i="1" dirty="0">
                <a:solidFill>
                  <a:srgbClr val="FF0000"/>
                </a:solidFill>
              </a:rPr>
              <a:t>Sonic Hedgehog </a:t>
            </a:r>
            <a:r>
              <a:rPr lang="en-US" sz="2400" b="1" i="1" dirty="0" smtClean="0">
                <a:solidFill>
                  <a:srgbClr val="FF0000"/>
                </a:solidFill>
              </a:rPr>
              <a:t>signaling</a:t>
            </a:r>
            <a:r>
              <a:rPr lang="en-US" b="1" i="1" dirty="0" smtClean="0">
                <a:solidFill>
                  <a:srgbClr val="FF0000"/>
                </a:solidFill>
              </a:rPr>
              <a:t>: </a:t>
            </a:r>
            <a:r>
              <a:rPr lang="en-US" sz="2400" dirty="0" smtClean="0"/>
              <a:t>It </a:t>
            </a:r>
            <a:r>
              <a:rPr lang="en-US" sz="2400" dirty="0"/>
              <a:t>acts as a </a:t>
            </a:r>
            <a:r>
              <a:rPr lang="en-US" sz="2400" dirty="0" smtClean="0"/>
              <a:t>mitogen and </a:t>
            </a:r>
            <a:r>
              <a:rPr lang="en-US" sz="2400" dirty="0"/>
              <a:t>causes anagen </a:t>
            </a:r>
            <a:r>
              <a:rPr lang="en-US" sz="2400" dirty="0" smtClean="0"/>
              <a:t>regeneration</a:t>
            </a:r>
          </a:p>
          <a:p>
            <a:endParaRPr lang="en-US" dirty="0"/>
          </a:p>
          <a:p>
            <a:r>
              <a:rPr lang="en-US" sz="2400" i="1" dirty="0">
                <a:solidFill>
                  <a:srgbClr val="FF0000"/>
                </a:solidFill>
              </a:rPr>
              <a:t>During the organogenesis </a:t>
            </a:r>
            <a:r>
              <a:rPr lang="en-US" sz="2400" i="1" dirty="0" smtClean="0">
                <a:solidFill>
                  <a:srgbClr val="FF0000"/>
                </a:solidFill>
              </a:rPr>
              <a:t>stage</a:t>
            </a:r>
            <a:r>
              <a:rPr lang="en-US" sz="2400" i="1" dirty="0" smtClean="0"/>
              <a:t>: </a:t>
            </a:r>
            <a:r>
              <a:rPr lang="en-US" sz="2400" dirty="0" smtClean="0"/>
              <a:t>there </a:t>
            </a:r>
            <a:r>
              <a:rPr lang="en-US" sz="2400" dirty="0"/>
              <a:t>is </a:t>
            </a:r>
            <a:r>
              <a:rPr lang="en-US" sz="2400" dirty="0" smtClean="0"/>
              <a:t>a formation </a:t>
            </a:r>
            <a:r>
              <a:rPr lang="en-US" sz="2400" dirty="0"/>
              <a:t>of dermal condensate, which </a:t>
            </a:r>
            <a:r>
              <a:rPr lang="en-US" sz="2400" dirty="0" smtClean="0"/>
              <a:t>signals epithelial </a:t>
            </a:r>
            <a:r>
              <a:rPr lang="en-US" sz="2400" dirty="0"/>
              <a:t>cells to grow downward into </a:t>
            </a:r>
            <a:r>
              <a:rPr lang="en-US" sz="2400" dirty="0" smtClean="0"/>
              <a:t>dermis. This </a:t>
            </a:r>
            <a:r>
              <a:rPr lang="en-US" sz="2400" dirty="0"/>
              <a:t>dermal fibroblast condensation is </a:t>
            </a:r>
            <a:r>
              <a:rPr lang="en-US" sz="2400" dirty="0" smtClean="0"/>
              <a:t>mediated by </a:t>
            </a:r>
            <a:r>
              <a:rPr lang="en-US" sz="2400" dirty="0"/>
              <a:t>fibroblast growth factor (FGF</a:t>
            </a:r>
            <a:r>
              <a:rPr lang="en-US" sz="2400" dirty="0" smtClean="0"/>
              <a:t>)</a:t>
            </a:r>
            <a:r>
              <a:rPr lang="en-US" sz="2400" dirty="0"/>
              <a:t> ,</a:t>
            </a:r>
            <a:r>
              <a:rPr lang="en-US" sz="2400" dirty="0" smtClean="0"/>
              <a:t>EDA/EDAR </a:t>
            </a:r>
            <a:r>
              <a:rPr lang="en-US" sz="2400" dirty="0"/>
              <a:t>and Wnt/</a:t>
            </a:r>
            <a:r>
              <a:rPr lang="el-GR" sz="2400" dirty="0"/>
              <a:t>β-</a:t>
            </a:r>
            <a:r>
              <a:rPr lang="en-US" sz="2400" dirty="0"/>
              <a:t>catenin signals </a:t>
            </a:r>
            <a:r>
              <a:rPr lang="en-US" sz="2400" dirty="0" smtClean="0"/>
              <a:t> </a:t>
            </a:r>
            <a:r>
              <a:rPr lang="en-US" sz="2400" dirty="0"/>
              <a:t>expressed </a:t>
            </a:r>
            <a:r>
              <a:rPr lang="en-US" sz="2400" dirty="0" smtClean="0"/>
              <a:t>in placodes</a:t>
            </a:r>
            <a:endParaRPr lang="en-US" sz="2400" dirty="0"/>
          </a:p>
        </p:txBody>
      </p:sp>
    </p:spTree>
    <p:extLst>
      <p:ext uri="{BB962C8B-B14F-4D97-AF65-F5344CB8AC3E}">
        <p14:creationId xmlns:p14="http://schemas.microsoft.com/office/powerpoint/2010/main" xmlns="" val="1261819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5746" y="524564"/>
            <a:ext cx="8946541" cy="5797859"/>
          </a:xfrm>
        </p:spPr>
        <p:txBody>
          <a:bodyPr>
            <a:normAutofit/>
          </a:bodyPr>
          <a:lstStyle/>
          <a:p>
            <a:r>
              <a:rPr lang="en-US" sz="2400" i="1" dirty="0">
                <a:solidFill>
                  <a:srgbClr val="FF0000"/>
                </a:solidFill>
              </a:rPr>
              <a:t>During the cytodifferentiation </a:t>
            </a:r>
            <a:r>
              <a:rPr lang="en-US" sz="2400" i="1" dirty="0" smtClean="0">
                <a:solidFill>
                  <a:srgbClr val="FF0000"/>
                </a:solidFill>
              </a:rPr>
              <a:t>stage </a:t>
            </a:r>
            <a:r>
              <a:rPr lang="en-US" sz="2400" dirty="0"/>
              <a:t>DP is </a:t>
            </a:r>
            <a:r>
              <a:rPr lang="en-US" sz="2400" dirty="0" smtClean="0"/>
              <a:t>formed and </a:t>
            </a:r>
            <a:r>
              <a:rPr lang="en-US" sz="2400" dirty="0"/>
              <a:t>shaping of HF is done by the interplay of </a:t>
            </a:r>
            <a:r>
              <a:rPr lang="en-US" sz="2400" dirty="0" smtClean="0"/>
              <a:t>growth factors </a:t>
            </a:r>
            <a:r>
              <a:rPr lang="en-US" sz="2400" dirty="0"/>
              <a:t>and morphogens. </a:t>
            </a:r>
            <a:endParaRPr lang="en-US" sz="2400" dirty="0" smtClean="0"/>
          </a:p>
          <a:p>
            <a:endParaRPr lang="en-US" sz="2400" dirty="0" smtClean="0"/>
          </a:p>
          <a:p>
            <a:r>
              <a:rPr lang="en-US" sz="2400" dirty="0" smtClean="0"/>
              <a:t>Positioning </a:t>
            </a:r>
            <a:r>
              <a:rPr lang="en-US" sz="2400" dirty="0"/>
              <a:t>and spacing </a:t>
            </a:r>
            <a:r>
              <a:rPr lang="en-US" sz="2400" dirty="0" smtClean="0"/>
              <a:t>of HF </a:t>
            </a:r>
            <a:r>
              <a:rPr lang="en-US" sz="2400" dirty="0"/>
              <a:t>are mediated by EDA/EDAR/BMP signaling </a:t>
            </a:r>
            <a:r>
              <a:rPr lang="en-US" sz="2400" dirty="0" smtClean="0"/>
              <a:t>and </a:t>
            </a:r>
            <a:r>
              <a:rPr lang="el-GR" sz="2400" dirty="0" smtClean="0"/>
              <a:t>β-</a:t>
            </a:r>
            <a:r>
              <a:rPr lang="en-US" sz="2400" dirty="0"/>
              <a:t>catenin </a:t>
            </a:r>
            <a:r>
              <a:rPr lang="en-US" sz="2400" dirty="0" smtClean="0"/>
              <a:t>stabilization</a:t>
            </a:r>
          </a:p>
          <a:p>
            <a:pPr marL="0" indent="0">
              <a:buNone/>
            </a:pPr>
            <a:endParaRPr lang="en-US" sz="2400" dirty="0" smtClean="0"/>
          </a:p>
          <a:p>
            <a:r>
              <a:rPr lang="en-US" sz="2400" dirty="0"/>
              <a:t>During hair cycle regeneration, telogen to </a:t>
            </a:r>
            <a:r>
              <a:rPr lang="en-US" sz="2400" dirty="0" smtClean="0"/>
              <a:t>anagen transition </a:t>
            </a:r>
            <a:r>
              <a:rPr lang="en-US" sz="2400" dirty="0"/>
              <a:t>is regulated by </a:t>
            </a:r>
            <a:r>
              <a:rPr lang="en-US" sz="2400" b="1" i="1" dirty="0">
                <a:solidFill>
                  <a:schemeClr val="accent2">
                    <a:lumMod val="60000"/>
                    <a:lumOff val="40000"/>
                  </a:schemeClr>
                </a:solidFill>
              </a:rPr>
              <a:t>TGF-</a:t>
            </a:r>
            <a:r>
              <a:rPr lang="el-GR" sz="2400" b="1" i="1" dirty="0">
                <a:solidFill>
                  <a:schemeClr val="accent2">
                    <a:lumMod val="60000"/>
                    <a:lumOff val="40000"/>
                  </a:schemeClr>
                </a:solidFill>
              </a:rPr>
              <a:t>β2/</a:t>
            </a:r>
            <a:r>
              <a:rPr lang="en-US" sz="2400" b="1" i="1" dirty="0" smtClean="0">
                <a:solidFill>
                  <a:schemeClr val="accent2">
                    <a:lumMod val="60000"/>
                    <a:lumOff val="40000"/>
                  </a:schemeClr>
                </a:solidFill>
              </a:rPr>
              <a:t>Smad2/3 pathway</a:t>
            </a:r>
          </a:p>
          <a:p>
            <a:r>
              <a:rPr lang="en-US" sz="2400" dirty="0"/>
              <a:t>Anagen to catagen induction occurs owing </a:t>
            </a:r>
            <a:r>
              <a:rPr lang="en-US" sz="2400" dirty="0" smtClean="0"/>
              <a:t>to the</a:t>
            </a:r>
            <a:r>
              <a:rPr lang="en-US" sz="2400" dirty="0" smtClean="0">
                <a:solidFill>
                  <a:schemeClr val="accent2">
                    <a:lumMod val="60000"/>
                    <a:lumOff val="40000"/>
                  </a:schemeClr>
                </a:solidFill>
              </a:rPr>
              <a:t> </a:t>
            </a:r>
            <a:r>
              <a:rPr lang="en-US" sz="2400" dirty="0">
                <a:solidFill>
                  <a:schemeClr val="accent2">
                    <a:lumMod val="60000"/>
                    <a:lumOff val="40000"/>
                  </a:schemeClr>
                </a:solidFill>
              </a:rPr>
              <a:t>increased expression </a:t>
            </a:r>
            <a:r>
              <a:rPr lang="en-US" sz="2400" dirty="0"/>
              <a:t>of </a:t>
            </a:r>
            <a:r>
              <a:rPr lang="en-US" sz="2400" dirty="0" smtClean="0"/>
              <a:t>cytokines-promoting apoptosis</a:t>
            </a:r>
            <a:r>
              <a:rPr lang="en-US" sz="2400" dirty="0"/>
              <a:t>, such as TGF</a:t>
            </a:r>
            <a:r>
              <a:rPr lang="el-GR" sz="2400" dirty="0"/>
              <a:t>β 1, </a:t>
            </a:r>
            <a:r>
              <a:rPr lang="en-US" sz="2400" dirty="0"/>
              <a:t>TNF</a:t>
            </a:r>
            <a:r>
              <a:rPr lang="el-GR" sz="2400" dirty="0"/>
              <a:t>α, </a:t>
            </a:r>
            <a:r>
              <a:rPr lang="en-US" sz="2400" dirty="0"/>
              <a:t>IL-1</a:t>
            </a:r>
            <a:r>
              <a:rPr lang="el-GR" sz="2400" dirty="0"/>
              <a:t>α, </a:t>
            </a:r>
            <a:r>
              <a:rPr lang="en-US" sz="2400" dirty="0" smtClean="0"/>
              <a:t>IL-6</a:t>
            </a:r>
            <a:r>
              <a:rPr lang="en-US" sz="2400"/>
              <a:t>, </a:t>
            </a:r>
            <a:r>
              <a:rPr lang="en-US" sz="2400" smtClean="0"/>
              <a:t>DKK1and </a:t>
            </a:r>
            <a:r>
              <a:rPr lang="en-US" sz="2400" dirty="0" smtClean="0">
                <a:solidFill>
                  <a:schemeClr val="accent2">
                    <a:lumMod val="60000"/>
                    <a:lumOff val="40000"/>
                  </a:schemeClr>
                </a:solidFill>
              </a:rPr>
              <a:t>decreased expression </a:t>
            </a:r>
            <a:r>
              <a:rPr lang="en-US" sz="2400" dirty="0" smtClean="0"/>
              <a:t>of IGF-1,basic </a:t>
            </a:r>
            <a:r>
              <a:rPr lang="en-US" sz="2400" dirty="0"/>
              <a:t>fibroblast growth factor (</a:t>
            </a:r>
            <a:r>
              <a:rPr lang="en-US" sz="2400" dirty="0" smtClean="0"/>
              <a:t>bFGF) and VEGF</a:t>
            </a:r>
            <a:endParaRPr lang="en-US" sz="2400" dirty="0"/>
          </a:p>
        </p:txBody>
      </p:sp>
    </p:spTree>
    <p:extLst>
      <p:ext uri="{BB962C8B-B14F-4D97-AF65-F5344CB8AC3E}">
        <p14:creationId xmlns:p14="http://schemas.microsoft.com/office/powerpoint/2010/main" xmlns="" val="1309748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rPr>
              <a:t>ANDROGENS AND HAIR GROWTH</a:t>
            </a:r>
            <a:endParaRPr lang="en-IN" dirty="0">
              <a:solidFill>
                <a:srgbClr val="FFC000"/>
              </a:solidFill>
            </a:endParaRPr>
          </a:p>
        </p:txBody>
      </p:sp>
      <p:sp>
        <p:nvSpPr>
          <p:cNvPr id="3" name="Content Placeholder 2"/>
          <p:cNvSpPr>
            <a:spLocks noGrp="1"/>
          </p:cNvSpPr>
          <p:nvPr>
            <p:ph idx="1"/>
          </p:nvPr>
        </p:nvSpPr>
        <p:spPr>
          <a:xfrm>
            <a:off x="188912" y="1285094"/>
            <a:ext cx="8946541" cy="4589416"/>
          </a:xfrm>
        </p:spPr>
        <p:txBody>
          <a:bodyPr>
            <a:noAutofit/>
          </a:bodyPr>
          <a:lstStyle/>
          <a:p>
            <a:r>
              <a:rPr lang="en-US" sz="2400" dirty="0"/>
              <a:t>Androgens exert paradoxical effects on human </a:t>
            </a:r>
            <a:r>
              <a:rPr lang="en-US" sz="2400" dirty="0" smtClean="0"/>
              <a:t>HF</a:t>
            </a:r>
          </a:p>
          <a:p>
            <a:pPr marL="0" indent="0">
              <a:buNone/>
            </a:pPr>
            <a:r>
              <a:rPr lang="en-US" sz="2400" dirty="0" smtClean="0"/>
              <a:t>through </a:t>
            </a:r>
            <a:r>
              <a:rPr lang="en-US" sz="2400" dirty="0"/>
              <a:t>androgen receptors in DP cells depending</a:t>
            </a:r>
          </a:p>
          <a:p>
            <a:pPr marL="0" indent="0">
              <a:buNone/>
            </a:pPr>
            <a:r>
              <a:rPr lang="en-US" sz="2400" dirty="0"/>
              <a:t>on regional distribution and differential </a:t>
            </a:r>
            <a:r>
              <a:rPr lang="en-US" sz="2400" dirty="0" smtClean="0"/>
              <a:t>gene</a:t>
            </a:r>
          </a:p>
          <a:p>
            <a:pPr marL="0" indent="0">
              <a:buNone/>
            </a:pPr>
            <a:r>
              <a:rPr lang="en-US" sz="2400" dirty="0" smtClean="0"/>
              <a:t>expression </a:t>
            </a:r>
            <a:r>
              <a:rPr lang="en-US" sz="2400" dirty="0"/>
              <a:t>of these </a:t>
            </a:r>
            <a:r>
              <a:rPr lang="en-US" sz="2400" dirty="0" smtClean="0"/>
              <a:t>receptors</a:t>
            </a:r>
          </a:p>
          <a:p>
            <a:pPr marL="0" indent="0">
              <a:buNone/>
            </a:pPr>
            <a:endParaRPr lang="en-US" sz="2400" dirty="0"/>
          </a:p>
          <a:p>
            <a:r>
              <a:rPr lang="en-US" sz="2400" dirty="0"/>
              <a:t>It causes </a:t>
            </a:r>
            <a:r>
              <a:rPr lang="en-US" sz="2400" dirty="0" smtClean="0"/>
              <a:t>hair growth </a:t>
            </a:r>
            <a:r>
              <a:rPr lang="en-US" sz="2400" dirty="0"/>
              <a:t>stimulation on the face, axilla, </a:t>
            </a:r>
            <a:r>
              <a:rPr lang="en-US" sz="2400" dirty="0" smtClean="0"/>
              <a:t>pubis,and </a:t>
            </a:r>
            <a:r>
              <a:rPr lang="en-US" sz="2400" dirty="0"/>
              <a:t>chest, with no effect on the eyelashes</a:t>
            </a:r>
            <a:r>
              <a:rPr lang="en-US" sz="2400" dirty="0" smtClean="0"/>
              <a:t>.</a:t>
            </a:r>
          </a:p>
          <a:p>
            <a:r>
              <a:rPr lang="en-US" sz="2400" dirty="0"/>
              <a:t>Its actions are supported </a:t>
            </a:r>
            <a:r>
              <a:rPr lang="en-US" sz="2400" dirty="0" smtClean="0"/>
              <a:t>by </a:t>
            </a:r>
            <a:r>
              <a:rPr lang="el-GR" sz="2400" dirty="0" smtClean="0">
                <a:solidFill>
                  <a:schemeClr val="accent2">
                    <a:lumMod val="60000"/>
                    <a:lumOff val="40000"/>
                  </a:schemeClr>
                </a:solidFill>
              </a:rPr>
              <a:t>5α-</a:t>
            </a:r>
            <a:r>
              <a:rPr lang="en-US" sz="2400" dirty="0">
                <a:solidFill>
                  <a:schemeClr val="accent2">
                    <a:lumMod val="60000"/>
                    <a:lumOff val="40000"/>
                  </a:schemeClr>
                </a:solidFill>
              </a:rPr>
              <a:t>reductase type 2 enzyme </a:t>
            </a:r>
            <a:r>
              <a:rPr lang="en-US" sz="2400" dirty="0"/>
              <a:t>present </a:t>
            </a:r>
            <a:r>
              <a:rPr lang="en-US" sz="2400" dirty="0" smtClean="0"/>
              <a:t>intracellularly which </a:t>
            </a:r>
            <a:r>
              <a:rPr lang="en-US" sz="2400" dirty="0"/>
              <a:t>metabolises testosterone to its more </a:t>
            </a:r>
            <a:r>
              <a:rPr lang="en-US" sz="2400" dirty="0" smtClean="0"/>
              <a:t>potent metabolite</a:t>
            </a:r>
            <a:r>
              <a:rPr lang="en-US" sz="2400" dirty="0">
                <a:solidFill>
                  <a:schemeClr val="accent2">
                    <a:lumMod val="60000"/>
                    <a:lumOff val="40000"/>
                  </a:schemeClr>
                </a:solidFill>
              </a:rPr>
              <a:t> </a:t>
            </a:r>
            <a:r>
              <a:rPr lang="en-US" sz="2400" dirty="0" smtClean="0">
                <a:solidFill>
                  <a:schemeClr val="accent2">
                    <a:lumMod val="60000"/>
                    <a:lumOff val="40000"/>
                  </a:schemeClr>
                </a:solidFill>
              </a:rPr>
              <a:t>5</a:t>
            </a:r>
            <a:r>
              <a:rPr lang="el-GR" sz="2400" dirty="0">
                <a:solidFill>
                  <a:schemeClr val="accent2">
                    <a:lumMod val="60000"/>
                    <a:lumOff val="40000"/>
                  </a:schemeClr>
                </a:solidFill>
              </a:rPr>
              <a:t>α-</a:t>
            </a:r>
            <a:r>
              <a:rPr lang="en-US" sz="2400" dirty="0">
                <a:solidFill>
                  <a:schemeClr val="accent2">
                    <a:lumMod val="60000"/>
                    <a:lumOff val="40000"/>
                  </a:schemeClr>
                </a:solidFill>
              </a:rPr>
              <a:t>dihydrotestosterone</a:t>
            </a:r>
            <a:endParaRPr lang="en-IN" sz="2400" dirty="0">
              <a:solidFill>
                <a:schemeClr val="accent2">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44234" y="1402660"/>
            <a:ext cx="4013200" cy="1968041"/>
          </a:xfrm>
          <a:prstGeom prst="rect">
            <a:avLst/>
          </a:prstGeom>
        </p:spPr>
      </p:pic>
    </p:spTree>
    <p:extLst>
      <p:ext uri="{BB962C8B-B14F-4D97-AF65-F5344CB8AC3E}">
        <p14:creationId xmlns:p14="http://schemas.microsoft.com/office/powerpoint/2010/main" xmlns="" val="2974825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92732" y="143691"/>
            <a:ext cx="3814354" cy="6486911"/>
          </a:xfrm>
          <a:prstGeom prst="rect">
            <a:avLst/>
          </a:prstGeom>
        </p:spPr>
      </p:pic>
    </p:spTree>
    <p:extLst>
      <p:ext uri="{BB962C8B-B14F-4D97-AF65-F5344CB8AC3E}">
        <p14:creationId xmlns:p14="http://schemas.microsoft.com/office/powerpoint/2010/main" xmlns="" val="1385389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293" y="2662519"/>
            <a:ext cx="8946541" cy="4195481"/>
          </a:xfrm>
        </p:spPr>
        <p:txBody>
          <a:bodyPr>
            <a:normAutofit/>
          </a:bodyPr>
          <a:lstStyle/>
          <a:p>
            <a:pPr marL="0" indent="0" algn="ctr">
              <a:buNone/>
            </a:pPr>
            <a:r>
              <a:rPr lang="en-IN" sz="7200" dirty="0" smtClean="0"/>
              <a:t>THANK YOU !</a:t>
            </a:r>
            <a:endParaRPr lang="en-IN" sz="7200" dirty="0"/>
          </a:p>
        </p:txBody>
      </p:sp>
    </p:spTree>
    <p:extLst>
      <p:ext uri="{BB962C8B-B14F-4D97-AF65-F5344CB8AC3E}">
        <p14:creationId xmlns:p14="http://schemas.microsoft.com/office/powerpoint/2010/main" xmlns="" val="77739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Structure of hair</a:t>
            </a:r>
            <a:br>
              <a:rPr lang="en-US" dirty="0" smtClean="0">
                <a:solidFill>
                  <a:srgbClr val="FFC000"/>
                </a:solidFill>
              </a:rPr>
            </a:br>
            <a:r>
              <a:rPr lang="en-US" dirty="0">
                <a:solidFill>
                  <a:srgbClr val="FFC000"/>
                </a:solidFill>
              </a:rPr>
              <a:t/>
            </a:r>
            <a:br>
              <a:rPr lang="en-US" dirty="0">
                <a:solidFill>
                  <a:srgbClr val="FFC000"/>
                </a:solidFill>
              </a:rPr>
            </a:br>
            <a:endParaRPr lang="en-US" dirty="0">
              <a:solidFill>
                <a:srgbClr val="FFC000"/>
              </a:solidFill>
            </a:endParaRPr>
          </a:p>
        </p:txBody>
      </p:sp>
      <p:sp>
        <p:nvSpPr>
          <p:cNvPr id="3" name="Content Placeholder 2"/>
          <p:cNvSpPr>
            <a:spLocks noGrp="1"/>
          </p:cNvSpPr>
          <p:nvPr>
            <p:ph idx="1"/>
          </p:nvPr>
        </p:nvSpPr>
        <p:spPr>
          <a:xfrm>
            <a:off x="646112" y="1619794"/>
            <a:ext cx="9403742" cy="4628605"/>
          </a:xfrm>
        </p:spPr>
        <p:txBody>
          <a:bodyPr/>
          <a:lstStyle/>
          <a:p>
            <a:pPr marL="0" indent="0">
              <a:buNone/>
            </a:pPr>
            <a:r>
              <a:rPr lang="en-US" sz="2800" dirty="0" smtClean="0"/>
              <a:t>Divided into</a:t>
            </a:r>
          </a:p>
          <a:p>
            <a:pPr marL="0" indent="0">
              <a:buNone/>
            </a:pPr>
            <a:endParaRPr lang="en-US" sz="2800" dirty="0" smtClean="0"/>
          </a:p>
          <a:p>
            <a:r>
              <a:rPr lang="en-US" sz="2400" dirty="0" smtClean="0"/>
              <a:t>Hair shaft </a:t>
            </a:r>
          </a:p>
          <a:p>
            <a:endParaRPr lang="en-US" sz="2400" dirty="0"/>
          </a:p>
          <a:p>
            <a:pPr marL="0" indent="0">
              <a:buNone/>
            </a:pPr>
            <a:endParaRPr lang="en-US" sz="2400" dirty="0" smtClean="0"/>
          </a:p>
          <a:p>
            <a:pPr marL="0" indent="0">
              <a:buNone/>
            </a:pPr>
            <a:endParaRPr lang="en-US" sz="2400" dirty="0" smtClean="0"/>
          </a:p>
          <a:p>
            <a:r>
              <a:rPr lang="en-US" sz="2400" dirty="0" smtClean="0"/>
              <a:t>Hair root</a:t>
            </a:r>
          </a:p>
          <a:p>
            <a:pPr marL="0" indent="0">
              <a:buNone/>
            </a:pPr>
            <a:endParaRPr lang="en-US" sz="2400" dirty="0"/>
          </a:p>
        </p:txBody>
      </p:sp>
      <p:pic>
        <p:nvPicPr>
          <p:cNvPr id="4" name="Picture 3"/>
          <p:cNvPicPr>
            <a:picLocks noChangeAspect="1"/>
          </p:cNvPicPr>
          <p:nvPr/>
        </p:nvPicPr>
        <p:blipFill>
          <a:blip r:embed="rId2"/>
          <a:stretch>
            <a:fillRect/>
          </a:stretch>
        </p:blipFill>
        <p:spPr>
          <a:xfrm>
            <a:off x="4611188" y="339634"/>
            <a:ext cx="7276011" cy="5908765"/>
          </a:xfrm>
          <a:prstGeom prst="rect">
            <a:avLst/>
          </a:prstGeom>
        </p:spPr>
      </p:pic>
    </p:spTree>
    <p:extLst>
      <p:ext uri="{BB962C8B-B14F-4D97-AF65-F5344CB8AC3E}">
        <p14:creationId xmlns:p14="http://schemas.microsoft.com/office/powerpoint/2010/main" xmlns="" val="1485570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hair root may be divided anatomically into</a:t>
            </a:r>
            <a:br>
              <a:rPr lang="en-US" sz="3200" dirty="0"/>
            </a:br>
            <a:r>
              <a:rPr lang="en-US" sz="3200" dirty="0"/>
              <a:t>four parts from below upward</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sz="2800" dirty="0"/>
              <a:t>1. The bulb comprising DP and matrix.</a:t>
            </a:r>
          </a:p>
          <a:p>
            <a:r>
              <a:rPr lang="en-US" sz="2800" dirty="0"/>
              <a:t>2. The </a:t>
            </a:r>
            <a:r>
              <a:rPr lang="en-US" sz="2800" dirty="0">
                <a:solidFill>
                  <a:schemeClr val="accent2">
                    <a:lumMod val="60000"/>
                    <a:lumOff val="40000"/>
                  </a:schemeClr>
                </a:solidFill>
              </a:rPr>
              <a:t>suprabulbar area</a:t>
            </a:r>
            <a:r>
              <a:rPr lang="en-US" sz="2800" dirty="0"/>
              <a:t>: From the matrix to </a:t>
            </a:r>
            <a:r>
              <a:rPr lang="en-US" sz="2800" dirty="0" smtClean="0"/>
              <a:t>the insertion </a:t>
            </a:r>
            <a:r>
              <a:rPr lang="en-US" sz="2800" dirty="0"/>
              <a:t>of the arrector pili muscle.</a:t>
            </a:r>
          </a:p>
          <a:p>
            <a:r>
              <a:rPr lang="en-US" sz="2800" dirty="0"/>
              <a:t>3. The </a:t>
            </a:r>
            <a:r>
              <a:rPr lang="en-US" sz="2800" dirty="0">
                <a:solidFill>
                  <a:schemeClr val="accent2">
                    <a:lumMod val="60000"/>
                    <a:lumOff val="40000"/>
                  </a:schemeClr>
                </a:solidFill>
              </a:rPr>
              <a:t>isthmus</a:t>
            </a:r>
            <a:r>
              <a:rPr lang="en-US" sz="2800" dirty="0"/>
              <a:t>: From the insertion of the </a:t>
            </a:r>
            <a:r>
              <a:rPr lang="en-US" sz="2800" dirty="0" smtClean="0"/>
              <a:t>arrector pili </a:t>
            </a:r>
            <a:r>
              <a:rPr lang="en-US" sz="2800" dirty="0"/>
              <a:t>muscle to the opening of sebaceous </a:t>
            </a:r>
            <a:r>
              <a:rPr lang="en-US" sz="2800" dirty="0" smtClean="0"/>
              <a:t>gland duct</a:t>
            </a:r>
            <a:r>
              <a:rPr lang="en-US" sz="2800" dirty="0"/>
              <a:t>.</a:t>
            </a:r>
          </a:p>
          <a:p>
            <a:r>
              <a:rPr lang="en-US" sz="2800" dirty="0"/>
              <a:t>4. The </a:t>
            </a:r>
            <a:r>
              <a:rPr lang="en-US" sz="2800" dirty="0">
                <a:solidFill>
                  <a:schemeClr val="accent2">
                    <a:lumMod val="60000"/>
                    <a:lumOff val="40000"/>
                  </a:schemeClr>
                </a:solidFill>
              </a:rPr>
              <a:t>infundibulum</a:t>
            </a:r>
            <a:r>
              <a:rPr lang="en-US" sz="2800" dirty="0"/>
              <a:t>: Sebaceous duct opening </a:t>
            </a:r>
            <a:r>
              <a:rPr lang="en-US" sz="2800" dirty="0" smtClean="0"/>
              <a:t>to the </a:t>
            </a:r>
            <a:r>
              <a:rPr lang="en-US" sz="2800" dirty="0"/>
              <a:t>follicular orifice</a:t>
            </a:r>
            <a:r>
              <a:rPr lang="en-US" sz="2800" dirty="0" smtClean="0"/>
              <a:t>.</a:t>
            </a:r>
          </a:p>
          <a:p>
            <a:endParaRPr lang="en-US" sz="2800" dirty="0" smtClean="0"/>
          </a:p>
          <a:p>
            <a:r>
              <a:rPr lang="en-US" sz="2600" dirty="0"/>
              <a:t>The </a:t>
            </a:r>
            <a:r>
              <a:rPr lang="en-US" sz="2600" dirty="0">
                <a:solidFill>
                  <a:schemeClr val="accent2">
                    <a:lumMod val="60000"/>
                    <a:lumOff val="40000"/>
                  </a:schemeClr>
                </a:solidFill>
              </a:rPr>
              <a:t>bulb</a:t>
            </a:r>
            <a:r>
              <a:rPr lang="en-US" sz="2600" dirty="0"/>
              <a:t> and </a:t>
            </a:r>
            <a:r>
              <a:rPr lang="en-US" sz="2600" dirty="0">
                <a:solidFill>
                  <a:schemeClr val="accent2">
                    <a:lumMod val="60000"/>
                    <a:lumOff val="40000"/>
                  </a:schemeClr>
                </a:solidFill>
              </a:rPr>
              <a:t>suprabulbar areas </a:t>
            </a:r>
            <a:r>
              <a:rPr lang="en-US" sz="2600" dirty="0"/>
              <a:t>constitute an </a:t>
            </a:r>
            <a:r>
              <a:rPr lang="en-US" sz="2600" dirty="0" smtClean="0">
                <a:solidFill>
                  <a:schemeClr val="accent2">
                    <a:lumMod val="60000"/>
                    <a:lumOff val="40000"/>
                  </a:schemeClr>
                </a:solidFill>
              </a:rPr>
              <a:t>impermanent</a:t>
            </a:r>
            <a:r>
              <a:rPr lang="en-US" sz="2600" dirty="0" smtClean="0"/>
              <a:t> lower </a:t>
            </a:r>
            <a:r>
              <a:rPr lang="en-US" sz="2600" dirty="0"/>
              <a:t>segment of HF, whereas </a:t>
            </a:r>
            <a:r>
              <a:rPr lang="en-US" sz="2600" dirty="0" smtClean="0">
                <a:solidFill>
                  <a:schemeClr val="accent2">
                    <a:lumMod val="60000"/>
                    <a:lumOff val="40000"/>
                  </a:schemeClr>
                </a:solidFill>
              </a:rPr>
              <a:t>isthmus</a:t>
            </a:r>
            <a:r>
              <a:rPr lang="en-US" sz="2600" dirty="0" smtClean="0"/>
              <a:t> and </a:t>
            </a:r>
            <a:r>
              <a:rPr lang="en-US" sz="2600" dirty="0">
                <a:solidFill>
                  <a:schemeClr val="accent2">
                    <a:lumMod val="60000"/>
                    <a:lumOff val="40000"/>
                  </a:schemeClr>
                </a:solidFill>
              </a:rPr>
              <a:t>infundibulum</a:t>
            </a:r>
            <a:r>
              <a:rPr lang="en-US" sz="2600" dirty="0"/>
              <a:t> form a </a:t>
            </a:r>
            <a:r>
              <a:rPr lang="en-US" sz="2600" dirty="0">
                <a:solidFill>
                  <a:schemeClr val="accent2">
                    <a:lumMod val="60000"/>
                    <a:lumOff val="40000"/>
                  </a:schemeClr>
                </a:solidFill>
              </a:rPr>
              <a:t>permanent</a:t>
            </a:r>
            <a:r>
              <a:rPr lang="en-US" sz="2600" dirty="0"/>
              <a:t> upper segment</a:t>
            </a:r>
          </a:p>
        </p:txBody>
      </p:sp>
    </p:spTree>
    <p:extLst>
      <p:ext uri="{BB962C8B-B14F-4D97-AF65-F5344CB8AC3E}">
        <p14:creationId xmlns:p14="http://schemas.microsoft.com/office/powerpoint/2010/main" xmlns="" val="717924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0302" y="1789611"/>
            <a:ext cx="7981405" cy="4611189"/>
          </a:xfrm>
          <a:prstGeom prst="rect">
            <a:avLst/>
          </a:prstGeom>
        </p:spPr>
      </p:pic>
      <p:sp>
        <p:nvSpPr>
          <p:cNvPr id="3" name="Rectangle 2"/>
          <p:cNvSpPr/>
          <p:nvPr/>
        </p:nvSpPr>
        <p:spPr>
          <a:xfrm>
            <a:off x="1097279" y="430462"/>
            <a:ext cx="7367452" cy="1200329"/>
          </a:xfrm>
          <a:prstGeom prst="rect">
            <a:avLst/>
          </a:prstGeom>
        </p:spPr>
        <p:txBody>
          <a:bodyPr wrap="square">
            <a:spAutoFit/>
          </a:bodyPr>
          <a:lstStyle/>
          <a:p>
            <a:r>
              <a:rPr lang="en-US" dirty="0">
                <a:latin typeface="Verdana" panose="020B0604030504040204" pitchFamily="34" charset="0"/>
              </a:rPr>
              <a:t>The follicular bulb extends from the base of a follicle</a:t>
            </a:r>
          </a:p>
          <a:p>
            <a:r>
              <a:rPr lang="en-US" dirty="0">
                <a:latin typeface="Verdana" panose="020B0604030504040204" pitchFamily="34" charset="0"/>
              </a:rPr>
              <a:t>till the summit of the high arched keratogenous</a:t>
            </a:r>
          </a:p>
          <a:p>
            <a:r>
              <a:rPr lang="en-US" dirty="0">
                <a:latin typeface="Verdana" panose="020B0604030504040204" pitchFamily="34" charset="0"/>
              </a:rPr>
              <a:t>zone that ends at the distinct border known as</a:t>
            </a:r>
          </a:p>
          <a:p>
            <a:r>
              <a:rPr lang="en-US" dirty="0">
                <a:latin typeface="Verdana" panose="020B0604030504040204" pitchFamily="34" charset="0"/>
              </a:rPr>
              <a:t>Adamson’s fringe</a:t>
            </a:r>
            <a:endParaRPr lang="en-US" dirty="0"/>
          </a:p>
        </p:txBody>
      </p:sp>
    </p:spTree>
    <p:extLst>
      <p:ext uri="{BB962C8B-B14F-4D97-AF65-F5344CB8AC3E}">
        <p14:creationId xmlns:p14="http://schemas.microsoft.com/office/powerpoint/2010/main" xmlns="" val="34700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The Hair Bulb</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2400" dirty="0"/>
              <a:t>Bulb refers to the lowest part of a hair </a:t>
            </a:r>
            <a:r>
              <a:rPr lang="en-US" sz="2400" dirty="0" smtClean="0"/>
              <a:t>enclosing the </a:t>
            </a:r>
            <a:r>
              <a:rPr lang="en-US" sz="2400" dirty="0"/>
              <a:t>DP, comprising of DP cells, nerve </a:t>
            </a:r>
            <a:r>
              <a:rPr lang="en-US" sz="2400" dirty="0" smtClean="0"/>
              <a:t>fibers,mucopolysaccharide-rich </a:t>
            </a:r>
            <a:r>
              <a:rPr lang="en-US" sz="2400" dirty="0"/>
              <a:t>stroma, </a:t>
            </a:r>
            <a:r>
              <a:rPr lang="en-US" sz="2400" dirty="0" smtClean="0"/>
              <a:t>and single capillary </a:t>
            </a:r>
            <a:r>
              <a:rPr lang="en-US" sz="2400" dirty="0"/>
              <a:t>loops, which invaginate its base</a:t>
            </a:r>
            <a:r>
              <a:rPr lang="en-US" sz="2400" dirty="0" smtClean="0"/>
              <a:t>.</a:t>
            </a:r>
          </a:p>
          <a:p>
            <a:endParaRPr lang="en-US" sz="2400" dirty="0"/>
          </a:p>
          <a:p>
            <a:endParaRPr lang="en-US" sz="2400" dirty="0" smtClean="0"/>
          </a:p>
          <a:p>
            <a:r>
              <a:rPr lang="en-US" sz="2400" dirty="0"/>
              <a:t>Bulb can be divided into </a:t>
            </a:r>
            <a:r>
              <a:rPr lang="en-US" sz="2400" dirty="0" smtClean="0"/>
              <a:t>two zones</a:t>
            </a:r>
            <a:endParaRPr lang="en-US" sz="2400" dirty="0"/>
          </a:p>
          <a:p>
            <a:pPr marL="0" indent="0">
              <a:buNone/>
            </a:pPr>
            <a:r>
              <a:rPr lang="en-US" sz="2400" dirty="0" smtClean="0">
                <a:solidFill>
                  <a:schemeClr val="accent2">
                    <a:lumMod val="60000"/>
                    <a:lumOff val="40000"/>
                  </a:schemeClr>
                </a:solidFill>
              </a:rPr>
              <a:t>             lower region </a:t>
            </a:r>
            <a:r>
              <a:rPr lang="en-US" sz="2400" dirty="0"/>
              <a:t>of undifferentiated cells and</a:t>
            </a:r>
          </a:p>
          <a:p>
            <a:pPr marL="0" indent="0">
              <a:buNone/>
            </a:pPr>
            <a:r>
              <a:rPr lang="en-US" sz="2400" dirty="0" smtClean="0"/>
              <a:t>             an </a:t>
            </a:r>
            <a:r>
              <a:rPr lang="en-US" sz="2400" dirty="0">
                <a:solidFill>
                  <a:schemeClr val="accent2">
                    <a:lumMod val="60000"/>
                    <a:lumOff val="40000"/>
                  </a:schemeClr>
                </a:solidFill>
              </a:rPr>
              <a:t>upper region </a:t>
            </a:r>
            <a:r>
              <a:rPr lang="en-US" sz="2400" dirty="0"/>
              <a:t>of differentiated cells.</a:t>
            </a:r>
          </a:p>
        </p:txBody>
      </p:sp>
    </p:spTree>
    <p:extLst>
      <p:ext uri="{BB962C8B-B14F-4D97-AF65-F5344CB8AC3E}">
        <p14:creationId xmlns:p14="http://schemas.microsoft.com/office/powerpoint/2010/main" xmlns="" val="2284672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66" y="713975"/>
            <a:ext cx="9404723" cy="1400530"/>
          </a:xfrm>
        </p:spPr>
        <p:txBody>
          <a:bodyPr/>
          <a:lstStyle/>
          <a:p>
            <a:r>
              <a:rPr lang="en-US" dirty="0">
                <a:solidFill>
                  <a:srgbClr val="FFC000"/>
                </a:solidFill>
              </a:rPr>
              <a:t>From outside inside, the seven components of </a:t>
            </a:r>
            <a:r>
              <a:rPr lang="en-US" dirty="0" smtClean="0">
                <a:solidFill>
                  <a:srgbClr val="FFC000"/>
                </a:solidFill>
              </a:rPr>
              <a:t>the bulb </a:t>
            </a:r>
            <a:r>
              <a:rPr lang="en-US" dirty="0">
                <a:solidFill>
                  <a:srgbClr val="FFC000"/>
                </a:solidFill>
              </a:rPr>
              <a:t>are as </a:t>
            </a:r>
            <a:r>
              <a:rPr lang="en-US" dirty="0" smtClean="0">
                <a:solidFill>
                  <a:srgbClr val="FFC000"/>
                </a:solidFill>
              </a:rPr>
              <a:t>follows</a:t>
            </a:r>
            <a:r>
              <a:rPr lang="en-US" dirty="0" smtClean="0">
                <a:solidFill>
                  <a:schemeClr val="accent2">
                    <a:lumMod val="60000"/>
                    <a:lumOff val="40000"/>
                  </a:schemeClr>
                </a:solidFill>
              </a:rPr>
              <a:t/>
            </a:r>
            <a:br>
              <a:rPr lang="en-US" dirty="0" smtClean="0">
                <a:solidFill>
                  <a:schemeClr val="accent2">
                    <a:lumMod val="60000"/>
                    <a:lumOff val="40000"/>
                  </a:schemeClr>
                </a:solidFill>
              </a:rPr>
            </a:br>
            <a:r>
              <a:rPr lang="en-US" dirty="0" smtClean="0">
                <a:solidFill>
                  <a:schemeClr val="accent2">
                    <a:lumMod val="60000"/>
                    <a:lumOff val="40000"/>
                  </a:schemeClr>
                </a:solidFill>
              </a:rPr>
              <a:t/>
            </a:r>
            <a:br>
              <a:rPr lang="en-US" dirty="0" smtClean="0">
                <a:solidFill>
                  <a:schemeClr val="accent2">
                    <a:lumMod val="60000"/>
                    <a:lumOff val="40000"/>
                  </a:schemeClr>
                </a:solidFill>
              </a:rPr>
            </a:br>
            <a:r>
              <a:rPr lang="en-US" sz="2800" dirty="0"/>
              <a:t>1. Outer root sheath</a:t>
            </a:r>
            <a:br>
              <a:rPr lang="en-US" sz="2800" dirty="0"/>
            </a:br>
            <a:r>
              <a:rPr lang="en-US" sz="2800" dirty="0"/>
              <a:t>2. Henle’s layer of the inner sheath</a:t>
            </a:r>
            <a:br>
              <a:rPr lang="en-US" sz="2800" dirty="0"/>
            </a:br>
            <a:r>
              <a:rPr lang="en-US" sz="2800" dirty="0"/>
              <a:t>3. Huxley’s layer of the inner sheath</a:t>
            </a:r>
            <a:br>
              <a:rPr lang="en-US" sz="2800" dirty="0"/>
            </a:br>
            <a:r>
              <a:rPr lang="en-US" sz="2800" dirty="0"/>
              <a:t>4. Cuticle of the inner sheath, one cell thick</a:t>
            </a:r>
            <a:br>
              <a:rPr lang="en-US" sz="2800" dirty="0"/>
            </a:br>
            <a:r>
              <a:rPr lang="en-US" sz="2800" dirty="0"/>
              <a:t>5. Cuticle of the </a:t>
            </a:r>
            <a:r>
              <a:rPr lang="en-US" sz="2800" dirty="0" smtClean="0"/>
              <a:t>hair</a:t>
            </a:r>
            <a:br>
              <a:rPr lang="en-US" sz="2800" dirty="0" smtClean="0"/>
            </a:br>
            <a:r>
              <a:rPr lang="en-US" sz="2800" dirty="0" smtClean="0"/>
              <a:t>6</a:t>
            </a:r>
            <a:r>
              <a:rPr lang="en-US" sz="2800" dirty="0"/>
              <a:t>. Cortex of the hair</a:t>
            </a:r>
            <a:r>
              <a:rPr lang="en-US" dirty="0"/>
              <a:t>.</a:t>
            </a:r>
            <a:br>
              <a:rPr lang="en-US" dirty="0"/>
            </a:br>
            <a:r>
              <a:rPr lang="en-US" sz="2800" dirty="0"/>
              <a:t>7. The medulla of the hair</a:t>
            </a:r>
            <a:endParaRPr lang="en-US" sz="2800" dirty="0">
              <a:solidFill>
                <a:schemeClr val="accent2">
                  <a:lumMod val="60000"/>
                  <a:lumOff val="40000"/>
                </a:schemeClr>
              </a:solidFill>
            </a:endParaRPr>
          </a:p>
        </p:txBody>
      </p:sp>
    </p:spTree>
    <p:extLst>
      <p:ext uri="{BB962C8B-B14F-4D97-AF65-F5344CB8AC3E}">
        <p14:creationId xmlns:p14="http://schemas.microsoft.com/office/powerpoint/2010/main" xmlns="" val="3399758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33627" y="452718"/>
            <a:ext cx="11274749" cy="5724103"/>
          </a:xfrm>
          <a:prstGeom prst="rect">
            <a:avLst/>
          </a:prstGeom>
        </p:spPr>
      </p:pic>
    </p:spTree>
    <p:extLst>
      <p:ext uri="{BB962C8B-B14F-4D97-AF65-F5344CB8AC3E}">
        <p14:creationId xmlns:p14="http://schemas.microsoft.com/office/powerpoint/2010/main" xmlns="" val="976514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7529</TotalTime>
  <Words>1409</Words>
  <Application>Microsoft Office PowerPoint</Application>
  <PresentationFormat>Custom</PresentationFormat>
  <Paragraphs>173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Ion</vt:lpstr>
      <vt:lpstr>Hair Cycle and Stages of Hair growth</vt:lpstr>
      <vt:lpstr>INTRODUCTION  </vt:lpstr>
      <vt:lpstr>Hair follicle</vt:lpstr>
      <vt:lpstr>Structure of hair  </vt:lpstr>
      <vt:lpstr>The hair root may be divided anatomically into four parts from below upward </vt:lpstr>
      <vt:lpstr>Slide 6</vt:lpstr>
      <vt:lpstr>The Hair Bulb</vt:lpstr>
      <vt:lpstr>From outside inside, the seven components of the bulb are as follows  1. Outer root sheath 2. Henle’s layer of the inner sheath 3. Huxley’s layer of the inner sheath 4. Cuticle of the inner sheath, one cell thick 5. Cuticle of the hair 6. Cortex of the hair. 7. The medulla of the hair</vt:lpstr>
      <vt:lpstr>Slide 9</vt:lpstr>
      <vt:lpstr>Slide 10</vt:lpstr>
      <vt:lpstr>Slide 11</vt:lpstr>
      <vt:lpstr>Slide 12</vt:lpstr>
      <vt:lpstr>Slide 13</vt:lpstr>
      <vt:lpstr>HAIR CYCLE</vt:lpstr>
      <vt:lpstr>ANAGEN</vt:lpstr>
      <vt:lpstr>Slide 16</vt:lpstr>
      <vt:lpstr>Slide 17</vt:lpstr>
      <vt:lpstr>CATAGEN</vt:lpstr>
      <vt:lpstr>Slide 19</vt:lpstr>
      <vt:lpstr>Slide 20</vt:lpstr>
      <vt:lpstr>Slide 21</vt:lpstr>
      <vt:lpstr>TELOGEN</vt:lpstr>
      <vt:lpstr>Slide 23</vt:lpstr>
      <vt:lpstr>EXOGEN</vt:lpstr>
      <vt:lpstr>Mechanism of Hair cycling Bulge Activation Hypothesis</vt:lpstr>
      <vt:lpstr>Slide 26</vt:lpstr>
      <vt:lpstr>Bulge activation hypothesis</vt:lpstr>
      <vt:lpstr>Factors Controlling Hair Growth</vt:lpstr>
      <vt:lpstr>Slide 29</vt:lpstr>
      <vt:lpstr>INTRINSIC CONTROL OF HAIR CYCLE </vt:lpstr>
      <vt:lpstr>Molecular Control of Hair Cycling</vt:lpstr>
      <vt:lpstr>Slide 32</vt:lpstr>
      <vt:lpstr>Slide 33</vt:lpstr>
      <vt:lpstr>Slide 34</vt:lpstr>
      <vt:lpstr>Slide 35</vt:lpstr>
      <vt:lpstr>ANDROGENS AND HAIR GROWTH</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HAIR</dc:title>
  <dc:creator>NAKUL</dc:creator>
  <cp:lastModifiedBy>user</cp:lastModifiedBy>
  <cp:revision>142</cp:revision>
  <dcterms:created xsi:type="dcterms:W3CDTF">2015-12-25T11:00:40Z</dcterms:created>
  <dcterms:modified xsi:type="dcterms:W3CDTF">2024-11-27T04:17:43Z</dcterms:modified>
</cp:coreProperties>
</file>