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8" r:id="rId3"/>
    <p:sldId id="279" r:id="rId4"/>
    <p:sldId id="280" r:id="rId5"/>
    <p:sldId id="281" r:id="rId6"/>
    <p:sldId id="257" r:id="rId7"/>
    <p:sldId id="282" r:id="rId8"/>
    <p:sldId id="274" r:id="rId9"/>
    <p:sldId id="261" r:id="rId10"/>
    <p:sldId id="283" r:id="rId11"/>
    <p:sldId id="258" r:id="rId12"/>
    <p:sldId id="259" r:id="rId13"/>
    <p:sldId id="260" r:id="rId14"/>
    <p:sldId id="275" r:id="rId15"/>
    <p:sldId id="276" r:id="rId16"/>
    <p:sldId id="277" r:id="rId17"/>
    <p:sldId id="262" r:id="rId18"/>
    <p:sldId id="263" r:id="rId19"/>
    <p:sldId id="264" r:id="rId20"/>
    <p:sldId id="265" r:id="rId21"/>
    <p:sldId id="266" r:id="rId22"/>
    <p:sldId id="267"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192959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61383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1758704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845559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811594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70751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136387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2011832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413540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38955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05690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61993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03952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1243154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514662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187756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67FA47-DDA9-425A-BBDD-88BF73789C54}" type="datetimeFigureOut">
              <a:rPr lang="en-IN" smtClean="0"/>
              <a:pPr/>
              <a:t>27-11-2024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353963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167FA47-DDA9-425A-BBDD-88BF73789C54}" type="datetimeFigureOut">
              <a:rPr lang="en-IN" smtClean="0"/>
              <a:pPr/>
              <a:t>27-11-2024</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B19EAC9-E71B-4DE2-8C0A-DB2665FF6E98}" type="slidenum">
              <a:rPr lang="en-IN" smtClean="0"/>
              <a:pPr/>
              <a:t>‹#›</a:t>
            </a:fld>
            <a:endParaRPr lang="en-IN"/>
          </a:p>
        </p:txBody>
      </p:sp>
    </p:spTree>
    <p:extLst>
      <p:ext uri="{BB962C8B-B14F-4D97-AF65-F5344CB8AC3E}">
        <p14:creationId xmlns:p14="http://schemas.microsoft.com/office/powerpoint/2010/main" xmlns="" val="6865169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DF58F-6DFB-4FBF-BD00-BA7BA2B1860C}"/>
              </a:ext>
            </a:extLst>
          </p:cNvPr>
          <p:cNvSpPr>
            <a:spLocks noGrp="1"/>
          </p:cNvSpPr>
          <p:nvPr>
            <p:ph type="ctrTitle"/>
          </p:nvPr>
        </p:nvSpPr>
        <p:spPr>
          <a:xfrm>
            <a:off x="1524000" y="1122363"/>
            <a:ext cx="9989574" cy="2133599"/>
          </a:xfrm>
        </p:spPr>
        <p:txBody>
          <a:bodyPr>
            <a:normAutofit/>
          </a:bodyPr>
          <a:lstStyle/>
          <a:p>
            <a:r>
              <a:rPr lang="en-IN" sz="4000" dirty="0">
                <a:solidFill>
                  <a:srgbClr val="FF0000"/>
                </a:solidFill>
                <a:latin typeface="Times New Roman" panose="02020603050405020304" pitchFamily="18" charset="0"/>
                <a:cs typeface="Times New Roman" panose="02020603050405020304" pitchFamily="18" charset="0"/>
              </a:rPr>
              <a:t>Mechanism of Sweat Secretion</a:t>
            </a:r>
          </a:p>
        </p:txBody>
      </p:sp>
      <p:sp>
        <p:nvSpPr>
          <p:cNvPr id="3" name="Subtitle 2">
            <a:extLst>
              <a:ext uri="{FF2B5EF4-FFF2-40B4-BE49-F238E27FC236}">
                <a16:creationId xmlns:a16="http://schemas.microsoft.com/office/drawing/2014/main" xmlns="" id="{47A82233-12BE-41CA-A82B-0B1E0AB84E85}"/>
              </a:ext>
            </a:extLst>
          </p:cNvPr>
          <p:cNvSpPr>
            <a:spLocks noGrp="1"/>
          </p:cNvSpPr>
          <p:nvPr>
            <p:ph type="subTitle" idx="1"/>
          </p:nvPr>
        </p:nvSpPr>
        <p:spPr>
          <a:xfrm>
            <a:off x="5397909" y="4915032"/>
            <a:ext cx="4621160" cy="1466104"/>
          </a:xfrm>
        </p:spPr>
        <p:txBody>
          <a:bodyPr>
            <a:normAutofit/>
          </a:bodyPr>
          <a:lstStyle/>
          <a:p>
            <a:pPr algn="l"/>
            <a:r>
              <a:rPr lang="en-IN" dirty="0" smtClean="0"/>
              <a:t>By- Dr Dhiral Shah </a:t>
            </a:r>
          </a:p>
          <a:p>
            <a:pPr algn="l"/>
            <a:r>
              <a:rPr lang="en-IN" dirty="0" smtClean="0"/>
              <a:t>Senior Resident </a:t>
            </a:r>
          </a:p>
          <a:p>
            <a:pPr algn="l"/>
            <a:r>
              <a:rPr lang="en-IN" smtClean="0"/>
              <a:t>SBKS MI &amp; RC</a:t>
            </a:r>
            <a:endParaRPr lang="en-IN" dirty="0"/>
          </a:p>
        </p:txBody>
      </p:sp>
    </p:spTree>
    <p:extLst>
      <p:ext uri="{BB962C8B-B14F-4D97-AF65-F5344CB8AC3E}">
        <p14:creationId xmlns:p14="http://schemas.microsoft.com/office/powerpoint/2010/main" xmlns="" val="3565100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xmlns="" id="{0CB6A378-42BC-4D8F-98E8-BEF20927E8BD}"/>
              </a:ext>
            </a:extLst>
          </p:cNvPr>
          <p:cNvPicPr>
            <a:picLocks noGrp="1" noChangeAspect="1"/>
          </p:cNvPicPr>
          <p:nvPr>
            <p:ph idx="1"/>
          </p:nvPr>
        </p:nvPicPr>
        <p:blipFill>
          <a:blip r:embed="rId2"/>
          <a:stretch>
            <a:fillRect/>
          </a:stretch>
        </p:blipFill>
        <p:spPr>
          <a:xfrm>
            <a:off x="1799303" y="471948"/>
            <a:ext cx="9576620" cy="538807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28397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4BD20-2D29-4CD0-9A9A-D9EC6FAE7C1C}"/>
              </a:ext>
            </a:extLst>
          </p:cNvPr>
          <p:cNvSpPr>
            <a:spLocks noGrp="1"/>
          </p:cNvSpPr>
          <p:nvPr>
            <p:ph type="title"/>
          </p:nvPr>
        </p:nvSpPr>
        <p:spPr>
          <a:xfrm>
            <a:off x="1484311" y="685801"/>
            <a:ext cx="10018713" cy="779206"/>
          </a:xfrm>
        </p:spPr>
        <p:txBody>
          <a:bodyPr/>
          <a:lstStyle/>
          <a:p>
            <a:r>
              <a:rPr lang="en-IN" dirty="0">
                <a:latin typeface="Times New Roman" panose="02020603050405020304" pitchFamily="18" charset="0"/>
                <a:cs typeface="Times New Roman" panose="02020603050405020304" pitchFamily="18" charset="0"/>
              </a:rPr>
              <a:t>Eccrine sweat gland sweat secretion</a:t>
            </a:r>
          </a:p>
        </p:txBody>
      </p:sp>
      <p:sp>
        <p:nvSpPr>
          <p:cNvPr id="3" name="Content Placeholder 2">
            <a:extLst>
              <a:ext uri="{FF2B5EF4-FFF2-40B4-BE49-F238E27FC236}">
                <a16:creationId xmlns:a16="http://schemas.microsoft.com/office/drawing/2014/main" xmlns="" id="{FD5B7799-B8DA-47CF-9DFA-17299DE0A745}"/>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formation of sweat within the eccrine sweat gland is a </a:t>
            </a:r>
            <a:r>
              <a:rPr lang="en-US" b="1" dirty="0">
                <a:latin typeface="Times New Roman" panose="02020603050405020304" pitchFamily="18" charset="0"/>
                <a:cs typeface="Times New Roman" panose="02020603050405020304" pitchFamily="18" charset="0"/>
              </a:rPr>
              <a:t>two-step process</a:t>
            </a:r>
          </a:p>
          <a:p>
            <a:r>
              <a:rPr lang="en-US" dirty="0">
                <a:latin typeface="Times New Roman" panose="02020603050405020304" pitchFamily="18" charset="0"/>
                <a:cs typeface="Times New Roman" panose="02020603050405020304" pitchFamily="18" charset="0"/>
              </a:rPr>
              <a:t> elaboration of a nearly </a:t>
            </a:r>
            <a:r>
              <a:rPr lang="en-US" dirty="0">
                <a:solidFill>
                  <a:srgbClr val="FF0000"/>
                </a:solidFill>
                <a:latin typeface="Times New Roman" panose="02020603050405020304" pitchFamily="18" charset="0"/>
                <a:cs typeface="Times New Roman" panose="02020603050405020304" pitchFamily="18" charset="0"/>
              </a:rPr>
              <a:t>isotonic</a:t>
            </a:r>
            <a:r>
              <a:rPr lang="en-US" dirty="0">
                <a:latin typeface="Times New Roman" panose="02020603050405020304" pitchFamily="18" charset="0"/>
                <a:cs typeface="Times New Roman" panose="02020603050405020304" pitchFamily="18" charset="0"/>
              </a:rPr>
              <a:t>, primary, or precursor sweat from the interstitial fluid by the secretory coil through active transportation of electrolytes</a:t>
            </a:r>
          </a:p>
          <a:p>
            <a:r>
              <a:rPr lang="en-US" dirty="0">
                <a:latin typeface="Times New Roman" panose="02020603050405020304" pitchFamily="18" charset="0"/>
                <a:cs typeface="Times New Roman" panose="02020603050405020304" pitchFamily="18" charset="0"/>
              </a:rPr>
              <a:t> modification of the primary sweat through partial reabsorption of NaCl– by the sweat duct to produce the ultimate secretory product, the </a:t>
            </a:r>
            <a:r>
              <a:rPr lang="en-US" dirty="0">
                <a:solidFill>
                  <a:srgbClr val="FF0000"/>
                </a:solidFill>
                <a:latin typeface="Times New Roman" panose="02020603050405020304" pitchFamily="18" charset="0"/>
                <a:cs typeface="Times New Roman" panose="02020603050405020304" pitchFamily="18" charset="0"/>
              </a:rPr>
              <a:t>hypotonic</a:t>
            </a:r>
            <a:r>
              <a:rPr lang="en-US" dirty="0">
                <a:latin typeface="Times New Roman" panose="02020603050405020304" pitchFamily="18" charset="0"/>
                <a:cs typeface="Times New Roman" panose="02020603050405020304" pitchFamily="18" charset="0"/>
              </a:rPr>
              <a:t> eccrine sweat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77004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E48E6EC-B75D-46AD-94CB-F652F9519F84}"/>
              </a:ext>
            </a:extLst>
          </p:cNvPr>
          <p:cNvSpPr>
            <a:spLocks noGrp="1"/>
          </p:cNvSpPr>
          <p:nvPr>
            <p:ph idx="1"/>
          </p:nvPr>
        </p:nvSpPr>
        <p:spPr>
          <a:xfrm>
            <a:off x="1484310" y="570271"/>
            <a:ext cx="10018713" cy="5220929"/>
          </a:xfrm>
        </p:spPr>
        <p:txBody>
          <a:bodyPr>
            <a:normAutofit/>
          </a:bodyPr>
          <a:lstStyle/>
          <a:p>
            <a:r>
              <a:rPr lang="en-US" dirty="0">
                <a:latin typeface="Times New Roman" panose="02020603050405020304" pitchFamily="18" charset="0"/>
                <a:cs typeface="Times New Roman" panose="02020603050405020304" pitchFamily="18" charset="0"/>
              </a:rPr>
              <a:t>The immediate consequence of cholinergic receptor stimulation by ACH is an increase in cytosolic calcium concentration</a:t>
            </a:r>
          </a:p>
          <a:p>
            <a:r>
              <a:rPr lang="en-US" dirty="0">
                <a:latin typeface="Times New Roman" panose="02020603050405020304" pitchFamily="18" charset="0"/>
                <a:cs typeface="Times New Roman" panose="02020603050405020304" pitchFamily="18" charset="0"/>
              </a:rPr>
              <a:t>This results in activation of potassium (K+) and chloride (Cl–) channels on the cell membrane causing a net K+ and Cl– ions efflux from the cell; Cl– into the lumen and K </a:t>
            </a:r>
            <a:r>
              <a:rPr lang="en-IN" dirty="0">
                <a:latin typeface="Times New Roman" panose="02020603050405020304" pitchFamily="18" charset="0"/>
                <a:cs typeface="Times New Roman" panose="02020603050405020304" pitchFamily="18" charset="0"/>
              </a:rPr>
              <a:t>into the interstitial fluid.</a:t>
            </a:r>
          </a:p>
          <a:p>
            <a:r>
              <a:rPr lang="en-US" dirty="0">
                <a:latin typeface="Times New Roman" panose="02020603050405020304" pitchFamily="18" charset="0"/>
                <a:cs typeface="Times New Roman" panose="02020603050405020304" pitchFamily="18" charset="0"/>
              </a:rPr>
              <a:t> Decreased cytosolic K+ and Cl– concentrations favor the movement of ions through sodium potassium chloride cotransporters</a:t>
            </a:r>
          </a:p>
          <a:p>
            <a:r>
              <a:rPr lang="en-US" dirty="0">
                <a:latin typeface="Times New Roman" panose="02020603050405020304" pitchFamily="18" charset="0"/>
                <a:cs typeface="Times New Roman" panose="02020603050405020304" pitchFamily="18" charset="0"/>
              </a:rPr>
              <a:t>The activated cotransporters on the cell (cAMP mediated) carry sodium (Na2+), K+, and Cl– in an electrically neutral manner without the expenditure of energy, and partially offset the cell shrinkage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18546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97188F-03AF-46C7-8331-9365F12C3877}"/>
              </a:ext>
            </a:extLst>
          </p:cNvPr>
          <p:cNvSpPr>
            <a:spLocks noGrp="1"/>
          </p:cNvSpPr>
          <p:nvPr>
            <p:ph idx="1"/>
          </p:nvPr>
        </p:nvSpPr>
        <p:spPr>
          <a:xfrm>
            <a:off x="2241082" y="1238865"/>
            <a:ext cx="8825659" cy="3355258"/>
          </a:xfrm>
        </p:spPr>
        <p:txBody>
          <a:bodyPr>
            <a:normAutofit/>
          </a:bodyPr>
          <a:lstStyle/>
          <a:p>
            <a:r>
              <a:rPr lang="en-US" b="0" i="0" dirty="0">
                <a:solidFill>
                  <a:srgbClr val="212121"/>
                </a:solidFill>
                <a:effectLst/>
                <a:latin typeface="Times New Roman" panose="02020603050405020304" pitchFamily="18" charset="0"/>
                <a:cs typeface="Times New Roman" panose="02020603050405020304" pitchFamily="18" charset="0"/>
              </a:rPr>
              <a:t>Eccrine sweat glands primarily respond to thermal stimuli; particularly increased body core temperature , but skin temperature and associated increases in skin blood flow also play a role .</a:t>
            </a:r>
          </a:p>
          <a:p>
            <a:r>
              <a:rPr lang="en-US" b="0" i="0" dirty="0">
                <a:solidFill>
                  <a:srgbClr val="212121"/>
                </a:solidFill>
                <a:effectLst/>
                <a:latin typeface="Times New Roman" panose="02020603050405020304" pitchFamily="18" charset="0"/>
                <a:cs typeface="Times New Roman" panose="02020603050405020304" pitchFamily="18" charset="0"/>
              </a:rPr>
              <a:t> An increase in body temperature is sensed by  skin thermoreceptors and this information is processed by the preoptic area of the hypothalamus to trigger the sudomotor response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71135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891EE-8B8B-4C7C-A3A7-87DA5E86F9CB}"/>
              </a:ext>
            </a:extLst>
          </p:cNvPr>
          <p:cNvSpPr>
            <a:spLocks noGrp="1"/>
          </p:cNvSpPr>
          <p:nvPr>
            <p:ph type="title"/>
          </p:nvPr>
        </p:nvSpPr>
        <p:spPr>
          <a:xfrm>
            <a:off x="1484310" y="184356"/>
            <a:ext cx="10343895" cy="602226"/>
          </a:xfrm>
        </p:spPr>
        <p:txBody>
          <a:bodyPr>
            <a:normAutofit fontScale="90000"/>
          </a:bodyPr>
          <a:lstStyle/>
          <a:p>
            <a:r>
              <a:rPr lang="en-IN" b="0" i="0" dirty="0">
                <a:solidFill>
                  <a:srgbClr val="1F1F1F"/>
                </a:solidFill>
                <a:effectLst/>
                <a:latin typeface="Times New Roman" panose="02020603050405020304" pitchFamily="18" charset="0"/>
                <a:cs typeface="Times New Roman" panose="02020603050405020304" pitchFamily="18" charset="0"/>
              </a:rPr>
              <a:t>Thermal sweating</a:t>
            </a:r>
          </a:p>
        </p:txBody>
      </p:sp>
      <p:sp>
        <p:nvSpPr>
          <p:cNvPr id="3" name="Content Placeholder 2">
            <a:extLst>
              <a:ext uri="{FF2B5EF4-FFF2-40B4-BE49-F238E27FC236}">
                <a16:creationId xmlns:a16="http://schemas.microsoft.com/office/drawing/2014/main" xmlns="" id="{AE14B8D5-6969-4E04-B49E-D8350AFB010B}"/>
              </a:ext>
            </a:extLst>
          </p:cNvPr>
          <p:cNvSpPr>
            <a:spLocks noGrp="1"/>
          </p:cNvSpPr>
          <p:nvPr>
            <p:ph idx="1"/>
          </p:nvPr>
        </p:nvSpPr>
        <p:spPr>
          <a:xfrm>
            <a:off x="1484310" y="786582"/>
            <a:ext cx="10018713" cy="5220927"/>
          </a:xfrm>
        </p:spPr>
        <p:txBody>
          <a:bodyPr/>
          <a:lstStyle/>
          <a:p>
            <a:r>
              <a:rPr lang="en-US" b="0" i="0" dirty="0">
                <a:solidFill>
                  <a:srgbClr val="1C1D1E"/>
                </a:solidFill>
                <a:effectLst/>
                <a:latin typeface="Times New Roman" panose="02020603050405020304" pitchFamily="18" charset="0"/>
                <a:cs typeface="Times New Roman" panose="02020603050405020304" pitchFamily="18" charset="0"/>
              </a:rPr>
              <a:t>Thermoregulatory sweating involves eccrine sweat glands that are distributed over almost the whole body surface.</a:t>
            </a:r>
          </a:p>
          <a:p>
            <a:r>
              <a:rPr lang="en-US" b="0" i="0" dirty="0">
                <a:solidFill>
                  <a:srgbClr val="1C1D1E"/>
                </a:solidFill>
                <a:effectLst/>
                <a:latin typeface="Times New Roman" panose="02020603050405020304" pitchFamily="18" charset="0"/>
                <a:cs typeface="Times New Roman" panose="02020603050405020304" pitchFamily="18" charset="0"/>
              </a:rPr>
              <a:t> Along with vasodilatation in the skin, thermoregulatory sweating serves as a system for temperature reduction under heat stress conditions.</a:t>
            </a:r>
          </a:p>
          <a:p>
            <a:r>
              <a:rPr lang="en-US" b="0" i="0" dirty="0">
                <a:solidFill>
                  <a:srgbClr val="1C1D1E"/>
                </a:solidFill>
                <a:effectLst/>
                <a:latin typeface="Times New Roman" panose="02020603050405020304" pitchFamily="18" charset="0"/>
                <a:cs typeface="Times New Roman" panose="02020603050405020304" pitchFamily="18" charset="0"/>
              </a:rPr>
              <a:t>Sweat gland activity is directly controlled by the central nervous system with the hypothalamus as the principal </a:t>
            </a:r>
            <a:r>
              <a:rPr lang="en-US" b="0" i="0" dirty="0" err="1">
                <a:solidFill>
                  <a:srgbClr val="1C1D1E"/>
                </a:solidFill>
                <a:effectLst/>
                <a:latin typeface="Times New Roman" panose="02020603050405020304" pitchFamily="18" charset="0"/>
                <a:cs typeface="Times New Roman" panose="02020603050405020304" pitchFamily="18" charset="0"/>
              </a:rPr>
              <a:t>centre</a:t>
            </a:r>
            <a:r>
              <a:rPr lang="en-US" b="0" i="0" dirty="0">
                <a:solidFill>
                  <a:srgbClr val="1C1D1E"/>
                </a:solidFill>
                <a:effectLst/>
                <a:latin typeface="Times New Roman" panose="02020603050405020304" pitchFamily="18" charset="0"/>
                <a:cs typeface="Times New Roman" panose="02020603050405020304" pitchFamily="18" charset="0"/>
              </a:rPr>
              <a:t> of thermoregulation.</a:t>
            </a:r>
          </a:p>
          <a:p>
            <a:r>
              <a:rPr lang="en-US" dirty="0">
                <a:solidFill>
                  <a:srgbClr val="1C1D1E"/>
                </a:solidFill>
                <a:latin typeface="Times New Roman" panose="02020603050405020304" pitchFamily="18" charset="0"/>
                <a:cs typeface="Times New Roman" panose="02020603050405020304" pitchFamily="18" charset="0"/>
              </a:rPr>
              <a:t>T</a:t>
            </a:r>
            <a:r>
              <a:rPr lang="en-US" b="0" i="0" dirty="0">
                <a:solidFill>
                  <a:srgbClr val="1C1D1E"/>
                </a:solidFill>
                <a:effectLst/>
                <a:latin typeface="Times New Roman" panose="02020603050405020304" pitchFamily="18" charset="0"/>
                <a:cs typeface="Times New Roman" panose="02020603050405020304" pitchFamily="18" charset="0"/>
              </a:rPr>
              <a:t>hermoregulatory sweating is affected by many other internal factors like gender, physical fitness, menstrual cycle and circadian rhythm as well as external factors like air humidity</a:t>
            </a:r>
            <a:r>
              <a:rPr lang="en-US" dirty="0">
                <a:solidFill>
                  <a:srgbClr val="1C1D1E"/>
                </a:solidFill>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39414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3659D9-EF21-450B-AB18-02B65A18F972}"/>
              </a:ext>
            </a:extLst>
          </p:cNvPr>
          <p:cNvSpPr>
            <a:spLocks noGrp="1"/>
          </p:cNvSpPr>
          <p:nvPr>
            <p:ph type="title"/>
          </p:nvPr>
        </p:nvSpPr>
        <p:spPr>
          <a:xfrm>
            <a:off x="1484310" y="373627"/>
            <a:ext cx="10206244" cy="530941"/>
          </a:xfrm>
        </p:spPr>
        <p:txBody>
          <a:bodyPr>
            <a:normAutofit fontScale="90000"/>
          </a:bodyPr>
          <a:lstStyle/>
          <a:p>
            <a:r>
              <a:rPr lang="en-IN" b="0" i="0" dirty="0">
                <a:solidFill>
                  <a:srgbClr val="1F1F1F"/>
                </a:solidFill>
                <a:effectLst/>
                <a:latin typeface="Times New Roman" panose="02020603050405020304" pitchFamily="18" charset="0"/>
                <a:cs typeface="Times New Roman" panose="02020603050405020304" pitchFamily="18" charset="0"/>
              </a:rPr>
              <a:t>Emotional sweating</a:t>
            </a:r>
            <a:br>
              <a:rPr lang="en-IN" b="0" i="0" dirty="0">
                <a:solidFill>
                  <a:srgbClr val="1F1F1F"/>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328D1BA-55D7-466E-8D42-D61FF371B3CA}"/>
              </a:ext>
            </a:extLst>
          </p:cNvPr>
          <p:cNvSpPr>
            <a:spLocks noGrp="1"/>
          </p:cNvSpPr>
          <p:nvPr>
            <p:ph idx="1"/>
          </p:nvPr>
        </p:nvSpPr>
        <p:spPr>
          <a:xfrm>
            <a:off x="1484310" y="757083"/>
            <a:ext cx="10018713" cy="5034117"/>
          </a:xfrm>
        </p:spPr>
        <p:txBody>
          <a:bodyPr/>
          <a:lstStyle/>
          <a:p>
            <a:r>
              <a:rPr lang="en-US" b="0" i="0" dirty="0">
                <a:solidFill>
                  <a:srgbClr val="1C1D1E"/>
                </a:solidFill>
                <a:effectLst/>
                <a:latin typeface="Times New Roman" panose="02020603050405020304" pitchFamily="18" charset="0"/>
                <a:cs typeface="Times New Roman" panose="02020603050405020304" pitchFamily="18" charset="0"/>
              </a:rPr>
              <a:t>Emotional sweating is a physical reaction to emotive stimuli like stress, anxiety, fear and pain that can occur over the whole body surface, but is most evident on palms, soles and in the axillary region.</a:t>
            </a:r>
          </a:p>
          <a:p>
            <a:r>
              <a:rPr lang="en-US" b="0" i="0" dirty="0">
                <a:solidFill>
                  <a:srgbClr val="1C1D1E"/>
                </a:solidFill>
                <a:effectLst/>
                <a:latin typeface="Times New Roman" panose="02020603050405020304" pitchFamily="18" charset="0"/>
                <a:cs typeface="Times New Roman" panose="02020603050405020304" pitchFamily="18" charset="0"/>
              </a:rPr>
              <a:t>Emotional sweating in the axillary region, as well as axillary hyperhidrosis, does not occur before the onset of puberty. </a:t>
            </a:r>
          </a:p>
          <a:p>
            <a:r>
              <a:rPr lang="en-US" b="0" i="0" dirty="0">
                <a:solidFill>
                  <a:srgbClr val="1C1D1E"/>
                </a:solidFill>
                <a:effectLst/>
                <a:latin typeface="Times New Roman" panose="02020603050405020304" pitchFamily="18" charset="0"/>
                <a:cs typeface="Times New Roman" panose="02020603050405020304" pitchFamily="18" charset="0"/>
              </a:rPr>
              <a:t>This may lead to the assumption that apocrine and apoeccrine sweat glands play an essential role in emotional axillary sweating, as they are activated during this developmental stage.</a:t>
            </a:r>
          </a:p>
          <a:p>
            <a:r>
              <a:rPr lang="en-US" b="0" i="0" dirty="0">
                <a:solidFill>
                  <a:srgbClr val="1C1D1E"/>
                </a:solidFill>
                <a:effectLst/>
                <a:latin typeface="Times New Roman" panose="02020603050405020304" pitchFamily="18" charset="0"/>
                <a:cs typeface="Times New Roman" panose="02020603050405020304" pitchFamily="18" charset="0"/>
              </a:rPr>
              <a:t>Apoeccrine glands, which contribute notably to axillary secretion by emitting high amounts of watery fluid, show strong cholinergic sensitivity, but can also be activated by adrenergic stimulation</a:t>
            </a:r>
            <a:r>
              <a:rPr lang="en-US" dirty="0">
                <a:solidFill>
                  <a:srgbClr val="1C1D1E"/>
                </a:solidFill>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89803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F6FB02-F56C-41E7-857D-B34CCC5B6A4A}"/>
              </a:ext>
            </a:extLst>
          </p:cNvPr>
          <p:cNvSpPr>
            <a:spLocks noGrp="1"/>
          </p:cNvSpPr>
          <p:nvPr>
            <p:ph type="title"/>
          </p:nvPr>
        </p:nvSpPr>
        <p:spPr>
          <a:xfrm>
            <a:off x="1484310" y="341672"/>
            <a:ext cx="10098089" cy="543231"/>
          </a:xfrm>
        </p:spPr>
        <p:txBody>
          <a:bodyPr>
            <a:normAutofit fontScale="90000"/>
          </a:bodyPr>
          <a:lstStyle/>
          <a:p>
            <a:r>
              <a:rPr lang="en-IN" b="0" i="0" dirty="0">
                <a:solidFill>
                  <a:srgbClr val="1F1F1F"/>
                </a:solidFill>
                <a:effectLst/>
                <a:latin typeface="Times New Roman" panose="02020603050405020304" pitchFamily="18" charset="0"/>
                <a:cs typeface="Times New Roman" panose="02020603050405020304" pitchFamily="18" charset="0"/>
              </a:rPr>
              <a:t>Gustatory sweating</a:t>
            </a:r>
            <a:br>
              <a:rPr lang="en-IN" b="0" i="0" dirty="0">
                <a:solidFill>
                  <a:srgbClr val="1F1F1F"/>
                </a:solidFill>
                <a:effectLst/>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5B8A1B7-1BED-4C3F-B87E-7ADEDF32558A}"/>
              </a:ext>
            </a:extLst>
          </p:cNvPr>
          <p:cNvSpPr>
            <a:spLocks noGrp="1"/>
          </p:cNvSpPr>
          <p:nvPr>
            <p:ph idx="1"/>
          </p:nvPr>
        </p:nvSpPr>
        <p:spPr>
          <a:xfrm>
            <a:off x="1484310" y="816077"/>
            <a:ext cx="10018713" cy="5171768"/>
          </a:xfrm>
        </p:spPr>
        <p:txBody>
          <a:bodyPr/>
          <a:lstStyle/>
          <a:p>
            <a:r>
              <a:rPr lang="en-US" b="0" i="0" dirty="0">
                <a:solidFill>
                  <a:srgbClr val="1C1D1E"/>
                </a:solidFill>
                <a:effectLst/>
                <a:latin typeface="Times New Roman" panose="02020603050405020304" pitchFamily="18" charset="0"/>
                <a:cs typeface="Times New Roman" panose="02020603050405020304" pitchFamily="18" charset="0"/>
              </a:rPr>
              <a:t>Under certain conditions, sweat secretion can be induced by ingestion, which can be explained by a direct or indirect thermal effect. First, ingestion causes an increase in metabolism, leading to elevated body temperature and thermal sweating. </a:t>
            </a:r>
          </a:p>
          <a:p>
            <a:r>
              <a:rPr lang="en-US" b="0" i="0" dirty="0">
                <a:solidFill>
                  <a:srgbClr val="1C1D1E"/>
                </a:solidFill>
                <a:effectLst/>
                <a:latin typeface="Times New Roman" panose="02020603050405020304" pitchFamily="18" charset="0"/>
                <a:cs typeface="Times New Roman" panose="02020603050405020304" pitchFamily="18" charset="0"/>
              </a:rPr>
              <a:t>Second, hot and spicy food is able to induce a mild form of gustatory sweating, which is confined to the face, the scalp and the neck.</a:t>
            </a:r>
          </a:p>
          <a:p>
            <a:r>
              <a:rPr lang="en-US" b="0" i="0" dirty="0">
                <a:solidFill>
                  <a:srgbClr val="1C1D1E"/>
                </a:solidFill>
                <a:effectLst/>
                <a:latin typeface="Times New Roman" panose="02020603050405020304" pitchFamily="18" charset="0"/>
                <a:cs typeface="Times New Roman" panose="02020603050405020304" pitchFamily="18" charset="0"/>
              </a:rPr>
              <a:t>gustatory sweating describes a pathological state, referred to as </a:t>
            </a:r>
            <a:r>
              <a:rPr lang="en-US" b="0" i="1" dirty="0">
                <a:solidFill>
                  <a:srgbClr val="1C1D1E"/>
                </a:solidFill>
                <a:effectLst/>
                <a:latin typeface="Times New Roman" panose="02020603050405020304" pitchFamily="18" charset="0"/>
                <a:cs typeface="Times New Roman" panose="02020603050405020304" pitchFamily="18" charset="0"/>
              </a:rPr>
              <a:t>Frey's syndrome</a:t>
            </a:r>
            <a:r>
              <a:rPr lang="en-US" b="0" i="0" dirty="0">
                <a:solidFill>
                  <a:srgbClr val="1C1D1E"/>
                </a:solidFill>
                <a:effectLst/>
                <a:latin typeface="Times New Roman" panose="02020603050405020304" pitchFamily="18" charset="0"/>
                <a:cs typeface="Times New Roman" panose="02020603050405020304" pitchFamily="18" charset="0"/>
              </a:rPr>
              <a:t>, which follows parotid surgery and affects the area of the cheek</a:t>
            </a:r>
            <a:r>
              <a:rPr lang="en-US" dirty="0">
                <a:solidFill>
                  <a:srgbClr val="1C1D1E"/>
                </a:solidFill>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31443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99B41-4A55-485D-A6BB-F102B5C84B97}"/>
              </a:ext>
            </a:extLst>
          </p:cNvPr>
          <p:cNvSpPr>
            <a:spLocks noGrp="1"/>
          </p:cNvSpPr>
          <p:nvPr>
            <p:ph type="title"/>
          </p:nvPr>
        </p:nvSpPr>
        <p:spPr>
          <a:xfrm>
            <a:off x="1484311" y="685801"/>
            <a:ext cx="10018713" cy="916858"/>
          </a:xfrm>
        </p:spPr>
        <p:txBody>
          <a:bodyPr/>
          <a:lstStyle/>
          <a:p>
            <a:r>
              <a:rPr lang="en-IN" dirty="0">
                <a:latin typeface="Times New Roman" panose="02020603050405020304" pitchFamily="18" charset="0"/>
                <a:cs typeface="Times New Roman" panose="02020603050405020304" pitchFamily="18" charset="0"/>
              </a:rPr>
              <a:t>Composition of sweat</a:t>
            </a:r>
          </a:p>
        </p:txBody>
      </p:sp>
      <p:sp>
        <p:nvSpPr>
          <p:cNvPr id="3" name="Content Placeholder 2">
            <a:extLst>
              <a:ext uri="{FF2B5EF4-FFF2-40B4-BE49-F238E27FC236}">
                <a16:creationId xmlns:a16="http://schemas.microsoft.com/office/drawing/2014/main" xmlns="" id="{1ECE5720-BFB4-420D-9077-2A0AFC431F77}"/>
              </a:ext>
            </a:extLst>
          </p:cNvPr>
          <p:cNvSpPr>
            <a:spLocks noGrp="1"/>
          </p:cNvSpPr>
          <p:nvPr>
            <p:ph idx="1"/>
          </p:nvPr>
        </p:nvSpPr>
        <p:spPr>
          <a:xfrm>
            <a:off x="1484310" y="1927123"/>
            <a:ext cx="10018713" cy="3864077"/>
          </a:xfrm>
        </p:spPr>
        <p:txBody>
          <a:bodyPr>
            <a:normAutofit/>
          </a:bodyPr>
          <a:lstStyle/>
          <a:p>
            <a:r>
              <a:rPr lang="en-IN" dirty="0">
                <a:latin typeface="Times New Roman" panose="02020603050405020304" pitchFamily="18" charset="0"/>
                <a:cs typeface="Times New Roman" panose="02020603050405020304" pitchFamily="18" charset="0"/>
              </a:rPr>
              <a:t>1)</a:t>
            </a:r>
            <a:r>
              <a:rPr lang="en-IN" b="1" dirty="0">
                <a:latin typeface="Times New Roman" panose="02020603050405020304" pitchFamily="18" charset="0"/>
                <a:cs typeface="Times New Roman" panose="02020603050405020304" pitchFamily="18" charset="0"/>
              </a:rPr>
              <a:t>Sodium</a:t>
            </a:r>
            <a:r>
              <a:rPr lang="en-IN"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low sweat rate: 10–20 mmol , high sweat rate: 100 mmol</a:t>
            </a:r>
          </a:p>
          <a:p>
            <a:r>
              <a:rPr lang="en-US" dirty="0">
                <a:latin typeface="Times New Roman" panose="02020603050405020304" pitchFamily="18" charset="0"/>
                <a:cs typeface="Times New Roman" panose="02020603050405020304" pitchFamily="18" charset="0"/>
              </a:rPr>
              <a:t>2)</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Potassium</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About 5–6 mmol</a:t>
            </a:r>
          </a:p>
          <a:p>
            <a:r>
              <a:rPr lang="en-IN" dirty="0">
                <a:latin typeface="Times New Roman" panose="02020603050405020304" pitchFamily="18" charset="0"/>
                <a:cs typeface="Times New Roman" panose="02020603050405020304" pitchFamily="18" charset="0"/>
              </a:rPr>
              <a:t>3) </a:t>
            </a:r>
            <a:r>
              <a:rPr lang="en-IN" b="1" dirty="0">
                <a:latin typeface="Times New Roman" panose="02020603050405020304" pitchFamily="18" charset="0"/>
                <a:cs typeface="Times New Roman" panose="02020603050405020304" pitchFamily="18" charset="0"/>
              </a:rPr>
              <a:t>Chloride</a:t>
            </a:r>
            <a:r>
              <a:rPr lang="en-IN" dirty="0">
                <a:latin typeface="Times New Roman" panose="02020603050405020304" pitchFamily="18" charset="0"/>
                <a:cs typeface="Times New Roman" panose="02020603050405020304" pitchFamily="18" charset="0"/>
              </a:rPr>
              <a:t> : C</a:t>
            </a:r>
            <a:r>
              <a:rPr lang="en-US" dirty="0">
                <a:latin typeface="Times New Roman" panose="02020603050405020304" pitchFamily="18" charset="0"/>
                <a:cs typeface="Times New Roman" panose="02020603050405020304" pitchFamily="18" charset="0"/>
              </a:rPr>
              <a:t>l– concentration is generally considerably lower than that of Na2+</a:t>
            </a:r>
          </a:p>
          <a:p>
            <a:r>
              <a:rPr lang="en-US" dirty="0">
                <a:latin typeface="Times New Roman" panose="02020603050405020304" pitchFamily="18" charset="0"/>
                <a:cs typeface="Times New Roman" panose="02020603050405020304" pitchFamily="18" charset="0"/>
              </a:rPr>
              <a:t>4) </a:t>
            </a:r>
            <a:r>
              <a:rPr lang="en-IN" b="1" dirty="0">
                <a:latin typeface="Times New Roman" panose="02020603050405020304" pitchFamily="18" charset="0"/>
                <a:cs typeface="Times New Roman" panose="02020603050405020304" pitchFamily="18" charset="0"/>
              </a:rPr>
              <a:t>Bicarbonate</a:t>
            </a:r>
            <a:r>
              <a:rPr lang="en-US" dirty="0">
                <a:latin typeface="Times New Roman" panose="02020603050405020304" pitchFamily="18" charset="0"/>
                <a:cs typeface="Times New Roman" panose="02020603050405020304" pitchFamily="18" charset="0"/>
              </a:rPr>
              <a:t> : </a:t>
            </a:r>
            <a:r>
              <a:rPr lang="en-IN" dirty="0">
                <a:latin typeface="Times New Roman" panose="02020603050405020304" pitchFamily="18" charset="0"/>
                <a:cs typeface="Times New Roman" panose="02020603050405020304" pitchFamily="18" charset="0"/>
              </a:rPr>
              <a:t>14 mmol</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5) </a:t>
            </a:r>
            <a:r>
              <a:rPr lang="en-IN" b="1" dirty="0">
                <a:latin typeface="Times New Roman" panose="02020603050405020304" pitchFamily="18" charset="0"/>
                <a:cs typeface="Times New Roman" panose="02020603050405020304" pitchFamily="18" charset="0"/>
              </a:rPr>
              <a:t>Lactate</a:t>
            </a:r>
            <a:r>
              <a:rPr lang="en-US" dirty="0">
                <a:latin typeface="Times New Roman" panose="02020603050405020304" pitchFamily="18" charset="0"/>
                <a:cs typeface="Times New Roman" panose="02020603050405020304" pitchFamily="18" charset="0"/>
              </a:rPr>
              <a:t> : At low sweat rates: 30–40 mmol ,at higher sweat rates: 10–15 mmol</a:t>
            </a:r>
          </a:p>
          <a:p>
            <a:r>
              <a:rPr lang="en-US" dirty="0">
                <a:latin typeface="Times New Roman" panose="02020603050405020304" pitchFamily="18" charset="0"/>
                <a:cs typeface="Times New Roman" panose="02020603050405020304" pitchFamily="18" charset="0"/>
              </a:rPr>
              <a:t>6)</a:t>
            </a:r>
            <a:r>
              <a:rPr lang="en-IN"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Urea</a:t>
            </a:r>
            <a:r>
              <a:rPr lang="en-US" dirty="0">
                <a:latin typeface="Times New Roman" panose="02020603050405020304" pitchFamily="18" charset="0"/>
                <a:cs typeface="Times New Roman" panose="02020603050405020304" pitchFamily="18" charset="0"/>
              </a:rPr>
              <a:t> : </a:t>
            </a:r>
            <a:r>
              <a:rPr lang="en-IN" dirty="0">
                <a:latin typeface="Times New Roman" panose="02020603050405020304" pitchFamily="18" charset="0"/>
                <a:cs typeface="Times New Roman" panose="02020603050405020304" pitchFamily="18" charset="0"/>
              </a:rPr>
              <a:t>15–25 mg/dL</a:t>
            </a:r>
          </a:p>
        </p:txBody>
      </p:sp>
    </p:spTree>
    <p:extLst>
      <p:ext uri="{BB962C8B-B14F-4D97-AF65-F5344CB8AC3E}">
        <p14:creationId xmlns:p14="http://schemas.microsoft.com/office/powerpoint/2010/main" xmlns="" val="2674927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C6C52A-34D6-49C6-AD8A-F434FC97FAE6}"/>
              </a:ext>
            </a:extLst>
          </p:cNvPr>
          <p:cNvSpPr>
            <a:spLocks noGrp="1"/>
          </p:cNvSpPr>
          <p:nvPr>
            <p:ph type="title"/>
          </p:nvPr>
        </p:nvSpPr>
        <p:spPr>
          <a:xfrm>
            <a:off x="1484311" y="685801"/>
            <a:ext cx="10018713" cy="897194"/>
          </a:xfrm>
        </p:spPr>
        <p:txBody>
          <a:bodyPr/>
          <a:lstStyle/>
          <a:p>
            <a:r>
              <a:rPr lang="en-IN" dirty="0">
                <a:latin typeface="Times New Roman" panose="02020603050405020304" pitchFamily="18" charset="0"/>
                <a:cs typeface="Times New Roman" panose="02020603050405020304" pitchFamily="18" charset="0"/>
              </a:rPr>
              <a:t>Composition of sweat</a:t>
            </a:r>
          </a:p>
        </p:txBody>
      </p:sp>
      <p:sp>
        <p:nvSpPr>
          <p:cNvPr id="3" name="Content Placeholder 2">
            <a:extLst>
              <a:ext uri="{FF2B5EF4-FFF2-40B4-BE49-F238E27FC236}">
                <a16:creationId xmlns:a16="http://schemas.microsoft.com/office/drawing/2014/main" xmlns="" id="{9206A2FA-1AC9-4261-9EF9-CB6694042F1D}"/>
              </a:ext>
            </a:extLst>
          </p:cNvPr>
          <p:cNvSpPr>
            <a:spLocks noGrp="1"/>
          </p:cNvSpPr>
          <p:nvPr>
            <p:ph idx="1"/>
          </p:nvPr>
        </p:nvSpPr>
        <p:spPr>
          <a:xfrm>
            <a:off x="1484310" y="1582995"/>
            <a:ext cx="10018713" cy="4208205"/>
          </a:xfrm>
        </p:spPr>
        <p:txBody>
          <a:bodyPr/>
          <a:lstStyle/>
          <a:p>
            <a:r>
              <a:rPr lang="en-US" dirty="0">
                <a:latin typeface="Times New Roman" panose="02020603050405020304" pitchFamily="18" charset="0"/>
                <a:cs typeface="Times New Roman" panose="02020603050405020304" pitchFamily="18" charset="0"/>
              </a:rPr>
              <a:t>7) </a:t>
            </a:r>
            <a:r>
              <a:rPr lang="en-IN" b="1" dirty="0">
                <a:latin typeface="Times New Roman" panose="02020603050405020304" pitchFamily="18" charset="0"/>
                <a:cs typeface="Times New Roman" panose="02020603050405020304" pitchFamily="18" charset="0"/>
              </a:rPr>
              <a:t>Ammonia</a:t>
            </a:r>
            <a:r>
              <a:rPr lang="en-IN" dirty="0">
                <a:latin typeface="Times New Roman" panose="02020603050405020304" pitchFamily="18" charset="0"/>
                <a:cs typeface="Times New Roman" panose="02020603050405020304" pitchFamily="18" charset="0"/>
              </a:rPr>
              <a:t> : 0.5–0.8 mmol</a:t>
            </a:r>
          </a:p>
          <a:p>
            <a:r>
              <a:rPr lang="en-IN" dirty="0">
                <a:latin typeface="Times New Roman" panose="02020603050405020304" pitchFamily="18" charset="0"/>
                <a:cs typeface="Times New Roman" panose="02020603050405020304" pitchFamily="18" charset="0"/>
              </a:rPr>
              <a:t>8) </a:t>
            </a:r>
            <a:r>
              <a:rPr lang="en-IN" b="1" dirty="0">
                <a:latin typeface="Times New Roman" panose="02020603050405020304" pitchFamily="18" charset="0"/>
                <a:cs typeface="Times New Roman" panose="02020603050405020304" pitchFamily="18" charset="0"/>
              </a:rPr>
              <a:t>Proteins</a:t>
            </a:r>
            <a:r>
              <a:rPr lang="en-IN" dirty="0">
                <a:latin typeface="Times New Roman" panose="02020603050405020304" pitchFamily="18" charset="0"/>
                <a:cs typeface="Times New Roman" panose="02020603050405020304" pitchFamily="18" charset="0"/>
              </a:rPr>
              <a:t> : 20 mg/dL</a:t>
            </a:r>
          </a:p>
          <a:p>
            <a:r>
              <a:rPr lang="en-IN" dirty="0">
                <a:latin typeface="Times New Roman" panose="02020603050405020304" pitchFamily="18" charset="0"/>
                <a:cs typeface="Times New Roman" panose="02020603050405020304" pitchFamily="18" charset="0"/>
              </a:rPr>
              <a:t>9) </a:t>
            </a:r>
            <a:r>
              <a:rPr lang="en-IN" b="1" dirty="0">
                <a:latin typeface="Times New Roman" panose="02020603050405020304" pitchFamily="18" charset="0"/>
                <a:cs typeface="Times New Roman" panose="02020603050405020304" pitchFamily="18" charset="0"/>
              </a:rPr>
              <a:t>Glucose</a:t>
            </a:r>
            <a:r>
              <a:rPr lang="en-IN" dirty="0">
                <a:latin typeface="Times New Roman" panose="02020603050405020304" pitchFamily="18" charset="0"/>
                <a:cs typeface="Times New Roman" panose="02020603050405020304" pitchFamily="18" charset="0"/>
              </a:rPr>
              <a:t> : 0.2–1.5 mg/dL</a:t>
            </a:r>
          </a:p>
          <a:p>
            <a:r>
              <a:rPr lang="en-IN" dirty="0">
                <a:latin typeface="Times New Roman" panose="02020603050405020304" pitchFamily="18" charset="0"/>
                <a:cs typeface="Times New Roman" panose="02020603050405020304" pitchFamily="18" charset="0"/>
              </a:rPr>
              <a:t>10) </a:t>
            </a:r>
            <a:r>
              <a:rPr lang="en-IN" b="1" dirty="0">
                <a:latin typeface="Times New Roman" panose="02020603050405020304" pitchFamily="18" charset="0"/>
                <a:cs typeface="Times New Roman" panose="02020603050405020304" pitchFamily="18" charset="0"/>
              </a:rPr>
              <a:t>Pyruvate </a:t>
            </a:r>
            <a:r>
              <a:rPr lang="en-IN" dirty="0">
                <a:latin typeface="Times New Roman" panose="02020603050405020304" pitchFamily="18" charset="0"/>
                <a:cs typeface="Times New Roman" panose="02020603050405020304" pitchFamily="18" charset="0"/>
              </a:rPr>
              <a:t>: 0.2–1.6 mmol</a:t>
            </a:r>
          </a:p>
        </p:txBody>
      </p:sp>
    </p:spTree>
    <p:extLst>
      <p:ext uri="{BB962C8B-B14F-4D97-AF65-F5344CB8AC3E}">
        <p14:creationId xmlns:p14="http://schemas.microsoft.com/office/powerpoint/2010/main" xmlns="" val="4270838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29CA65D-AF1A-41B3-9B23-E29B0F130BC4}"/>
              </a:ext>
            </a:extLst>
          </p:cNvPr>
          <p:cNvSpPr>
            <a:spLocks noGrp="1"/>
          </p:cNvSpPr>
          <p:nvPr>
            <p:ph idx="1"/>
          </p:nvPr>
        </p:nvSpPr>
        <p:spPr>
          <a:xfrm>
            <a:off x="1877600" y="1192160"/>
            <a:ext cx="10018713" cy="3124201"/>
          </a:xfrm>
        </p:spPr>
        <p:txBody>
          <a:bodyPr>
            <a:normAutofit lnSpcReduction="10000"/>
          </a:bodyPr>
          <a:lstStyle/>
          <a:p>
            <a:r>
              <a:rPr lang="en-US"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Sodium </a:t>
            </a:r>
            <a:r>
              <a:rPr lang="en-IN" dirty="0">
                <a:latin typeface="Times New Roman" panose="02020603050405020304" pitchFamily="18" charset="0"/>
                <a:cs typeface="Times New Roman" panose="02020603050405020304" pitchFamily="18" charset="0"/>
              </a:rPr>
              <a:t>: I</a:t>
            </a:r>
            <a:r>
              <a:rPr lang="en-US" dirty="0">
                <a:latin typeface="Times New Roman" panose="02020603050405020304" pitchFamily="18" charset="0"/>
                <a:cs typeface="Times New Roman" panose="02020603050405020304" pitchFamily="18" charset="0"/>
              </a:rPr>
              <a:t>n the primary fluid, the sweat Na2+ concentration is isotonic to that of plasma and is uninfluenced by the sweat rate ,formed sweat it is hypotonic. This is the result of ductal reabsorption of sodium and chloride in excess of water. The sweat rate has a significant effect on ductal sodium reabsorption so that at low sweat rates the sweat Na2+ concentration is low, but increases with increasing sweat rates to plateau at around 100 mmol</a:t>
            </a:r>
          </a:p>
          <a:p>
            <a:r>
              <a:rPr lang="en-IN" b="1" dirty="0">
                <a:latin typeface="Times New Roman" panose="02020603050405020304" pitchFamily="18" charset="0"/>
                <a:cs typeface="Times New Roman" panose="02020603050405020304" pitchFamily="18" charset="0"/>
              </a:rPr>
              <a:t>Potassium</a:t>
            </a:r>
            <a:r>
              <a:rPr lang="en-US" dirty="0">
                <a:latin typeface="Times New Roman" panose="02020603050405020304" pitchFamily="18" charset="0"/>
                <a:cs typeface="Times New Roman" panose="02020603050405020304" pitchFamily="18" charset="0"/>
              </a:rPr>
              <a:t> : The concentration of K+ in the primary sweat is also isotonic with that of plasma and is about 5–6 mmol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6845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887761-0571-4086-811B-887C778D68D2}"/>
              </a:ext>
            </a:extLst>
          </p:cNvPr>
          <p:cNvSpPr>
            <a:spLocks noGrp="1"/>
          </p:cNvSpPr>
          <p:nvPr>
            <p:ph idx="1"/>
          </p:nvPr>
        </p:nvSpPr>
        <p:spPr>
          <a:xfrm>
            <a:off x="1484310" y="511277"/>
            <a:ext cx="10018713" cy="5279923"/>
          </a:xfrm>
        </p:spPr>
        <p:txBody>
          <a:bodyPr>
            <a:normAutofit/>
          </a:bodyPr>
          <a:lstStyle/>
          <a:p>
            <a:r>
              <a:rPr lang="en-US" sz="2800" dirty="0">
                <a:latin typeface="Times New Roman" panose="02020603050405020304" pitchFamily="18" charset="0"/>
                <a:cs typeface="Times New Roman" panose="02020603050405020304" pitchFamily="18" charset="0"/>
              </a:rPr>
              <a:t>Sweat evaporation from the skin surface plays a critical role in human thermoregulation and this is most apparent when the ability to sweat is compromised during periods of strenuous physical labor and/or exposure to hot environments</a:t>
            </a:r>
          </a:p>
          <a:p>
            <a:r>
              <a:rPr lang="en-US" sz="2800" dirty="0">
                <a:latin typeface="Times New Roman" panose="02020603050405020304" pitchFamily="18" charset="0"/>
                <a:cs typeface="Times New Roman" panose="02020603050405020304" pitchFamily="18" charset="0"/>
              </a:rPr>
              <a:t>The purpose of this section is to compare and contrast the </a:t>
            </a:r>
            <a:r>
              <a:rPr lang="en-US" sz="2800" b="1" dirty="0">
                <a:latin typeface="Times New Roman" panose="02020603050405020304" pitchFamily="18" charset="0"/>
                <a:cs typeface="Times New Roman" panose="02020603050405020304" pitchFamily="18" charset="0"/>
              </a:rPr>
              <a:t>three main types </a:t>
            </a:r>
            <a:r>
              <a:rPr lang="en-US" sz="2800" dirty="0">
                <a:latin typeface="Times New Roman" panose="02020603050405020304" pitchFamily="18" charset="0"/>
                <a:cs typeface="Times New Roman" panose="02020603050405020304" pitchFamily="18" charset="0"/>
              </a:rPr>
              <a:t>of sweat glands: </a:t>
            </a:r>
          </a:p>
          <a:p>
            <a:r>
              <a:rPr lang="en-US" sz="2800" dirty="0">
                <a:latin typeface="Times New Roman" panose="02020603050405020304" pitchFamily="18" charset="0"/>
                <a:cs typeface="Times New Roman" panose="02020603050405020304" pitchFamily="18" charset="0"/>
              </a:rPr>
              <a:t>Eccrine</a:t>
            </a:r>
          </a:p>
          <a:p>
            <a:r>
              <a:rPr lang="en-US" sz="2800" dirty="0">
                <a:latin typeface="Times New Roman" panose="02020603050405020304" pitchFamily="18" charset="0"/>
                <a:cs typeface="Times New Roman" panose="02020603050405020304" pitchFamily="18" charset="0"/>
              </a:rPr>
              <a:t> Apocrine</a:t>
            </a:r>
          </a:p>
          <a:p>
            <a:r>
              <a:rPr lang="en-US" sz="2800" dirty="0">
                <a:latin typeface="Times New Roman" panose="02020603050405020304" pitchFamily="18" charset="0"/>
                <a:cs typeface="Times New Roman" panose="02020603050405020304" pitchFamily="18" charset="0"/>
              </a:rPr>
              <a:t> Apoeccrine</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33256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6623745-844E-431A-9BA7-983AA42475F1}"/>
              </a:ext>
            </a:extLst>
          </p:cNvPr>
          <p:cNvSpPr>
            <a:spLocks noGrp="1"/>
          </p:cNvSpPr>
          <p:nvPr>
            <p:ph idx="1"/>
          </p:nvPr>
        </p:nvSpPr>
        <p:spPr>
          <a:xfrm>
            <a:off x="1484310" y="1101213"/>
            <a:ext cx="10018713" cy="4689987"/>
          </a:xfrm>
        </p:spPr>
        <p:txBody>
          <a:bodyPr>
            <a:normAutofit/>
          </a:bodyPr>
          <a:lstStyle/>
          <a:p>
            <a:r>
              <a:rPr lang="en-IN" b="1" dirty="0">
                <a:latin typeface="Times New Roman" panose="02020603050405020304" pitchFamily="18" charset="0"/>
                <a:cs typeface="Times New Roman" panose="02020603050405020304" pitchFamily="18" charset="0"/>
              </a:rPr>
              <a:t>Chloride</a:t>
            </a:r>
            <a:r>
              <a:rPr lang="en-IN"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The chloride concentration in the finally formed sweat also increases with the sweat rate</a:t>
            </a:r>
          </a:p>
          <a:p>
            <a:r>
              <a:rPr lang="en-IN" dirty="0">
                <a:latin typeface="Times New Roman" panose="02020603050405020304" pitchFamily="18" charset="0"/>
                <a:cs typeface="Times New Roman" panose="02020603050405020304" pitchFamily="18" charset="0"/>
              </a:rPr>
              <a:t>HCO3 – and pH </a:t>
            </a:r>
            <a:r>
              <a:rPr lang="en-US" dirty="0">
                <a:latin typeface="Times New Roman" panose="02020603050405020304" pitchFamily="18" charset="0"/>
                <a:cs typeface="Times New Roman" panose="02020603050405020304" pitchFamily="18" charset="0"/>
              </a:rPr>
              <a:t>: When measured under a constant CO2 pressure (5% pCO2), sweat pH is approximately 7.2–7.3 in the primary sweat with an HCO3 – concentration of 14 mmol. The pH of the final sweat, however, is about 5.0 </a:t>
            </a:r>
          </a:p>
          <a:p>
            <a:r>
              <a:rPr lang="en-US" dirty="0">
                <a:latin typeface="Times New Roman" panose="02020603050405020304" pitchFamily="18" charset="0"/>
                <a:cs typeface="Times New Roman" panose="02020603050405020304" pitchFamily="18" charset="0"/>
              </a:rPr>
              <a:t> </a:t>
            </a:r>
            <a:r>
              <a:rPr lang="en-IN" b="1" dirty="0">
                <a:latin typeface="Times New Roman" panose="02020603050405020304" pitchFamily="18" charset="0"/>
                <a:cs typeface="Times New Roman" panose="02020603050405020304" pitchFamily="18" charset="0"/>
              </a:rPr>
              <a:t>Lactate</a:t>
            </a:r>
            <a:r>
              <a:rPr lang="en-US" dirty="0">
                <a:latin typeface="Times New Roman" panose="02020603050405020304" pitchFamily="18" charset="0"/>
                <a:cs typeface="Times New Roman" panose="02020603050405020304" pitchFamily="18" charset="0"/>
              </a:rPr>
              <a:t> : The sweat lactate concentration usually depends on the sweat rate and varies from 30 to 40 mmol at low sweat rates and from 10 to 15 mmol at higher sweat rates.</a:t>
            </a:r>
          </a:p>
          <a:p>
            <a:r>
              <a:rPr lang="en-IN" b="1" dirty="0">
                <a:latin typeface="Times New Roman" panose="02020603050405020304" pitchFamily="18" charset="0"/>
                <a:cs typeface="Times New Roman" panose="02020603050405020304" pitchFamily="18" charset="0"/>
              </a:rPr>
              <a:t>Urea</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sweat urea concentration is approximately the same as or slightly higher than that of plasma.</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17007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0B3D543-5EE2-4D76-9E18-C8516483C0D9}"/>
              </a:ext>
            </a:extLst>
          </p:cNvPr>
          <p:cNvSpPr>
            <a:spLocks noGrp="1"/>
          </p:cNvSpPr>
          <p:nvPr>
            <p:ph idx="1"/>
          </p:nvPr>
        </p:nvSpPr>
        <p:spPr>
          <a:xfrm>
            <a:off x="1484310" y="599769"/>
            <a:ext cx="10018713" cy="5191432"/>
          </a:xfrm>
        </p:spPr>
        <p:txBody>
          <a:bodyPr>
            <a:normAutofit/>
          </a:bodyPr>
          <a:lstStyle/>
          <a:p>
            <a:r>
              <a:rPr lang="en-IN" b="1" dirty="0">
                <a:latin typeface="Times New Roman" panose="02020603050405020304" pitchFamily="18" charset="0"/>
                <a:cs typeface="Times New Roman" panose="02020603050405020304" pitchFamily="18" charset="0"/>
              </a:rPr>
              <a:t>Ammonia</a:t>
            </a:r>
            <a:r>
              <a:rPr lang="en-IN"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The total sweat ammonia concentration is 0.5–0.8 mmol, which is 20–50 times higher than that found in plasma.</a:t>
            </a:r>
          </a:p>
          <a:p>
            <a:r>
              <a:rPr lang="en-IN" b="1" dirty="0">
                <a:latin typeface="Times New Roman" panose="02020603050405020304" pitchFamily="18" charset="0"/>
                <a:cs typeface="Times New Roman" panose="02020603050405020304" pitchFamily="18" charset="0"/>
              </a:rPr>
              <a:t>Amino Acids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Free amino acids are present in human sweat and their mean concentrations are the same or slightly lower than those found in plasma.</a:t>
            </a:r>
          </a:p>
          <a:p>
            <a:r>
              <a:rPr lang="en-IN" b="1" dirty="0">
                <a:latin typeface="Times New Roman" panose="02020603050405020304" pitchFamily="18" charset="0"/>
                <a:cs typeface="Times New Roman" panose="02020603050405020304" pitchFamily="18" charset="0"/>
              </a:rPr>
              <a:t>Proteins </a:t>
            </a:r>
            <a:r>
              <a:rPr lang="en-IN"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Human eccrine sweat contains a number of proteins including glycoproteins and mucopolysaccharides. In uncontaminated thermally induced sweat, their concentration is about 20 mg/dL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1286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4B73C-E211-4008-A964-FE36B2069BA0}"/>
              </a:ext>
            </a:extLst>
          </p:cNvPr>
          <p:cNvSpPr>
            <a:spLocks noGrp="1"/>
          </p:cNvSpPr>
          <p:nvPr>
            <p:ph type="title"/>
          </p:nvPr>
        </p:nvSpPr>
        <p:spPr>
          <a:xfrm>
            <a:off x="1562969" y="336755"/>
            <a:ext cx="10018713" cy="730045"/>
          </a:xfrm>
        </p:spPr>
        <p:txBody>
          <a:bodyPr/>
          <a:lstStyle/>
          <a:p>
            <a:r>
              <a:rPr lang="en-IN" dirty="0">
                <a:latin typeface="Times New Roman" panose="02020603050405020304" pitchFamily="18" charset="0"/>
                <a:cs typeface="Times New Roman" panose="02020603050405020304" pitchFamily="18" charset="0"/>
              </a:rPr>
              <a:t>Drugs excreted in sweat </a:t>
            </a:r>
          </a:p>
        </p:txBody>
      </p:sp>
      <p:sp>
        <p:nvSpPr>
          <p:cNvPr id="3" name="Content Placeholder 2">
            <a:extLst>
              <a:ext uri="{FF2B5EF4-FFF2-40B4-BE49-F238E27FC236}">
                <a16:creationId xmlns:a16="http://schemas.microsoft.com/office/drawing/2014/main" xmlns="" id="{67883073-E9D3-4EC5-88B3-B0DF1A4ADB9A}"/>
              </a:ext>
            </a:extLst>
          </p:cNvPr>
          <p:cNvSpPr>
            <a:spLocks noGrp="1"/>
          </p:cNvSpPr>
          <p:nvPr>
            <p:ph idx="1"/>
          </p:nvPr>
        </p:nvSpPr>
        <p:spPr>
          <a:xfrm>
            <a:off x="1484310" y="1248697"/>
            <a:ext cx="10018713" cy="4542503"/>
          </a:xfrm>
        </p:spPr>
        <p:txBody>
          <a:bodyPr>
            <a:noAutofit/>
          </a:bodyPr>
          <a:lstStyle/>
          <a:p>
            <a:r>
              <a:rPr lang="en-IN" dirty="0">
                <a:latin typeface="Times New Roman" panose="02020603050405020304" pitchFamily="18" charset="0"/>
                <a:cs typeface="Times New Roman" panose="02020603050405020304" pitchFamily="18" charset="0"/>
              </a:rPr>
              <a:t>Clofazimine </a:t>
            </a:r>
          </a:p>
          <a:p>
            <a:r>
              <a:rPr lang="en-IN" dirty="0">
                <a:latin typeface="Times New Roman" panose="02020603050405020304" pitchFamily="18" charset="0"/>
                <a:cs typeface="Times New Roman" panose="02020603050405020304" pitchFamily="18" charset="0"/>
              </a:rPr>
              <a:t> Griseofulvin </a:t>
            </a:r>
          </a:p>
          <a:p>
            <a:r>
              <a:rPr lang="en-IN" dirty="0">
                <a:latin typeface="Times New Roman" panose="02020603050405020304" pitchFamily="18" charset="0"/>
                <a:cs typeface="Times New Roman" panose="02020603050405020304" pitchFamily="18" charset="0"/>
              </a:rPr>
              <a:t>Ketoconazole and other azoles  </a:t>
            </a:r>
          </a:p>
          <a:p>
            <a:r>
              <a:rPr lang="en-IN" dirty="0">
                <a:latin typeface="Times New Roman" panose="02020603050405020304" pitchFamily="18" charset="0"/>
                <a:cs typeface="Times New Roman" panose="02020603050405020304" pitchFamily="18" charset="0"/>
              </a:rPr>
              <a:t>Sulfa drugs </a:t>
            </a:r>
          </a:p>
          <a:p>
            <a:r>
              <a:rPr lang="en-IN" dirty="0">
                <a:latin typeface="Times New Roman" panose="02020603050405020304" pitchFamily="18" charset="0"/>
                <a:cs typeface="Times New Roman" panose="02020603050405020304" pitchFamily="18" charset="0"/>
              </a:rPr>
              <a:t> Phenytoin</a:t>
            </a:r>
          </a:p>
          <a:p>
            <a:r>
              <a:rPr lang="en-IN" dirty="0">
                <a:latin typeface="Times New Roman" panose="02020603050405020304" pitchFamily="18" charset="0"/>
                <a:cs typeface="Times New Roman" panose="02020603050405020304" pitchFamily="18" charset="0"/>
              </a:rPr>
              <a:t>Phenobarbitone </a:t>
            </a:r>
          </a:p>
          <a:p>
            <a:r>
              <a:rPr lang="en-IN" dirty="0">
                <a:latin typeface="Times New Roman" panose="02020603050405020304" pitchFamily="18" charset="0"/>
                <a:cs typeface="Times New Roman" panose="02020603050405020304" pitchFamily="18" charset="0"/>
              </a:rPr>
              <a:t>Carbamazepine </a:t>
            </a:r>
          </a:p>
          <a:p>
            <a:r>
              <a:rPr lang="en-IN" dirty="0">
                <a:latin typeface="Times New Roman" panose="02020603050405020304" pitchFamily="18" charset="0"/>
                <a:cs typeface="Times New Roman" panose="02020603050405020304" pitchFamily="18" charset="0"/>
              </a:rPr>
              <a:t>Cytotoxic agents </a:t>
            </a:r>
          </a:p>
          <a:p>
            <a:r>
              <a:rPr lang="en-IN" dirty="0">
                <a:latin typeface="Times New Roman" panose="02020603050405020304" pitchFamily="18" charset="0"/>
                <a:cs typeface="Times New Roman" panose="02020603050405020304" pitchFamily="18" charset="0"/>
              </a:rPr>
              <a:t> Ethanol</a:t>
            </a:r>
          </a:p>
        </p:txBody>
      </p:sp>
    </p:spTree>
    <p:extLst>
      <p:ext uri="{BB962C8B-B14F-4D97-AF65-F5344CB8AC3E}">
        <p14:creationId xmlns:p14="http://schemas.microsoft.com/office/powerpoint/2010/main" xmlns="" val="1177834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8FB7A9-AFAA-4903-8A8B-51B9AAE8A9B7}"/>
              </a:ext>
            </a:extLst>
          </p:cNvPr>
          <p:cNvSpPr>
            <a:spLocks noGrp="1"/>
          </p:cNvSpPr>
          <p:nvPr>
            <p:ph type="title"/>
          </p:nvPr>
        </p:nvSpPr>
        <p:spPr>
          <a:xfrm>
            <a:off x="1197079" y="1"/>
            <a:ext cx="9601196" cy="3429000"/>
          </a:xfrm>
        </p:spPr>
        <p:txBody>
          <a:bodyPr>
            <a:normAutofit/>
          </a:bodyPr>
          <a:lstStyle/>
          <a:p>
            <a:r>
              <a:rPr lang="en-US" sz="7200" dirty="0">
                <a:solidFill>
                  <a:srgbClr val="FF0000"/>
                </a:solidFill>
                <a:latin typeface="Arial Rounded MT Bold" panose="020F0704030504030204" pitchFamily="34" charset="0"/>
              </a:rPr>
              <a:t>Thank you</a:t>
            </a:r>
            <a:endParaRPr lang="en-IN" sz="7200" dirty="0">
              <a:solidFill>
                <a:srgbClr val="FF0000"/>
              </a:solidFill>
              <a:latin typeface="Arial Rounded MT Bold" panose="020F0704030504030204" pitchFamily="34" charset="0"/>
            </a:endParaRPr>
          </a:p>
        </p:txBody>
      </p:sp>
    </p:spTree>
    <p:extLst>
      <p:ext uri="{BB962C8B-B14F-4D97-AF65-F5344CB8AC3E}">
        <p14:creationId xmlns:p14="http://schemas.microsoft.com/office/powerpoint/2010/main" xmlns="" val="254684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B93497-7081-4DA5-8496-89B0B8C2F9BB}"/>
              </a:ext>
            </a:extLst>
          </p:cNvPr>
          <p:cNvSpPr>
            <a:spLocks noGrp="1"/>
          </p:cNvSpPr>
          <p:nvPr>
            <p:ph type="title"/>
          </p:nvPr>
        </p:nvSpPr>
        <p:spPr>
          <a:xfrm>
            <a:off x="1484310" y="86032"/>
            <a:ext cx="10018713" cy="857865"/>
          </a:xfrm>
        </p:spPr>
        <p:txBody>
          <a:bodyPr/>
          <a:lstStyle/>
          <a:p>
            <a:r>
              <a:rPr lang="en-IN" dirty="0">
                <a:latin typeface="Times New Roman" panose="02020603050405020304" pitchFamily="18" charset="0"/>
                <a:cs typeface="Times New Roman" panose="02020603050405020304" pitchFamily="18" charset="0"/>
              </a:rPr>
              <a:t>Eccrine sweat glands</a:t>
            </a:r>
          </a:p>
        </p:txBody>
      </p:sp>
      <p:sp>
        <p:nvSpPr>
          <p:cNvPr id="3" name="Content Placeholder 2">
            <a:extLst>
              <a:ext uri="{FF2B5EF4-FFF2-40B4-BE49-F238E27FC236}">
                <a16:creationId xmlns:a16="http://schemas.microsoft.com/office/drawing/2014/main" xmlns="" id="{055B68E5-6A2B-4110-9C43-5EECD91C5401}"/>
              </a:ext>
            </a:extLst>
          </p:cNvPr>
          <p:cNvSpPr>
            <a:spLocks noGrp="1"/>
          </p:cNvSpPr>
          <p:nvPr>
            <p:ph idx="1"/>
          </p:nvPr>
        </p:nvSpPr>
        <p:spPr>
          <a:xfrm>
            <a:off x="1484310" y="1111045"/>
            <a:ext cx="10018713" cy="4680155"/>
          </a:xfrm>
        </p:spPr>
        <p:txBody>
          <a:bodyPr/>
          <a:lstStyle/>
          <a:p>
            <a:r>
              <a:rPr lang="en-US" dirty="0">
                <a:latin typeface="Times New Roman" panose="02020603050405020304" pitchFamily="18" charset="0"/>
                <a:cs typeface="Times New Roman" panose="02020603050405020304" pitchFamily="18" charset="0"/>
              </a:rPr>
              <a:t>Eccrine glands were the </a:t>
            </a:r>
            <a:r>
              <a:rPr lang="en-US" b="1" dirty="0">
                <a:latin typeface="Times New Roman" panose="02020603050405020304" pitchFamily="18" charset="0"/>
                <a:cs typeface="Times New Roman" panose="02020603050405020304" pitchFamily="18" charset="0"/>
              </a:rPr>
              <a:t>first type of sweat gland </a:t>
            </a:r>
            <a:r>
              <a:rPr lang="en-US" dirty="0">
                <a:latin typeface="Times New Roman" panose="02020603050405020304" pitchFamily="18" charset="0"/>
                <a:cs typeface="Times New Roman" panose="02020603050405020304" pitchFamily="18" charset="0"/>
              </a:rPr>
              <a:t>discovered; as they were initially described in 1833 by Purkinje.</a:t>
            </a:r>
          </a:p>
          <a:p>
            <a:r>
              <a:rPr lang="en-US" dirty="0">
                <a:latin typeface="Times New Roman" panose="02020603050405020304" pitchFamily="18" charset="0"/>
                <a:cs typeface="Times New Roman" panose="02020603050405020304" pitchFamily="18" charset="0"/>
              </a:rPr>
              <a:t>Eccrine glands are often referred to as the small gland variety.</a:t>
            </a:r>
          </a:p>
          <a:p>
            <a:r>
              <a:rPr lang="en-US" dirty="0">
                <a:latin typeface="Times New Roman" panose="02020603050405020304" pitchFamily="18" charset="0"/>
                <a:cs typeface="Times New Roman" panose="02020603050405020304" pitchFamily="18" charset="0"/>
              </a:rPr>
              <a:t>The highest gland densities are on the </a:t>
            </a:r>
            <a:r>
              <a:rPr lang="en-US" dirty="0">
                <a:solidFill>
                  <a:srgbClr val="FF0000"/>
                </a:solidFill>
                <a:latin typeface="Times New Roman" panose="02020603050405020304" pitchFamily="18" charset="0"/>
                <a:cs typeface="Times New Roman" panose="02020603050405020304" pitchFamily="18" charset="0"/>
              </a:rPr>
              <a:t>palms and soles</a:t>
            </a:r>
            <a:r>
              <a:rPr lang="en-US" dirty="0">
                <a:latin typeface="Times New Roman" panose="02020603050405020304" pitchFamily="18" charset="0"/>
                <a:cs typeface="Times New Roman" panose="02020603050405020304" pitchFamily="18" charset="0"/>
              </a:rPr>
              <a:t> (~250–550 glands/cm2 )</a:t>
            </a:r>
          </a:p>
          <a:p>
            <a:r>
              <a:rPr lang="en-US" dirty="0">
                <a:latin typeface="Times New Roman" panose="02020603050405020304" pitchFamily="18" charset="0"/>
                <a:cs typeface="Times New Roman" panose="02020603050405020304" pitchFamily="18" charset="0"/>
              </a:rPr>
              <a:t>It responds to emotional as well as thermal stimuli.</a:t>
            </a:r>
          </a:p>
          <a:p>
            <a:r>
              <a:rPr lang="en-US" dirty="0">
                <a:latin typeface="Times New Roman" panose="02020603050405020304" pitchFamily="18" charset="0"/>
                <a:cs typeface="Times New Roman" panose="02020603050405020304" pitchFamily="18" charset="0"/>
              </a:rPr>
              <a:t>The density of eccrine glands on non-glabrous skin, such as the face, trunk, and limbs are ~2–5-fold lower than that of glabrous skin.</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1301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1E61B1-048F-4E99-A883-A92BBCD0F18F}"/>
              </a:ext>
            </a:extLst>
          </p:cNvPr>
          <p:cNvSpPr>
            <a:spLocks noGrp="1"/>
          </p:cNvSpPr>
          <p:nvPr>
            <p:ph type="title"/>
          </p:nvPr>
        </p:nvSpPr>
        <p:spPr>
          <a:xfrm>
            <a:off x="1484310" y="0"/>
            <a:ext cx="10018713" cy="769374"/>
          </a:xfrm>
        </p:spPr>
        <p:txBody>
          <a:bodyPr/>
          <a:lstStyle/>
          <a:p>
            <a:r>
              <a:rPr lang="en-IN" dirty="0">
                <a:latin typeface="Times New Roman" panose="02020603050405020304" pitchFamily="18" charset="0"/>
                <a:cs typeface="Times New Roman" panose="02020603050405020304" pitchFamily="18" charset="0"/>
              </a:rPr>
              <a:t>Apocrine sweat glands</a:t>
            </a:r>
          </a:p>
        </p:txBody>
      </p:sp>
      <p:sp>
        <p:nvSpPr>
          <p:cNvPr id="3" name="Content Placeholder 2">
            <a:extLst>
              <a:ext uri="{FF2B5EF4-FFF2-40B4-BE49-F238E27FC236}">
                <a16:creationId xmlns:a16="http://schemas.microsoft.com/office/drawing/2014/main" xmlns="" id="{77B6928B-902C-488E-A7BD-738241F8CEB0}"/>
              </a:ext>
            </a:extLst>
          </p:cNvPr>
          <p:cNvSpPr>
            <a:spLocks noGrp="1"/>
          </p:cNvSpPr>
          <p:nvPr>
            <p:ph idx="1"/>
          </p:nvPr>
        </p:nvSpPr>
        <p:spPr>
          <a:xfrm>
            <a:off x="1484310" y="1091381"/>
            <a:ext cx="10018713" cy="4699819"/>
          </a:xfrm>
        </p:spPr>
        <p:txBody>
          <a:bodyPr>
            <a:normAutofit/>
          </a:bodyPr>
          <a:lstStyle/>
          <a:p>
            <a:r>
              <a:rPr lang="en-US" dirty="0">
                <a:latin typeface="Times New Roman" panose="02020603050405020304" pitchFamily="18" charset="0"/>
                <a:cs typeface="Times New Roman" panose="02020603050405020304" pitchFamily="18" charset="0"/>
              </a:rPr>
              <a:t>The apocrine gland is a second type of sweat gland, which was first recognized by Krause in 1844.</a:t>
            </a:r>
          </a:p>
          <a:p>
            <a:r>
              <a:rPr lang="en-US" dirty="0">
                <a:latin typeface="Times New Roman" panose="02020603050405020304" pitchFamily="18" charset="0"/>
                <a:cs typeface="Times New Roman" panose="02020603050405020304" pitchFamily="18" charset="0"/>
              </a:rPr>
              <a:t>Apocrine sweat glands are </a:t>
            </a:r>
            <a:r>
              <a:rPr lang="en-US" b="1" dirty="0">
                <a:latin typeface="Times New Roman" panose="02020603050405020304" pitchFamily="18" charset="0"/>
                <a:cs typeface="Times New Roman" panose="02020603050405020304" pitchFamily="18" charset="0"/>
              </a:rPr>
              <a:t>located primarily </a:t>
            </a:r>
            <a:r>
              <a:rPr lang="en-US" dirty="0">
                <a:latin typeface="Times New Roman" panose="02020603050405020304" pitchFamily="18" charset="0"/>
                <a:cs typeface="Times New Roman" panose="02020603050405020304" pitchFamily="18" charset="0"/>
              </a:rPr>
              <a:t>in the axilla, breasts, face, scalp, and the perineum.</a:t>
            </a:r>
          </a:p>
          <a:p>
            <a:r>
              <a:rPr lang="en-US" dirty="0">
                <a:latin typeface="Times New Roman" panose="02020603050405020304" pitchFamily="18" charset="0"/>
                <a:cs typeface="Times New Roman" panose="02020603050405020304" pitchFamily="18" charset="0"/>
              </a:rPr>
              <a:t>These glands differ from eccrine glands in that they are larger and open into hair follicles instead of onto the skin surface.</a:t>
            </a:r>
          </a:p>
          <a:p>
            <a:r>
              <a:rPr lang="en-US" dirty="0">
                <a:latin typeface="Times New Roman" panose="02020603050405020304" pitchFamily="18" charset="0"/>
                <a:cs typeface="Times New Roman" panose="02020603050405020304" pitchFamily="18" charset="0"/>
              </a:rPr>
              <a:t>Apocrine glands produce viscous, lipid-rich sweat, which is also comprised of proteins, sugars, and ammonia.</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6327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5A5EF4-892C-407B-940E-9C34604E1166}"/>
              </a:ext>
            </a:extLst>
          </p:cNvPr>
          <p:cNvSpPr>
            <a:spLocks noGrp="1"/>
          </p:cNvSpPr>
          <p:nvPr>
            <p:ph type="title"/>
          </p:nvPr>
        </p:nvSpPr>
        <p:spPr>
          <a:xfrm>
            <a:off x="1484310" y="0"/>
            <a:ext cx="10018713" cy="690716"/>
          </a:xfrm>
        </p:spPr>
        <p:txBody>
          <a:bodyPr>
            <a:normAutofit fontScale="90000"/>
          </a:bodyPr>
          <a:lstStyle/>
          <a:p>
            <a:r>
              <a:rPr lang="en-IN" dirty="0">
                <a:latin typeface="Times New Roman" panose="02020603050405020304" pitchFamily="18" charset="0"/>
                <a:cs typeface="Times New Roman" panose="02020603050405020304" pitchFamily="18" charset="0"/>
              </a:rPr>
              <a:t>Apoeccrine sweat glands</a:t>
            </a:r>
          </a:p>
        </p:txBody>
      </p:sp>
      <p:sp>
        <p:nvSpPr>
          <p:cNvPr id="3" name="Content Placeholder 2">
            <a:extLst>
              <a:ext uri="{FF2B5EF4-FFF2-40B4-BE49-F238E27FC236}">
                <a16:creationId xmlns:a16="http://schemas.microsoft.com/office/drawing/2014/main" xmlns="" id="{B403F56B-CBBC-47D5-B26C-FC2606CE16B4}"/>
              </a:ext>
            </a:extLst>
          </p:cNvPr>
          <p:cNvSpPr>
            <a:spLocks noGrp="1"/>
          </p:cNvSpPr>
          <p:nvPr>
            <p:ph idx="1"/>
          </p:nvPr>
        </p:nvSpPr>
        <p:spPr>
          <a:xfrm>
            <a:off x="1484310" y="1032387"/>
            <a:ext cx="10018713" cy="4758813"/>
          </a:xfrm>
        </p:spPr>
        <p:txBody>
          <a:bodyPr/>
          <a:lstStyle/>
          <a:p>
            <a:r>
              <a:rPr lang="en-US" dirty="0">
                <a:latin typeface="Times New Roman" panose="02020603050405020304" pitchFamily="18" charset="0"/>
                <a:cs typeface="Times New Roman" panose="02020603050405020304" pitchFamily="18" charset="0"/>
              </a:rPr>
              <a:t>A third type of sweat gland, only recently described by Sato et al. in 1987.</a:t>
            </a:r>
          </a:p>
          <a:p>
            <a:r>
              <a:rPr lang="en-US" dirty="0">
                <a:latin typeface="Times New Roman" panose="02020603050405020304" pitchFamily="18" charset="0"/>
                <a:cs typeface="Times New Roman" panose="02020603050405020304" pitchFamily="18" charset="0"/>
              </a:rPr>
              <a:t>Apoeccrine glands develop from eccrine sweat glands between the ages of ~8 to 14 years and increase to as high as 45% of the total axillary glands by age 16–18.</a:t>
            </a:r>
          </a:p>
          <a:p>
            <a:r>
              <a:rPr lang="en-US" dirty="0">
                <a:latin typeface="Times New Roman" panose="02020603050405020304" pitchFamily="18" charset="0"/>
                <a:cs typeface="Times New Roman" panose="02020603050405020304" pitchFamily="18" charset="0"/>
              </a:rPr>
              <a:t>They are intermediate in size, but as the name suggests, apoeccrine glands share properties with </a:t>
            </a:r>
            <a:r>
              <a:rPr lang="en-US" b="1" dirty="0">
                <a:latin typeface="Times New Roman" panose="02020603050405020304" pitchFamily="18" charset="0"/>
                <a:cs typeface="Times New Roman" panose="02020603050405020304" pitchFamily="18" charset="0"/>
              </a:rPr>
              <a:t>both</a:t>
            </a:r>
            <a:r>
              <a:rPr lang="en-US" dirty="0">
                <a:latin typeface="Times New Roman" panose="02020603050405020304" pitchFamily="18" charset="0"/>
                <a:cs typeface="Times New Roman" panose="02020603050405020304" pitchFamily="18" charset="0"/>
              </a:rPr>
              <a:t> eccrine and apocrine glands.</a:t>
            </a:r>
          </a:p>
          <a:p>
            <a:r>
              <a:rPr lang="en-US" dirty="0">
                <a:latin typeface="Times New Roman" panose="02020603050405020304" pitchFamily="18" charset="0"/>
                <a:cs typeface="Times New Roman" panose="02020603050405020304" pitchFamily="18" charset="0"/>
              </a:rPr>
              <a:t>Apoeccrine glands are more similar to eccrine glands in that the distal duct connects to and empties sweat directly onto skin surface.</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281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387894-F2D1-4650-B5E0-CAD2FF0CCAC6}"/>
              </a:ext>
            </a:extLst>
          </p:cNvPr>
          <p:cNvSpPr>
            <a:spLocks noGrp="1"/>
          </p:cNvSpPr>
          <p:nvPr>
            <p:ph idx="1"/>
          </p:nvPr>
        </p:nvSpPr>
        <p:spPr>
          <a:xfrm>
            <a:off x="1472383" y="167148"/>
            <a:ext cx="7630158" cy="5909188"/>
          </a:xfrm>
        </p:spPr>
        <p:txBody>
          <a:bodyPr>
            <a:noAutofit/>
          </a:bodyPr>
          <a:lstStyle/>
          <a:p>
            <a:pPr marL="0" indent="0" algn="l">
              <a:buNone/>
            </a:pPr>
            <a:endParaRPr lang="en-US" sz="1800" b="0" i="0" dirty="0">
              <a:solidFill>
                <a:srgbClr val="603620"/>
              </a:solidFill>
              <a:effectLst/>
              <a:latin typeface="Times New Roman" panose="02020603050405020304" pitchFamily="18" charset="0"/>
              <a:cs typeface="Times New Roman" panose="02020603050405020304" pitchFamily="18" charset="0"/>
            </a:endParaRPr>
          </a:p>
          <a:p>
            <a:pPr algn="l">
              <a:spcBef>
                <a:spcPts val="2000"/>
              </a:spcBef>
              <a:spcAft>
                <a:spcPts val="2000"/>
              </a:spcAft>
            </a:pPr>
            <a:r>
              <a:rPr lang="en-US" i="0" dirty="0">
                <a:solidFill>
                  <a:srgbClr val="212121"/>
                </a:solidFill>
                <a:effectLst/>
                <a:latin typeface="Times New Roman" panose="02020603050405020304" pitchFamily="18" charset="0"/>
                <a:cs typeface="Times New Roman" panose="02020603050405020304" pitchFamily="18" charset="0"/>
              </a:rPr>
              <a:t>The basic mechanism by which secretion of primary sweat occurs in the clear cells, according to the Na-K-2Cl cotransport </a:t>
            </a:r>
          </a:p>
          <a:p>
            <a:pPr algn="l">
              <a:spcBef>
                <a:spcPts val="2000"/>
              </a:spcBef>
              <a:spcAft>
                <a:spcPts val="2000"/>
              </a:spcAft>
            </a:pPr>
            <a:r>
              <a:rPr lang="en-US" b="0" i="0" dirty="0">
                <a:solidFill>
                  <a:srgbClr val="212121"/>
                </a:solidFill>
                <a:effectLst/>
                <a:latin typeface="Times New Roman" panose="02020603050405020304" pitchFamily="18" charset="0"/>
                <a:cs typeface="Times New Roman" panose="02020603050405020304" pitchFamily="18" charset="0"/>
              </a:rPr>
              <a:t> First, binding of acetylcholine to muscarinic receptors on the basolateral membrane of the clear cell triggers a release of intracellular Ca stores and an influx of extracellular Ca into cytoplasm. </a:t>
            </a:r>
          </a:p>
          <a:p>
            <a:pPr algn="l">
              <a:spcBef>
                <a:spcPts val="2000"/>
              </a:spcBef>
              <a:spcAft>
                <a:spcPts val="2000"/>
              </a:spcAft>
            </a:pPr>
            <a:r>
              <a:rPr lang="en-US" b="0" i="0" dirty="0">
                <a:solidFill>
                  <a:srgbClr val="212121"/>
                </a:solidFill>
                <a:effectLst/>
                <a:latin typeface="Times New Roman" panose="02020603050405020304" pitchFamily="18" charset="0"/>
                <a:cs typeface="Times New Roman" panose="02020603050405020304" pitchFamily="18" charset="0"/>
              </a:rPr>
              <a:t>This is followed by an efflux of </a:t>
            </a:r>
            <a:r>
              <a:rPr lang="en-US" b="0" i="0" dirty="0" err="1">
                <a:solidFill>
                  <a:srgbClr val="212121"/>
                </a:solidFill>
                <a:effectLst/>
                <a:latin typeface="Times New Roman" panose="02020603050405020304" pitchFamily="18" charset="0"/>
                <a:cs typeface="Times New Roman" panose="02020603050405020304" pitchFamily="18" charset="0"/>
              </a:rPr>
              <a:t>KCl</a:t>
            </a:r>
            <a:r>
              <a:rPr lang="en-US" b="0" i="0" dirty="0">
                <a:solidFill>
                  <a:srgbClr val="212121"/>
                </a:solidFill>
                <a:effectLst/>
                <a:latin typeface="Times New Roman" panose="02020603050405020304" pitchFamily="18" charset="0"/>
                <a:cs typeface="Times New Roman" panose="02020603050405020304" pitchFamily="18" charset="0"/>
              </a:rPr>
              <a:t> through Cl channels in the apical membrane and K channels in the basolateral membrane. </a:t>
            </a:r>
          </a:p>
          <a:p>
            <a:endParaRPr lang="en-IN"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B03B23B5-F350-4B99-921C-27896EE23A45}"/>
              </a:ext>
            </a:extLst>
          </p:cNvPr>
          <p:cNvPicPr>
            <a:picLocks noChangeAspect="1"/>
          </p:cNvPicPr>
          <p:nvPr/>
        </p:nvPicPr>
        <p:blipFill>
          <a:blip r:embed="rId2"/>
          <a:stretch>
            <a:fillRect/>
          </a:stretch>
        </p:blipFill>
        <p:spPr>
          <a:xfrm>
            <a:off x="9102541" y="167148"/>
            <a:ext cx="3089459" cy="6145162"/>
          </a:xfrm>
          <a:prstGeom prst="rect">
            <a:avLst/>
          </a:prstGeom>
        </p:spPr>
      </p:pic>
    </p:spTree>
    <p:extLst>
      <p:ext uri="{BB962C8B-B14F-4D97-AF65-F5344CB8AC3E}">
        <p14:creationId xmlns:p14="http://schemas.microsoft.com/office/powerpoint/2010/main" xmlns="" val="232215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D57C04D-4781-4FA7-A599-4F18A92157A2}"/>
              </a:ext>
            </a:extLst>
          </p:cNvPr>
          <p:cNvSpPr>
            <a:spLocks noGrp="1"/>
          </p:cNvSpPr>
          <p:nvPr>
            <p:ph idx="1"/>
          </p:nvPr>
        </p:nvSpPr>
        <p:spPr>
          <a:xfrm>
            <a:off x="1484310" y="639097"/>
            <a:ext cx="10018713" cy="5152103"/>
          </a:xfrm>
        </p:spPr>
        <p:txBody>
          <a:bodyPr/>
          <a:lstStyle/>
          <a:p>
            <a:pPr algn="l">
              <a:spcBef>
                <a:spcPts val="2000"/>
              </a:spcBef>
              <a:spcAft>
                <a:spcPts val="2000"/>
              </a:spcAft>
            </a:pPr>
            <a:r>
              <a:rPr lang="en-US" sz="2400" b="0" i="0" dirty="0">
                <a:solidFill>
                  <a:srgbClr val="212121"/>
                </a:solidFill>
                <a:effectLst/>
                <a:latin typeface="Times New Roman" panose="02020603050405020304" pitchFamily="18" charset="0"/>
                <a:cs typeface="Times New Roman" panose="02020603050405020304" pitchFamily="18" charset="0"/>
              </a:rPr>
              <a:t>This leads to cell shrinkage, which triggers an influx of Na, K, and Cl via Na-K-2Cl cotransporters on the basolateral membrane and subsequently Na and K efflux via Na-K-ATPase and K channels on basolateral membrane as well as Cl efflux via Cl channels on apical membrane</a:t>
            </a:r>
          </a:p>
          <a:p>
            <a:pPr algn="l">
              <a:spcBef>
                <a:spcPts val="2000"/>
              </a:spcBef>
              <a:spcAft>
                <a:spcPts val="2000"/>
              </a:spcAft>
            </a:pPr>
            <a:r>
              <a:rPr lang="en-US" sz="2400" b="0" i="0" dirty="0">
                <a:solidFill>
                  <a:srgbClr val="212121"/>
                </a:solidFill>
                <a:effectLst/>
                <a:latin typeface="Times New Roman" panose="02020603050405020304" pitchFamily="18" charset="0"/>
                <a:cs typeface="Times New Roman" panose="02020603050405020304" pitchFamily="18" charset="0"/>
              </a:rPr>
              <a:t>In turn, the net </a:t>
            </a:r>
            <a:r>
              <a:rPr lang="en-US" sz="2400" b="0" i="0" dirty="0" err="1">
                <a:solidFill>
                  <a:srgbClr val="212121"/>
                </a:solidFill>
                <a:effectLst/>
                <a:latin typeface="Times New Roman" panose="02020603050405020304" pitchFamily="18" charset="0"/>
                <a:cs typeface="Times New Roman" panose="02020603050405020304" pitchFamily="18" charset="0"/>
              </a:rPr>
              <a:t>KCl</a:t>
            </a:r>
            <a:r>
              <a:rPr lang="en-US" sz="2400" b="0" i="0" dirty="0">
                <a:solidFill>
                  <a:srgbClr val="212121"/>
                </a:solidFill>
                <a:effectLst/>
                <a:latin typeface="Times New Roman" panose="02020603050405020304" pitchFamily="18" charset="0"/>
                <a:cs typeface="Times New Roman" panose="02020603050405020304" pitchFamily="18" charset="0"/>
              </a:rPr>
              <a:t> efflux from the cell creates an osmotic gradient for water movement into the lumen via aquaporin-5 channels.</a:t>
            </a:r>
            <a:endParaRPr lang="en-US" sz="2400" i="0" dirty="0">
              <a:solidFill>
                <a:srgbClr val="212121"/>
              </a:solidFill>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938107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DFC3FE5F-FFF1-4BAB-81F4-85276DC39E10}"/>
              </a:ext>
            </a:extLst>
          </p:cNvPr>
          <p:cNvPicPr>
            <a:picLocks noGrp="1" noChangeAspect="1"/>
          </p:cNvPicPr>
          <p:nvPr>
            <p:ph idx="1"/>
          </p:nvPr>
        </p:nvPicPr>
        <p:blipFill>
          <a:blip r:embed="rId2"/>
          <a:stretch>
            <a:fillRect/>
          </a:stretch>
        </p:blipFill>
        <p:spPr>
          <a:xfrm>
            <a:off x="2579902" y="272845"/>
            <a:ext cx="8805853" cy="631231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743133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513090-73A8-41A6-AB7F-B47CC61B1232}"/>
              </a:ext>
            </a:extLst>
          </p:cNvPr>
          <p:cNvSpPr>
            <a:spLocks noGrp="1"/>
          </p:cNvSpPr>
          <p:nvPr>
            <p:ph type="title"/>
          </p:nvPr>
        </p:nvSpPr>
        <p:spPr>
          <a:xfrm>
            <a:off x="2112959" y="845848"/>
            <a:ext cx="8761413" cy="1002618"/>
          </a:xfrm>
        </p:spPr>
        <p:txBody>
          <a:bodyPr>
            <a:normAutofit fontScale="90000"/>
          </a:bodyPr>
          <a:lstStyle/>
          <a:p>
            <a:r>
              <a:rPr lang="en-US" dirty="0">
                <a:latin typeface="Times New Roman" panose="02020603050405020304" pitchFamily="18" charset="0"/>
                <a:cs typeface="Times New Roman" panose="02020603050405020304" pitchFamily="18" charset="0"/>
              </a:rPr>
              <a:t>        Ductal Reabsorption and Formation of Final Sweat</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D8CD692-44A9-437D-945C-D330C4DB0E93}"/>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The principal functions of the eccrine sweat duct are to reabsorb Na2+, Cl–, and HCO3 – from the plasma-like primary sweat, to conserve these vital electrolytes for the body, and to produce a final secretion that is hypotonic.</a:t>
            </a:r>
          </a:p>
          <a:p>
            <a:r>
              <a:rPr lang="en-US" dirty="0">
                <a:latin typeface="Times New Roman" panose="02020603050405020304" pitchFamily="18" charset="0"/>
                <a:cs typeface="Times New Roman" panose="02020603050405020304" pitchFamily="18" charset="0"/>
              </a:rPr>
              <a:t>Indirect evidence suggests that Na+/K+-ATPase (sodium pump) is actively involved in the ductal reabsorption of NaCl–. Na2+ passively enters the cell from the ductal lumen through the Na2+ channels on the luminal membrane and is then pumped out across the basal membrane by the sodium pump in exchange for K+.</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72286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297</TotalTime>
  <Words>1521</Words>
  <Application>Microsoft Office PowerPoint</Application>
  <PresentationFormat>Custom</PresentationFormat>
  <Paragraphs>90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Parallax</vt:lpstr>
      <vt:lpstr>Mechanism of Sweat Secretion</vt:lpstr>
      <vt:lpstr>Slide 2</vt:lpstr>
      <vt:lpstr>Eccrine sweat glands</vt:lpstr>
      <vt:lpstr>Apocrine sweat glands</vt:lpstr>
      <vt:lpstr>Apoeccrine sweat glands</vt:lpstr>
      <vt:lpstr>Slide 6</vt:lpstr>
      <vt:lpstr>Slide 7</vt:lpstr>
      <vt:lpstr>Slide 8</vt:lpstr>
      <vt:lpstr>        Ductal Reabsorption and Formation of Final Sweat</vt:lpstr>
      <vt:lpstr>Slide 10</vt:lpstr>
      <vt:lpstr>Eccrine sweat gland sweat secretion</vt:lpstr>
      <vt:lpstr>Slide 12</vt:lpstr>
      <vt:lpstr>Slide 13</vt:lpstr>
      <vt:lpstr>Thermal sweating</vt:lpstr>
      <vt:lpstr>Emotional sweating </vt:lpstr>
      <vt:lpstr>Gustatory sweating </vt:lpstr>
      <vt:lpstr>Composition of sweat</vt:lpstr>
      <vt:lpstr>Composition of sweat</vt:lpstr>
      <vt:lpstr>Slide 19</vt:lpstr>
      <vt:lpstr>Slide 20</vt:lpstr>
      <vt:lpstr>Slide 21</vt:lpstr>
      <vt:lpstr>Drugs excreted in sweat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Mechanism of Sweat Secretion</dc:title>
  <dc:creator>ynavadiya9@outlook.com</dc:creator>
  <cp:lastModifiedBy>user</cp:lastModifiedBy>
  <cp:revision>20</cp:revision>
  <dcterms:created xsi:type="dcterms:W3CDTF">2023-06-22T14:00:01Z</dcterms:created>
  <dcterms:modified xsi:type="dcterms:W3CDTF">2024-11-27T04:18:11Z</dcterms:modified>
</cp:coreProperties>
</file>