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708" r:id="rId2"/>
  </p:sldMasterIdLst>
  <p:notesMasterIdLst>
    <p:notesMasterId r:id="rId63"/>
  </p:notesMasterIdLst>
  <p:handoutMasterIdLst>
    <p:handoutMasterId r:id="rId64"/>
  </p:handoutMasterIdLst>
  <p:sldIdLst>
    <p:sldId id="272" r:id="rId3"/>
    <p:sldId id="298" r:id="rId4"/>
    <p:sldId id="299" r:id="rId5"/>
    <p:sldId id="322" r:id="rId6"/>
    <p:sldId id="323" r:id="rId7"/>
    <p:sldId id="300" r:id="rId8"/>
    <p:sldId id="303" r:id="rId9"/>
    <p:sldId id="301" r:id="rId10"/>
    <p:sldId id="302" r:id="rId11"/>
    <p:sldId id="274" r:id="rId12"/>
    <p:sldId id="321" r:id="rId13"/>
    <p:sldId id="275" r:id="rId14"/>
    <p:sldId id="304" r:id="rId15"/>
    <p:sldId id="276" r:id="rId16"/>
    <p:sldId id="277" r:id="rId17"/>
    <p:sldId id="279" r:id="rId18"/>
    <p:sldId id="282" r:id="rId19"/>
    <p:sldId id="283" r:id="rId20"/>
    <p:sldId id="284" r:id="rId21"/>
    <p:sldId id="305" r:id="rId22"/>
    <p:sldId id="306" r:id="rId23"/>
    <p:sldId id="307" r:id="rId24"/>
    <p:sldId id="308" r:id="rId25"/>
    <p:sldId id="309" r:id="rId26"/>
    <p:sldId id="310" r:id="rId27"/>
    <p:sldId id="311" r:id="rId28"/>
    <p:sldId id="312" r:id="rId29"/>
    <p:sldId id="313" r:id="rId30"/>
    <p:sldId id="314" r:id="rId31"/>
    <p:sldId id="315" r:id="rId32"/>
    <p:sldId id="316" r:id="rId33"/>
    <p:sldId id="317" r:id="rId34"/>
    <p:sldId id="318" r:id="rId35"/>
    <p:sldId id="319" r:id="rId36"/>
    <p:sldId id="320" r:id="rId37"/>
    <p:sldId id="281" r:id="rId38"/>
    <p:sldId id="285" r:id="rId39"/>
    <p:sldId id="327" r:id="rId40"/>
    <p:sldId id="286" r:id="rId41"/>
    <p:sldId id="287" r:id="rId42"/>
    <p:sldId id="324" r:id="rId43"/>
    <p:sldId id="325" r:id="rId44"/>
    <p:sldId id="326" r:id="rId45"/>
    <p:sldId id="289" r:id="rId46"/>
    <p:sldId id="288" r:id="rId47"/>
    <p:sldId id="290" r:id="rId48"/>
    <p:sldId id="291" r:id="rId49"/>
    <p:sldId id="292" r:id="rId50"/>
    <p:sldId id="293" r:id="rId51"/>
    <p:sldId id="294" r:id="rId52"/>
    <p:sldId id="295" r:id="rId53"/>
    <p:sldId id="296" r:id="rId54"/>
    <p:sldId id="297" r:id="rId55"/>
    <p:sldId id="328" r:id="rId56"/>
    <p:sldId id="329" r:id="rId57"/>
    <p:sldId id="330" r:id="rId58"/>
    <p:sldId id="331" r:id="rId59"/>
    <p:sldId id="332" r:id="rId60"/>
    <p:sldId id="333" r:id="rId61"/>
    <p:sldId id="334" r:id="rId62"/>
  </p:sldIdLst>
  <p:sldSz cx="105156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312">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7868" autoAdjust="0"/>
  </p:normalViewPr>
  <p:slideViewPr>
    <p:cSldViewPr snapToGrid="0">
      <p:cViewPr varScale="1">
        <p:scale>
          <a:sx n="67" d="100"/>
          <a:sy n="67" d="100"/>
        </p:scale>
        <p:origin x="1008" y="72"/>
      </p:cViewPr>
      <p:guideLst>
        <p:guide orient="horz" pos="2160"/>
        <p:guide pos="3312"/>
      </p:guideLst>
    </p:cSldViewPr>
  </p:slideViewPr>
  <p:notesTextViewPr>
    <p:cViewPr>
      <p:scale>
        <a:sx n="1" d="1"/>
        <a:sy n="1" d="1"/>
      </p:scale>
      <p:origin x="0" y="0"/>
    </p:cViewPr>
  </p:notesTextViewPr>
  <p:sorterViewPr>
    <p:cViewPr>
      <p:scale>
        <a:sx n="66" d="100"/>
        <a:sy n="66" d="100"/>
      </p:scale>
      <p:origin x="0" y="2318"/>
    </p:cViewPr>
  </p:sorterViewPr>
  <p:notesViewPr>
    <p:cSldViewPr snapToGrid="0">
      <p:cViewPr varScale="1">
        <p:scale>
          <a:sx n="76" d="100"/>
          <a:sy n="76" d="100"/>
        </p:scale>
        <p:origin x="3264" y="96"/>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1.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viewProps" Target="viewProps.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handoutMaster" Target="handoutMasters/handoutMaster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1" Type="http://schemas.openxmlformats.org/officeDocument/2006/relationships/customXml" Target="../customXml/item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C5CF323-270F-40CB-AF7A-2CC26EA6359D}" type="datetimeFigureOut">
              <a:rPr lang="en-US" smtClean="0"/>
              <a:pPr/>
              <a:t>2/28/2024</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F18FF5F-08C6-42CE-9569-5553047FA3B0}" type="slidenum">
              <a:rPr lang="en-US" smtClean="0"/>
              <a:pPr/>
              <a:t>‹#›</a:t>
            </a:fld>
            <a:endParaRPr lang="en-US" dirty="0"/>
          </a:p>
        </p:txBody>
      </p:sp>
    </p:spTree>
    <p:extLst>
      <p:ext uri="{BB962C8B-B14F-4D97-AF65-F5344CB8AC3E}">
        <p14:creationId xmlns:p14="http://schemas.microsoft.com/office/powerpoint/2010/main" val="3078342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BAAEB5-4261-4237-8ADA-E8D5149DBCDC}" type="datetimeFigureOut">
              <a:rPr lang="en-US" smtClean="0"/>
              <a:pPr/>
              <a:t>2/28/2024</a:t>
            </a:fld>
            <a:endParaRPr lang="en-US" dirty="0"/>
          </a:p>
        </p:txBody>
      </p:sp>
      <p:sp>
        <p:nvSpPr>
          <p:cNvPr id="4" name="Slide Image Placeholder 3"/>
          <p:cNvSpPr>
            <a:spLocks noGrp="1" noRot="1" noChangeAspect="1"/>
          </p:cNvSpPr>
          <p:nvPr>
            <p:ph type="sldImg" idx="2"/>
          </p:nvPr>
        </p:nvSpPr>
        <p:spPr>
          <a:xfrm>
            <a:off x="1063625" y="1143000"/>
            <a:ext cx="473075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6D280D-8141-4FE3-84FA-10127734B4AA}" type="slidenum">
              <a:rPr lang="en-US" smtClean="0"/>
              <a:pPr/>
              <a:t>‹#›</a:t>
            </a:fld>
            <a:endParaRPr lang="en-US" dirty="0"/>
          </a:p>
        </p:txBody>
      </p:sp>
    </p:spTree>
    <p:extLst>
      <p:ext uri="{BB962C8B-B14F-4D97-AF65-F5344CB8AC3E}">
        <p14:creationId xmlns:p14="http://schemas.microsoft.com/office/powerpoint/2010/main" val="16167340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a:solidFill>
                  <a:schemeClr val="tx1"/>
                </a:solidFill>
                <a:latin typeface="Arial" panose="020B0604020202020204" pitchFamily="34" charset="0"/>
                <a:cs typeface="Arial" panose="020B0604020202020204" pitchFamily="34" charset="0"/>
              </a:defRPr>
            </a:lvl1pPr>
            <a:lvl2pPr marL="742950" indent="-285750" eaLnBrk="0" hangingPunct="0">
              <a:defRPr sz="4400">
                <a:solidFill>
                  <a:schemeClr val="tx1"/>
                </a:solidFill>
                <a:latin typeface="Arial" panose="020B0604020202020204" pitchFamily="34" charset="0"/>
                <a:cs typeface="Arial" panose="020B0604020202020204" pitchFamily="34" charset="0"/>
              </a:defRPr>
            </a:lvl2pPr>
            <a:lvl3pPr marL="1143000" indent="-228600" eaLnBrk="0" hangingPunct="0">
              <a:defRPr sz="4400">
                <a:solidFill>
                  <a:schemeClr val="tx1"/>
                </a:solidFill>
                <a:latin typeface="Arial" panose="020B0604020202020204" pitchFamily="34" charset="0"/>
                <a:cs typeface="Arial" panose="020B0604020202020204" pitchFamily="34" charset="0"/>
              </a:defRPr>
            </a:lvl3pPr>
            <a:lvl4pPr marL="1600200" indent="-228600" eaLnBrk="0" hangingPunct="0">
              <a:defRPr sz="4400">
                <a:solidFill>
                  <a:schemeClr val="tx1"/>
                </a:solidFill>
                <a:latin typeface="Arial" panose="020B0604020202020204" pitchFamily="34" charset="0"/>
                <a:cs typeface="Arial" panose="020B0604020202020204" pitchFamily="34" charset="0"/>
              </a:defRPr>
            </a:lvl4pPr>
            <a:lvl5pPr marL="2057400" indent="-228600" eaLnBrk="0" hangingPunct="0">
              <a:defRPr sz="4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9pPr>
          </a:lstStyle>
          <a:p>
            <a:pPr eaLnBrk="1" hangingPunct="1"/>
            <a:fld id="{9D704FB7-70D1-4F12-A50B-7F1AFD80E152}" type="slidenum">
              <a:rPr lang="en-US" altLang="en-US" sz="1200"/>
              <a:pPr eaLnBrk="1" hangingPunct="1"/>
              <a:t>3</a:t>
            </a:fld>
            <a:endParaRPr lang="en-US" altLang="en-US" sz="1200"/>
          </a:p>
        </p:txBody>
      </p:sp>
    </p:spTree>
    <p:extLst>
      <p:ext uri="{BB962C8B-B14F-4D97-AF65-F5344CB8AC3E}">
        <p14:creationId xmlns:p14="http://schemas.microsoft.com/office/powerpoint/2010/main" val="7454723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a:solidFill>
                  <a:schemeClr val="tx1"/>
                </a:solidFill>
                <a:latin typeface="Arial" panose="020B0604020202020204" pitchFamily="34" charset="0"/>
                <a:cs typeface="Arial" panose="020B0604020202020204" pitchFamily="34" charset="0"/>
              </a:defRPr>
            </a:lvl1pPr>
            <a:lvl2pPr marL="742950" indent="-285750" eaLnBrk="0" hangingPunct="0">
              <a:defRPr sz="4400">
                <a:solidFill>
                  <a:schemeClr val="tx1"/>
                </a:solidFill>
                <a:latin typeface="Arial" panose="020B0604020202020204" pitchFamily="34" charset="0"/>
                <a:cs typeface="Arial" panose="020B0604020202020204" pitchFamily="34" charset="0"/>
              </a:defRPr>
            </a:lvl2pPr>
            <a:lvl3pPr marL="1143000" indent="-228600" eaLnBrk="0" hangingPunct="0">
              <a:defRPr sz="4400">
                <a:solidFill>
                  <a:schemeClr val="tx1"/>
                </a:solidFill>
                <a:latin typeface="Arial" panose="020B0604020202020204" pitchFamily="34" charset="0"/>
                <a:cs typeface="Arial" panose="020B0604020202020204" pitchFamily="34" charset="0"/>
              </a:defRPr>
            </a:lvl3pPr>
            <a:lvl4pPr marL="1600200" indent="-228600" eaLnBrk="0" hangingPunct="0">
              <a:defRPr sz="4400">
                <a:solidFill>
                  <a:schemeClr val="tx1"/>
                </a:solidFill>
                <a:latin typeface="Arial" panose="020B0604020202020204" pitchFamily="34" charset="0"/>
                <a:cs typeface="Arial" panose="020B0604020202020204" pitchFamily="34" charset="0"/>
              </a:defRPr>
            </a:lvl4pPr>
            <a:lvl5pPr marL="2057400" indent="-228600" eaLnBrk="0" hangingPunct="0">
              <a:defRPr sz="4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9pPr>
          </a:lstStyle>
          <a:p>
            <a:pPr eaLnBrk="1" hangingPunct="1"/>
            <a:fld id="{1E11B30A-29DA-419F-BDD5-5668F20DE6E1}" type="slidenum">
              <a:rPr lang="en-US" altLang="en-US" sz="1200"/>
              <a:pPr eaLnBrk="1" hangingPunct="1"/>
              <a:t>24</a:t>
            </a:fld>
            <a:endParaRPr lang="en-US" altLang="en-US" sz="1200"/>
          </a:p>
        </p:txBody>
      </p:sp>
      <p:sp>
        <p:nvSpPr>
          <p:cNvPr id="61443" name="Rectangle 2"/>
          <p:cNvSpPr>
            <a:spLocks noGrp="1" noRot="1" noChangeAspect="1" noChangeArrowheads="1" noTextEdit="1"/>
          </p:cNvSpPr>
          <p:nvPr>
            <p:ph type="sldImg"/>
          </p:nvPr>
        </p:nvSpPr>
        <p:spPr>
          <a:xfrm>
            <a:off x="801688" y="685800"/>
            <a:ext cx="5256212" cy="3429000"/>
          </a:xfrm>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a:latin typeface="Arial" panose="020B0604020202020204" pitchFamily="34" charset="0"/>
                <a:cs typeface="Arial" panose="020B0604020202020204" pitchFamily="34" charset="0"/>
              </a:rPr>
              <a:t>One final point is that some health problems (illnesses and infections) and health-related behaviours acquired during adolescence have their impact during adolescence; others have their impact in adulthood; and still others have their impact in the next generation.  </a:t>
            </a:r>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144293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a:solidFill>
                  <a:schemeClr val="tx1"/>
                </a:solidFill>
                <a:latin typeface="Arial" panose="020B0604020202020204" pitchFamily="34" charset="0"/>
                <a:cs typeface="Arial" panose="020B0604020202020204" pitchFamily="34" charset="0"/>
              </a:defRPr>
            </a:lvl1pPr>
            <a:lvl2pPr marL="742950" indent="-285750" eaLnBrk="0" hangingPunct="0">
              <a:defRPr sz="4400">
                <a:solidFill>
                  <a:schemeClr val="tx1"/>
                </a:solidFill>
                <a:latin typeface="Arial" panose="020B0604020202020204" pitchFamily="34" charset="0"/>
                <a:cs typeface="Arial" panose="020B0604020202020204" pitchFamily="34" charset="0"/>
              </a:defRPr>
            </a:lvl2pPr>
            <a:lvl3pPr marL="1143000" indent="-228600" eaLnBrk="0" hangingPunct="0">
              <a:defRPr sz="4400">
                <a:solidFill>
                  <a:schemeClr val="tx1"/>
                </a:solidFill>
                <a:latin typeface="Arial" panose="020B0604020202020204" pitchFamily="34" charset="0"/>
                <a:cs typeface="Arial" panose="020B0604020202020204" pitchFamily="34" charset="0"/>
              </a:defRPr>
            </a:lvl3pPr>
            <a:lvl4pPr marL="1600200" indent="-228600" eaLnBrk="0" hangingPunct="0">
              <a:defRPr sz="4400">
                <a:solidFill>
                  <a:schemeClr val="tx1"/>
                </a:solidFill>
                <a:latin typeface="Arial" panose="020B0604020202020204" pitchFamily="34" charset="0"/>
                <a:cs typeface="Arial" panose="020B0604020202020204" pitchFamily="34" charset="0"/>
              </a:defRPr>
            </a:lvl4pPr>
            <a:lvl5pPr marL="2057400" indent="-228600" eaLnBrk="0" hangingPunct="0">
              <a:defRPr sz="4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9pPr>
          </a:lstStyle>
          <a:p>
            <a:pPr eaLnBrk="1" hangingPunct="1"/>
            <a:fld id="{4FD8B075-2CE8-437F-A771-8F12B340C909}" type="slidenum">
              <a:rPr lang="en-US" altLang="en-US" sz="1200"/>
              <a:pPr eaLnBrk="1" hangingPunct="1"/>
              <a:t>25</a:t>
            </a:fld>
            <a:endParaRPr lang="en-US" altLang="en-US" sz="120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latin typeface="Arial" panose="020B0604020202020204" pitchFamily="34" charset="0"/>
                <a:cs typeface="Arial" panose="020B0604020202020204" pitchFamily="34" charset="0"/>
              </a:rPr>
              <a:t>A framework is a structure. </a:t>
            </a:r>
          </a:p>
          <a:p>
            <a:r>
              <a:rPr lang="en-GB" altLang="en-US" dirty="0">
                <a:latin typeface="Arial" panose="020B0604020202020204" pitchFamily="34" charset="0"/>
                <a:cs typeface="Arial" panose="020B0604020202020204" pitchFamily="34" charset="0"/>
              </a:rPr>
              <a:t>Conceptual and operational frameworks provide a structure to think about and to do things.</a:t>
            </a:r>
          </a:p>
          <a:p>
            <a:r>
              <a:rPr lang="en-GB" altLang="en-US" dirty="0">
                <a:latin typeface="Arial" panose="020B0604020202020204" pitchFamily="34" charset="0"/>
                <a:cs typeface="Arial" panose="020B0604020202020204" pitchFamily="34" charset="0"/>
              </a:rPr>
              <a:t>The World Bank, WHO and UNFPA have all developed frameworks on adolescent health and development.</a:t>
            </a:r>
          </a:p>
          <a:p>
            <a:r>
              <a:rPr lang="en-GB" altLang="en-US" dirty="0">
                <a:latin typeface="Arial" panose="020B0604020202020204" pitchFamily="34" charset="0"/>
                <a:cs typeface="Arial" panose="020B0604020202020204" pitchFamily="34" charset="0"/>
              </a:rPr>
              <a:t>The World Bank's framework is the broadest one. It addresses health and development in a broad sense.</a:t>
            </a:r>
          </a:p>
          <a:p>
            <a:r>
              <a:rPr lang="en-GB" altLang="en-US" dirty="0">
                <a:latin typeface="Arial" panose="020B0604020202020204" pitchFamily="34" charset="0"/>
                <a:cs typeface="Arial" panose="020B0604020202020204" pitchFamily="34" charset="0"/>
              </a:rPr>
              <a:t>WHO's framework is one that addresses the role of the health sector in improving the health and development of adolescents.</a:t>
            </a:r>
          </a:p>
          <a:p>
            <a:r>
              <a:rPr lang="en-GB" altLang="en-US" dirty="0">
                <a:latin typeface="Arial" panose="020B0604020202020204" pitchFamily="34" charset="0"/>
                <a:cs typeface="Arial" panose="020B0604020202020204" pitchFamily="34" charset="0"/>
              </a:rPr>
              <a:t>UNFPA's framework addresses sexual and reproductive health.</a:t>
            </a:r>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486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a:solidFill>
                  <a:schemeClr val="tx1"/>
                </a:solidFill>
                <a:latin typeface="Arial" panose="020B0604020202020204" pitchFamily="34" charset="0"/>
                <a:cs typeface="Arial" panose="020B0604020202020204" pitchFamily="34" charset="0"/>
              </a:defRPr>
            </a:lvl1pPr>
            <a:lvl2pPr marL="742950" indent="-285750" eaLnBrk="0" hangingPunct="0">
              <a:defRPr sz="4400">
                <a:solidFill>
                  <a:schemeClr val="tx1"/>
                </a:solidFill>
                <a:latin typeface="Arial" panose="020B0604020202020204" pitchFamily="34" charset="0"/>
                <a:cs typeface="Arial" panose="020B0604020202020204" pitchFamily="34" charset="0"/>
              </a:defRPr>
            </a:lvl2pPr>
            <a:lvl3pPr marL="1143000" indent="-228600" eaLnBrk="0" hangingPunct="0">
              <a:defRPr sz="4400">
                <a:solidFill>
                  <a:schemeClr val="tx1"/>
                </a:solidFill>
                <a:latin typeface="Arial" panose="020B0604020202020204" pitchFamily="34" charset="0"/>
                <a:cs typeface="Arial" panose="020B0604020202020204" pitchFamily="34" charset="0"/>
              </a:defRPr>
            </a:lvl3pPr>
            <a:lvl4pPr marL="1600200" indent="-228600" eaLnBrk="0" hangingPunct="0">
              <a:defRPr sz="4400">
                <a:solidFill>
                  <a:schemeClr val="tx1"/>
                </a:solidFill>
                <a:latin typeface="Arial" panose="020B0604020202020204" pitchFamily="34" charset="0"/>
                <a:cs typeface="Arial" panose="020B0604020202020204" pitchFamily="34" charset="0"/>
              </a:defRPr>
            </a:lvl4pPr>
            <a:lvl5pPr marL="2057400" indent="-228600" eaLnBrk="0" hangingPunct="0">
              <a:defRPr sz="4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9pPr>
          </a:lstStyle>
          <a:p>
            <a:pPr eaLnBrk="1" hangingPunct="1"/>
            <a:fld id="{CBDDC159-C341-4B16-B51B-10125D73693D}" type="slidenum">
              <a:rPr lang="en-US" altLang="en-US" sz="1200"/>
              <a:pPr eaLnBrk="1" hangingPunct="1"/>
              <a:t>26</a:t>
            </a:fld>
            <a:endParaRPr lang="en-US" altLang="en-US" sz="1200"/>
          </a:p>
        </p:txBody>
      </p:sp>
      <p:sp>
        <p:nvSpPr>
          <p:cNvPr id="69635" name="Rectangle 2"/>
          <p:cNvSpPr>
            <a:spLocks noGrp="1" noRot="1" noChangeAspect="1" noChangeArrowheads="1" noTextEdit="1"/>
          </p:cNvSpPr>
          <p:nvPr>
            <p:ph type="sldImg"/>
          </p:nvPr>
        </p:nvSpPr>
        <p:spPr>
          <a:xfrm>
            <a:off x="1143000" y="685800"/>
            <a:ext cx="4573588" cy="3429000"/>
          </a:xfrm>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a:latin typeface="Arial" panose="020B0604020202020204" pitchFamily="34" charset="0"/>
                <a:cs typeface="Arial" panose="020B0604020202020204" pitchFamily="34" charset="0"/>
              </a:rPr>
              <a:t>This slides lists the three lenses that the World Bank urges policymakers and programme managers to apply in understanding and responding to the needs of young people as they grow and develop.  </a:t>
            </a:r>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27863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a:solidFill>
                  <a:schemeClr val="tx1"/>
                </a:solidFill>
                <a:latin typeface="Arial" panose="020B0604020202020204" pitchFamily="34" charset="0"/>
                <a:cs typeface="Arial" panose="020B0604020202020204" pitchFamily="34" charset="0"/>
              </a:defRPr>
            </a:lvl1pPr>
            <a:lvl2pPr marL="742950" indent="-285750" eaLnBrk="0" hangingPunct="0">
              <a:defRPr sz="4400">
                <a:solidFill>
                  <a:schemeClr val="tx1"/>
                </a:solidFill>
                <a:latin typeface="Arial" panose="020B0604020202020204" pitchFamily="34" charset="0"/>
                <a:cs typeface="Arial" panose="020B0604020202020204" pitchFamily="34" charset="0"/>
              </a:defRPr>
            </a:lvl2pPr>
            <a:lvl3pPr marL="1143000" indent="-228600" eaLnBrk="0" hangingPunct="0">
              <a:defRPr sz="4400">
                <a:solidFill>
                  <a:schemeClr val="tx1"/>
                </a:solidFill>
                <a:latin typeface="Arial" panose="020B0604020202020204" pitchFamily="34" charset="0"/>
                <a:cs typeface="Arial" panose="020B0604020202020204" pitchFamily="34" charset="0"/>
              </a:defRPr>
            </a:lvl3pPr>
            <a:lvl4pPr marL="1600200" indent="-228600" eaLnBrk="0" hangingPunct="0">
              <a:defRPr sz="4400">
                <a:solidFill>
                  <a:schemeClr val="tx1"/>
                </a:solidFill>
                <a:latin typeface="Arial" panose="020B0604020202020204" pitchFamily="34" charset="0"/>
                <a:cs typeface="Arial" panose="020B0604020202020204" pitchFamily="34" charset="0"/>
              </a:defRPr>
            </a:lvl4pPr>
            <a:lvl5pPr marL="2057400" indent="-228600" eaLnBrk="0" hangingPunct="0">
              <a:defRPr sz="4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9pPr>
          </a:lstStyle>
          <a:p>
            <a:pPr eaLnBrk="1" hangingPunct="1"/>
            <a:fld id="{C0EDCDD1-24A5-4946-99D9-CBBD5CF611E6}" type="slidenum">
              <a:rPr lang="en-US" altLang="en-US" sz="1200"/>
              <a:pPr eaLnBrk="1" hangingPunct="1"/>
              <a:t>27</a:t>
            </a:fld>
            <a:endParaRPr lang="en-US" altLang="en-US" sz="1200"/>
          </a:p>
        </p:txBody>
      </p:sp>
      <p:sp>
        <p:nvSpPr>
          <p:cNvPr id="70659" name="Rectangle 2"/>
          <p:cNvSpPr>
            <a:spLocks noGrp="1" noRot="1" noChangeAspect="1" noChangeArrowheads="1" noTextEdit="1"/>
          </p:cNvSpPr>
          <p:nvPr>
            <p:ph type="sldImg"/>
          </p:nvPr>
        </p:nvSpPr>
        <p:spPr>
          <a:xfrm>
            <a:off x="801688" y="685800"/>
            <a:ext cx="5256212" cy="3429000"/>
          </a:xfrm>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a:latin typeface="Arial" panose="020B0604020202020204" pitchFamily="34" charset="0"/>
                <a:cs typeface="Arial" panose="020B0604020202020204" pitchFamily="34" charset="0"/>
              </a:rPr>
              <a:t>This slides lists the four elements of WHO's 4-S framework to strengthen the health sector's response to adolescent health and development.</a:t>
            </a:r>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85197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a:solidFill>
                  <a:schemeClr val="tx1"/>
                </a:solidFill>
                <a:latin typeface="Arial" panose="020B0604020202020204" pitchFamily="34" charset="0"/>
                <a:cs typeface="Arial" panose="020B0604020202020204" pitchFamily="34" charset="0"/>
              </a:defRPr>
            </a:lvl1pPr>
            <a:lvl2pPr marL="742950" indent="-285750" eaLnBrk="0" hangingPunct="0">
              <a:defRPr sz="4400">
                <a:solidFill>
                  <a:schemeClr val="tx1"/>
                </a:solidFill>
                <a:latin typeface="Arial" panose="020B0604020202020204" pitchFamily="34" charset="0"/>
                <a:cs typeface="Arial" panose="020B0604020202020204" pitchFamily="34" charset="0"/>
              </a:defRPr>
            </a:lvl2pPr>
            <a:lvl3pPr marL="1143000" indent="-228600" eaLnBrk="0" hangingPunct="0">
              <a:defRPr sz="4400">
                <a:solidFill>
                  <a:schemeClr val="tx1"/>
                </a:solidFill>
                <a:latin typeface="Arial" panose="020B0604020202020204" pitchFamily="34" charset="0"/>
                <a:cs typeface="Arial" panose="020B0604020202020204" pitchFamily="34" charset="0"/>
              </a:defRPr>
            </a:lvl3pPr>
            <a:lvl4pPr marL="1600200" indent="-228600" eaLnBrk="0" hangingPunct="0">
              <a:defRPr sz="4400">
                <a:solidFill>
                  <a:schemeClr val="tx1"/>
                </a:solidFill>
                <a:latin typeface="Arial" panose="020B0604020202020204" pitchFamily="34" charset="0"/>
                <a:cs typeface="Arial" panose="020B0604020202020204" pitchFamily="34" charset="0"/>
              </a:defRPr>
            </a:lvl4pPr>
            <a:lvl5pPr marL="2057400" indent="-228600" eaLnBrk="0" hangingPunct="0">
              <a:defRPr sz="4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9pPr>
          </a:lstStyle>
          <a:p>
            <a:pPr eaLnBrk="1" hangingPunct="1"/>
            <a:fld id="{39F089B2-FD77-4C2E-8A5B-B2917DE226F0}" type="slidenum">
              <a:rPr lang="en-US" altLang="en-US" sz="1200"/>
              <a:pPr eaLnBrk="1" hangingPunct="1"/>
              <a:t>28</a:t>
            </a:fld>
            <a:endParaRPr lang="en-US" altLang="en-US" sz="1200"/>
          </a:p>
        </p:txBody>
      </p:sp>
      <p:sp>
        <p:nvSpPr>
          <p:cNvPr id="71683" name="Rectangle 2"/>
          <p:cNvSpPr>
            <a:spLocks noGrp="1" noRot="1" noChangeAspect="1" noChangeArrowheads="1" noTextEdit="1"/>
          </p:cNvSpPr>
          <p:nvPr>
            <p:ph type="sldImg"/>
          </p:nvPr>
        </p:nvSpPr>
        <p:spPr>
          <a:xfrm>
            <a:off x="1143000" y="685800"/>
            <a:ext cx="4573588" cy="3429000"/>
          </a:xfrm>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a:latin typeface="Arial" panose="020B0604020202020204" pitchFamily="34" charset="0"/>
                <a:cs typeface="Arial" panose="020B0604020202020204" pitchFamily="34" charset="0"/>
              </a:rPr>
              <a:t>This slide lists the four key areas in which UNFPA has decided to strategically position its work. </a:t>
            </a:r>
          </a:p>
        </p:txBody>
      </p:sp>
    </p:spTree>
    <p:extLst>
      <p:ext uri="{BB962C8B-B14F-4D97-AF65-F5344CB8AC3E}">
        <p14:creationId xmlns:p14="http://schemas.microsoft.com/office/powerpoint/2010/main" val="25565738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a:solidFill>
                  <a:schemeClr val="tx1"/>
                </a:solidFill>
                <a:latin typeface="Arial" panose="020B0604020202020204" pitchFamily="34" charset="0"/>
                <a:cs typeface="Arial" panose="020B0604020202020204" pitchFamily="34" charset="0"/>
              </a:defRPr>
            </a:lvl1pPr>
            <a:lvl2pPr marL="742950" indent="-285750" eaLnBrk="0" hangingPunct="0">
              <a:defRPr sz="4400">
                <a:solidFill>
                  <a:schemeClr val="tx1"/>
                </a:solidFill>
                <a:latin typeface="Arial" panose="020B0604020202020204" pitchFamily="34" charset="0"/>
                <a:cs typeface="Arial" panose="020B0604020202020204" pitchFamily="34" charset="0"/>
              </a:defRPr>
            </a:lvl2pPr>
            <a:lvl3pPr marL="1143000" indent="-228600" eaLnBrk="0" hangingPunct="0">
              <a:defRPr sz="4400">
                <a:solidFill>
                  <a:schemeClr val="tx1"/>
                </a:solidFill>
                <a:latin typeface="Arial" panose="020B0604020202020204" pitchFamily="34" charset="0"/>
                <a:cs typeface="Arial" panose="020B0604020202020204" pitchFamily="34" charset="0"/>
              </a:defRPr>
            </a:lvl3pPr>
            <a:lvl4pPr marL="1600200" indent="-228600" eaLnBrk="0" hangingPunct="0">
              <a:defRPr sz="4400">
                <a:solidFill>
                  <a:schemeClr val="tx1"/>
                </a:solidFill>
                <a:latin typeface="Arial" panose="020B0604020202020204" pitchFamily="34" charset="0"/>
                <a:cs typeface="Arial" panose="020B0604020202020204" pitchFamily="34" charset="0"/>
              </a:defRPr>
            </a:lvl4pPr>
            <a:lvl5pPr marL="2057400" indent="-228600" eaLnBrk="0" hangingPunct="0">
              <a:defRPr sz="4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9pPr>
          </a:lstStyle>
          <a:p>
            <a:pPr eaLnBrk="1" hangingPunct="1"/>
            <a:fld id="{E93DEC09-C5DD-4E90-B25C-3030F7C44CDD}" type="slidenum">
              <a:rPr lang="en-US" altLang="en-US" sz="1200"/>
              <a:pPr eaLnBrk="1" hangingPunct="1"/>
              <a:t>6</a:t>
            </a:fld>
            <a:endParaRPr lang="en-US" altLang="en-US" sz="120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xfrm>
            <a:off x="685800" y="5029200"/>
            <a:ext cx="5562600" cy="2971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latin typeface="Arial" panose="020B0604020202020204" pitchFamily="34" charset="0"/>
                <a:cs typeface="Arial" panose="020B0604020202020204" pitchFamily="34" charset="0"/>
              </a:rPr>
              <a:t>In this slide, the terms that are commonly used in the literature: adolescents, youth and young people, are listed alongside age bands.</a:t>
            </a:r>
          </a:p>
          <a:p>
            <a:r>
              <a:rPr lang="en-GB" altLang="en-US">
                <a:latin typeface="Arial" panose="020B0604020202020204" pitchFamily="34" charset="0"/>
                <a:cs typeface="Arial" panose="020B0604020202020204" pitchFamily="34" charset="0"/>
              </a:rPr>
              <a:t>WHO defines adolescents as individuals who are going through a very special phase in their lives – adolescence. A phase during which enormous </a:t>
            </a:r>
          </a:p>
          <a:p>
            <a:r>
              <a:rPr lang="en-GB" altLang="en-US">
                <a:latin typeface="Arial" panose="020B0604020202020204" pitchFamily="34" charset="0"/>
                <a:cs typeface="Arial" panose="020B0604020202020204" pitchFamily="34" charset="0"/>
              </a:rPr>
              <a:t>physical and psychological changes occur, as do changes in social perceptions and expectations. A phase when an individual is no longer a child, but not yet an adult.</a:t>
            </a:r>
          </a:p>
          <a:p>
            <a:r>
              <a:rPr lang="en-GB" altLang="en-US">
                <a:latin typeface="Arial" panose="020B0604020202020204" pitchFamily="34" charset="0"/>
                <a:cs typeface="Arial" panose="020B0604020202020204" pitchFamily="34" charset="0"/>
              </a:rPr>
              <a:t>Although according to WHO's definition, adolescents are aged between 10-19, WHO is conscious that adolescence is a phase in an individual's life, rather than a fixed time period.</a:t>
            </a:r>
          </a:p>
        </p:txBody>
      </p:sp>
    </p:spTree>
    <p:extLst>
      <p:ext uri="{BB962C8B-B14F-4D97-AF65-F5344CB8AC3E}">
        <p14:creationId xmlns:p14="http://schemas.microsoft.com/office/powerpoint/2010/main" val="41033992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a:solidFill>
                  <a:schemeClr val="tx1"/>
                </a:solidFill>
                <a:latin typeface="Arial" panose="020B0604020202020204" pitchFamily="34" charset="0"/>
                <a:cs typeface="Arial" panose="020B0604020202020204" pitchFamily="34" charset="0"/>
              </a:defRPr>
            </a:lvl1pPr>
            <a:lvl2pPr marL="742950" indent="-285750" eaLnBrk="0" hangingPunct="0">
              <a:defRPr sz="4400">
                <a:solidFill>
                  <a:schemeClr val="tx1"/>
                </a:solidFill>
                <a:latin typeface="Arial" panose="020B0604020202020204" pitchFamily="34" charset="0"/>
                <a:cs typeface="Arial" panose="020B0604020202020204" pitchFamily="34" charset="0"/>
              </a:defRPr>
            </a:lvl2pPr>
            <a:lvl3pPr marL="1143000" indent="-228600" eaLnBrk="0" hangingPunct="0">
              <a:defRPr sz="4400">
                <a:solidFill>
                  <a:schemeClr val="tx1"/>
                </a:solidFill>
                <a:latin typeface="Arial" panose="020B0604020202020204" pitchFamily="34" charset="0"/>
                <a:cs typeface="Arial" panose="020B0604020202020204" pitchFamily="34" charset="0"/>
              </a:defRPr>
            </a:lvl3pPr>
            <a:lvl4pPr marL="1600200" indent="-228600" eaLnBrk="0" hangingPunct="0">
              <a:defRPr sz="4400">
                <a:solidFill>
                  <a:schemeClr val="tx1"/>
                </a:solidFill>
                <a:latin typeface="Arial" panose="020B0604020202020204" pitchFamily="34" charset="0"/>
                <a:cs typeface="Arial" panose="020B0604020202020204" pitchFamily="34" charset="0"/>
              </a:defRPr>
            </a:lvl4pPr>
            <a:lvl5pPr marL="2057400" indent="-228600" eaLnBrk="0" hangingPunct="0">
              <a:defRPr sz="4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9pPr>
          </a:lstStyle>
          <a:p>
            <a:pPr eaLnBrk="1" hangingPunct="1"/>
            <a:fld id="{038A379B-C75F-425E-BA42-D06E13D03655}" type="slidenum">
              <a:rPr lang="en-US" altLang="en-US" sz="1200"/>
              <a:pPr eaLnBrk="1" hangingPunct="1"/>
              <a:t>8</a:t>
            </a:fld>
            <a:endParaRPr lang="en-US" altLang="en-US" sz="1200"/>
          </a:p>
        </p:txBody>
      </p:sp>
      <p:sp>
        <p:nvSpPr>
          <p:cNvPr id="41987" name="Rectangle 2"/>
          <p:cNvSpPr>
            <a:spLocks noGrp="1" noRot="1" noChangeAspect="1" noChangeArrowheads="1" noTextEdit="1"/>
          </p:cNvSpPr>
          <p:nvPr>
            <p:ph type="sldImg"/>
          </p:nvPr>
        </p:nvSpPr>
        <p:spPr>
          <a:xfrm>
            <a:off x="1143000" y="685800"/>
            <a:ext cx="4573588" cy="3429000"/>
          </a:xfrm>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latin typeface="Arial" panose="020B0604020202020204" pitchFamily="34" charset="0"/>
                <a:cs typeface="Arial" panose="020B0604020202020204" pitchFamily="34" charset="0"/>
              </a:rPr>
              <a:t>Adolescents are a very diverse group. </a:t>
            </a:r>
          </a:p>
          <a:p>
            <a:r>
              <a:rPr lang="en-GB" altLang="en-US">
                <a:latin typeface="Arial" panose="020B0604020202020204" pitchFamily="34" charset="0"/>
                <a:cs typeface="Arial" panose="020B0604020202020204" pitchFamily="34" charset="0"/>
              </a:rPr>
              <a:t>A boy of 12 is very different from a young man of 19.</a:t>
            </a:r>
          </a:p>
          <a:p>
            <a:r>
              <a:rPr lang="en-GB" altLang="en-US">
                <a:latin typeface="Arial" panose="020B0604020202020204" pitchFamily="34" charset="0"/>
                <a:cs typeface="Arial" panose="020B0604020202020204" pitchFamily="34" charset="0"/>
              </a:rPr>
              <a:t>A boy of 12 is also very different - physically but also psychologically from a girl of the same age.</a:t>
            </a:r>
          </a:p>
          <a:p>
            <a:r>
              <a:rPr lang="en-GB" altLang="en-US">
                <a:latin typeface="Arial" panose="020B0604020202020204" pitchFamily="34" charset="0"/>
                <a:cs typeface="Arial" panose="020B0604020202020204" pitchFamily="34" charset="0"/>
              </a:rPr>
              <a:t>A boy of 12 who is part of a caring and financially secure family is growing up in very different circumstances from another of the same age who has run away from home to escape physical violence.</a:t>
            </a:r>
          </a:p>
          <a:p>
            <a:r>
              <a:rPr lang="en-GB" altLang="en-US">
                <a:latin typeface="Arial" panose="020B0604020202020204" pitchFamily="34" charset="0"/>
                <a:cs typeface="Arial" panose="020B0604020202020204" pitchFamily="34" charset="0"/>
              </a:rPr>
              <a:t>Two boys of 12 who are growing up in very similar conditions may develop in very different ways.</a:t>
            </a:r>
          </a:p>
          <a:p>
            <a:r>
              <a:rPr lang="en-GB" altLang="en-US">
                <a:latin typeface="Arial" panose="020B0604020202020204" pitchFamily="34" charset="0"/>
                <a:cs typeface="Arial" panose="020B0604020202020204" pitchFamily="34" charset="0"/>
              </a:rPr>
              <a:t>All these categories of adolescents have different needs; different but also changing needs.</a:t>
            </a:r>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11172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a:solidFill>
                  <a:schemeClr val="tx1"/>
                </a:solidFill>
                <a:latin typeface="Arial" panose="020B0604020202020204" pitchFamily="34" charset="0"/>
                <a:cs typeface="Arial" panose="020B0604020202020204" pitchFamily="34" charset="0"/>
              </a:defRPr>
            </a:lvl1pPr>
            <a:lvl2pPr marL="742950" indent="-285750" eaLnBrk="0" hangingPunct="0">
              <a:defRPr sz="4400">
                <a:solidFill>
                  <a:schemeClr val="tx1"/>
                </a:solidFill>
                <a:latin typeface="Arial" panose="020B0604020202020204" pitchFamily="34" charset="0"/>
                <a:cs typeface="Arial" panose="020B0604020202020204" pitchFamily="34" charset="0"/>
              </a:defRPr>
            </a:lvl2pPr>
            <a:lvl3pPr marL="1143000" indent="-228600" eaLnBrk="0" hangingPunct="0">
              <a:defRPr sz="4400">
                <a:solidFill>
                  <a:schemeClr val="tx1"/>
                </a:solidFill>
                <a:latin typeface="Arial" panose="020B0604020202020204" pitchFamily="34" charset="0"/>
                <a:cs typeface="Arial" panose="020B0604020202020204" pitchFamily="34" charset="0"/>
              </a:defRPr>
            </a:lvl3pPr>
            <a:lvl4pPr marL="1600200" indent="-228600" eaLnBrk="0" hangingPunct="0">
              <a:defRPr sz="4400">
                <a:solidFill>
                  <a:schemeClr val="tx1"/>
                </a:solidFill>
                <a:latin typeface="Arial" panose="020B0604020202020204" pitchFamily="34" charset="0"/>
                <a:cs typeface="Arial" panose="020B0604020202020204" pitchFamily="34" charset="0"/>
              </a:defRPr>
            </a:lvl4pPr>
            <a:lvl5pPr marL="2057400" indent="-228600" eaLnBrk="0" hangingPunct="0">
              <a:defRPr sz="4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9pPr>
          </a:lstStyle>
          <a:p>
            <a:pPr eaLnBrk="1" hangingPunct="1"/>
            <a:fld id="{11DC8AF9-36AA-48D5-9D60-3D02771AD179}" type="slidenum">
              <a:rPr lang="en-US" altLang="en-US" sz="1200"/>
              <a:pPr eaLnBrk="1" hangingPunct="1"/>
              <a:t>9</a:t>
            </a:fld>
            <a:endParaRPr lang="en-US" altLang="en-US" sz="120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a:latin typeface="Arial" panose="020B0604020202020204" pitchFamily="34" charset="0"/>
                <a:cs typeface="Arial" panose="020B0604020202020204" pitchFamily="34" charset="0"/>
              </a:rPr>
              <a:t>Adolescence is a time of rapid physical and psychological growth and development, and one in which individuals develop new capacities. It is also a time of changing social relationships, expectations, roles and responsibilities.</a:t>
            </a:r>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62021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a:solidFill>
                  <a:schemeClr val="tx1"/>
                </a:solidFill>
                <a:latin typeface="Arial" panose="020B0604020202020204" pitchFamily="34" charset="0"/>
                <a:cs typeface="Arial" panose="020B0604020202020204" pitchFamily="34" charset="0"/>
              </a:defRPr>
            </a:lvl1pPr>
            <a:lvl2pPr marL="742950" indent="-285750" eaLnBrk="0" hangingPunct="0">
              <a:defRPr sz="4400">
                <a:solidFill>
                  <a:schemeClr val="tx1"/>
                </a:solidFill>
                <a:latin typeface="Arial" panose="020B0604020202020204" pitchFamily="34" charset="0"/>
                <a:cs typeface="Arial" panose="020B0604020202020204" pitchFamily="34" charset="0"/>
              </a:defRPr>
            </a:lvl2pPr>
            <a:lvl3pPr marL="1143000" indent="-228600" eaLnBrk="0" hangingPunct="0">
              <a:defRPr sz="4400">
                <a:solidFill>
                  <a:schemeClr val="tx1"/>
                </a:solidFill>
                <a:latin typeface="Arial" panose="020B0604020202020204" pitchFamily="34" charset="0"/>
                <a:cs typeface="Arial" panose="020B0604020202020204" pitchFamily="34" charset="0"/>
              </a:defRPr>
            </a:lvl3pPr>
            <a:lvl4pPr marL="1600200" indent="-228600" eaLnBrk="0" hangingPunct="0">
              <a:defRPr sz="4400">
                <a:solidFill>
                  <a:schemeClr val="tx1"/>
                </a:solidFill>
                <a:latin typeface="Arial" panose="020B0604020202020204" pitchFamily="34" charset="0"/>
                <a:cs typeface="Arial" panose="020B0604020202020204" pitchFamily="34" charset="0"/>
              </a:defRPr>
            </a:lvl4pPr>
            <a:lvl5pPr marL="2057400" indent="-228600" eaLnBrk="0" hangingPunct="0">
              <a:defRPr sz="4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9pPr>
          </a:lstStyle>
          <a:p>
            <a:pPr eaLnBrk="1" hangingPunct="1"/>
            <a:fld id="{664E09AF-DC8C-4354-965E-94A5DBF639F6}" type="slidenum">
              <a:rPr lang="en-US" altLang="en-US" sz="1200"/>
              <a:pPr eaLnBrk="1" hangingPunct="1"/>
              <a:t>13</a:t>
            </a:fld>
            <a:endParaRPr lang="en-US" altLang="en-US" sz="1200"/>
          </a:p>
        </p:txBody>
      </p:sp>
      <p:sp>
        <p:nvSpPr>
          <p:cNvPr id="50179" name="Rectangle 2"/>
          <p:cNvSpPr>
            <a:spLocks noGrp="1" noRot="1" noChangeAspect="1" noChangeArrowheads="1" noTextEdit="1"/>
          </p:cNvSpPr>
          <p:nvPr>
            <p:ph type="sldImg"/>
          </p:nvPr>
        </p:nvSpPr>
        <p:spPr>
          <a:xfrm>
            <a:off x="1454150" y="350838"/>
            <a:ext cx="4103688" cy="3078162"/>
          </a:xfrm>
          <a:ln/>
        </p:spPr>
      </p:sp>
      <p:sp>
        <p:nvSpPr>
          <p:cNvPr id="50180" name="Rectangle 3"/>
          <p:cNvSpPr>
            <a:spLocks noGrp="1" noChangeArrowheads="1"/>
          </p:cNvSpPr>
          <p:nvPr>
            <p:ph type="body" idx="1"/>
          </p:nvPr>
        </p:nvSpPr>
        <p:spPr>
          <a:xfrm>
            <a:off x="914400" y="4419600"/>
            <a:ext cx="5410200" cy="3429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GB" altLang="en-US" sz="900">
                <a:latin typeface="Arial" panose="020B0604020202020204" pitchFamily="34" charset="0"/>
                <a:cs typeface="Arial" panose="020B0604020202020204" pitchFamily="34" charset="0"/>
              </a:rPr>
              <a:t>The Common Agenda for Adolescent Health and Development endorsed by UNFPA, UNICEF and WHO in 1995 lists what adolescents need to grow and develop in good health, and why they need these things. </a:t>
            </a:r>
          </a:p>
          <a:p>
            <a:pPr>
              <a:lnSpc>
                <a:spcPct val="90000"/>
              </a:lnSpc>
            </a:pPr>
            <a:r>
              <a:rPr lang="en-GB" altLang="en-US">
                <a:latin typeface="Arial" panose="020B0604020202020204" pitchFamily="34" charset="0"/>
                <a:cs typeface="Arial" panose="020B0604020202020204" pitchFamily="34" charset="0"/>
              </a:rPr>
              <a:t>A useful analogy is that of an 8 year old girl who needs to cross the road every day to get to school.</a:t>
            </a:r>
          </a:p>
          <a:p>
            <a:pPr>
              <a:lnSpc>
                <a:spcPct val="90000"/>
              </a:lnSpc>
            </a:pPr>
            <a:r>
              <a:rPr lang="en-GB" altLang="en-US">
                <a:latin typeface="Arial" panose="020B0604020202020204" pitchFamily="34" charset="0"/>
                <a:cs typeface="Arial" panose="020B0604020202020204" pitchFamily="34" charset="0"/>
              </a:rPr>
              <a:t>She needs information &amp; skills: where to look, what to look for, when to walk across, when not to do so.</a:t>
            </a:r>
          </a:p>
          <a:p>
            <a:pPr>
              <a:lnSpc>
                <a:spcPct val="90000"/>
              </a:lnSpc>
            </a:pPr>
            <a:r>
              <a:rPr lang="en-GB" altLang="en-US">
                <a:latin typeface="Arial" panose="020B0604020202020204" pitchFamily="34" charset="0"/>
                <a:cs typeface="Arial" panose="020B0604020202020204" pitchFamily="34" charset="0"/>
              </a:rPr>
              <a:t>She needs a safe &amp; supportive environment: a zebra crossing, traffic lights that work or a traffic warden in position, drivers who respect traffic rules or are punished if they do not do so.</a:t>
            </a:r>
          </a:p>
          <a:p>
            <a:pPr>
              <a:lnSpc>
                <a:spcPct val="90000"/>
              </a:lnSpc>
            </a:pPr>
            <a:r>
              <a:rPr lang="en-GB" altLang="en-US">
                <a:latin typeface="Arial" panose="020B0604020202020204" pitchFamily="34" charset="0"/>
                <a:cs typeface="Arial" panose="020B0604020202020204" pitchFamily="34" charset="0"/>
              </a:rPr>
              <a:t>She may also need health &amp; counselling services, if she stumbles and falls, or is struck down by a vehicle.</a:t>
            </a:r>
          </a:p>
          <a:p>
            <a:pPr>
              <a:lnSpc>
                <a:spcPct val="90000"/>
              </a:lnSpc>
            </a:pPr>
            <a:r>
              <a:rPr lang="en-GB" altLang="en-US">
                <a:latin typeface="Arial" panose="020B0604020202020204" pitchFamily="34" charset="0"/>
                <a:cs typeface="Arial" panose="020B0604020202020204" pitchFamily="34" charset="0"/>
              </a:rPr>
              <a:t>One problem with this analogy is that it presents health services in a curative context alone. Health workers and health services have important roles to play in promotive and preventive health as well. </a:t>
            </a:r>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301213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a:solidFill>
                  <a:schemeClr val="tx1"/>
                </a:solidFill>
                <a:latin typeface="Arial" panose="020B0604020202020204" pitchFamily="34" charset="0"/>
                <a:cs typeface="Arial" panose="020B0604020202020204" pitchFamily="34" charset="0"/>
              </a:defRPr>
            </a:lvl1pPr>
            <a:lvl2pPr marL="742950" indent="-285750" eaLnBrk="0" hangingPunct="0">
              <a:defRPr sz="4400">
                <a:solidFill>
                  <a:schemeClr val="tx1"/>
                </a:solidFill>
                <a:latin typeface="Arial" panose="020B0604020202020204" pitchFamily="34" charset="0"/>
                <a:cs typeface="Arial" panose="020B0604020202020204" pitchFamily="34" charset="0"/>
              </a:defRPr>
            </a:lvl2pPr>
            <a:lvl3pPr marL="1143000" indent="-228600" eaLnBrk="0" hangingPunct="0">
              <a:defRPr sz="4400">
                <a:solidFill>
                  <a:schemeClr val="tx1"/>
                </a:solidFill>
                <a:latin typeface="Arial" panose="020B0604020202020204" pitchFamily="34" charset="0"/>
                <a:cs typeface="Arial" panose="020B0604020202020204" pitchFamily="34" charset="0"/>
              </a:defRPr>
            </a:lvl3pPr>
            <a:lvl4pPr marL="1600200" indent="-228600" eaLnBrk="0" hangingPunct="0">
              <a:defRPr sz="4400">
                <a:solidFill>
                  <a:schemeClr val="tx1"/>
                </a:solidFill>
                <a:latin typeface="Arial" panose="020B0604020202020204" pitchFamily="34" charset="0"/>
                <a:cs typeface="Arial" panose="020B0604020202020204" pitchFamily="34" charset="0"/>
              </a:defRPr>
            </a:lvl4pPr>
            <a:lvl5pPr marL="2057400" indent="-228600" eaLnBrk="0" hangingPunct="0">
              <a:defRPr sz="4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9pPr>
          </a:lstStyle>
          <a:p>
            <a:pPr eaLnBrk="1" hangingPunct="1"/>
            <a:fld id="{675B72C1-4BC8-45CA-925D-A611F38933E2}" type="slidenum">
              <a:rPr lang="en-US" altLang="en-US" sz="1200"/>
              <a:pPr eaLnBrk="1" hangingPunct="1"/>
              <a:t>20</a:t>
            </a:fld>
            <a:endParaRPr lang="en-US" altLang="en-US" sz="1200"/>
          </a:p>
        </p:txBody>
      </p:sp>
    </p:spTree>
    <p:extLst>
      <p:ext uri="{BB962C8B-B14F-4D97-AF65-F5344CB8AC3E}">
        <p14:creationId xmlns:p14="http://schemas.microsoft.com/office/powerpoint/2010/main" val="5353550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a:solidFill>
                  <a:schemeClr val="tx1"/>
                </a:solidFill>
                <a:latin typeface="Arial" panose="020B0604020202020204" pitchFamily="34" charset="0"/>
                <a:cs typeface="Arial" panose="020B0604020202020204" pitchFamily="34" charset="0"/>
              </a:defRPr>
            </a:lvl1pPr>
            <a:lvl2pPr marL="742950" indent="-285750" eaLnBrk="0" hangingPunct="0">
              <a:defRPr sz="4400">
                <a:solidFill>
                  <a:schemeClr val="tx1"/>
                </a:solidFill>
                <a:latin typeface="Arial" panose="020B0604020202020204" pitchFamily="34" charset="0"/>
                <a:cs typeface="Arial" panose="020B0604020202020204" pitchFamily="34" charset="0"/>
              </a:defRPr>
            </a:lvl2pPr>
            <a:lvl3pPr marL="1143000" indent="-228600" eaLnBrk="0" hangingPunct="0">
              <a:defRPr sz="4400">
                <a:solidFill>
                  <a:schemeClr val="tx1"/>
                </a:solidFill>
                <a:latin typeface="Arial" panose="020B0604020202020204" pitchFamily="34" charset="0"/>
                <a:cs typeface="Arial" panose="020B0604020202020204" pitchFamily="34" charset="0"/>
              </a:defRPr>
            </a:lvl3pPr>
            <a:lvl4pPr marL="1600200" indent="-228600" eaLnBrk="0" hangingPunct="0">
              <a:defRPr sz="4400">
                <a:solidFill>
                  <a:schemeClr val="tx1"/>
                </a:solidFill>
                <a:latin typeface="Arial" panose="020B0604020202020204" pitchFamily="34" charset="0"/>
                <a:cs typeface="Arial" panose="020B0604020202020204" pitchFamily="34" charset="0"/>
              </a:defRPr>
            </a:lvl4pPr>
            <a:lvl5pPr marL="2057400" indent="-228600" eaLnBrk="0" hangingPunct="0">
              <a:defRPr sz="4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9pPr>
          </a:lstStyle>
          <a:p>
            <a:pPr eaLnBrk="1" hangingPunct="1"/>
            <a:fld id="{BE5506E3-A3FD-403D-A110-36D05A4DC71A}" type="slidenum">
              <a:rPr lang="en-US" altLang="en-US" sz="1200"/>
              <a:pPr eaLnBrk="1" hangingPunct="1"/>
              <a:t>21</a:t>
            </a:fld>
            <a:endParaRPr lang="en-US" altLang="en-US" sz="120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latin typeface="Arial" panose="020B0604020202020204" pitchFamily="34" charset="0"/>
                <a:cs typeface="Arial" panose="020B0604020202020204" pitchFamily="34" charset="0"/>
              </a:rPr>
              <a:t>Who needs to contribute to the health and development of adolescents ?</a:t>
            </a:r>
          </a:p>
          <a:p>
            <a:r>
              <a:rPr lang="en-GB" altLang="en-US" dirty="0">
                <a:latin typeface="Arial" panose="020B0604020202020204" pitchFamily="34" charset="0"/>
                <a:cs typeface="Arial" panose="020B0604020202020204" pitchFamily="34" charset="0"/>
              </a:rPr>
              <a:t>To answer this question, it is useful to think of these players in concentric circles of contact &amp; influence. </a:t>
            </a:r>
          </a:p>
          <a:p>
            <a:r>
              <a:rPr lang="en-GB" altLang="en-US" dirty="0">
                <a:latin typeface="Arial" panose="020B0604020202020204" pitchFamily="34" charset="0"/>
                <a:cs typeface="Arial" panose="020B0604020202020204" pitchFamily="34" charset="0"/>
              </a:rPr>
              <a:t>At the centre is the adolescent himself or herself. Parents, siblings and some other family members are in immediate contact with the adolescent &amp; constitute the first circle. </a:t>
            </a:r>
          </a:p>
          <a:p>
            <a:r>
              <a:rPr lang="en-GB" altLang="en-US" dirty="0">
                <a:latin typeface="Arial" panose="020B0604020202020204" pitchFamily="34" charset="0"/>
                <a:cs typeface="Arial" panose="020B0604020202020204" pitchFamily="34" charset="0"/>
              </a:rPr>
              <a:t>The second circle includes people in regular contact with them such as their own friends, family friends, teachers, sports coaches, health workers and religious leaders. </a:t>
            </a:r>
          </a:p>
          <a:p>
            <a:r>
              <a:rPr lang="en-GB" altLang="en-US" dirty="0">
                <a:latin typeface="Arial" panose="020B0604020202020204" pitchFamily="34" charset="0"/>
                <a:cs typeface="Arial" panose="020B0604020202020204" pitchFamily="34" charset="0"/>
              </a:rPr>
              <a:t>The third circle includes musicians, film stars &amp; sports figures who have a tremendous influence on them from afar. </a:t>
            </a:r>
          </a:p>
          <a:p>
            <a:r>
              <a:rPr lang="en-GB" altLang="en-US" dirty="0">
                <a:latin typeface="Arial" panose="020B0604020202020204" pitchFamily="34" charset="0"/>
                <a:cs typeface="Arial" panose="020B0604020202020204" pitchFamily="34" charset="0"/>
              </a:rPr>
              <a:t>Finally in the fourth circle, politicians, journalists and bureaucrats (within the government &amp; private sectors) affect their lives in small &amp; big ways, through their words and deeds. </a:t>
            </a:r>
          </a:p>
        </p:txBody>
      </p:sp>
    </p:spTree>
    <p:extLst>
      <p:ext uri="{BB962C8B-B14F-4D97-AF65-F5344CB8AC3E}">
        <p14:creationId xmlns:p14="http://schemas.microsoft.com/office/powerpoint/2010/main" val="3057955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a:solidFill>
                  <a:schemeClr val="tx1"/>
                </a:solidFill>
                <a:latin typeface="Arial" panose="020B0604020202020204" pitchFamily="34" charset="0"/>
                <a:cs typeface="Arial" panose="020B0604020202020204" pitchFamily="34" charset="0"/>
              </a:defRPr>
            </a:lvl1pPr>
            <a:lvl2pPr marL="742950" indent="-285750" eaLnBrk="0" hangingPunct="0">
              <a:defRPr sz="4400">
                <a:solidFill>
                  <a:schemeClr val="tx1"/>
                </a:solidFill>
                <a:latin typeface="Arial" panose="020B0604020202020204" pitchFamily="34" charset="0"/>
                <a:cs typeface="Arial" panose="020B0604020202020204" pitchFamily="34" charset="0"/>
              </a:defRPr>
            </a:lvl2pPr>
            <a:lvl3pPr marL="1143000" indent="-228600" eaLnBrk="0" hangingPunct="0">
              <a:defRPr sz="4400">
                <a:solidFill>
                  <a:schemeClr val="tx1"/>
                </a:solidFill>
                <a:latin typeface="Arial" panose="020B0604020202020204" pitchFamily="34" charset="0"/>
                <a:cs typeface="Arial" panose="020B0604020202020204" pitchFamily="34" charset="0"/>
              </a:defRPr>
            </a:lvl3pPr>
            <a:lvl4pPr marL="1600200" indent="-228600" eaLnBrk="0" hangingPunct="0">
              <a:defRPr sz="4400">
                <a:solidFill>
                  <a:schemeClr val="tx1"/>
                </a:solidFill>
                <a:latin typeface="Arial" panose="020B0604020202020204" pitchFamily="34" charset="0"/>
                <a:cs typeface="Arial" panose="020B0604020202020204" pitchFamily="34" charset="0"/>
              </a:defRPr>
            </a:lvl4pPr>
            <a:lvl5pPr marL="2057400" indent="-228600" eaLnBrk="0" hangingPunct="0">
              <a:defRPr sz="4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9pPr>
          </a:lstStyle>
          <a:p>
            <a:pPr eaLnBrk="1" hangingPunct="1"/>
            <a:fld id="{385D6D51-C452-44B5-82CA-42C1833FC5D6}" type="slidenum">
              <a:rPr lang="en-US" altLang="en-US" sz="1200"/>
              <a:pPr eaLnBrk="1" hangingPunct="1"/>
              <a:t>22</a:t>
            </a:fld>
            <a:endParaRPr lang="en-US" altLang="en-US" sz="1200"/>
          </a:p>
        </p:txBody>
      </p:sp>
    </p:spTree>
    <p:extLst>
      <p:ext uri="{BB962C8B-B14F-4D97-AF65-F5344CB8AC3E}">
        <p14:creationId xmlns:p14="http://schemas.microsoft.com/office/powerpoint/2010/main" val="31886685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a:solidFill>
                  <a:schemeClr val="tx1"/>
                </a:solidFill>
                <a:latin typeface="Arial" panose="020B0604020202020204" pitchFamily="34" charset="0"/>
                <a:cs typeface="Arial" panose="020B0604020202020204" pitchFamily="34" charset="0"/>
              </a:defRPr>
            </a:lvl1pPr>
            <a:lvl2pPr marL="742950" indent="-285750" eaLnBrk="0" hangingPunct="0">
              <a:defRPr sz="4400">
                <a:solidFill>
                  <a:schemeClr val="tx1"/>
                </a:solidFill>
                <a:latin typeface="Arial" panose="020B0604020202020204" pitchFamily="34" charset="0"/>
                <a:cs typeface="Arial" panose="020B0604020202020204" pitchFamily="34" charset="0"/>
              </a:defRPr>
            </a:lvl2pPr>
            <a:lvl3pPr marL="1143000" indent="-228600" eaLnBrk="0" hangingPunct="0">
              <a:defRPr sz="4400">
                <a:solidFill>
                  <a:schemeClr val="tx1"/>
                </a:solidFill>
                <a:latin typeface="Arial" panose="020B0604020202020204" pitchFamily="34" charset="0"/>
                <a:cs typeface="Arial" panose="020B0604020202020204" pitchFamily="34" charset="0"/>
              </a:defRPr>
            </a:lvl3pPr>
            <a:lvl4pPr marL="1600200" indent="-228600" eaLnBrk="0" hangingPunct="0">
              <a:defRPr sz="4400">
                <a:solidFill>
                  <a:schemeClr val="tx1"/>
                </a:solidFill>
                <a:latin typeface="Arial" panose="020B0604020202020204" pitchFamily="34" charset="0"/>
                <a:cs typeface="Arial" panose="020B0604020202020204" pitchFamily="34" charset="0"/>
              </a:defRPr>
            </a:lvl4pPr>
            <a:lvl5pPr marL="2057400" indent="-228600" eaLnBrk="0" hangingPunct="0">
              <a:defRPr sz="4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9pPr>
          </a:lstStyle>
          <a:p>
            <a:pPr eaLnBrk="1" hangingPunct="1"/>
            <a:fld id="{C3F3EE57-2B5D-4E29-B5B2-185B5924ED79}" type="slidenum">
              <a:rPr lang="en-US" altLang="en-US" sz="1200"/>
              <a:pPr eaLnBrk="1" hangingPunct="1"/>
              <a:t>23</a:t>
            </a:fld>
            <a:endParaRPr lang="en-US" altLang="en-US" sz="1200"/>
          </a:p>
        </p:txBody>
      </p:sp>
      <p:sp>
        <p:nvSpPr>
          <p:cNvPr id="54275" name="Rectangle 2"/>
          <p:cNvSpPr>
            <a:spLocks noGrp="1" noRot="1" noChangeAspect="1" noChangeArrowheads="1" noTextEdit="1"/>
          </p:cNvSpPr>
          <p:nvPr>
            <p:ph type="sldImg"/>
          </p:nvPr>
        </p:nvSpPr>
        <p:spPr>
          <a:xfrm>
            <a:off x="1143000" y="685800"/>
            <a:ext cx="4573588" cy="3429000"/>
          </a:xfrm>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a:latin typeface="Arial" panose="020B0604020202020204" pitchFamily="34" charset="0"/>
                <a:cs typeface="Arial" panose="020B0604020202020204" pitchFamily="34" charset="0"/>
              </a:rPr>
              <a:t>There are sound demographic, public health, economic and human rights reasons for addressing the health of adolescents.</a:t>
            </a:r>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79946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1"/>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613410" y="1371600"/>
            <a:ext cx="9029396"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613411" y="3228536"/>
            <a:ext cx="9032900"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C6EFA37F-818D-4526-8351-66FA8EB32C41}" type="datetime1">
              <a:rPr lang="en-US" smtClean="0"/>
              <a:pPr/>
              <a:t>2/28/2024</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401CF334-2D5C-4859-84A6-CA7E6E43FAE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640616" y="1108077"/>
            <a:ext cx="604647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9204755" y="5359769"/>
            <a:ext cx="178766"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701040" y="1176999"/>
            <a:ext cx="2544776"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701040" y="2828785"/>
            <a:ext cx="254127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79C06CB4-357B-49AA-8E35-062F25812EEF}" type="datetime1">
              <a:rPr lang="en-US" smtClean="0"/>
              <a:pPr/>
              <a:t>2/28/2024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9288780" y="6356354"/>
            <a:ext cx="701040" cy="365125"/>
          </a:xfrm>
        </p:spPr>
        <p:txBody>
          <a:bodyPr/>
          <a:lstStyle/>
          <a:p>
            <a:fld id="{401CF334-2D5C-4859-84A6-CA7E6E43FAEB}" type="slidenum">
              <a:rPr lang="en-US" smtClean="0"/>
              <a:pPr/>
              <a:t>‹#›</a:t>
            </a:fld>
            <a:endParaRPr lang="en-US" dirty="0"/>
          </a:p>
        </p:txBody>
      </p:sp>
      <p:sp>
        <p:nvSpPr>
          <p:cNvPr id="3" name="Picture Placeholder 2"/>
          <p:cNvSpPr>
            <a:spLocks noGrp="1"/>
          </p:cNvSpPr>
          <p:nvPr>
            <p:ph type="pic" idx="1"/>
          </p:nvPr>
        </p:nvSpPr>
        <p:spPr>
          <a:xfrm rot="420000">
            <a:off x="4008662" y="1199517"/>
            <a:ext cx="5310378"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 name="Freeform 9"/>
          <p:cNvSpPr>
            <a:spLocks/>
          </p:cNvSpPr>
          <p:nvPr/>
        </p:nvSpPr>
        <p:spPr bwMode="auto">
          <a:xfrm flipV="1">
            <a:off x="-10954" y="5816600"/>
            <a:ext cx="10537508"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5038726" y="6219829"/>
            <a:ext cx="5476875"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138387D-F530-44C8-A3F4-2E0240BA587F}" type="datetime1">
              <a:rPr lang="en-US" smtClean="0"/>
              <a:pPr/>
              <a:t>2/28/2024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dirty="0"/>
          </a:p>
        </p:txBody>
      </p:sp>
    </p:spTree>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3810" y="914403"/>
            <a:ext cx="236601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525780" y="914403"/>
            <a:ext cx="692277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313A930-4DCD-4B8B-BF6B-055809DA3BB7}" type="datetime1">
              <a:rPr lang="en-US" smtClean="0"/>
              <a:pPr/>
              <a:t>2/28/2024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dirty="0"/>
          </a:p>
        </p:txBody>
      </p:sp>
    </p:spTree>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525780" y="274638"/>
            <a:ext cx="9464040" cy="1143000"/>
          </a:xfrm>
        </p:spPr>
        <p:txBody>
          <a:bodyPr/>
          <a:lstStyle/>
          <a:p>
            <a:r>
              <a:rPr lang="en-US"/>
              <a:t>Click to edit Master title style</a:t>
            </a:r>
          </a:p>
        </p:txBody>
      </p:sp>
      <p:sp>
        <p:nvSpPr>
          <p:cNvPr id="3" name="SmartArt Placeholder 2"/>
          <p:cNvSpPr>
            <a:spLocks noGrp="1"/>
          </p:cNvSpPr>
          <p:nvPr>
            <p:ph type="dgm" idx="1"/>
          </p:nvPr>
        </p:nvSpPr>
        <p:spPr>
          <a:xfrm>
            <a:off x="525780" y="1600201"/>
            <a:ext cx="9464040" cy="4525963"/>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AC5A375-2734-40DF-9125-191DCA0FA462}" type="slidenum">
              <a:rPr lang="en-US" altLang="en-US"/>
              <a:pPr/>
              <a:t>‹#›</a:t>
            </a:fld>
            <a:endParaRPr lang="en-US" altLang="en-US"/>
          </a:p>
        </p:txBody>
      </p:sp>
    </p:spTree>
    <p:extLst>
      <p:ext uri="{BB962C8B-B14F-4D97-AF65-F5344CB8AC3E}">
        <p14:creationId xmlns:p14="http://schemas.microsoft.com/office/powerpoint/2010/main" val="20916172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25780" y="274638"/>
            <a:ext cx="9464040" cy="1143000"/>
          </a:xfrm>
        </p:spPr>
        <p:txBody>
          <a:bodyPr/>
          <a:lstStyle/>
          <a:p>
            <a:r>
              <a:rPr lang="en-US"/>
              <a:t>Click to edit Master title style</a:t>
            </a:r>
          </a:p>
        </p:txBody>
      </p:sp>
      <p:sp>
        <p:nvSpPr>
          <p:cNvPr id="3" name="Text Placeholder 2"/>
          <p:cNvSpPr>
            <a:spLocks noGrp="1"/>
          </p:cNvSpPr>
          <p:nvPr>
            <p:ph type="body" sz="half" idx="1"/>
          </p:nvPr>
        </p:nvSpPr>
        <p:spPr>
          <a:xfrm>
            <a:off x="525780" y="1600201"/>
            <a:ext cx="464439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345430" y="1600201"/>
            <a:ext cx="464439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C9E7C717-C128-4481-9656-5CD620F194D5}" type="slidenum">
              <a:rPr lang="en-US" altLang="en-US"/>
              <a:pPr/>
              <a:t>‹#›</a:t>
            </a:fld>
            <a:endParaRPr lang="en-US" altLang="en-US"/>
          </a:p>
        </p:txBody>
      </p:sp>
    </p:spTree>
    <p:extLst>
      <p:ext uri="{BB962C8B-B14F-4D97-AF65-F5344CB8AC3E}">
        <p14:creationId xmlns:p14="http://schemas.microsoft.com/office/powerpoint/2010/main" val="23691486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525780" y="274639"/>
            <a:ext cx="946404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1099A200-02B5-44EA-9C25-6E47CD66AB1D}" type="slidenum">
              <a:rPr lang="en-US" altLang="en-US"/>
              <a:pPr/>
              <a:t>‹#›</a:t>
            </a:fld>
            <a:endParaRPr lang="en-US" altLang="en-US"/>
          </a:p>
        </p:txBody>
      </p:sp>
    </p:spTree>
    <p:extLst>
      <p:ext uri="{BB962C8B-B14F-4D97-AF65-F5344CB8AC3E}">
        <p14:creationId xmlns:p14="http://schemas.microsoft.com/office/powerpoint/2010/main" val="3183165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Times New Roman" pitchFamily="18" charset="0"/>
                <a:cs typeface="Times New Roman" pitchFamily="18" charset="0"/>
              </a:defRPr>
            </a:lvl1pPr>
          </a:lstStyle>
          <a:p>
            <a:r>
              <a:rPr kumimoji="0" lang="en-US" dirty="0"/>
              <a:t>Click to edit Master title style</a:t>
            </a:r>
          </a:p>
        </p:txBody>
      </p:sp>
      <p:sp>
        <p:nvSpPr>
          <p:cNvPr id="3" name="Content Placeholder 2"/>
          <p:cNvSpPr>
            <a:spLocks noGrp="1"/>
          </p:cNvSpPr>
          <p:nvPr>
            <p:ph idx="1"/>
          </p:nvPr>
        </p:nvSpPr>
        <p:spPr/>
        <p:txBody>
          <a:bodyPr/>
          <a:lstStyle>
            <a:lvl1pPr>
              <a:defRPr>
                <a:latin typeface="Times New Roman" pitchFamily="18" charset="0"/>
                <a:cs typeface="Times New Roman" pitchFamily="18" charset="0"/>
              </a:defRPr>
            </a:lvl1pPr>
            <a:lvl2pPr>
              <a:defRPr>
                <a:latin typeface="Times New Roman" pitchFamily="18" charset="0"/>
                <a:cs typeface="Times New Roman" pitchFamily="18" charset="0"/>
              </a:defRPr>
            </a:lvl2pPr>
            <a:lvl3pPr>
              <a:defRPr>
                <a:latin typeface="Times New Roman" pitchFamily="18" charset="0"/>
                <a:cs typeface="Times New Roman" pitchFamily="18" charset="0"/>
              </a:defRPr>
            </a:lvl3pPr>
            <a:lvl4pPr>
              <a:defRPr>
                <a:latin typeface="Times New Roman" pitchFamily="18" charset="0"/>
                <a:cs typeface="Times New Roman" pitchFamily="18" charset="0"/>
              </a:defRPr>
            </a:lvl4pPr>
            <a:lvl5pPr>
              <a:defRPr>
                <a:latin typeface="Times New Roman" pitchFamily="18" charset="0"/>
                <a:cs typeface="Times New Roman" pitchFamily="18" charset="0"/>
              </a:defRPr>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Date Placeholder 3"/>
          <p:cNvSpPr>
            <a:spLocks noGrp="1"/>
          </p:cNvSpPr>
          <p:nvPr>
            <p:ph type="dt" sz="half" idx="10"/>
          </p:nvPr>
        </p:nvSpPr>
        <p:spPr/>
        <p:txBody>
          <a:bodyPr/>
          <a:lstStyle/>
          <a:p>
            <a:fld id="{EC154EA5-1187-4A26-B74D-E5EE7B4FB3EA}" type="datetime1">
              <a:rPr lang="en-US" smtClean="0"/>
              <a:pPr/>
              <a:t>2/28/2024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dirty="0"/>
          </a:p>
        </p:txBody>
      </p:sp>
      <p:sp>
        <p:nvSpPr>
          <p:cNvPr id="7" name="Rectangle 6"/>
          <p:cNvSpPr/>
          <p:nvPr userDrawn="1"/>
        </p:nvSpPr>
        <p:spPr>
          <a:xfrm>
            <a:off x="109203" y="1069146"/>
            <a:ext cx="303335" cy="5613008"/>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EF806E3-CC10-44C6-A1A3-F246FD2A7634}" type="datetime1">
              <a:rPr lang="en-US" smtClean="0"/>
              <a:pPr/>
              <a:t>2/28/2024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01CF334-2D5C-4859-84A6-CA7E6E43FAEB}" type="slidenum">
              <a:rPr lang="en-US" smtClean="0"/>
              <a:pPr/>
              <a:t>‹#›</a:t>
            </a:fld>
            <a:endParaRPr lang="en-US" dirty="0"/>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904" y="1316736"/>
            <a:ext cx="893826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609904" y="2704664"/>
            <a:ext cx="893826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0CC9755D-0774-480A-B24B-20FA0704622B}" type="datetime1">
              <a:rPr lang="en-US" smtClean="0"/>
              <a:pPr/>
              <a:t>2/28/2024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25780" y="704088"/>
            <a:ext cx="9464040" cy="1143000"/>
          </a:xfrm>
        </p:spPr>
        <p:txBody>
          <a:bodyPr/>
          <a:lstStyle>
            <a:lvl1pPr>
              <a:defRPr b="1">
                <a:latin typeface="Times New Roman" pitchFamily="18" charset="0"/>
                <a:cs typeface="Times New Roman" pitchFamily="18" charset="0"/>
              </a:defRPr>
            </a:lvl1pPr>
          </a:lstStyle>
          <a:p>
            <a:r>
              <a:rPr kumimoji="0" lang="en-US" dirty="0"/>
              <a:t>Click to edit Master title style</a:t>
            </a:r>
          </a:p>
        </p:txBody>
      </p:sp>
      <p:sp>
        <p:nvSpPr>
          <p:cNvPr id="3" name="Content Placeholder 2"/>
          <p:cNvSpPr>
            <a:spLocks noGrp="1"/>
          </p:cNvSpPr>
          <p:nvPr>
            <p:ph sz="half" idx="1"/>
          </p:nvPr>
        </p:nvSpPr>
        <p:spPr>
          <a:xfrm>
            <a:off x="525780" y="1920085"/>
            <a:ext cx="4644390" cy="4434840"/>
          </a:xfrm>
        </p:spPr>
        <p:txBody>
          <a:bodyPr/>
          <a:lstStyle>
            <a:lvl1pPr>
              <a:defRPr sz="2600">
                <a:latin typeface="Times New Roman" pitchFamily="18" charset="0"/>
                <a:cs typeface="Times New Roman" pitchFamily="18" charset="0"/>
              </a:defRPr>
            </a:lvl1pPr>
            <a:lvl2pPr>
              <a:defRPr sz="2400">
                <a:latin typeface="Times New Roman" pitchFamily="18" charset="0"/>
                <a:cs typeface="Times New Roman" pitchFamily="18" charset="0"/>
              </a:defRPr>
            </a:lvl2pPr>
            <a:lvl3pPr>
              <a:defRPr sz="2000">
                <a:latin typeface="Times New Roman" pitchFamily="18" charset="0"/>
                <a:cs typeface="Times New Roman" pitchFamily="18" charset="0"/>
              </a:defRPr>
            </a:lvl3pPr>
            <a:lvl4pPr>
              <a:defRPr sz="1800">
                <a:latin typeface="Times New Roman" pitchFamily="18" charset="0"/>
                <a:cs typeface="Times New Roman" pitchFamily="18" charset="0"/>
              </a:defRPr>
            </a:lvl4pPr>
            <a:lvl5pPr>
              <a:defRPr sz="1800">
                <a:latin typeface="Times New Roman" pitchFamily="18" charset="0"/>
                <a:cs typeface="Times New Roman" pitchFamily="18" charset="0"/>
              </a:defRPr>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Content Placeholder 3"/>
          <p:cNvSpPr>
            <a:spLocks noGrp="1"/>
          </p:cNvSpPr>
          <p:nvPr>
            <p:ph sz="half" idx="2"/>
          </p:nvPr>
        </p:nvSpPr>
        <p:spPr>
          <a:xfrm>
            <a:off x="5345430" y="1920085"/>
            <a:ext cx="4644390" cy="4434840"/>
          </a:xfrm>
        </p:spPr>
        <p:txBody>
          <a:bodyPr/>
          <a:lstStyle>
            <a:lvl1pPr>
              <a:defRPr sz="2600">
                <a:latin typeface="Times New Roman" pitchFamily="18" charset="0"/>
                <a:cs typeface="Times New Roman" pitchFamily="18" charset="0"/>
              </a:defRPr>
            </a:lvl1pPr>
            <a:lvl2pPr>
              <a:defRPr sz="2400">
                <a:latin typeface="Times New Roman" pitchFamily="18" charset="0"/>
                <a:cs typeface="Times New Roman" pitchFamily="18" charset="0"/>
              </a:defRPr>
            </a:lvl2pPr>
            <a:lvl3pPr>
              <a:defRPr sz="2000">
                <a:latin typeface="Times New Roman" pitchFamily="18" charset="0"/>
                <a:cs typeface="Times New Roman" pitchFamily="18" charset="0"/>
              </a:defRPr>
            </a:lvl3pPr>
            <a:lvl4pPr>
              <a:defRPr sz="1800">
                <a:latin typeface="Times New Roman" pitchFamily="18" charset="0"/>
                <a:cs typeface="Times New Roman" pitchFamily="18" charset="0"/>
              </a:defRPr>
            </a:lvl4pPr>
            <a:lvl5pPr>
              <a:defRPr sz="1800">
                <a:latin typeface="Times New Roman" pitchFamily="18" charset="0"/>
                <a:cs typeface="Times New Roman" pitchFamily="18" charset="0"/>
              </a:defRPr>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5" name="Date Placeholder 4"/>
          <p:cNvSpPr>
            <a:spLocks noGrp="1"/>
          </p:cNvSpPr>
          <p:nvPr>
            <p:ph type="dt" sz="half" idx="10"/>
          </p:nvPr>
        </p:nvSpPr>
        <p:spPr/>
        <p:txBody>
          <a:bodyPr/>
          <a:lstStyle/>
          <a:p>
            <a:fld id="{E6EBDFBA-FC2E-4D7C-9D00-0E4FB535C8FB}" type="datetime1">
              <a:rPr lang="en-US" smtClean="0"/>
              <a:pPr/>
              <a:t>2/28/2024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pPr/>
              <a:t>‹#›</a:t>
            </a:fld>
            <a:endParaRPr lang="en-US" dirty="0"/>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5780" y="704088"/>
            <a:ext cx="946404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525782" y="1855248"/>
            <a:ext cx="4646216"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5341782" y="1859761"/>
            <a:ext cx="4648041"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525782" y="2514600"/>
            <a:ext cx="4646216"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5341782" y="2514600"/>
            <a:ext cx="4648041"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1BF3D89-1D07-41FA-B7C5-626617D7C401}" type="datetime1">
              <a:rPr lang="en-US" smtClean="0"/>
              <a:pPr/>
              <a:t>2/28/2024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01CF334-2D5C-4859-84A6-CA7E6E43FAEB}" type="slidenum">
              <a:rPr lang="en-US" smtClean="0"/>
              <a:pPr/>
              <a:t>‹#›</a:t>
            </a:fld>
            <a:endParaRPr lang="en-US" dirty="0"/>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25780" y="704088"/>
            <a:ext cx="955167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184A42A0-2565-4C12-97FC-5B241F4DE803}" type="datetime1">
              <a:rPr lang="en-US" smtClean="0"/>
              <a:pPr/>
              <a:t>2/28/2024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01CF334-2D5C-4859-84A6-CA7E6E43FAEB}" type="slidenum">
              <a:rPr lang="en-US" smtClean="0"/>
              <a:pPr/>
              <a:t>‹#›</a:t>
            </a:fld>
            <a:endParaRPr lang="en-US" dirty="0"/>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F38B7B-0AE7-4093-89CA-6711BC7BEC15}" type="datetime1">
              <a:rPr lang="en-US" smtClean="0"/>
              <a:pPr/>
              <a:t>2/28/2024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pPr/>
              <a:t>‹#›</a:t>
            </a:fld>
            <a:endParaRPr lang="en-US" dirty="0"/>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8670" y="514352"/>
            <a:ext cx="315468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788670" y="1676400"/>
            <a:ext cx="315468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111308" y="1676400"/>
            <a:ext cx="5878513"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C8C12E2-E692-416C-883A-1A3207EC5C47}" type="datetime1">
              <a:rPr lang="en-US" smtClean="0"/>
              <a:pPr/>
              <a:t>2/28/2024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pPr/>
              <a:t>‹#›</a:t>
            </a:fld>
            <a:endParaRPr lang="en-US" dirty="0"/>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0954" y="-7144"/>
            <a:ext cx="10537508"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solidFill>
            <a:srgbClr val="7030A0"/>
          </a:soli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5038726" y="-7143"/>
            <a:ext cx="5476875"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solidFill>
            <a:srgbClr val="7030A0"/>
          </a:soli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525780" y="704088"/>
            <a:ext cx="946404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525780" y="1935480"/>
            <a:ext cx="946404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525780" y="6356354"/>
            <a:ext cx="245364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EF806E3-CC10-44C6-A1A3-F246FD2A7634}" type="datetime1">
              <a:rPr lang="en-US" smtClean="0"/>
              <a:pPr/>
              <a:t>2/28/2024</a:t>
            </a:fld>
            <a:endParaRPr lang="en-US" dirty="0"/>
          </a:p>
        </p:txBody>
      </p:sp>
      <p:sp>
        <p:nvSpPr>
          <p:cNvPr id="22" name="Footer Placeholder 21"/>
          <p:cNvSpPr>
            <a:spLocks noGrp="1"/>
          </p:cNvSpPr>
          <p:nvPr>
            <p:ph type="ftr" sz="quarter" idx="3"/>
          </p:nvPr>
        </p:nvSpPr>
        <p:spPr>
          <a:xfrm>
            <a:off x="3067050" y="6356354"/>
            <a:ext cx="385572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9113520" y="6356354"/>
            <a:ext cx="8763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01CF334-2D5C-4859-84A6-CA7E6E43FAEB}" type="slidenum">
              <a:rPr lang="en-US" smtClean="0"/>
              <a:pPr/>
              <a:t>‹#›</a:t>
            </a:fld>
            <a:endParaRPr lang="en-US" dirty="0"/>
          </a:p>
        </p:txBody>
      </p:sp>
      <p:grpSp>
        <p:nvGrpSpPr>
          <p:cNvPr id="2" name="Group 1"/>
          <p:cNvGrpSpPr/>
          <p:nvPr/>
        </p:nvGrpSpPr>
        <p:grpSpPr>
          <a:xfrm>
            <a:off x="-21867" y="202408"/>
            <a:ext cx="105576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solidFill>
                <a:srgbClr val="7030A0"/>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solidFill>
                <a:srgbClr val="7030A0"/>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2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1" r:id="rId13"/>
    <p:sldLayoutId id="2147483722" r:id="rId14"/>
    <p:sldLayoutId id="2147483723" r:id="rId15"/>
  </p:sldLayoutIdLst>
  <p:transition spd="med">
    <p:fade/>
  </p:transition>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3.xml"/><Relationship Id="rId1" Type="http://schemas.openxmlformats.org/officeDocument/2006/relationships/slideLayout" Target="../slideLayouts/slideLayout15.xml"/><Relationship Id="rId4" Type="http://schemas.openxmlformats.org/officeDocument/2006/relationships/image" Target="../media/image8.emf"/></Relationships>
</file>

<file path=ppt/slides/_rels/slide2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hyperlink" Target="https://pubmed.ncbi.nlm.nih.gov/?term=Bowes%20G%5bAuthor%5d" TargetMode="External"/><Relationship Id="rId3" Type="http://schemas.openxmlformats.org/officeDocument/2006/relationships/hyperlink" Target="https://pubmed.ncbi.nlm.nih.gov/?term=Coffey%20CM%5bAuthor%5d" TargetMode="External"/><Relationship Id="rId7" Type="http://schemas.openxmlformats.org/officeDocument/2006/relationships/hyperlink" Target="https://pubmed.ncbi.nlm.nih.gov/?term=Day%20N%5bAuthor%5d" TargetMode="External"/><Relationship Id="rId2" Type="http://schemas.openxmlformats.org/officeDocument/2006/relationships/hyperlink" Target="https://pubmed.ncbi.nlm.nih.gov/?term=Sanci%20LA%5bAuthor%5d" TargetMode="External"/><Relationship Id="rId1" Type="http://schemas.openxmlformats.org/officeDocument/2006/relationships/slideLayout" Target="../slideLayouts/slideLayout2.xml"/><Relationship Id="rId6" Type="http://schemas.openxmlformats.org/officeDocument/2006/relationships/hyperlink" Target="https://pubmed.ncbi.nlm.nih.gov/?term=Patton%20GC%5bAuthor%5d" TargetMode="External"/><Relationship Id="rId5" Type="http://schemas.openxmlformats.org/officeDocument/2006/relationships/hyperlink" Target="https://pubmed.ncbi.nlm.nih.gov/?term=Carr-Gregg%20M%5bAuthor%5d" TargetMode="External"/><Relationship Id="rId4" Type="http://schemas.openxmlformats.org/officeDocument/2006/relationships/hyperlink" Target="https://pubmed.ncbi.nlm.nih.gov/?term=Veit%20FC%5bAuthor%5d" TargetMode="Externa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3410" y="2208618"/>
            <a:ext cx="9029396" cy="1716282"/>
          </a:xfrm>
          <a:solidFill>
            <a:schemeClr val="bg1"/>
          </a:solidFill>
        </p:spPr>
        <p:txBody>
          <a:bodyPr>
            <a:normAutofit/>
          </a:bodyPr>
          <a:lstStyle/>
          <a:p>
            <a:pPr algn="ctr"/>
            <a:r>
              <a:rPr lang="en-US" dirty="0">
                <a:ln>
                  <a:solidFill>
                    <a:srgbClr val="7030A0"/>
                  </a:solidFill>
                </a:ln>
                <a:solidFill>
                  <a:srgbClr val="7030A0"/>
                </a:solidFill>
              </a:rPr>
              <a:t>CM 10.8 ARSH</a:t>
            </a:r>
          </a:p>
        </p:txBody>
      </p:sp>
      <p:sp>
        <p:nvSpPr>
          <p:cNvPr id="3" name="Subtitle 2"/>
          <p:cNvSpPr>
            <a:spLocks noGrp="1"/>
          </p:cNvSpPr>
          <p:nvPr>
            <p:ph type="subTitle" idx="1"/>
          </p:nvPr>
        </p:nvSpPr>
        <p:spPr>
          <a:xfrm>
            <a:off x="641547" y="4234375"/>
            <a:ext cx="9032900" cy="1126605"/>
          </a:xfrm>
        </p:spPr>
        <p:txBody>
          <a:bodyPr>
            <a:normAutofit fontScale="40000" lnSpcReduction="20000"/>
          </a:bodyPr>
          <a:lstStyle/>
          <a:p>
            <a:pPr algn="ctr"/>
            <a:r>
              <a:rPr lang="en-US" sz="4000" dirty="0">
                <a:ln>
                  <a:solidFill>
                    <a:srgbClr val="7030A0"/>
                  </a:solidFill>
                </a:ln>
              </a:rPr>
              <a:t>Dr. Niraj Pandit</a:t>
            </a:r>
          </a:p>
          <a:p>
            <a:pPr algn="ctr"/>
            <a:r>
              <a:rPr lang="en-US" sz="4000">
                <a:ln>
                  <a:solidFill>
                    <a:srgbClr val="7030A0"/>
                  </a:solidFill>
                </a:ln>
              </a:rPr>
              <a:t>Professor &amp; Hea</a:t>
            </a:r>
            <a:r>
              <a:rPr lang="en-US" sz="4000" dirty="0">
                <a:ln>
                  <a:solidFill>
                    <a:srgbClr val="7030A0"/>
                  </a:solidFill>
                </a:ln>
              </a:rPr>
              <a:t>d</a:t>
            </a:r>
          </a:p>
          <a:p>
            <a:pPr algn="ctr"/>
            <a:r>
              <a:rPr lang="en-US" sz="4000" dirty="0">
                <a:ln>
                  <a:solidFill>
                    <a:srgbClr val="7030A0"/>
                  </a:solidFill>
                </a:ln>
              </a:rPr>
              <a:t>Department of Community Medicine,</a:t>
            </a:r>
          </a:p>
          <a:p>
            <a:pPr algn="ctr"/>
            <a:r>
              <a:rPr lang="en-US" sz="4000" dirty="0">
                <a:ln>
                  <a:solidFill>
                    <a:srgbClr val="7030A0"/>
                  </a:solidFill>
                </a:ln>
              </a:rPr>
              <a:t>SBKSMIRC, </a:t>
            </a:r>
            <a:r>
              <a:rPr lang="en-US" sz="4000" dirty="0" err="1">
                <a:ln>
                  <a:solidFill>
                    <a:srgbClr val="7030A0"/>
                  </a:solidFill>
                </a:ln>
              </a:rPr>
              <a:t>Sumandeep</a:t>
            </a:r>
            <a:r>
              <a:rPr lang="en-US" sz="4000" dirty="0">
                <a:ln>
                  <a:solidFill>
                    <a:srgbClr val="7030A0"/>
                  </a:solidFill>
                </a:ln>
              </a:rPr>
              <a:t> </a:t>
            </a:r>
            <a:r>
              <a:rPr lang="en-US" sz="4000" dirty="0" err="1">
                <a:ln>
                  <a:solidFill>
                    <a:srgbClr val="7030A0"/>
                  </a:solidFill>
                </a:ln>
              </a:rPr>
              <a:t>Vidyapeeth</a:t>
            </a:r>
            <a:r>
              <a:rPr lang="en-US" sz="4000" dirty="0">
                <a:ln>
                  <a:solidFill>
                    <a:srgbClr val="7030A0"/>
                  </a:solidFill>
                </a:ln>
              </a:rPr>
              <a:t> DU, </a:t>
            </a:r>
            <a:r>
              <a:rPr lang="en-US" sz="4000" dirty="0" err="1">
                <a:ln>
                  <a:solidFill>
                    <a:srgbClr val="7030A0"/>
                  </a:solidFill>
                </a:ln>
              </a:rPr>
              <a:t>Piparia</a:t>
            </a:r>
            <a:endParaRPr lang="en-US" dirty="0">
              <a:ln>
                <a:solidFill>
                  <a:srgbClr val="7030A0"/>
                </a:solidFill>
              </a:ln>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5780" y="704088"/>
            <a:ext cx="9464040" cy="911352"/>
          </a:xfrm>
        </p:spPr>
        <p:txBody>
          <a:bodyPr/>
          <a:lstStyle/>
          <a:p>
            <a:r>
              <a:rPr lang="en-US" dirty="0"/>
              <a:t>Special Characteristics</a:t>
            </a:r>
          </a:p>
        </p:txBody>
      </p:sp>
      <p:sp>
        <p:nvSpPr>
          <p:cNvPr id="3" name="Content Placeholder 2"/>
          <p:cNvSpPr>
            <a:spLocks noGrp="1"/>
          </p:cNvSpPr>
          <p:nvPr>
            <p:ph idx="1"/>
          </p:nvPr>
        </p:nvSpPr>
        <p:spPr>
          <a:xfrm>
            <a:off x="525780" y="1737360"/>
            <a:ext cx="9464040" cy="4587240"/>
          </a:xfrm>
        </p:spPr>
        <p:txBody>
          <a:bodyPr>
            <a:normAutofit/>
          </a:bodyPr>
          <a:lstStyle/>
          <a:p>
            <a:r>
              <a:rPr lang="en-US" sz="3200" dirty="0"/>
              <a:t>Rapid physical growth &amp; development</a:t>
            </a:r>
          </a:p>
          <a:p>
            <a:r>
              <a:rPr lang="en-US" sz="3200" dirty="0"/>
              <a:t> Onset of sexual activity: Secondary sexual characteristics</a:t>
            </a:r>
          </a:p>
          <a:p>
            <a:r>
              <a:rPr lang="en-US" sz="3200" dirty="0"/>
              <a:t> Beginning of menstruation in girls</a:t>
            </a:r>
          </a:p>
          <a:p>
            <a:r>
              <a:rPr lang="en-US" sz="3200" dirty="0"/>
              <a:t> Transition: Dependent to Independent; Establishing identity</a:t>
            </a:r>
          </a:p>
          <a:p>
            <a:r>
              <a:rPr lang="en-US" sz="3200" dirty="0"/>
              <a:t> Experimentation</a:t>
            </a:r>
          </a:p>
        </p:txBody>
      </p:sp>
      <p:sp>
        <p:nvSpPr>
          <p:cNvPr id="4" name="Slide Number Placeholder 3"/>
          <p:cNvSpPr>
            <a:spLocks noGrp="1"/>
          </p:cNvSpPr>
          <p:nvPr>
            <p:ph type="sldNum" sz="quarter" idx="12"/>
          </p:nvPr>
        </p:nvSpPr>
        <p:spPr/>
        <p:txBody>
          <a:bodyPr/>
          <a:lstStyle/>
          <a:p>
            <a:fld id="{401CF334-2D5C-4859-84A6-CA7E6E43FAEB}" type="slidenum">
              <a:rPr lang="en-US" smtClean="0"/>
              <a:pPr/>
              <a:t>10</a:t>
            </a:fld>
            <a:endParaRPr lang="en-US" dirty="0"/>
          </a:p>
        </p:txBody>
      </p:sp>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r>
              <a:rPr lang="en-US" dirty="0"/>
              <a:t> </a:t>
            </a:r>
            <a:r>
              <a:rPr lang="en-US" dirty="0">
                <a:solidFill>
                  <a:srgbClr val="FF0000"/>
                </a:solidFill>
              </a:rPr>
              <a:t>A – Aggressive, </a:t>
            </a:r>
            <a:r>
              <a:rPr lang="en-US" dirty="0" err="1">
                <a:solidFill>
                  <a:srgbClr val="FF0000"/>
                </a:solidFill>
              </a:rPr>
              <a:t>Anaemic</a:t>
            </a:r>
            <a:r>
              <a:rPr lang="en-US" dirty="0">
                <a:solidFill>
                  <a:srgbClr val="FF0000"/>
                </a:solidFill>
              </a:rPr>
              <a:t>, Abortion </a:t>
            </a:r>
          </a:p>
          <a:p>
            <a:pPr algn="just"/>
            <a:r>
              <a:rPr lang="en-US" dirty="0">
                <a:solidFill>
                  <a:srgbClr val="FF0000"/>
                </a:solidFill>
              </a:rPr>
              <a:t>D – Dynamic, Developing, Depressed </a:t>
            </a:r>
          </a:p>
          <a:p>
            <a:pPr algn="just"/>
            <a:r>
              <a:rPr lang="en-US" dirty="0">
                <a:solidFill>
                  <a:srgbClr val="FF0000"/>
                </a:solidFill>
              </a:rPr>
              <a:t>O – Overconfident, Overindulging, Obese </a:t>
            </a:r>
          </a:p>
          <a:p>
            <a:pPr algn="just"/>
            <a:r>
              <a:rPr lang="en-US" dirty="0">
                <a:solidFill>
                  <a:srgbClr val="FF0000"/>
                </a:solidFill>
              </a:rPr>
              <a:t>L – Loud but lonely &amp; Lack information </a:t>
            </a:r>
          </a:p>
          <a:p>
            <a:pPr algn="just"/>
            <a:r>
              <a:rPr lang="en-US" dirty="0">
                <a:solidFill>
                  <a:srgbClr val="FF0000"/>
                </a:solidFill>
              </a:rPr>
              <a:t>E – Enthusiastic, Explorative &amp; Experimenting </a:t>
            </a:r>
          </a:p>
          <a:p>
            <a:pPr algn="just"/>
            <a:r>
              <a:rPr lang="en-US" dirty="0">
                <a:solidFill>
                  <a:srgbClr val="FF0000"/>
                </a:solidFill>
              </a:rPr>
              <a:t> S – Social, Sexual, &amp; Spiritual  </a:t>
            </a:r>
          </a:p>
          <a:p>
            <a:pPr algn="just"/>
            <a:r>
              <a:rPr lang="en-US" dirty="0">
                <a:solidFill>
                  <a:srgbClr val="FF0000"/>
                </a:solidFill>
              </a:rPr>
              <a:t>C – Courageous, Cheerful, &amp; Concern </a:t>
            </a:r>
          </a:p>
          <a:p>
            <a:pPr algn="just"/>
            <a:r>
              <a:rPr lang="en-US" dirty="0">
                <a:solidFill>
                  <a:srgbClr val="FF0000"/>
                </a:solidFill>
              </a:rPr>
              <a:t>E – Emotional, Eager &amp; Emulating  </a:t>
            </a:r>
          </a:p>
          <a:p>
            <a:pPr algn="just"/>
            <a:r>
              <a:rPr lang="en-US" dirty="0">
                <a:solidFill>
                  <a:srgbClr val="FF0000"/>
                </a:solidFill>
              </a:rPr>
              <a:t>N – Nervous, Never say no to peers </a:t>
            </a:r>
          </a:p>
          <a:p>
            <a:pPr algn="just"/>
            <a:r>
              <a:rPr lang="en-US" dirty="0">
                <a:solidFill>
                  <a:srgbClr val="FF0000"/>
                </a:solidFill>
              </a:rPr>
              <a:t>T – Temperamental, Teenage pregnancy</a:t>
            </a:r>
          </a:p>
        </p:txBody>
      </p:sp>
      <p:sp>
        <p:nvSpPr>
          <p:cNvPr id="4" name="Slide Number Placeholder 3"/>
          <p:cNvSpPr>
            <a:spLocks noGrp="1"/>
          </p:cNvSpPr>
          <p:nvPr>
            <p:ph type="sldNum" sz="quarter" idx="12"/>
          </p:nvPr>
        </p:nvSpPr>
        <p:spPr/>
        <p:txBody>
          <a:bodyPr/>
          <a:lstStyle/>
          <a:p>
            <a:fld id="{401CF334-2D5C-4859-84A6-CA7E6E43FAEB}" type="slidenum">
              <a:rPr lang="en-US" smtClean="0"/>
              <a:pPr/>
              <a:t>11</a:t>
            </a:fld>
            <a:endParaRPr lang="en-US" dirty="0"/>
          </a:p>
        </p:txBody>
      </p:sp>
    </p:spTree>
    <p:extLst>
      <p:ext uri="{BB962C8B-B14F-4D97-AF65-F5344CB8AC3E}">
        <p14:creationId xmlns:p14="http://schemas.microsoft.com/office/powerpoint/2010/main" val="3169814215"/>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5780" y="704088"/>
            <a:ext cx="9464040" cy="911352"/>
          </a:xfrm>
        </p:spPr>
        <p:txBody>
          <a:bodyPr/>
          <a:lstStyle/>
          <a:p>
            <a:r>
              <a:rPr lang="en-US" dirty="0"/>
              <a:t>Puberty</a:t>
            </a:r>
          </a:p>
        </p:txBody>
      </p:sp>
      <p:sp>
        <p:nvSpPr>
          <p:cNvPr id="3" name="Content Placeholder 2"/>
          <p:cNvSpPr>
            <a:spLocks noGrp="1"/>
          </p:cNvSpPr>
          <p:nvPr>
            <p:ph idx="1"/>
          </p:nvPr>
        </p:nvSpPr>
        <p:spPr>
          <a:xfrm>
            <a:off x="525780" y="1737360"/>
            <a:ext cx="9464040" cy="4587240"/>
          </a:xfrm>
        </p:spPr>
        <p:txBody>
          <a:bodyPr>
            <a:normAutofit/>
          </a:bodyPr>
          <a:lstStyle/>
          <a:p>
            <a:pPr>
              <a:buNone/>
            </a:pPr>
            <a:r>
              <a:rPr lang="en-US" sz="3200" b="1" i="1" u="sng" dirty="0"/>
              <a:t>Sexual changes</a:t>
            </a:r>
          </a:p>
          <a:p>
            <a:pPr marL="914400">
              <a:buFont typeface="Wingdings" pitchFamily="2" charset="2"/>
              <a:buChar char="Ø"/>
            </a:pPr>
            <a:r>
              <a:rPr lang="en-US" sz="3200" dirty="0"/>
              <a:t> Boys:  Testosterone. Production of sperms &amp; ejaculation </a:t>
            </a:r>
          </a:p>
          <a:p>
            <a:pPr marL="914400">
              <a:buFont typeface="Wingdings" pitchFamily="2" charset="2"/>
              <a:buChar char="Ø"/>
            </a:pPr>
            <a:r>
              <a:rPr lang="en-US" sz="3200" dirty="0"/>
              <a:t>Girls: Estrogen. Menstruation &amp; ovulation</a:t>
            </a:r>
          </a:p>
          <a:p>
            <a:pPr>
              <a:buNone/>
            </a:pPr>
            <a:r>
              <a:rPr lang="en-US" sz="3200" b="1" i="1" u="sng" dirty="0"/>
              <a:t>Secondary Sexual Characters</a:t>
            </a:r>
          </a:p>
          <a:p>
            <a:pPr marL="914400">
              <a:buFont typeface="Wingdings" pitchFamily="2" charset="2"/>
              <a:buChar char="Ø"/>
            </a:pPr>
            <a:r>
              <a:rPr lang="en-US" sz="3200" dirty="0"/>
              <a:t> Boys: Pubic hair, hair on face, deep voice</a:t>
            </a:r>
          </a:p>
          <a:p>
            <a:pPr marL="914400">
              <a:buFont typeface="Wingdings" pitchFamily="2" charset="2"/>
              <a:buChar char="Ø"/>
            </a:pPr>
            <a:r>
              <a:rPr lang="en-US" sz="3200" dirty="0"/>
              <a:t> Girls: Development of breasts, pubic hair, rounding of hips</a:t>
            </a:r>
          </a:p>
        </p:txBody>
      </p:sp>
      <p:sp>
        <p:nvSpPr>
          <p:cNvPr id="4" name="Slide Number Placeholder 3"/>
          <p:cNvSpPr>
            <a:spLocks noGrp="1"/>
          </p:cNvSpPr>
          <p:nvPr>
            <p:ph type="sldNum" sz="quarter" idx="12"/>
          </p:nvPr>
        </p:nvSpPr>
        <p:spPr/>
        <p:txBody>
          <a:bodyPr/>
          <a:lstStyle/>
          <a:p>
            <a:fld id="{401CF334-2D5C-4859-84A6-CA7E6E43FAEB}" type="slidenum">
              <a:rPr lang="en-US" smtClean="0"/>
              <a:pPr/>
              <a:t>12</a:t>
            </a:fld>
            <a:endParaRPr lang="en-US" dirty="0"/>
          </a:p>
        </p:txBody>
      </p:sp>
    </p:spTree>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881314" y="533401"/>
            <a:ext cx="6408737" cy="1311275"/>
          </a:xfrm>
          <a:noFill/>
        </p:spPr>
        <p:txBody>
          <a:bodyPr vert="horz" lIns="90488" tIns="44450" rIns="90488" bIns="44450" anchor="b">
            <a:normAutofit/>
          </a:bodyPr>
          <a:lstStyle/>
          <a:p>
            <a:pPr eaLnBrk="1" hangingPunct="1"/>
            <a:r>
              <a:rPr lang="en-GB" altLang="en-US" sz="3600">
                <a:solidFill>
                  <a:srgbClr val="0000FF"/>
                </a:solidFill>
              </a:rPr>
              <a:t>What adolescents </a:t>
            </a:r>
            <a:br>
              <a:rPr lang="en-GB" altLang="en-US" sz="3600">
                <a:solidFill>
                  <a:srgbClr val="0000FF"/>
                </a:solidFill>
              </a:rPr>
            </a:br>
            <a:r>
              <a:rPr lang="en-GB" altLang="en-US" sz="3600">
                <a:solidFill>
                  <a:srgbClr val="0000FF"/>
                </a:solidFill>
              </a:rPr>
              <a:t>need &amp; why?</a:t>
            </a:r>
            <a:endParaRPr lang="en-GB" altLang="en-US" sz="3600"/>
          </a:p>
        </p:txBody>
      </p:sp>
      <p:sp>
        <p:nvSpPr>
          <p:cNvPr id="18435" name="Rectangle 3"/>
          <p:cNvSpPr>
            <a:spLocks noGrp="1" noChangeArrowheads="1"/>
          </p:cNvSpPr>
          <p:nvPr>
            <p:ph type="body" idx="1"/>
          </p:nvPr>
        </p:nvSpPr>
        <p:spPr>
          <a:xfrm>
            <a:off x="1944689" y="1684339"/>
            <a:ext cx="4897437" cy="4192587"/>
          </a:xfrm>
          <a:noFill/>
        </p:spPr>
        <p:txBody>
          <a:bodyPr vert="horz" lIns="90488" tIns="44450" rIns="90488" bIns="44450">
            <a:normAutofit/>
          </a:bodyPr>
          <a:lstStyle/>
          <a:p>
            <a:pPr eaLnBrk="1" hangingPunct="1">
              <a:lnSpc>
                <a:spcPct val="80000"/>
              </a:lnSpc>
            </a:pPr>
            <a:endParaRPr lang="en-GB" altLang="en-US" sz="2800" b="1">
              <a:solidFill>
                <a:srgbClr val="FF0000"/>
              </a:solidFill>
            </a:endParaRPr>
          </a:p>
          <a:p>
            <a:pPr eaLnBrk="1" hangingPunct="1">
              <a:lnSpc>
                <a:spcPct val="80000"/>
              </a:lnSpc>
            </a:pPr>
            <a:r>
              <a:rPr lang="en-GB" altLang="en-US" sz="2800" b="1">
                <a:solidFill>
                  <a:srgbClr val="FF0000"/>
                </a:solidFill>
              </a:rPr>
              <a:t>Information &amp; skills</a:t>
            </a:r>
            <a:r>
              <a:rPr lang="en-GB" altLang="en-US" sz="2800" b="1"/>
              <a:t> </a:t>
            </a:r>
          </a:p>
          <a:p>
            <a:pPr eaLnBrk="1" hangingPunct="1">
              <a:lnSpc>
                <a:spcPct val="80000"/>
              </a:lnSpc>
              <a:buFontTx/>
              <a:buChar char=" "/>
            </a:pPr>
            <a:r>
              <a:rPr lang="en-GB" altLang="en-US" sz="2800" b="1"/>
              <a:t>(they are still developing)</a:t>
            </a:r>
          </a:p>
          <a:p>
            <a:pPr eaLnBrk="1" hangingPunct="1">
              <a:lnSpc>
                <a:spcPct val="80000"/>
              </a:lnSpc>
            </a:pPr>
            <a:r>
              <a:rPr lang="en-GB" altLang="en-US" sz="2800" b="1">
                <a:solidFill>
                  <a:srgbClr val="FF0000"/>
                </a:solidFill>
              </a:rPr>
              <a:t>Safe &amp; supportive environment</a:t>
            </a:r>
            <a:r>
              <a:rPr lang="en-GB" altLang="en-US" sz="2800" b="1"/>
              <a:t> </a:t>
            </a:r>
          </a:p>
          <a:p>
            <a:pPr eaLnBrk="1" hangingPunct="1">
              <a:lnSpc>
                <a:spcPct val="80000"/>
              </a:lnSpc>
              <a:buFontTx/>
              <a:buChar char=" "/>
            </a:pPr>
            <a:r>
              <a:rPr lang="en-GB" altLang="en-US" sz="2800" b="1"/>
              <a:t>(they live in an adult world)</a:t>
            </a:r>
          </a:p>
          <a:p>
            <a:pPr eaLnBrk="1" hangingPunct="1">
              <a:lnSpc>
                <a:spcPct val="80000"/>
              </a:lnSpc>
            </a:pPr>
            <a:r>
              <a:rPr lang="en-GB" altLang="en-US" sz="2800" b="1">
                <a:solidFill>
                  <a:srgbClr val="FF0000"/>
                </a:solidFill>
              </a:rPr>
              <a:t>Health &amp; counselling services</a:t>
            </a:r>
            <a:endParaRPr lang="en-GB" altLang="en-US" sz="2800" b="1"/>
          </a:p>
          <a:p>
            <a:pPr eaLnBrk="1" hangingPunct="1">
              <a:lnSpc>
                <a:spcPct val="80000"/>
              </a:lnSpc>
              <a:buFontTx/>
              <a:buChar char=" "/>
            </a:pPr>
            <a:r>
              <a:rPr lang="en-GB" altLang="en-US" sz="2800" b="1"/>
              <a:t>(they need a safety net) </a:t>
            </a:r>
          </a:p>
          <a:p>
            <a:pPr eaLnBrk="1" hangingPunct="1">
              <a:lnSpc>
                <a:spcPct val="80000"/>
              </a:lnSpc>
            </a:pPr>
            <a:endParaRPr lang="en-GB" altLang="en-US" sz="2800" b="1"/>
          </a:p>
        </p:txBody>
      </p:sp>
      <p:sp>
        <p:nvSpPr>
          <p:cNvPr id="18436" name="Text Box 4"/>
          <p:cNvSpPr txBox="1">
            <a:spLocks noChangeArrowheads="1"/>
          </p:cNvSpPr>
          <p:nvPr/>
        </p:nvSpPr>
        <p:spPr bwMode="auto">
          <a:xfrm>
            <a:off x="6894513" y="2873376"/>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400">
                <a:solidFill>
                  <a:schemeClr val="tx1"/>
                </a:solidFill>
                <a:latin typeface="Arial" panose="020B0604020202020204" pitchFamily="34" charset="0"/>
                <a:cs typeface="Arial" panose="020B0604020202020204" pitchFamily="34" charset="0"/>
              </a:defRPr>
            </a:lvl1pPr>
            <a:lvl2pPr marL="742950" indent="-285750" eaLnBrk="0" hangingPunct="0">
              <a:defRPr sz="4400">
                <a:solidFill>
                  <a:schemeClr val="tx1"/>
                </a:solidFill>
                <a:latin typeface="Arial" panose="020B0604020202020204" pitchFamily="34" charset="0"/>
                <a:cs typeface="Arial" panose="020B0604020202020204" pitchFamily="34" charset="0"/>
              </a:defRPr>
            </a:lvl2pPr>
            <a:lvl3pPr marL="1143000" indent="-228600" eaLnBrk="0" hangingPunct="0">
              <a:defRPr sz="4400">
                <a:solidFill>
                  <a:schemeClr val="tx1"/>
                </a:solidFill>
                <a:latin typeface="Arial" panose="020B0604020202020204" pitchFamily="34" charset="0"/>
                <a:cs typeface="Arial" panose="020B0604020202020204" pitchFamily="34" charset="0"/>
              </a:defRPr>
            </a:lvl3pPr>
            <a:lvl4pPr marL="1600200" indent="-228600" eaLnBrk="0" hangingPunct="0">
              <a:defRPr sz="4400">
                <a:solidFill>
                  <a:schemeClr val="tx1"/>
                </a:solidFill>
                <a:latin typeface="Arial" panose="020B0604020202020204" pitchFamily="34" charset="0"/>
                <a:cs typeface="Arial" panose="020B0604020202020204" pitchFamily="34" charset="0"/>
              </a:defRPr>
            </a:lvl4pPr>
            <a:lvl5pPr marL="2057400" indent="-228600" eaLnBrk="0" hangingPunct="0">
              <a:defRPr sz="4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9pPr>
          </a:lstStyle>
          <a:p>
            <a:pPr eaLnBrk="1" hangingPunct="1"/>
            <a:endParaRPr lang="en-US" altLang="en-US" sz="1800"/>
          </a:p>
        </p:txBody>
      </p:sp>
      <p:pic>
        <p:nvPicPr>
          <p:cNvPr id="1843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13563" y="2133600"/>
            <a:ext cx="2781300" cy="381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8"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6626" y="333375"/>
            <a:ext cx="1673225" cy="194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62961928"/>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5780" y="704088"/>
            <a:ext cx="9464040" cy="911352"/>
          </a:xfrm>
        </p:spPr>
        <p:txBody>
          <a:bodyPr/>
          <a:lstStyle/>
          <a:p>
            <a:r>
              <a:rPr lang="en-US" dirty="0"/>
              <a:t>Health Needs of Adolescents</a:t>
            </a:r>
          </a:p>
        </p:txBody>
      </p:sp>
      <p:sp>
        <p:nvSpPr>
          <p:cNvPr id="3" name="Content Placeholder 2"/>
          <p:cNvSpPr>
            <a:spLocks noGrp="1"/>
          </p:cNvSpPr>
          <p:nvPr>
            <p:ph idx="1"/>
          </p:nvPr>
        </p:nvSpPr>
        <p:spPr>
          <a:xfrm>
            <a:off x="525780" y="1737360"/>
            <a:ext cx="9464040" cy="4587240"/>
          </a:xfrm>
        </p:spPr>
        <p:txBody>
          <a:bodyPr>
            <a:normAutofit/>
          </a:bodyPr>
          <a:lstStyle/>
          <a:p>
            <a:r>
              <a:rPr lang="en-US" sz="3200" dirty="0"/>
              <a:t>Correct &amp; complete information on: Health, Menstruation, Hygiene, Sexuality</a:t>
            </a:r>
          </a:p>
          <a:p>
            <a:r>
              <a:rPr lang="en-US" sz="3200" dirty="0"/>
              <a:t> Adequate diet for growth &amp; development</a:t>
            </a:r>
          </a:p>
          <a:p>
            <a:r>
              <a:rPr lang="en-US" sz="3200" dirty="0"/>
              <a:t> Healthy life styles</a:t>
            </a:r>
          </a:p>
          <a:p>
            <a:r>
              <a:rPr lang="en-US" sz="3200" dirty="0"/>
              <a:t> Education: Guidance/ counseling</a:t>
            </a:r>
          </a:p>
          <a:p>
            <a:r>
              <a:rPr lang="en-US" sz="3200" dirty="0"/>
              <a:t> Supportive environment</a:t>
            </a:r>
          </a:p>
        </p:txBody>
      </p:sp>
      <p:sp>
        <p:nvSpPr>
          <p:cNvPr id="4" name="Slide Number Placeholder 3"/>
          <p:cNvSpPr>
            <a:spLocks noGrp="1"/>
          </p:cNvSpPr>
          <p:nvPr>
            <p:ph type="sldNum" sz="quarter" idx="12"/>
          </p:nvPr>
        </p:nvSpPr>
        <p:spPr/>
        <p:txBody>
          <a:bodyPr/>
          <a:lstStyle/>
          <a:p>
            <a:fld id="{401CF334-2D5C-4859-84A6-CA7E6E43FAEB}" type="slidenum">
              <a:rPr lang="en-US" smtClean="0"/>
              <a:pPr/>
              <a:t>14</a:t>
            </a:fld>
            <a:endParaRPr lang="en-US" dirty="0"/>
          </a:p>
        </p:txBody>
      </p:sp>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5780" y="704088"/>
            <a:ext cx="9464040" cy="819912"/>
          </a:xfrm>
        </p:spPr>
        <p:txBody>
          <a:bodyPr>
            <a:normAutofit fontScale="90000"/>
          </a:bodyPr>
          <a:lstStyle/>
          <a:p>
            <a:r>
              <a:rPr lang="en-US" dirty="0"/>
              <a:t>Adolescents: Major Health Problems</a:t>
            </a:r>
          </a:p>
        </p:txBody>
      </p:sp>
      <p:sp>
        <p:nvSpPr>
          <p:cNvPr id="3" name="Content Placeholder 2"/>
          <p:cNvSpPr>
            <a:spLocks noGrp="1"/>
          </p:cNvSpPr>
          <p:nvPr>
            <p:ph sz="half" idx="1"/>
          </p:nvPr>
        </p:nvSpPr>
        <p:spPr>
          <a:ln>
            <a:solidFill>
              <a:schemeClr val="accent1"/>
            </a:solidFill>
          </a:ln>
        </p:spPr>
        <p:txBody>
          <a:bodyPr>
            <a:normAutofit/>
          </a:bodyPr>
          <a:lstStyle/>
          <a:p>
            <a:pPr>
              <a:buNone/>
            </a:pPr>
            <a:r>
              <a:rPr lang="en-US" sz="3200" b="1" i="1" u="sng" dirty="0"/>
              <a:t>Knowledge &amp; Information</a:t>
            </a:r>
          </a:p>
          <a:p>
            <a:r>
              <a:rPr lang="en-US" sz="3200" dirty="0"/>
              <a:t>Poor, incorrect knowledge especially about: Sexuality, reproduction</a:t>
            </a:r>
          </a:p>
          <a:p>
            <a:r>
              <a:rPr lang="en-US" sz="3200" dirty="0"/>
              <a:t> Half baked knowledge from peers</a:t>
            </a:r>
          </a:p>
        </p:txBody>
      </p:sp>
      <p:sp>
        <p:nvSpPr>
          <p:cNvPr id="5" name="Content Placeholder 4"/>
          <p:cNvSpPr>
            <a:spLocks noGrp="1"/>
          </p:cNvSpPr>
          <p:nvPr>
            <p:ph sz="half" idx="2"/>
          </p:nvPr>
        </p:nvSpPr>
        <p:spPr>
          <a:ln>
            <a:solidFill>
              <a:schemeClr val="accent1"/>
            </a:solidFill>
          </a:ln>
        </p:spPr>
        <p:txBody>
          <a:bodyPr/>
          <a:lstStyle/>
          <a:p>
            <a:pPr>
              <a:buNone/>
            </a:pPr>
            <a:r>
              <a:rPr lang="en-US" sz="3200" b="1" i="1" u="sng" dirty="0"/>
              <a:t>Anemia, Under-nutrition, Obesity</a:t>
            </a:r>
          </a:p>
          <a:p>
            <a:r>
              <a:rPr lang="en-US" sz="3200" dirty="0"/>
              <a:t>90% girls anemic</a:t>
            </a:r>
          </a:p>
          <a:p>
            <a:r>
              <a:rPr lang="en-US" sz="3200" dirty="0"/>
              <a:t> 30-35 % boys/ girls: Chronic malnutrition</a:t>
            </a:r>
          </a:p>
          <a:p>
            <a:r>
              <a:rPr lang="en-US" sz="3200" dirty="0"/>
              <a:t> Obesity: Especially in Urban area (about 20%)</a:t>
            </a:r>
          </a:p>
          <a:p>
            <a:r>
              <a:rPr lang="en-US" sz="3200" dirty="0"/>
              <a:t> Short stature</a:t>
            </a:r>
          </a:p>
          <a:p>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pPr/>
              <a:t>15</a:t>
            </a:fld>
            <a:endParaRPr lang="en-US" dirty="0"/>
          </a:p>
        </p:txBody>
      </p:sp>
    </p:spTree>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5780" y="704088"/>
            <a:ext cx="9464040" cy="774192"/>
          </a:xfrm>
        </p:spPr>
        <p:txBody>
          <a:bodyPr>
            <a:normAutofit fontScale="90000"/>
          </a:bodyPr>
          <a:lstStyle/>
          <a:p>
            <a:r>
              <a:rPr lang="en-US" dirty="0"/>
              <a:t>Adolescents: Major Health Problems</a:t>
            </a:r>
          </a:p>
        </p:txBody>
      </p:sp>
      <p:sp>
        <p:nvSpPr>
          <p:cNvPr id="3" name="Content Placeholder 2"/>
          <p:cNvSpPr>
            <a:spLocks noGrp="1"/>
          </p:cNvSpPr>
          <p:nvPr>
            <p:ph sz="half" idx="1"/>
          </p:nvPr>
        </p:nvSpPr>
        <p:spPr>
          <a:ln>
            <a:solidFill>
              <a:schemeClr val="accent1"/>
            </a:solidFill>
          </a:ln>
        </p:spPr>
        <p:txBody>
          <a:bodyPr>
            <a:normAutofit fontScale="92500" lnSpcReduction="10000"/>
          </a:bodyPr>
          <a:lstStyle/>
          <a:p>
            <a:pPr>
              <a:buNone/>
            </a:pPr>
            <a:r>
              <a:rPr lang="en-US" sz="3200" b="1" i="1" u="sng" dirty="0"/>
              <a:t>HIV/ AIDS</a:t>
            </a:r>
          </a:p>
          <a:p>
            <a:r>
              <a:rPr lang="en-US" sz="3200" dirty="0"/>
              <a:t>40 % new infections in age 15-24</a:t>
            </a:r>
          </a:p>
          <a:p>
            <a:r>
              <a:rPr lang="en-US" sz="3200" dirty="0"/>
              <a:t> Unsafe sex, early initiation of sex, pre-marital sex</a:t>
            </a:r>
          </a:p>
          <a:p>
            <a:r>
              <a:rPr lang="en-US" sz="3200" dirty="0"/>
              <a:t> Sexual abuse: rape, trafficking for prostitution</a:t>
            </a:r>
          </a:p>
          <a:p>
            <a:r>
              <a:rPr lang="en-US" sz="3200" dirty="0"/>
              <a:t> Homosexuality</a:t>
            </a:r>
          </a:p>
        </p:txBody>
      </p:sp>
      <p:sp>
        <p:nvSpPr>
          <p:cNvPr id="5" name="Content Placeholder 4"/>
          <p:cNvSpPr>
            <a:spLocks noGrp="1"/>
          </p:cNvSpPr>
          <p:nvPr>
            <p:ph sz="half" idx="2"/>
          </p:nvPr>
        </p:nvSpPr>
        <p:spPr>
          <a:ln>
            <a:solidFill>
              <a:schemeClr val="accent1"/>
            </a:solidFill>
          </a:ln>
        </p:spPr>
        <p:txBody>
          <a:bodyPr>
            <a:normAutofit fontScale="92500" lnSpcReduction="10000"/>
          </a:bodyPr>
          <a:lstStyle/>
          <a:p>
            <a:pPr>
              <a:buNone/>
            </a:pPr>
            <a:r>
              <a:rPr lang="en-US" sz="3200" b="1" i="1" u="sng" dirty="0"/>
              <a:t>Early marriages</a:t>
            </a:r>
          </a:p>
          <a:p>
            <a:r>
              <a:rPr lang="en-US" sz="3200" dirty="0"/>
              <a:t>40 % girls married before 18 years</a:t>
            </a:r>
          </a:p>
          <a:p>
            <a:r>
              <a:rPr lang="en-US" sz="3200" dirty="0"/>
              <a:t> Too early, too quick , too many pregnancies</a:t>
            </a:r>
          </a:p>
          <a:p>
            <a:r>
              <a:rPr lang="en-US" sz="3200" dirty="0"/>
              <a:t> Teen age pregnancy = Low birth weight </a:t>
            </a:r>
          </a:p>
        </p:txBody>
      </p:sp>
      <p:sp>
        <p:nvSpPr>
          <p:cNvPr id="4" name="Slide Number Placeholder 3"/>
          <p:cNvSpPr>
            <a:spLocks noGrp="1"/>
          </p:cNvSpPr>
          <p:nvPr>
            <p:ph type="sldNum" sz="quarter" idx="12"/>
          </p:nvPr>
        </p:nvSpPr>
        <p:spPr/>
        <p:txBody>
          <a:bodyPr/>
          <a:lstStyle/>
          <a:p>
            <a:fld id="{401CF334-2D5C-4859-84A6-CA7E6E43FAEB}" type="slidenum">
              <a:rPr lang="en-US" smtClean="0"/>
              <a:pPr/>
              <a:t>16</a:t>
            </a:fld>
            <a:endParaRPr lang="en-US" dirty="0"/>
          </a:p>
        </p:txBody>
      </p:sp>
    </p:spTree>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Adolescents: Major Health Problems</a:t>
            </a:r>
          </a:p>
        </p:txBody>
      </p:sp>
      <p:sp>
        <p:nvSpPr>
          <p:cNvPr id="3" name="Content Placeholder 2"/>
          <p:cNvSpPr>
            <a:spLocks noGrp="1"/>
          </p:cNvSpPr>
          <p:nvPr>
            <p:ph sz="half" idx="1"/>
          </p:nvPr>
        </p:nvSpPr>
        <p:spPr>
          <a:ln>
            <a:solidFill>
              <a:schemeClr val="accent1"/>
            </a:solidFill>
          </a:ln>
        </p:spPr>
        <p:txBody>
          <a:bodyPr>
            <a:normAutofit/>
          </a:bodyPr>
          <a:lstStyle/>
          <a:p>
            <a:pPr>
              <a:buNone/>
            </a:pPr>
            <a:r>
              <a:rPr lang="en-US" sz="3200" b="1" i="1" u="sng" dirty="0"/>
              <a:t>Teen age Pregnancy</a:t>
            </a:r>
          </a:p>
          <a:p>
            <a:r>
              <a:rPr lang="en-US" sz="3200" dirty="0"/>
              <a:t>Account for 15-20 % of total</a:t>
            </a:r>
          </a:p>
          <a:p>
            <a:r>
              <a:rPr lang="en-US" sz="3200" dirty="0"/>
              <a:t>Leads to</a:t>
            </a:r>
          </a:p>
          <a:p>
            <a:pPr>
              <a:buNone/>
            </a:pPr>
            <a:r>
              <a:rPr lang="en-US" sz="3200" dirty="0"/>
              <a:t>        High MMR</a:t>
            </a:r>
          </a:p>
          <a:p>
            <a:pPr>
              <a:buNone/>
            </a:pPr>
            <a:r>
              <a:rPr lang="en-US" sz="3200" dirty="0"/>
              <a:t>        High morbidity</a:t>
            </a:r>
          </a:p>
          <a:p>
            <a:pPr>
              <a:buNone/>
            </a:pPr>
            <a:r>
              <a:rPr lang="en-US" sz="3200" dirty="0"/>
              <a:t>        High fetal deaths</a:t>
            </a:r>
          </a:p>
          <a:p>
            <a:endParaRPr lang="en-US" sz="3200" dirty="0"/>
          </a:p>
        </p:txBody>
      </p:sp>
      <p:sp>
        <p:nvSpPr>
          <p:cNvPr id="5" name="Content Placeholder 4"/>
          <p:cNvSpPr>
            <a:spLocks noGrp="1"/>
          </p:cNvSpPr>
          <p:nvPr>
            <p:ph sz="half" idx="2"/>
          </p:nvPr>
        </p:nvSpPr>
        <p:spPr>
          <a:ln>
            <a:solidFill>
              <a:schemeClr val="accent1"/>
            </a:solidFill>
          </a:ln>
        </p:spPr>
        <p:txBody>
          <a:bodyPr>
            <a:normAutofit/>
          </a:bodyPr>
          <a:lstStyle/>
          <a:p>
            <a:pPr>
              <a:buNone/>
            </a:pPr>
            <a:r>
              <a:rPr lang="en-US" sz="3200" b="1" i="1" u="sng" dirty="0"/>
              <a:t>Unwanted Pregnancies</a:t>
            </a:r>
          </a:p>
          <a:p>
            <a:r>
              <a:rPr lang="en-US" sz="3200" dirty="0"/>
              <a:t>Pregnancies in un-married girls</a:t>
            </a:r>
          </a:p>
          <a:p>
            <a:r>
              <a:rPr lang="en-US" sz="3200" dirty="0"/>
              <a:t> Illegal abortions</a:t>
            </a:r>
          </a:p>
        </p:txBody>
      </p:sp>
      <p:sp>
        <p:nvSpPr>
          <p:cNvPr id="4" name="Slide Number Placeholder 3"/>
          <p:cNvSpPr>
            <a:spLocks noGrp="1"/>
          </p:cNvSpPr>
          <p:nvPr>
            <p:ph type="sldNum" sz="quarter" idx="12"/>
          </p:nvPr>
        </p:nvSpPr>
        <p:spPr/>
        <p:txBody>
          <a:bodyPr/>
          <a:lstStyle/>
          <a:p>
            <a:fld id="{401CF334-2D5C-4859-84A6-CA7E6E43FAEB}" type="slidenum">
              <a:rPr lang="en-US" smtClean="0"/>
              <a:pPr/>
              <a:t>17</a:t>
            </a:fld>
            <a:endParaRPr lang="en-US" dirty="0"/>
          </a:p>
        </p:txBody>
      </p:sp>
    </p:spTree>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5780" y="704088"/>
            <a:ext cx="9464040" cy="835152"/>
          </a:xfrm>
        </p:spPr>
        <p:txBody>
          <a:bodyPr>
            <a:normAutofit fontScale="90000"/>
          </a:bodyPr>
          <a:lstStyle/>
          <a:p>
            <a:r>
              <a:rPr lang="en-US" dirty="0"/>
              <a:t>Adolescents: Major Health Problems</a:t>
            </a:r>
          </a:p>
        </p:txBody>
      </p:sp>
      <p:sp>
        <p:nvSpPr>
          <p:cNvPr id="3" name="Content Placeholder 2"/>
          <p:cNvSpPr>
            <a:spLocks noGrp="1"/>
          </p:cNvSpPr>
          <p:nvPr>
            <p:ph sz="half" idx="1"/>
          </p:nvPr>
        </p:nvSpPr>
        <p:spPr>
          <a:ln>
            <a:solidFill>
              <a:schemeClr val="accent1"/>
            </a:solidFill>
          </a:ln>
        </p:spPr>
        <p:txBody>
          <a:bodyPr>
            <a:normAutofit/>
          </a:bodyPr>
          <a:lstStyle/>
          <a:p>
            <a:pPr>
              <a:buNone/>
            </a:pPr>
            <a:r>
              <a:rPr lang="en-US" sz="3200" b="1" i="1" u="sng" dirty="0"/>
              <a:t>School Drop-outs</a:t>
            </a:r>
          </a:p>
          <a:p>
            <a:r>
              <a:rPr lang="en-US" sz="3200" dirty="0"/>
              <a:t>Only 1/3 rd continue to matriculation</a:t>
            </a:r>
          </a:p>
        </p:txBody>
      </p:sp>
      <p:sp>
        <p:nvSpPr>
          <p:cNvPr id="5" name="Content Placeholder 4"/>
          <p:cNvSpPr>
            <a:spLocks noGrp="1"/>
          </p:cNvSpPr>
          <p:nvPr>
            <p:ph sz="half" idx="2"/>
          </p:nvPr>
        </p:nvSpPr>
        <p:spPr>
          <a:ln>
            <a:solidFill>
              <a:schemeClr val="accent1"/>
            </a:solidFill>
          </a:ln>
        </p:spPr>
        <p:txBody>
          <a:bodyPr>
            <a:normAutofit/>
          </a:bodyPr>
          <a:lstStyle/>
          <a:p>
            <a:pPr>
              <a:buNone/>
            </a:pPr>
            <a:r>
              <a:rPr lang="en-US" sz="3200" b="1" i="1" u="sng" dirty="0"/>
              <a:t>Accidents</a:t>
            </a:r>
          </a:p>
          <a:p>
            <a:r>
              <a:rPr lang="en-US" sz="3200" dirty="0"/>
              <a:t>Rate highest in adolescents</a:t>
            </a:r>
          </a:p>
          <a:p>
            <a:r>
              <a:rPr lang="en-US" sz="3200" dirty="0"/>
              <a:t> Careless, high speed, non-use of protection like helmets, seat belts</a:t>
            </a:r>
          </a:p>
        </p:txBody>
      </p:sp>
      <p:sp>
        <p:nvSpPr>
          <p:cNvPr id="4" name="Slide Number Placeholder 3"/>
          <p:cNvSpPr>
            <a:spLocks noGrp="1"/>
          </p:cNvSpPr>
          <p:nvPr>
            <p:ph type="sldNum" sz="quarter" idx="12"/>
          </p:nvPr>
        </p:nvSpPr>
        <p:spPr/>
        <p:txBody>
          <a:bodyPr/>
          <a:lstStyle/>
          <a:p>
            <a:fld id="{401CF334-2D5C-4859-84A6-CA7E6E43FAEB}" type="slidenum">
              <a:rPr lang="en-US" smtClean="0"/>
              <a:pPr/>
              <a:t>18</a:t>
            </a:fld>
            <a:endParaRPr lang="en-US" dirty="0"/>
          </a:p>
        </p:txBody>
      </p:sp>
    </p:spTree>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5780" y="704088"/>
            <a:ext cx="9464040" cy="774192"/>
          </a:xfrm>
        </p:spPr>
        <p:txBody>
          <a:bodyPr>
            <a:normAutofit fontScale="90000"/>
          </a:bodyPr>
          <a:lstStyle/>
          <a:p>
            <a:r>
              <a:rPr lang="en-US" dirty="0"/>
              <a:t>Adolescents: Major Health Problems</a:t>
            </a:r>
          </a:p>
        </p:txBody>
      </p:sp>
      <p:sp>
        <p:nvSpPr>
          <p:cNvPr id="3" name="Content Placeholder 2"/>
          <p:cNvSpPr>
            <a:spLocks noGrp="1"/>
          </p:cNvSpPr>
          <p:nvPr>
            <p:ph sz="half" idx="1"/>
          </p:nvPr>
        </p:nvSpPr>
        <p:spPr>
          <a:ln>
            <a:solidFill>
              <a:schemeClr val="accent1"/>
            </a:solidFill>
          </a:ln>
        </p:spPr>
        <p:txBody>
          <a:bodyPr>
            <a:normAutofit/>
          </a:bodyPr>
          <a:lstStyle/>
          <a:p>
            <a:pPr>
              <a:buNone/>
            </a:pPr>
            <a:r>
              <a:rPr lang="en-US" sz="3200" b="1" i="1" u="sng" dirty="0"/>
              <a:t>Drug abuse</a:t>
            </a:r>
          </a:p>
          <a:p>
            <a:r>
              <a:rPr lang="en-US" sz="3200" dirty="0"/>
              <a:t>Tendency to experiment</a:t>
            </a:r>
          </a:p>
          <a:p>
            <a:r>
              <a:rPr lang="en-US" sz="3200" dirty="0"/>
              <a:t> Peer pressure</a:t>
            </a:r>
          </a:p>
          <a:p>
            <a:r>
              <a:rPr lang="en-US" sz="3200" dirty="0"/>
              <a:t> Smoking, alcohol, drugs</a:t>
            </a:r>
          </a:p>
        </p:txBody>
      </p:sp>
      <p:sp>
        <p:nvSpPr>
          <p:cNvPr id="5" name="Content Placeholder 4"/>
          <p:cNvSpPr>
            <a:spLocks noGrp="1"/>
          </p:cNvSpPr>
          <p:nvPr>
            <p:ph sz="half" idx="2"/>
          </p:nvPr>
        </p:nvSpPr>
        <p:spPr>
          <a:ln>
            <a:solidFill>
              <a:schemeClr val="accent1"/>
            </a:solidFill>
          </a:ln>
        </p:spPr>
        <p:txBody>
          <a:bodyPr>
            <a:normAutofit/>
          </a:bodyPr>
          <a:lstStyle/>
          <a:p>
            <a:pPr>
              <a:buNone/>
            </a:pPr>
            <a:r>
              <a:rPr lang="en-US" sz="3200" b="1" i="1" u="sng" dirty="0"/>
              <a:t>STIs/ STDs</a:t>
            </a:r>
          </a:p>
          <a:p>
            <a:r>
              <a:rPr lang="en-US" sz="3200" dirty="0"/>
              <a:t>Early, unsafe sex</a:t>
            </a:r>
          </a:p>
          <a:p>
            <a:r>
              <a:rPr lang="en-US" sz="3200" dirty="0"/>
              <a:t> Pre-marital sex</a:t>
            </a:r>
          </a:p>
          <a:p>
            <a:r>
              <a:rPr lang="en-US" sz="3200" dirty="0"/>
              <a:t> poor acceptance of contraception</a:t>
            </a:r>
          </a:p>
          <a:p>
            <a:r>
              <a:rPr lang="en-US" sz="3200" dirty="0"/>
              <a:t> Poor knowledge of safe sex</a:t>
            </a:r>
          </a:p>
        </p:txBody>
      </p:sp>
      <p:sp>
        <p:nvSpPr>
          <p:cNvPr id="4" name="Slide Number Placeholder 3"/>
          <p:cNvSpPr>
            <a:spLocks noGrp="1"/>
          </p:cNvSpPr>
          <p:nvPr>
            <p:ph type="sldNum" sz="quarter" idx="12"/>
          </p:nvPr>
        </p:nvSpPr>
        <p:spPr/>
        <p:txBody>
          <a:bodyPr/>
          <a:lstStyle/>
          <a:p>
            <a:fld id="{401CF334-2D5C-4859-84A6-CA7E6E43FAEB}" type="slidenum">
              <a:rPr lang="en-US" smtClean="0"/>
              <a:pPr/>
              <a:t>19</a:t>
            </a:fld>
            <a:endParaRPr lang="en-US" dirty="0"/>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CM10.8 Physiology, clinical management and principles of adolescent health including ARSH</a:t>
            </a:r>
          </a:p>
        </p:txBody>
      </p:sp>
      <p:sp>
        <p:nvSpPr>
          <p:cNvPr id="4" name="Slide Number Placeholder 3"/>
          <p:cNvSpPr>
            <a:spLocks noGrp="1"/>
          </p:cNvSpPr>
          <p:nvPr>
            <p:ph type="sldNum" sz="quarter" idx="12"/>
          </p:nvPr>
        </p:nvSpPr>
        <p:spPr/>
        <p:txBody>
          <a:bodyPr/>
          <a:lstStyle/>
          <a:p>
            <a:fld id="{401CF334-2D5C-4859-84A6-CA7E6E43FAEB}" type="slidenum">
              <a:rPr lang="en-US" smtClean="0"/>
              <a:pPr/>
              <a:t>2</a:t>
            </a:fld>
            <a:endParaRPr lang="en-US" dirty="0"/>
          </a:p>
        </p:txBody>
      </p:sp>
    </p:spTree>
    <p:extLst>
      <p:ext uri="{BB962C8B-B14F-4D97-AF65-F5344CB8AC3E}">
        <p14:creationId xmlns:p14="http://schemas.microsoft.com/office/powerpoint/2010/main" val="2187973562"/>
      </p:ext>
    </p:extLst>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225550" y="1484314"/>
            <a:ext cx="7918450" cy="2808287"/>
          </a:xfrm>
        </p:spPr>
        <p:txBody>
          <a:bodyPr/>
          <a:lstStyle/>
          <a:p>
            <a:pPr eaLnBrk="1" hangingPunct="1"/>
            <a:r>
              <a:rPr lang="en-US" altLang="en-US" sz="4000" dirty="0">
                <a:solidFill>
                  <a:srgbClr val="FF3300"/>
                </a:solidFill>
              </a:rPr>
              <a:t>Who needs to contribute to meeting these needs &amp; fulfilling these rights ?</a:t>
            </a:r>
          </a:p>
        </p:txBody>
      </p:sp>
    </p:spTree>
    <p:extLst>
      <p:ext uri="{BB962C8B-B14F-4D97-AF65-F5344CB8AC3E}">
        <p14:creationId xmlns:p14="http://schemas.microsoft.com/office/powerpoint/2010/main" val="3503451376"/>
      </p:ext>
    </p:extLst>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7620000" y="5257800"/>
            <a:ext cx="2209800" cy="1600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400">
                <a:solidFill>
                  <a:schemeClr val="tx1"/>
                </a:solidFill>
                <a:latin typeface="Arial" panose="020B0604020202020204" pitchFamily="34" charset="0"/>
                <a:cs typeface="Arial" panose="020B0604020202020204" pitchFamily="34" charset="0"/>
              </a:defRPr>
            </a:lvl1pPr>
            <a:lvl2pPr marL="742950" indent="-285750" eaLnBrk="0" hangingPunct="0">
              <a:defRPr sz="4400">
                <a:solidFill>
                  <a:schemeClr val="tx1"/>
                </a:solidFill>
                <a:latin typeface="Arial" panose="020B0604020202020204" pitchFamily="34" charset="0"/>
                <a:cs typeface="Arial" panose="020B0604020202020204" pitchFamily="34" charset="0"/>
              </a:defRPr>
            </a:lvl2pPr>
            <a:lvl3pPr marL="1143000" indent="-228600" eaLnBrk="0" hangingPunct="0">
              <a:defRPr sz="4400">
                <a:solidFill>
                  <a:schemeClr val="tx1"/>
                </a:solidFill>
                <a:latin typeface="Arial" panose="020B0604020202020204" pitchFamily="34" charset="0"/>
                <a:cs typeface="Arial" panose="020B0604020202020204" pitchFamily="34" charset="0"/>
              </a:defRPr>
            </a:lvl3pPr>
            <a:lvl4pPr marL="1600200" indent="-228600" eaLnBrk="0" hangingPunct="0">
              <a:defRPr sz="4400">
                <a:solidFill>
                  <a:schemeClr val="tx1"/>
                </a:solidFill>
                <a:latin typeface="Arial" panose="020B0604020202020204" pitchFamily="34" charset="0"/>
                <a:cs typeface="Arial" panose="020B0604020202020204" pitchFamily="34" charset="0"/>
              </a:defRPr>
            </a:lvl4pPr>
            <a:lvl5pPr marL="2057400" indent="-228600" eaLnBrk="0" hangingPunct="0">
              <a:defRPr sz="4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20483" name="Text Box 4"/>
          <p:cNvSpPr txBox="1">
            <a:spLocks noChangeArrowheads="1"/>
          </p:cNvSpPr>
          <p:nvPr/>
        </p:nvSpPr>
        <p:spPr bwMode="auto">
          <a:xfrm>
            <a:off x="7832725" y="6719888"/>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400">
                <a:solidFill>
                  <a:schemeClr val="tx1"/>
                </a:solidFill>
                <a:latin typeface="Arial" panose="020B0604020202020204" pitchFamily="34" charset="0"/>
                <a:cs typeface="Arial" panose="020B0604020202020204" pitchFamily="34" charset="0"/>
              </a:defRPr>
            </a:lvl1pPr>
            <a:lvl2pPr marL="742950" indent="-285750" eaLnBrk="0" hangingPunct="0">
              <a:defRPr sz="4400">
                <a:solidFill>
                  <a:schemeClr val="tx1"/>
                </a:solidFill>
                <a:latin typeface="Arial" panose="020B0604020202020204" pitchFamily="34" charset="0"/>
                <a:cs typeface="Arial" panose="020B0604020202020204" pitchFamily="34" charset="0"/>
              </a:defRPr>
            </a:lvl2pPr>
            <a:lvl3pPr marL="1143000" indent="-228600" eaLnBrk="0" hangingPunct="0">
              <a:defRPr sz="4400">
                <a:solidFill>
                  <a:schemeClr val="tx1"/>
                </a:solidFill>
                <a:latin typeface="Arial" panose="020B0604020202020204" pitchFamily="34" charset="0"/>
                <a:cs typeface="Arial" panose="020B0604020202020204" pitchFamily="34" charset="0"/>
              </a:defRPr>
            </a:lvl3pPr>
            <a:lvl4pPr marL="1600200" indent="-228600" eaLnBrk="0" hangingPunct="0">
              <a:defRPr sz="4400">
                <a:solidFill>
                  <a:schemeClr val="tx1"/>
                </a:solidFill>
                <a:latin typeface="Arial" panose="020B0604020202020204" pitchFamily="34" charset="0"/>
                <a:cs typeface="Arial" panose="020B0604020202020204" pitchFamily="34" charset="0"/>
              </a:defRPr>
            </a:lvl4pPr>
            <a:lvl5pPr marL="2057400" indent="-228600" eaLnBrk="0" hangingPunct="0">
              <a:defRPr sz="4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9pPr>
          </a:lstStyle>
          <a:p>
            <a:pPr eaLnBrk="1" hangingPunct="1"/>
            <a:endParaRPr lang="en-GB" altLang="en-US" sz="1800"/>
          </a:p>
        </p:txBody>
      </p:sp>
      <p:grpSp>
        <p:nvGrpSpPr>
          <p:cNvPr id="20484" name="Group 5"/>
          <p:cNvGrpSpPr>
            <a:grpSpLocks/>
          </p:cNvGrpSpPr>
          <p:nvPr/>
        </p:nvGrpSpPr>
        <p:grpSpPr bwMode="auto">
          <a:xfrm>
            <a:off x="1801813" y="1034188"/>
            <a:ext cx="6400800" cy="5213350"/>
            <a:chOff x="960" y="1199"/>
            <a:chExt cx="4032" cy="2930"/>
          </a:xfrm>
        </p:grpSpPr>
        <p:sp>
          <p:nvSpPr>
            <p:cNvPr id="20485" name="Oval 6"/>
            <p:cNvSpPr>
              <a:spLocks noChangeArrowheads="1"/>
            </p:cNvSpPr>
            <p:nvPr/>
          </p:nvSpPr>
          <p:spPr bwMode="auto">
            <a:xfrm>
              <a:off x="960" y="1299"/>
              <a:ext cx="4032" cy="2830"/>
            </a:xfrm>
            <a:prstGeom prst="ellipse">
              <a:avLst/>
            </a:prstGeom>
            <a:gradFill rotWithShape="0">
              <a:gsLst>
                <a:gs pos="0">
                  <a:srgbClr val="FFFFFF"/>
                </a:gs>
                <a:gs pos="100000">
                  <a:srgbClr val="E8E8F4"/>
                </a:gs>
              </a:gsLst>
              <a:lin ang="5400000" scaled="1"/>
            </a:gradFill>
            <a:ln w="12700">
              <a:solidFill>
                <a:schemeClr val="tx1"/>
              </a:solidFill>
              <a:round/>
              <a:headEnd/>
              <a:tailEnd/>
            </a:ln>
          </p:spPr>
          <p:txBody>
            <a:bodyPr wrap="none" anchor="ctr"/>
            <a:lstStyle>
              <a:lvl1pPr eaLnBrk="0" hangingPunct="0">
                <a:defRPr sz="4400">
                  <a:solidFill>
                    <a:schemeClr val="tx1"/>
                  </a:solidFill>
                  <a:latin typeface="Arial" panose="020B0604020202020204" pitchFamily="34" charset="0"/>
                  <a:cs typeface="Arial" panose="020B0604020202020204" pitchFamily="34" charset="0"/>
                </a:defRPr>
              </a:lvl1pPr>
              <a:lvl2pPr marL="742950" indent="-285750" eaLnBrk="0" hangingPunct="0">
                <a:defRPr sz="4400">
                  <a:solidFill>
                    <a:schemeClr val="tx1"/>
                  </a:solidFill>
                  <a:latin typeface="Arial" panose="020B0604020202020204" pitchFamily="34" charset="0"/>
                  <a:cs typeface="Arial" panose="020B0604020202020204" pitchFamily="34" charset="0"/>
                </a:defRPr>
              </a:lvl2pPr>
              <a:lvl3pPr marL="1143000" indent="-228600" eaLnBrk="0" hangingPunct="0">
                <a:defRPr sz="4400">
                  <a:solidFill>
                    <a:schemeClr val="tx1"/>
                  </a:solidFill>
                  <a:latin typeface="Arial" panose="020B0604020202020204" pitchFamily="34" charset="0"/>
                  <a:cs typeface="Arial" panose="020B0604020202020204" pitchFamily="34" charset="0"/>
                </a:defRPr>
              </a:lvl3pPr>
              <a:lvl4pPr marL="1600200" indent="-228600" eaLnBrk="0" hangingPunct="0">
                <a:defRPr sz="4400">
                  <a:solidFill>
                    <a:schemeClr val="tx1"/>
                  </a:solidFill>
                  <a:latin typeface="Arial" panose="020B0604020202020204" pitchFamily="34" charset="0"/>
                  <a:cs typeface="Arial" panose="020B0604020202020204" pitchFamily="34" charset="0"/>
                </a:defRPr>
              </a:lvl4pPr>
              <a:lvl5pPr marL="2057400" indent="-228600" eaLnBrk="0" hangingPunct="0">
                <a:defRPr sz="4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20486" name="Oval 7"/>
            <p:cNvSpPr>
              <a:spLocks noChangeArrowheads="1"/>
            </p:cNvSpPr>
            <p:nvPr/>
          </p:nvSpPr>
          <p:spPr bwMode="auto">
            <a:xfrm>
              <a:off x="1063" y="1543"/>
              <a:ext cx="3774" cy="2440"/>
            </a:xfrm>
            <a:prstGeom prst="ellipse">
              <a:avLst/>
            </a:prstGeom>
            <a:gradFill rotWithShape="0">
              <a:gsLst>
                <a:gs pos="0">
                  <a:srgbClr val="FF7C80"/>
                </a:gs>
                <a:gs pos="100000">
                  <a:srgbClr val="FFFFFF"/>
                </a:gs>
              </a:gsLst>
              <a:lin ang="5400000" scaled="1"/>
            </a:gradFill>
            <a:ln w="12700">
              <a:solidFill>
                <a:schemeClr val="tx1"/>
              </a:solidFill>
              <a:round/>
              <a:headEnd/>
              <a:tailEnd/>
            </a:ln>
          </p:spPr>
          <p:txBody>
            <a:bodyPr wrap="none" anchor="ctr"/>
            <a:lstStyle>
              <a:lvl1pPr eaLnBrk="0" hangingPunct="0">
                <a:defRPr sz="4400">
                  <a:solidFill>
                    <a:schemeClr val="tx1"/>
                  </a:solidFill>
                  <a:latin typeface="Arial" panose="020B0604020202020204" pitchFamily="34" charset="0"/>
                  <a:cs typeface="Arial" panose="020B0604020202020204" pitchFamily="34" charset="0"/>
                </a:defRPr>
              </a:lvl1pPr>
              <a:lvl2pPr marL="742950" indent="-285750" eaLnBrk="0" hangingPunct="0">
                <a:defRPr sz="4400">
                  <a:solidFill>
                    <a:schemeClr val="tx1"/>
                  </a:solidFill>
                  <a:latin typeface="Arial" panose="020B0604020202020204" pitchFamily="34" charset="0"/>
                  <a:cs typeface="Arial" panose="020B0604020202020204" pitchFamily="34" charset="0"/>
                </a:defRPr>
              </a:lvl2pPr>
              <a:lvl3pPr marL="1143000" indent="-228600" eaLnBrk="0" hangingPunct="0">
                <a:defRPr sz="4400">
                  <a:solidFill>
                    <a:schemeClr val="tx1"/>
                  </a:solidFill>
                  <a:latin typeface="Arial" panose="020B0604020202020204" pitchFamily="34" charset="0"/>
                  <a:cs typeface="Arial" panose="020B0604020202020204" pitchFamily="34" charset="0"/>
                </a:defRPr>
              </a:lvl3pPr>
              <a:lvl4pPr marL="1600200" indent="-228600" eaLnBrk="0" hangingPunct="0">
                <a:defRPr sz="4400">
                  <a:solidFill>
                    <a:schemeClr val="tx1"/>
                  </a:solidFill>
                  <a:latin typeface="Arial" panose="020B0604020202020204" pitchFamily="34" charset="0"/>
                  <a:cs typeface="Arial" panose="020B0604020202020204" pitchFamily="34" charset="0"/>
                </a:defRPr>
              </a:lvl4pPr>
              <a:lvl5pPr marL="2057400" indent="-228600" eaLnBrk="0" hangingPunct="0">
                <a:defRPr sz="4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9pPr>
            </a:lstStyle>
            <a:p>
              <a:pPr algn="ctr" eaLnBrk="1" hangingPunct="1"/>
              <a:endParaRPr lang="en-GB" altLang="en-US" sz="1800"/>
            </a:p>
          </p:txBody>
        </p:sp>
        <p:sp>
          <p:nvSpPr>
            <p:cNvPr id="20487" name="Oval 8"/>
            <p:cNvSpPr>
              <a:spLocks noChangeArrowheads="1"/>
            </p:cNvSpPr>
            <p:nvPr/>
          </p:nvSpPr>
          <p:spPr bwMode="auto">
            <a:xfrm>
              <a:off x="1167" y="1690"/>
              <a:ext cx="3205" cy="1756"/>
            </a:xfrm>
            <a:prstGeom prst="ellipse">
              <a:avLst/>
            </a:prstGeom>
            <a:gradFill rotWithShape="0">
              <a:gsLst>
                <a:gs pos="0">
                  <a:srgbClr val="FFFFFF"/>
                </a:gs>
                <a:gs pos="100000">
                  <a:srgbClr val="CCFFCC"/>
                </a:gs>
              </a:gsLst>
              <a:lin ang="5400000" scaled="1"/>
            </a:gradFill>
            <a:ln w="12700">
              <a:solidFill>
                <a:schemeClr val="tx1"/>
              </a:solidFill>
              <a:round/>
              <a:headEnd/>
              <a:tailEnd/>
            </a:ln>
          </p:spPr>
          <p:txBody>
            <a:bodyPr wrap="none" anchor="ctr"/>
            <a:lstStyle>
              <a:lvl1pPr eaLnBrk="0" hangingPunct="0">
                <a:defRPr sz="4400">
                  <a:solidFill>
                    <a:schemeClr val="tx1"/>
                  </a:solidFill>
                  <a:latin typeface="Arial" panose="020B0604020202020204" pitchFamily="34" charset="0"/>
                  <a:cs typeface="Arial" panose="020B0604020202020204" pitchFamily="34" charset="0"/>
                </a:defRPr>
              </a:lvl1pPr>
              <a:lvl2pPr marL="742950" indent="-285750" eaLnBrk="0" hangingPunct="0">
                <a:defRPr sz="4400">
                  <a:solidFill>
                    <a:schemeClr val="tx1"/>
                  </a:solidFill>
                  <a:latin typeface="Arial" panose="020B0604020202020204" pitchFamily="34" charset="0"/>
                  <a:cs typeface="Arial" panose="020B0604020202020204" pitchFamily="34" charset="0"/>
                </a:defRPr>
              </a:lvl2pPr>
              <a:lvl3pPr marL="1143000" indent="-228600" eaLnBrk="0" hangingPunct="0">
                <a:defRPr sz="4400">
                  <a:solidFill>
                    <a:schemeClr val="tx1"/>
                  </a:solidFill>
                  <a:latin typeface="Arial" panose="020B0604020202020204" pitchFamily="34" charset="0"/>
                  <a:cs typeface="Arial" panose="020B0604020202020204" pitchFamily="34" charset="0"/>
                </a:defRPr>
              </a:lvl3pPr>
              <a:lvl4pPr marL="1600200" indent="-228600" eaLnBrk="0" hangingPunct="0">
                <a:defRPr sz="4400">
                  <a:solidFill>
                    <a:schemeClr val="tx1"/>
                  </a:solidFill>
                  <a:latin typeface="Arial" panose="020B0604020202020204" pitchFamily="34" charset="0"/>
                  <a:cs typeface="Arial" panose="020B0604020202020204" pitchFamily="34" charset="0"/>
                </a:defRPr>
              </a:lvl4pPr>
              <a:lvl5pPr marL="2057400" indent="-228600" eaLnBrk="0" hangingPunct="0">
                <a:defRPr sz="4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9pPr>
            </a:lstStyle>
            <a:p>
              <a:pPr algn="ctr" eaLnBrk="1" hangingPunct="1"/>
              <a:endParaRPr lang="en-GB" altLang="en-US" sz="1800"/>
            </a:p>
          </p:txBody>
        </p:sp>
        <p:sp>
          <p:nvSpPr>
            <p:cNvPr id="20488" name="Oval 9"/>
            <p:cNvSpPr>
              <a:spLocks noChangeArrowheads="1"/>
            </p:cNvSpPr>
            <p:nvPr/>
          </p:nvSpPr>
          <p:spPr bwMode="auto">
            <a:xfrm>
              <a:off x="1322" y="1982"/>
              <a:ext cx="1602" cy="1122"/>
            </a:xfrm>
            <a:prstGeom prst="ellipse">
              <a:avLst/>
            </a:prstGeom>
            <a:gradFill rotWithShape="0">
              <a:gsLst>
                <a:gs pos="0">
                  <a:srgbClr val="FFFFFF"/>
                </a:gs>
                <a:gs pos="100000">
                  <a:srgbClr val="CCECFF"/>
                </a:gs>
              </a:gsLst>
              <a:lin ang="5400000" scaled="1"/>
            </a:gradFill>
            <a:ln w="12700">
              <a:solidFill>
                <a:schemeClr val="tx1"/>
              </a:solidFill>
              <a:round/>
              <a:headEnd/>
              <a:tailEnd/>
            </a:ln>
          </p:spPr>
          <p:txBody>
            <a:bodyPr wrap="none" anchor="ctr"/>
            <a:lstStyle>
              <a:lvl1pPr eaLnBrk="0" hangingPunct="0">
                <a:defRPr sz="4400">
                  <a:solidFill>
                    <a:schemeClr val="tx1"/>
                  </a:solidFill>
                  <a:latin typeface="Arial" panose="020B0604020202020204" pitchFamily="34" charset="0"/>
                  <a:cs typeface="Arial" panose="020B0604020202020204" pitchFamily="34" charset="0"/>
                </a:defRPr>
              </a:lvl1pPr>
              <a:lvl2pPr marL="742950" indent="-285750" eaLnBrk="0" hangingPunct="0">
                <a:defRPr sz="4400">
                  <a:solidFill>
                    <a:schemeClr val="tx1"/>
                  </a:solidFill>
                  <a:latin typeface="Arial" panose="020B0604020202020204" pitchFamily="34" charset="0"/>
                  <a:cs typeface="Arial" panose="020B0604020202020204" pitchFamily="34" charset="0"/>
                </a:defRPr>
              </a:lvl2pPr>
              <a:lvl3pPr marL="1143000" indent="-228600" eaLnBrk="0" hangingPunct="0">
                <a:defRPr sz="4400">
                  <a:solidFill>
                    <a:schemeClr val="tx1"/>
                  </a:solidFill>
                  <a:latin typeface="Arial" panose="020B0604020202020204" pitchFamily="34" charset="0"/>
                  <a:cs typeface="Arial" panose="020B0604020202020204" pitchFamily="34" charset="0"/>
                </a:defRPr>
              </a:lvl3pPr>
              <a:lvl4pPr marL="1600200" indent="-228600" eaLnBrk="0" hangingPunct="0">
                <a:defRPr sz="4400">
                  <a:solidFill>
                    <a:schemeClr val="tx1"/>
                  </a:solidFill>
                  <a:latin typeface="Arial" panose="020B0604020202020204" pitchFamily="34" charset="0"/>
                  <a:cs typeface="Arial" panose="020B0604020202020204" pitchFamily="34" charset="0"/>
                </a:defRPr>
              </a:lvl4pPr>
              <a:lvl5pPr marL="2057400" indent="-228600" eaLnBrk="0" hangingPunct="0">
                <a:defRPr sz="4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9pPr>
            </a:lstStyle>
            <a:p>
              <a:pPr algn="ctr" eaLnBrk="1" hangingPunct="1"/>
              <a:endParaRPr lang="en-GB" altLang="en-US" sz="1800"/>
            </a:p>
          </p:txBody>
        </p:sp>
        <p:sp>
          <p:nvSpPr>
            <p:cNvPr id="20489" name="Text Box 10"/>
            <p:cNvSpPr txBox="1">
              <a:spLocks noChangeArrowheads="1"/>
            </p:cNvSpPr>
            <p:nvPr/>
          </p:nvSpPr>
          <p:spPr bwMode="auto">
            <a:xfrm>
              <a:off x="3958" y="1199"/>
              <a:ext cx="1034" cy="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400">
                  <a:solidFill>
                    <a:schemeClr val="tx1"/>
                  </a:solidFill>
                  <a:latin typeface="Arial" panose="020B0604020202020204" pitchFamily="34" charset="0"/>
                  <a:cs typeface="Arial" panose="020B0604020202020204" pitchFamily="34" charset="0"/>
                </a:defRPr>
              </a:lvl1pPr>
              <a:lvl2pPr marL="742950" indent="-285750" eaLnBrk="0" hangingPunct="0">
                <a:defRPr sz="4400">
                  <a:solidFill>
                    <a:schemeClr val="tx1"/>
                  </a:solidFill>
                  <a:latin typeface="Arial" panose="020B0604020202020204" pitchFamily="34" charset="0"/>
                  <a:cs typeface="Arial" panose="020B0604020202020204" pitchFamily="34" charset="0"/>
                </a:defRPr>
              </a:lvl2pPr>
              <a:lvl3pPr marL="1143000" indent="-228600" eaLnBrk="0" hangingPunct="0">
                <a:defRPr sz="4400">
                  <a:solidFill>
                    <a:schemeClr val="tx1"/>
                  </a:solidFill>
                  <a:latin typeface="Arial" panose="020B0604020202020204" pitchFamily="34" charset="0"/>
                  <a:cs typeface="Arial" panose="020B0604020202020204" pitchFamily="34" charset="0"/>
                </a:defRPr>
              </a:lvl3pPr>
              <a:lvl4pPr marL="1600200" indent="-228600" eaLnBrk="0" hangingPunct="0">
                <a:defRPr sz="4400">
                  <a:solidFill>
                    <a:schemeClr val="tx1"/>
                  </a:solidFill>
                  <a:latin typeface="Arial" panose="020B0604020202020204" pitchFamily="34" charset="0"/>
                  <a:cs typeface="Arial" panose="020B0604020202020204" pitchFamily="34" charset="0"/>
                </a:defRPr>
              </a:lvl4pPr>
              <a:lvl5pPr marL="2057400" indent="-228600" eaLnBrk="0" hangingPunct="0">
                <a:defRPr sz="4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9pPr>
            </a:lstStyle>
            <a:p>
              <a:pPr eaLnBrk="1" hangingPunct="1"/>
              <a:r>
                <a:rPr lang="en-GB" altLang="en-US" sz="1800" b="1"/>
                <a:t>Politicians</a:t>
              </a:r>
            </a:p>
            <a:p>
              <a:pPr eaLnBrk="1" hangingPunct="1"/>
              <a:r>
                <a:rPr lang="en-GB" altLang="en-US" sz="1800" b="1"/>
                <a:t>Journalists</a:t>
              </a:r>
            </a:p>
            <a:p>
              <a:pPr eaLnBrk="1" hangingPunct="1"/>
              <a:r>
                <a:rPr lang="en-GB" altLang="en-US" sz="1800" b="1"/>
                <a:t>Bureaucrats</a:t>
              </a:r>
            </a:p>
          </p:txBody>
        </p:sp>
        <p:sp>
          <p:nvSpPr>
            <p:cNvPr id="20490" name="Text Box 11"/>
            <p:cNvSpPr txBox="1">
              <a:spLocks noChangeArrowheads="1"/>
            </p:cNvSpPr>
            <p:nvPr/>
          </p:nvSpPr>
          <p:spPr bwMode="auto">
            <a:xfrm>
              <a:off x="2928" y="1870"/>
              <a:ext cx="1654" cy="1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400">
                  <a:solidFill>
                    <a:schemeClr val="tx1"/>
                  </a:solidFill>
                  <a:latin typeface="Arial" panose="020B0604020202020204" pitchFamily="34" charset="0"/>
                  <a:cs typeface="Arial" panose="020B0604020202020204" pitchFamily="34" charset="0"/>
                </a:defRPr>
              </a:lvl1pPr>
              <a:lvl2pPr marL="742950" indent="-285750" eaLnBrk="0" hangingPunct="0">
                <a:defRPr sz="4400">
                  <a:solidFill>
                    <a:schemeClr val="tx1"/>
                  </a:solidFill>
                  <a:latin typeface="Arial" panose="020B0604020202020204" pitchFamily="34" charset="0"/>
                  <a:cs typeface="Arial" panose="020B0604020202020204" pitchFamily="34" charset="0"/>
                </a:defRPr>
              </a:lvl2pPr>
              <a:lvl3pPr marL="1143000" indent="-228600" eaLnBrk="0" hangingPunct="0">
                <a:defRPr sz="4400">
                  <a:solidFill>
                    <a:schemeClr val="tx1"/>
                  </a:solidFill>
                  <a:latin typeface="Arial" panose="020B0604020202020204" pitchFamily="34" charset="0"/>
                  <a:cs typeface="Arial" panose="020B0604020202020204" pitchFamily="34" charset="0"/>
                </a:defRPr>
              </a:lvl3pPr>
              <a:lvl4pPr marL="1600200" indent="-228600" eaLnBrk="0" hangingPunct="0">
                <a:defRPr sz="4400">
                  <a:solidFill>
                    <a:schemeClr val="tx1"/>
                  </a:solidFill>
                  <a:latin typeface="Arial" panose="020B0604020202020204" pitchFamily="34" charset="0"/>
                  <a:cs typeface="Arial" panose="020B0604020202020204" pitchFamily="34" charset="0"/>
                </a:defRPr>
              </a:lvl4pPr>
              <a:lvl5pPr marL="2057400" indent="-228600" eaLnBrk="0" hangingPunct="0">
                <a:defRPr sz="4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9pPr>
            </a:lstStyle>
            <a:p>
              <a:pPr eaLnBrk="1" hangingPunct="1"/>
              <a:r>
                <a:rPr lang="en-GB" altLang="en-US" sz="1800" b="1" dirty="0">
                  <a:solidFill>
                    <a:srgbClr val="009900"/>
                  </a:solidFill>
                </a:rPr>
                <a:t>Relatives</a:t>
              </a:r>
            </a:p>
            <a:p>
              <a:pPr eaLnBrk="1" hangingPunct="1"/>
              <a:r>
                <a:rPr lang="en-GB" altLang="en-US" sz="1800" b="1" dirty="0">
                  <a:solidFill>
                    <a:srgbClr val="009900"/>
                  </a:solidFill>
                </a:rPr>
                <a:t>Friends</a:t>
              </a:r>
            </a:p>
            <a:p>
              <a:pPr eaLnBrk="1" hangingPunct="1"/>
              <a:r>
                <a:rPr lang="en-GB" altLang="en-US" sz="1800" b="1" dirty="0">
                  <a:solidFill>
                    <a:srgbClr val="009900"/>
                  </a:solidFill>
                </a:rPr>
                <a:t>Family friends</a:t>
              </a:r>
            </a:p>
            <a:p>
              <a:pPr eaLnBrk="1" hangingPunct="1"/>
              <a:r>
                <a:rPr lang="en-GB" altLang="en-US" sz="1800" b="1" dirty="0">
                  <a:solidFill>
                    <a:srgbClr val="009900"/>
                  </a:solidFill>
                </a:rPr>
                <a:t>Teachers</a:t>
              </a:r>
            </a:p>
            <a:p>
              <a:pPr eaLnBrk="1" hangingPunct="1"/>
              <a:r>
                <a:rPr lang="en-GB" altLang="en-US" sz="1800" b="1" dirty="0">
                  <a:solidFill>
                    <a:srgbClr val="009900"/>
                  </a:solidFill>
                </a:rPr>
                <a:t>Sports coaches</a:t>
              </a:r>
            </a:p>
            <a:p>
              <a:pPr eaLnBrk="1" hangingPunct="1"/>
              <a:r>
                <a:rPr lang="en-GB" altLang="en-US" sz="1800" b="1" dirty="0">
                  <a:solidFill>
                    <a:srgbClr val="009900"/>
                  </a:solidFill>
                </a:rPr>
                <a:t>Healthcare providers</a:t>
              </a:r>
            </a:p>
            <a:p>
              <a:pPr eaLnBrk="1" hangingPunct="1"/>
              <a:r>
                <a:rPr lang="en-GB" altLang="en-US" sz="1800" b="1" dirty="0">
                  <a:solidFill>
                    <a:srgbClr val="009900"/>
                  </a:solidFill>
                </a:rPr>
                <a:t>Religious leaders</a:t>
              </a:r>
            </a:p>
            <a:p>
              <a:pPr eaLnBrk="1" hangingPunct="1"/>
              <a:r>
                <a:rPr lang="en-GB" altLang="en-US" sz="1800" b="1" dirty="0">
                  <a:solidFill>
                    <a:srgbClr val="009900"/>
                  </a:solidFill>
                </a:rPr>
                <a:t>Traditional leaders</a:t>
              </a:r>
            </a:p>
          </p:txBody>
        </p:sp>
        <p:sp>
          <p:nvSpPr>
            <p:cNvPr id="20491" name="Text Box 12"/>
            <p:cNvSpPr txBox="1">
              <a:spLocks noChangeArrowheads="1"/>
            </p:cNvSpPr>
            <p:nvPr/>
          </p:nvSpPr>
          <p:spPr bwMode="auto">
            <a:xfrm>
              <a:off x="1612" y="2092"/>
              <a:ext cx="1604" cy="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400">
                  <a:solidFill>
                    <a:schemeClr val="tx1"/>
                  </a:solidFill>
                  <a:latin typeface="Arial" panose="020B0604020202020204" pitchFamily="34" charset="0"/>
                  <a:cs typeface="Arial" panose="020B0604020202020204" pitchFamily="34" charset="0"/>
                </a:defRPr>
              </a:lvl1pPr>
              <a:lvl2pPr marL="742950" indent="-285750" eaLnBrk="0" hangingPunct="0">
                <a:defRPr sz="4400">
                  <a:solidFill>
                    <a:schemeClr val="tx1"/>
                  </a:solidFill>
                  <a:latin typeface="Arial" panose="020B0604020202020204" pitchFamily="34" charset="0"/>
                  <a:cs typeface="Arial" panose="020B0604020202020204" pitchFamily="34" charset="0"/>
                </a:defRPr>
              </a:lvl2pPr>
              <a:lvl3pPr marL="1143000" indent="-228600" eaLnBrk="0" hangingPunct="0">
                <a:defRPr sz="4400">
                  <a:solidFill>
                    <a:schemeClr val="tx1"/>
                  </a:solidFill>
                  <a:latin typeface="Arial" panose="020B0604020202020204" pitchFamily="34" charset="0"/>
                  <a:cs typeface="Arial" panose="020B0604020202020204" pitchFamily="34" charset="0"/>
                </a:defRPr>
              </a:lvl3pPr>
              <a:lvl4pPr marL="1600200" indent="-228600" eaLnBrk="0" hangingPunct="0">
                <a:defRPr sz="4400">
                  <a:solidFill>
                    <a:schemeClr val="tx1"/>
                  </a:solidFill>
                  <a:latin typeface="Arial" panose="020B0604020202020204" pitchFamily="34" charset="0"/>
                  <a:cs typeface="Arial" panose="020B0604020202020204" pitchFamily="34" charset="0"/>
                </a:defRPr>
              </a:lvl4pPr>
              <a:lvl5pPr marL="2057400" indent="-228600" eaLnBrk="0" hangingPunct="0">
                <a:defRPr sz="4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9pPr>
            </a:lstStyle>
            <a:p>
              <a:pPr eaLnBrk="1" hangingPunct="1"/>
              <a:r>
                <a:rPr lang="en-GB" altLang="en-US" sz="1800" b="1">
                  <a:solidFill>
                    <a:schemeClr val="bg2"/>
                  </a:solidFill>
                </a:rPr>
                <a:t>Parents</a:t>
              </a:r>
            </a:p>
            <a:p>
              <a:pPr eaLnBrk="1" hangingPunct="1"/>
              <a:r>
                <a:rPr lang="en-GB" altLang="en-US" sz="1800" b="1">
                  <a:solidFill>
                    <a:schemeClr val="bg2"/>
                  </a:solidFill>
                </a:rPr>
                <a:t>Brothers/Sisters</a:t>
              </a:r>
              <a:endParaRPr lang="en-GB" altLang="en-US" sz="1800">
                <a:solidFill>
                  <a:schemeClr val="bg2"/>
                </a:solidFill>
              </a:endParaRPr>
            </a:p>
          </p:txBody>
        </p:sp>
        <p:sp>
          <p:nvSpPr>
            <p:cNvPr id="20492" name="Text Box 13"/>
            <p:cNvSpPr txBox="1">
              <a:spLocks noChangeArrowheads="1"/>
            </p:cNvSpPr>
            <p:nvPr/>
          </p:nvSpPr>
          <p:spPr bwMode="auto">
            <a:xfrm>
              <a:off x="1514" y="2592"/>
              <a:ext cx="1654" cy="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400">
                  <a:solidFill>
                    <a:schemeClr val="tx1"/>
                  </a:solidFill>
                  <a:latin typeface="Arial" panose="020B0604020202020204" pitchFamily="34" charset="0"/>
                  <a:cs typeface="Arial" panose="020B0604020202020204" pitchFamily="34" charset="0"/>
                </a:defRPr>
              </a:lvl1pPr>
              <a:lvl2pPr marL="742950" indent="-285750" eaLnBrk="0" hangingPunct="0">
                <a:defRPr sz="4400">
                  <a:solidFill>
                    <a:schemeClr val="tx1"/>
                  </a:solidFill>
                  <a:latin typeface="Arial" panose="020B0604020202020204" pitchFamily="34" charset="0"/>
                  <a:cs typeface="Arial" panose="020B0604020202020204" pitchFamily="34" charset="0"/>
                </a:defRPr>
              </a:lvl2pPr>
              <a:lvl3pPr marL="1143000" indent="-228600" eaLnBrk="0" hangingPunct="0">
                <a:defRPr sz="4400">
                  <a:solidFill>
                    <a:schemeClr val="tx1"/>
                  </a:solidFill>
                  <a:latin typeface="Arial" panose="020B0604020202020204" pitchFamily="34" charset="0"/>
                  <a:cs typeface="Arial" panose="020B0604020202020204" pitchFamily="34" charset="0"/>
                </a:defRPr>
              </a:lvl3pPr>
              <a:lvl4pPr marL="1600200" indent="-228600" eaLnBrk="0" hangingPunct="0">
                <a:defRPr sz="4400">
                  <a:solidFill>
                    <a:schemeClr val="tx1"/>
                  </a:solidFill>
                  <a:latin typeface="Arial" panose="020B0604020202020204" pitchFamily="34" charset="0"/>
                  <a:cs typeface="Arial" panose="020B0604020202020204" pitchFamily="34" charset="0"/>
                </a:defRPr>
              </a:lvl4pPr>
              <a:lvl5pPr marL="2057400" indent="-228600" eaLnBrk="0" hangingPunct="0">
                <a:defRPr sz="4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9pPr>
            </a:lstStyle>
            <a:p>
              <a:pPr eaLnBrk="1" hangingPunct="1">
                <a:spcBef>
                  <a:spcPct val="50000"/>
                </a:spcBef>
                <a:buClr>
                  <a:schemeClr val="bg2"/>
                </a:buClr>
                <a:buSzPct val="75000"/>
                <a:buFont typeface="Wingdings" panose="05000000000000000000" pitchFamily="2" charset="2"/>
                <a:buNone/>
              </a:pPr>
              <a:r>
                <a:rPr lang="en-GB" altLang="en-US" sz="2400" b="1">
                  <a:solidFill>
                    <a:srgbClr val="0000FF"/>
                  </a:solidFill>
                  <a:latin typeface="Tempus Sans ITC" panose="04020404030D07020202" pitchFamily="82" charset="0"/>
                </a:rPr>
                <a:t>Adolescents</a:t>
              </a:r>
              <a:endParaRPr lang="en-GB" altLang="en-US" sz="2800" b="1">
                <a:solidFill>
                  <a:schemeClr val="bg2"/>
                </a:solidFill>
                <a:latin typeface="Tempus Sans ITC" panose="04020404030D07020202" pitchFamily="82" charset="0"/>
              </a:endParaRPr>
            </a:p>
          </p:txBody>
        </p:sp>
        <p:sp>
          <p:nvSpPr>
            <p:cNvPr id="20493" name="Text Box 14"/>
            <p:cNvSpPr txBox="1">
              <a:spLocks noChangeArrowheads="1"/>
            </p:cNvSpPr>
            <p:nvPr/>
          </p:nvSpPr>
          <p:spPr bwMode="auto">
            <a:xfrm>
              <a:off x="2604" y="3420"/>
              <a:ext cx="1499" cy="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400">
                  <a:solidFill>
                    <a:schemeClr val="tx1"/>
                  </a:solidFill>
                  <a:latin typeface="Arial" panose="020B0604020202020204" pitchFamily="34" charset="0"/>
                  <a:cs typeface="Arial" panose="020B0604020202020204" pitchFamily="34" charset="0"/>
                </a:defRPr>
              </a:lvl1pPr>
              <a:lvl2pPr marL="742950" indent="-285750" eaLnBrk="0" hangingPunct="0">
                <a:defRPr sz="4400">
                  <a:solidFill>
                    <a:schemeClr val="tx1"/>
                  </a:solidFill>
                  <a:latin typeface="Arial" panose="020B0604020202020204" pitchFamily="34" charset="0"/>
                  <a:cs typeface="Arial" panose="020B0604020202020204" pitchFamily="34" charset="0"/>
                </a:defRPr>
              </a:lvl2pPr>
              <a:lvl3pPr marL="1143000" indent="-228600" eaLnBrk="0" hangingPunct="0">
                <a:defRPr sz="4400">
                  <a:solidFill>
                    <a:schemeClr val="tx1"/>
                  </a:solidFill>
                  <a:latin typeface="Arial" panose="020B0604020202020204" pitchFamily="34" charset="0"/>
                  <a:cs typeface="Arial" panose="020B0604020202020204" pitchFamily="34" charset="0"/>
                </a:defRPr>
              </a:lvl3pPr>
              <a:lvl4pPr marL="1600200" indent="-228600" eaLnBrk="0" hangingPunct="0">
                <a:defRPr sz="4400">
                  <a:solidFill>
                    <a:schemeClr val="tx1"/>
                  </a:solidFill>
                  <a:latin typeface="Arial" panose="020B0604020202020204" pitchFamily="34" charset="0"/>
                  <a:cs typeface="Arial" panose="020B0604020202020204" pitchFamily="34" charset="0"/>
                </a:defRPr>
              </a:lvl4pPr>
              <a:lvl5pPr marL="2057400" indent="-228600" eaLnBrk="0" hangingPunct="0">
                <a:defRPr sz="4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9pPr>
            </a:lstStyle>
            <a:p>
              <a:pPr eaLnBrk="1" hangingPunct="1"/>
              <a:r>
                <a:rPr lang="en-GB" altLang="en-US" sz="1800" b="1">
                  <a:solidFill>
                    <a:srgbClr val="A50021"/>
                  </a:solidFill>
                </a:rPr>
                <a:t>Musicians</a:t>
              </a:r>
            </a:p>
            <a:p>
              <a:pPr eaLnBrk="1" hangingPunct="1"/>
              <a:r>
                <a:rPr lang="en-GB" altLang="en-US" sz="1800" b="1">
                  <a:solidFill>
                    <a:srgbClr val="A50021"/>
                  </a:solidFill>
                </a:rPr>
                <a:t>Film stars</a:t>
              </a:r>
            </a:p>
            <a:p>
              <a:pPr eaLnBrk="1" hangingPunct="1"/>
              <a:r>
                <a:rPr lang="en-GB" altLang="en-US" sz="1800" b="1">
                  <a:solidFill>
                    <a:srgbClr val="A50021"/>
                  </a:solidFill>
                </a:rPr>
                <a:t>Sports figures</a:t>
              </a:r>
            </a:p>
          </p:txBody>
        </p:sp>
      </p:grpSp>
    </p:spTree>
    <p:extLst>
      <p:ext uri="{BB962C8B-B14F-4D97-AF65-F5344CB8AC3E}">
        <p14:creationId xmlns:p14="http://schemas.microsoft.com/office/powerpoint/2010/main" val="2273827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225550" y="1484314"/>
            <a:ext cx="7918450" cy="2808287"/>
          </a:xfrm>
        </p:spPr>
        <p:txBody>
          <a:bodyPr/>
          <a:lstStyle/>
          <a:p>
            <a:pPr eaLnBrk="1" hangingPunct="1"/>
            <a:r>
              <a:rPr lang="en-US" altLang="en-US" dirty="0">
                <a:solidFill>
                  <a:srgbClr val="0000FF"/>
                </a:solidFill>
              </a:rPr>
              <a:t>Why should we </a:t>
            </a:r>
            <a:r>
              <a:rPr lang="en-US" altLang="en-US" dirty="0">
                <a:solidFill>
                  <a:srgbClr val="FF3300"/>
                </a:solidFill>
              </a:rPr>
              <a:t>invest in </a:t>
            </a:r>
            <a:r>
              <a:rPr lang="en-US" altLang="en-US" dirty="0">
                <a:solidFill>
                  <a:srgbClr val="0000FF"/>
                </a:solidFill>
              </a:rPr>
              <a:t>the health and development of adolescents ?</a:t>
            </a:r>
          </a:p>
        </p:txBody>
      </p:sp>
    </p:spTree>
    <p:extLst>
      <p:ext uri="{BB962C8B-B14F-4D97-AF65-F5344CB8AC3E}">
        <p14:creationId xmlns:p14="http://schemas.microsoft.com/office/powerpoint/2010/main" val="552706416"/>
      </p:ext>
    </p:extLst>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body" idx="1"/>
          </p:nvPr>
        </p:nvSpPr>
        <p:spPr>
          <a:xfrm>
            <a:off x="4522789" y="1609726"/>
            <a:ext cx="5037137" cy="3948113"/>
          </a:xfrm>
          <a:noFill/>
        </p:spPr>
        <p:txBody>
          <a:bodyPr/>
          <a:lstStyle/>
          <a:p>
            <a:pPr eaLnBrk="1" hangingPunct="1"/>
            <a:endParaRPr lang="en-GB" altLang="en-US" sz="2800"/>
          </a:p>
          <a:p>
            <a:pPr eaLnBrk="1" hangingPunct="1"/>
            <a:r>
              <a:rPr lang="en-GB" altLang="en-US"/>
              <a:t>Demographic rationale</a:t>
            </a:r>
            <a:r>
              <a:rPr lang="en-GB" altLang="en-US">
                <a:solidFill>
                  <a:srgbClr val="FF0000"/>
                </a:solidFill>
              </a:rPr>
              <a:t>  </a:t>
            </a:r>
          </a:p>
          <a:p>
            <a:pPr eaLnBrk="1" hangingPunct="1"/>
            <a:r>
              <a:rPr lang="en-GB" altLang="en-US"/>
              <a:t>Public health rationale </a:t>
            </a:r>
          </a:p>
          <a:p>
            <a:pPr eaLnBrk="1" hangingPunct="1"/>
            <a:r>
              <a:rPr lang="en-GB" altLang="en-US"/>
              <a:t>Economic rationale </a:t>
            </a:r>
          </a:p>
          <a:p>
            <a:pPr eaLnBrk="1" hangingPunct="1"/>
            <a:r>
              <a:rPr lang="en-GB" altLang="en-US"/>
              <a:t>Human rights rationale    </a:t>
            </a:r>
          </a:p>
        </p:txBody>
      </p:sp>
      <p:pic>
        <p:nvPicPr>
          <p:cNvPr id="22531" name="Picture 4" descr="UNAIDS-Pierre Virot, adolescent girl, Ecuador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30338" y="1817689"/>
            <a:ext cx="2646362" cy="355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11511078"/>
      </p:ext>
    </p:extLst>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5275" name="Group 43"/>
          <p:cNvGraphicFramePr>
            <a:graphicFrameLocks noGrp="1"/>
          </p:cNvGraphicFramePr>
          <p:nvPr>
            <p:ph idx="1"/>
          </p:nvPr>
        </p:nvGraphicFramePr>
        <p:xfrm>
          <a:off x="1081088" y="1484313"/>
          <a:ext cx="8424862" cy="5184776"/>
        </p:xfrm>
        <a:graphic>
          <a:graphicData uri="http://schemas.openxmlformats.org/drawingml/2006/table">
            <a:tbl>
              <a:tblPr/>
              <a:tblGrid>
                <a:gridCol w="2106612">
                  <a:extLst>
                    <a:ext uri="{9D8B030D-6E8A-4147-A177-3AD203B41FA5}">
                      <a16:colId xmlns:a16="http://schemas.microsoft.com/office/drawing/2014/main" val="20000"/>
                    </a:ext>
                  </a:extLst>
                </a:gridCol>
                <a:gridCol w="2106613">
                  <a:extLst>
                    <a:ext uri="{9D8B030D-6E8A-4147-A177-3AD203B41FA5}">
                      <a16:colId xmlns:a16="http://schemas.microsoft.com/office/drawing/2014/main" val="20001"/>
                    </a:ext>
                  </a:extLst>
                </a:gridCol>
                <a:gridCol w="2105025">
                  <a:extLst>
                    <a:ext uri="{9D8B030D-6E8A-4147-A177-3AD203B41FA5}">
                      <a16:colId xmlns:a16="http://schemas.microsoft.com/office/drawing/2014/main" val="20002"/>
                    </a:ext>
                  </a:extLst>
                </a:gridCol>
                <a:gridCol w="2106612">
                  <a:extLst>
                    <a:ext uri="{9D8B030D-6E8A-4147-A177-3AD203B41FA5}">
                      <a16:colId xmlns:a16="http://schemas.microsoft.com/office/drawing/2014/main" val="20003"/>
                    </a:ext>
                  </a:extLst>
                </a:gridCol>
              </a:tblGrid>
              <a:tr h="776288">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Arial" charset="0"/>
                          <a:cs typeface="Arial" charset="0"/>
                        </a:rPr>
                        <a:t>Health problems / health-related behaviours during adolescence</a:t>
                      </a:r>
                    </a:p>
                  </a:txBody>
                  <a:tcPr marL="91424" marR="91424"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1" i="0" u="none" strike="noStrike" cap="none" normalizeH="0" baseline="0">
                          <a:ln>
                            <a:noFill/>
                          </a:ln>
                          <a:solidFill>
                            <a:schemeClr val="tx1"/>
                          </a:solidFill>
                          <a:effectLst/>
                          <a:latin typeface="Arial" charset="0"/>
                          <a:cs typeface="Arial" charset="0"/>
                        </a:rPr>
                        <a:t>Age when this has its major impact</a:t>
                      </a:r>
                    </a:p>
                  </a:txBody>
                  <a:tcPr marL="91424" marR="91424"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279525">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Arial" charset="0"/>
                          <a:cs typeface="Arial" charset="0"/>
                        </a:rPr>
                        <a:t>Adolescence</a:t>
                      </a:r>
                    </a:p>
                  </a:txBody>
                  <a:tcPr marL="91424" marR="91424"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Arial" charset="0"/>
                          <a:cs typeface="Arial" charset="0"/>
                        </a:rPr>
                        <a:t>Adulthood</a:t>
                      </a:r>
                    </a:p>
                  </a:txBody>
                  <a:tcPr marL="91424" marR="91424"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Arial" charset="0"/>
                          <a:cs typeface="Arial" charset="0"/>
                        </a:rPr>
                        <a:t>Childhood</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1" i="0" u="none" strike="noStrike" cap="none" normalizeH="0" baseline="0">
                          <a:ln>
                            <a:noFill/>
                          </a:ln>
                          <a:solidFill>
                            <a:schemeClr val="tx1"/>
                          </a:solidFill>
                          <a:effectLst/>
                          <a:latin typeface="Arial" charset="0"/>
                          <a:cs typeface="Arial" charset="0"/>
                        </a:rPr>
                        <a:t>(next generation)</a:t>
                      </a:r>
                    </a:p>
                  </a:txBody>
                  <a:tcPr marL="91424" marR="91424"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77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a:ln>
                            <a:noFill/>
                          </a:ln>
                          <a:solidFill>
                            <a:schemeClr val="tx1"/>
                          </a:solidFill>
                          <a:effectLst/>
                          <a:latin typeface="Arial" charset="0"/>
                          <a:cs typeface="Arial" charset="0"/>
                        </a:rPr>
                        <a:t>Injuries and violence</a:t>
                      </a:r>
                    </a:p>
                  </a:txBody>
                  <a:tcPr marL="91424" marR="91424"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chemeClr val="tx1"/>
                          </a:solidFill>
                          <a:effectLst/>
                          <a:latin typeface="Arial" charset="0"/>
                          <a:cs typeface="Arial" charset="0"/>
                        </a:rPr>
                        <a:t>+++</a:t>
                      </a:r>
                    </a:p>
                  </a:txBody>
                  <a:tcPr marL="91424" marR="91424"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chemeClr val="tx1"/>
                          </a:solidFill>
                          <a:effectLst/>
                          <a:latin typeface="Arial" charset="0"/>
                          <a:cs typeface="Arial" charset="0"/>
                        </a:rPr>
                        <a:t>+</a:t>
                      </a:r>
                    </a:p>
                  </a:txBody>
                  <a:tcPr marL="91424" marR="91424"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cs typeface="Arial" charset="0"/>
                      </a:endParaRPr>
                    </a:p>
                  </a:txBody>
                  <a:tcPr marL="91424" marR="91424"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76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a:ln>
                            <a:noFill/>
                          </a:ln>
                          <a:solidFill>
                            <a:schemeClr val="tx1"/>
                          </a:solidFill>
                          <a:effectLst/>
                          <a:latin typeface="Arial" charset="0"/>
                          <a:cs typeface="Arial" charset="0"/>
                        </a:rPr>
                        <a:t>Too-early pregnancy </a:t>
                      </a:r>
                    </a:p>
                  </a:txBody>
                  <a:tcPr marL="91424" marR="91424"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chemeClr val="tx1"/>
                          </a:solidFill>
                          <a:effectLst/>
                          <a:latin typeface="Arial" charset="0"/>
                          <a:cs typeface="Arial" charset="0"/>
                        </a:rPr>
                        <a:t>++</a:t>
                      </a:r>
                    </a:p>
                  </a:txBody>
                  <a:tcPr marL="91424" marR="91424"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chemeClr val="tx1"/>
                          </a:solidFill>
                          <a:effectLst/>
                          <a:latin typeface="Arial" charset="0"/>
                          <a:cs typeface="Arial" charset="0"/>
                        </a:rPr>
                        <a:t>+</a:t>
                      </a:r>
                    </a:p>
                  </a:txBody>
                  <a:tcPr marL="91424" marR="91424"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chemeClr val="tx1"/>
                          </a:solidFill>
                          <a:effectLst/>
                          <a:latin typeface="Arial" charset="0"/>
                          <a:cs typeface="Arial" charset="0"/>
                        </a:rPr>
                        <a:t>++</a:t>
                      </a:r>
                    </a:p>
                  </a:txBody>
                  <a:tcPr marL="91424" marR="91424"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794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a:ln>
                            <a:noFill/>
                          </a:ln>
                          <a:solidFill>
                            <a:schemeClr val="tx1"/>
                          </a:solidFill>
                          <a:effectLst/>
                          <a:latin typeface="Arial" charset="0"/>
                          <a:cs typeface="Arial" charset="0"/>
                        </a:rPr>
                        <a:t>Human Papilloma Virus infection</a:t>
                      </a:r>
                    </a:p>
                  </a:txBody>
                  <a:tcPr marL="91424" marR="91424"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chemeClr val="tx1"/>
                          </a:solidFill>
                          <a:effectLst/>
                          <a:latin typeface="Arial" charset="0"/>
                          <a:cs typeface="Arial" charset="0"/>
                        </a:rPr>
                        <a:t>+</a:t>
                      </a:r>
                    </a:p>
                  </a:txBody>
                  <a:tcPr marL="91424" marR="91424"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chemeClr val="tx1"/>
                          </a:solidFill>
                          <a:effectLst/>
                          <a:latin typeface="Arial" charset="0"/>
                          <a:cs typeface="Arial" charset="0"/>
                        </a:rPr>
                        <a:t>+++</a:t>
                      </a:r>
                    </a:p>
                  </a:txBody>
                  <a:tcPr marL="91424" marR="91424"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cs typeface="Arial" charset="0"/>
                      </a:endParaRPr>
                    </a:p>
                  </a:txBody>
                  <a:tcPr marL="91424" marR="91424"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461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a:ln>
                            <a:noFill/>
                          </a:ln>
                          <a:solidFill>
                            <a:schemeClr val="tx1"/>
                          </a:solidFill>
                          <a:effectLst/>
                          <a:latin typeface="Arial" charset="0"/>
                          <a:cs typeface="Arial" charset="0"/>
                        </a:rPr>
                        <a:t>Tobacco use</a:t>
                      </a:r>
                    </a:p>
                  </a:txBody>
                  <a:tcPr marL="91424" marR="91424"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chemeClr val="tx1"/>
                          </a:solidFill>
                          <a:effectLst/>
                          <a:latin typeface="Arial" charset="0"/>
                          <a:cs typeface="Arial" charset="0"/>
                        </a:rPr>
                        <a:t>+</a:t>
                      </a:r>
                    </a:p>
                  </a:txBody>
                  <a:tcPr marL="91424" marR="91424"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chemeClr val="tx1"/>
                          </a:solidFill>
                          <a:effectLst/>
                          <a:latin typeface="Arial" charset="0"/>
                          <a:cs typeface="Arial" charset="0"/>
                        </a:rPr>
                        <a:t>+++</a:t>
                      </a:r>
                    </a:p>
                  </a:txBody>
                  <a:tcPr marL="91424" marR="91424"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chemeClr val="tx1"/>
                          </a:solidFill>
                          <a:effectLst/>
                          <a:latin typeface="Arial" charset="0"/>
                          <a:cs typeface="Arial" charset="0"/>
                        </a:rPr>
                        <a:t>+</a:t>
                      </a:r>
                    </a:p>
                  </a:txBody>
                  <a:tcPr marL="91424" marR="91424"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549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a:ln>
                            <a:noFill/>
                          </a:ln>
                          <a:solidFill>
                            <a:schemeClr val="tx1"/>
                          </a:solidFill>
                          <a:effectLst/>
                          <a:latin typeface="Arial" charset="0"/>
                          <a:cs typeface="Arial" charset="0"/>
                        </a:rPr>
                        <a:t>HIV infection</a:t>
                      </a:r>
                    </a:p>
                  </a:txBody>
                  <a:tcPr marL="91424" marR="91424"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chemeClr val="tx1"/>
                          </a:solidFill>
                          <a:effectLst/>
                          <a:latin typeface="Arial" charset="0"/>
                          <a:cs typeface="Arial" charset="0"/>
                        </a:rPr>
                        <a:t>+</a:t>
                      </a:r>
                    </a:p>
                  </a:txBody>
                  <a:tcPr marL="91424" marR="91424"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chemeClr val="tx1"/>
                          </a:solidFill>
                          <a:effectLst/>
                          <a:latin typeface="Arial" charset="0"/>
                          <a:cs typeface="Arial" charset="0"/>
                        </a:rPr>
                        <a:t>+++</a:t>
                      </a:r>
                    </a:p>
                  </a:txBody>
                  <a:tcPr marL="91424" marR="91424"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chemeClr val="tx1"/>
                          </a:solidFill>
                          <a:effectLst/>
                          <a:latin typeface="Arial" charset="0"/>
                          <a:cs typeface="Arial" charset="0"/>
                        </a:rPr>
                        <a:t>++</a:t>
                      </a:r>
                    </a:p>
                  </a:txBody>
                  <a:tcPr marL="91424" marR="91424"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bl>
          </a:graphicData>
        </a:graphic>
      </p:graphicFrame>
      <p:sp>
        <p:nvSpPr>
          <p:cNvPr id="27689" name="Rectangle 41"/>
          <p:cNvSpPr>
            <a:spLocks noGrp="1" noChangeArrowheads="1"/>
          </p:cNvSpPr>
          <p:nvPr>
            <p:ph type="title"/>
          </p:nvPr>
        </p:nvSpPr>
        <p:spPr>
          <a:xfrm>
            <a:off x="830580" y="233034"/>
            <a:ext cx="9464040" cy="1143000"/>
          </a:xfrm>
        </p:spPr>
        <p:txBody>
          <a:bodyPr/>
          <a:lstStyle/>
          <a:p>
            <a:pPr eaLnBrk="1" hangingPunct="1"/>
            <a:r>
              <a:rPr lang="en-GB" altLang="en-US" sz="2800" dirty="0">
                <a:solidFill>
                  <a:srgbClr val="FF0000"/>
                </a:solidFill>
              </a:rPr>
              <a:t>Public health rationale – 5/5</a:t>
            </a:r>
            <a:br>
              <a:rPr lang="en-GB" altLang="en-US" sz="2800" dirty="0">
                <a:solidFill>
                  <a:srgbClr val="FF0000"/>
                </a:solidFill>
              </a:rPr>
            </a:br>
            <a:r>
              <a:rPr lang="en-GB" altLang="en-US" sz="2800" dirty="0"/>
              <a:t>sound reasons for investment for this generation</a:t>
            </a:r>
            <a:endParaRPr lang="en-US" altLang="en-US" sz="2800" dirty="0"/>
          </a:p>
        </p:txBody>
      </p:sp>
    </p:spTree>
    <p:extLst>
      <p:ext uri="{BB962C8B-B14F-4D97-AF65-F5344CB8AC3E}">
        <p14:creationId xmlns:p14="http://schemas.microsoft.com/office/powerpoint/2010/main" val="543490651"/>
      </p:ext>
    </p:extLst>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225550" y="1484314"/>
            <a:ext cx="7918450" cy="2808287"/>
          </a:xfrm>
        </p:spPr>
        <p:txBody>
          <a:bodyPr/>
          <a:lstStyle/>
          <a:p>
            <a:pPr eaLnBrk="1" hangingPunct="1"/>
            <a:r>
              <a:rPr lang="en-US" altLang="en-US" dirty="0">
                <a:solidFill>
                  <a:srgbClr val="FF3300"/>
                </a:solidFill>
              </a:rPr>
              <a:t>Frameworks </a:t>
            </a:r>
            <a:r>
              <a:rPr lang="en-US" altLang="en-US" dirty="0">
                <a:solidFill>
                  <a:srgbClr val="0000FF"/>
                </a:solidFill>
              </a:rPr>
              <a:t>for addressing the health and development of adolescents</a:t>
            </a:r>
          </a:p>
        </p:txBody>
      </p:sp>
    </p:spTree>
    <p:extLst>
      <p:ext uri="{BB962C8B-B14F-4D97-AF65-F5344CB8AC3E}">
        <p14:creationId xmlns:p14="http://schemas.microsoft.com/office/powerpoint/2010/main" val="477391575"/>
      </p:ext>
    </p:extLst>
  </p:cSld>
  <p:clrMapOvr>
    <a:masterClrMapping/>
  </p:clrMapOvr>
  <p:transition spd="med">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wdr07-img"/>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1512888" y="1628776"/>
            <a:ext cx="2952750" cy="3313113"/>
          </a:xfrm>
          <a:noFill/>
        </p:spPr>
      </p:pic>
      <p:sp>
        <p:nvSpPr>
          <p:cNvPr id="34819" name="Text Box 3"/>
          <p:cNvSpPr txBox="1">
            <a:spLocks noChangeArrowheads="1"/>
          </p:cNvSpPr>
          <p:nvPr/>
        </p:nvSpPr>
        <p:spPr bwMode="auto">
          <a:xfrm>
            <a:off x="4610101" y="1628775"/>
            <a:ext cx="4962525"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147" tIns="40074" rIns="80147" bIns="40074">
            <a:spAutoFit/>
          </a:bodyPr>
          <a:lstStyle>
            <a:lvl1pPr marL="342900" indent="-342900" eaLnBrk="0" hangingPunct="0">
              <a:defRPr sz="4400">
                <a:solidFill>
                  <a:schemeClr val="tx1"/>
                </a:solidFill>
                <a:latin typeface="Arial" panose="020B0604020202020204" pitchFamily="34" charset="0"/>
                <a:cs typeface="Arial" panose="020B0604020202020204" pitchFamily="34" charset="0"/>
              </a:defRPr>
            </a:lvl1pPr>
            <a:lvl2pPr marL="400050" eaLnBrk="0" hangingPunct="0">
              <a:defRPr sz="4400">
                <a:solidFill>
                  <a:schemeClr val="tx1"/>
                </a:solidFill>
                <a:latin typeface="Arial" panose="020B0604020202020204" pitchFamily="34" charset="0"/>
                <a:cs typeface="Arial" panose="020B0604020202020204" pitchFamily="34" charset="0"/>
              </a:defRPr>
            </a:lvl2pPr>
            <a:lvl3pPr marL="1143000" indent="-228600" eaLnBrk="0" hangingPunct="0">
              <a:defRPr sz="4400">
                <a:solidFill>
                  <a:schemeClr val="tx1"/>
                </a:solidFill>
                <a:latin typeface="Arial" panose="020B0604020202020204" pitchFamily="34" charset="0"/>
                <a:cs typeface="Arial" panose="020B0604020202020204" pitchFamily="34" charset="0"/>
              </a:defRPr>
            </a:lvl3pPr>
            <a:lvl4pPr marL="1600200" indent="-228600" eaLnBrk="0" hangingPunct="0">
              <a:defRPr sz="4400">
                <a:solidFill>
                  <a:schemeClr val="tx1"/>
                </a:solidFill>
                <a:latin typeface="Arial" panose="020B0604020202020204" pitchFamily="34" charset="0"/>
                <a:cs typeface="Arial" panose="020B0604020202020204" pitchFamily="34" charset="0"/>
              </a:defRPr>
            </a:lvl4pPr>
            <a:lvl5pPr marL="2057400" indent="-228600" eaLnBrk="0" hangingPunct="0">
              <a:defRPr sz="4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9pPr>
          </a:lstStyle>
          <a:p>
            <a:pPr lvl="1" eaLnBrk="1" hangingPunct="1"/>
            <a:r>
              <a:rPr lang="fr-FR" altLang="en-US" sz="2100"/>
              <a:t>First lens: Broadening </a:t>
            </a:r>
            <a:r>
              <a:rPr lang="fr-FR" altLang="en-US" sz="2100">
                <a:solidFill>
                  <a:srgbClr val="FF0000"/>
                </a:solidFill>
              </a:rPr>
              <a:t>opportunities </a:t>
            </a:r>
            <a:r>
              <a:rPr lang="fr-FR" altLang="en-US" sz="2100"/>
              <a:t>for young people to develop skills and use them productively.</a:t>
            </a:r>
          </a:p>
          <a:p>
            <a:pPr lvl="1" eaLnBrk="1" hangingPunct="1"/>
            <a:endParaRPr lang="fr-FR" altLang="en-US" sz="2100"/>
          </a:p>
          <a:p>
            <a:pPr lvl="1" eaLnBrk="1" hangingPunct="1"/>
            <a:r>
              <a:rPr lang="fr-FR" altLang="en-US" sz="2100"/>
              <a:t>Second lens: Helping them acquire the </a:t>
            </a:r>
            <a:r>
              <a:rPr lang="fr-FR" altLang="en-US" sz="2100">
                <a:solidFill>
                  <a:srgbClr val="FF0000"/>
                </a:solidFill>
              </a:rPr>
              <a:t>capabilities </a:t>
            </a:r>
            <a:r>
              <a:rPr lang="fr-FR" altLang="en-US" sz="2100"/>
              <a:t>to make good decisions in pursuing those  opportunities</a:t>
            </a:r>
          </a:p>
          <a:p>
            <a:pPr lvl="1" eaLnBrk="1" hangingPunct="1"/>
            <a:endParaRPr lang="fr-FR" altLang="en-US" sz="2100"/>
          </a:p>
          <a:p>
            <a:pPr lvl="1" eaLnBrk="1" hangingPunct="1"/>
            <a:r>
              <a:rPr lang="fr-FR" altLang="en-US" sz="2100"/>
              <a:t>Third lens: Offering them </a:t>
            </a:r>
            <a:r>
              <a:rPr lang="fr-FR" altLang="en-US" sz="2100">
                <a:solidFill>
                  <a:srgbClr val="FF0000"/>
                </a:solidFill>
              </a:rPr>
              <a:t>second chances</a:t>
            </a:r>
            <a:r>
              <a:rPr lang="fr-FR" altLang="en-US" sz="2100"/>
              <a:t> to recover from bad decisions, either by them or by others. </a:t>
            </a:r>
          </a:p>
        </p:txBody>
      </p:sp>
      <p:sp>
        <p:nvSpPr>
          <p:cNvPr id="34820" name="Text Box 4"/>
          <p:cNvSpPr txBox="1">
            <a:spLocks noChangeArrowheads="1"/>
          </p:cNvSpPr>
          <p:nvPr/>
        </p:nvSpPr>
        <p:spPr bwMode="auto">
          <a:xfrm>
            <a:off x="1154114" y="333376"/>
            <a:ext cx="7991475" cy="117792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0147" tIns="40074" rIns="80147" bIns="40074">
            <a:spAutoFit/>
          </a:bodyPr>
          <a:lstStyle>
            <a:lvl1pPr eaLnBrk="0" hangingPunct="0">
              <a:defRPr sz="4400">
                <a:solidFill>
                  <a:schemeClr val="tx1"/>
                </a:solidFill>
                <a:latin typeface="Arial" panose="020B0604020202020204" pitchFamily="34" charset="0"/>
                <a:cs typeface="Arial" panose="020B0604020202020204" pitchFamily="34" charset="0"/>
              </a:defRPr>
            </a:lvl1pPr>
            <a:lvl2pPr marL="742950" indent="-285750" eaLnBrk="0" hangingPunct="0">
              <a:defRPr sz="4400">
                <a:solidFill>
                  <a:schemeClr val="tx1"/>
                </a:solidFill>
                <a:latin typeface="Arial" panose="020B0604020202020204" pitchFamily="34" charset="0"/>
                <a:cs typeface="Arial" panose="020B0604020202020204" pitchFamily="34" charset="0"/>
              </a:defRPr>
            </a:lvl2pPr>
            <a:lvl3pPr marL="1143000" indent="-228600" eaLnBrk="0" hangingPunct="0">
              <a:defRPr sz="4400">
                <a:solidFill>
                  <a:schemeClr val="tx1"/>
                </a:solidFill>
                <a:latin typeface="Arial" panose="020B0604020202020204" pitchFamily="34" charset="0"/>
                <a:cs typeface="Arial" panose="020B0604020202020204" pitchFamily="34" charset="0"/>
              </a:defRPr>
            </a:lvl3pPr>
            <a:lvl4pPr marL="1600200" indent="-228600" eaLnBrk="0" hangingPunct="0">
              <a:defRPr sz="4400">
                <a:solidFill>
                  <a:schemeClr val="tx1"/>
                </a:solidFill>
                <a:latin typeface="Arial" panose="020B0604020202020204" pitchFamily="34" charset="0"/>
                <a:cs typeface="Arial" panose="020B0604020202020204" pitchFamily="34" charset="0"/>
              </a:defRPr>
            </a:lvl4pPr>
            <a:lvl5pPr marL="2057400" indent="-228600" eaLnBrk="0" hangingPunct="0">
              <a:defRPr sz="4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9pPr>
          </a:lstStyle>
          <a:p>
            <a:pPr algn="ctr" rtl="1" eaLnBrk="1" hangingPunct="1"/>
            <a:r>
              <a:rPr lang="en-GB" altLang="en-US" sz="3600">
                <a:solidFill>
                  <a:schemeClr val="bg1"/>
                </a:solidFill>
              </a:rPr>
              <a:t>World Bank framework: Youth transitions seen through three lenses</a:t>
            </a:r>
            <a:endParaRPr lang="en-US" altLang="en-US" sz="3600">
              <a:solidFill>
                <a:schemeClr val="bg1"/>
              </a:solidFill>
            </a:endParaRPr>
          </a:p>
        </p:txBody>
      </p:sp>
      <p:sp>
        <p:nvSpPr>
          <p:cNvPr id="34821" name="Text Box 5"/>
          <p:cNvSpPr txBox="1">
            <a:spLocks noChangeArrowheads="1"/>
          </p:cNvSpPr>
          <p:nvPr/>
        </p:nvSpPr>
        <p:spPr bwMode="auto">
          <a:xfrm>
            <a:off x="1009651" y="5949950"/>
            <a:ext cx="85693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400">
                <a:solidFill>
                  <a:schemeClr val="tx1"/>
                </a:solidFill>
                <a:latin typeface="Arial" panose="020B0604020202020204" pitchFamily="34" charset="0"/>
                <a:cs typeface="Arial" panose="020B0604020202020204" pitchFamily="34" charset="0"/>
              </a:defRPr>
            </a:lvl1pPr>
            <a:lvl2pPr marL="742950" indent="-285750" eaLnBrk="0" hangingPunct="0">
              <a:defRPr sz="4400">
                <a:solidFill>
                  <a:schemeClr val="tx1"/>
                </a:solidFill>
                <a:latin typeface="Arial" panose="020B0604020202020204" pitchFamily="34" charset="0"/>
                <a:cs typeface="Arial" panose="020B0604020202020204" pitchFamily="34" charset="0"/>
              </a:defRPr>
            </a:lvl2pPr>
            <a:lvl3pPr marL="1143000" indent="-228600" eaLnBrk="0" hangingPunct="0">
              <a:defRPr sz="4400">
                <a:solidFill>
                  <a:schemeClr val="tx1"/>
                </a:solidFill>
                <a:latin typeface="Arial" panose="020B0604020202020204" pitchFamily="34" charset="0"/>
                <a:cs typeface="Arial" panose="020B0604020202020204" pitchFamily="34" charset="0"/>
              </a:defRPr>
            </a:lvl3pPr>
            <a:lvl4pPr marL="1600200" indent="-228600" eaLnBrk="0" hangingPunct="0">
              <a:defRPr sz="4400">
                <a:solidFill>
                  <a:schemeClr val="tx1"/>
                </a:solidFill>
                <a:latin typeface="Arial" panose="020B0604020202020204" pitchFamily="34" charset="0"/>
                <a:cs typeface="Arial" panose="020B0604020202020204" pitchFamily="34" charset="0"/>
              </a:defRPr>
            </a:lvl4pPr>
            <a:lvl5pPr marL="2057400" indent="-228600" eaLnBrk="0" hangingPunct="0">
              <a:defRPr sz="4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9pPr>
          </a:lstStyle>
          <a:p>
            <a:pPr eaLnBrk="1" hangingPunct="1"/>
            <a:r>
              <a:rPr lang="en-GB" altLang="en-US" sz="1200"/>
              <a:t>Source: World Bank. World Development Report 2007. Development and the next generation. World Bank. Washington, USA. 2007.</a:t>
            </a:r>
            <a:endParaRPr lang="en-US" altLang="en-US" sz="1200"/>
          </a:p>
        </p:txBody>
      </p:sp>
    </p:spTree>
    <p:extLst>
      <p:ext uri="{BB962C8B-B14F-4D97-AF65-F5344CB8AC3E}">
        <p14:creationId xmlns:p14="http://schemas.microsoft.com/office/powerpoint/2010/main" val="3280708810"/>
      </p:ext>
    </p:extLst>
  </p:cSld>
  <p:clrMapOvr>
    <a:masterClrMapping/>
  </p:clrMapOvr>
  <p:transition spd="med">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ChangeArrowheads="1"/>
          </p:cNvSpPr>
          <p:nvPr/>
        </p:nvSpPr>
        <p:spPr bwMode="auto">
          <a:xfrm>
            <a:off x="865188" y="404813"/>
            <a:ext cx="4824412" cy="1223962"/>
          </a:xfrm>
          <a:prstGeom prst="rect">
            <a:avLst/>
          </a:prstGeom>
          <a:solidFill>
            <a:srgbClr val="FF0000"/>
          </a:solidFill>
          <a:ln w="9525">
            <a:solidFill>
              <a:schemeClr val="tx1"/>
            </a:solidFill>
            <a:miter lim="800000"/>
            <a:headEnd/>
            <a:tailEnd/>
          </a:ln>
        </p:spPr>
        <p:txBody>
          <a:bodyPr wrap="none" lIns="91424" tIns="45712" rIns="91424" bIns="45712" anchor="ctr"/>
          <a:lstStyle>
            <a:lvl1pPr eaLnBrk="0" hangingPunct="0">
              <a:defRPr sz="4400">
                <a:solidFill>
                  <a:schemeClr val="tx1"/>
                </a:solidFill>
                <a:latin typeface="Arial" panose="020B0604020202020204" pitchFamily="34" charset="0"/>
                <a:cs typeface="Arial" panose="020B0604020202020204" pitchFamily="34" charset="0"/>
              </a:defRPr>
            </a:lvl1pPr>
            <a:lvl2pPr marL="742950" indent="-285750" eaLnBrk="0" hangingPunct="0">
              <a:defRPr sz="4400">
                <a:solidFill>
                  <a:schemeClr val="tx1"/>
                </a:solidFill>
                <a:latin typeface="Arial" panose="020B0604020202020204" pitchFamily="34" charset="0"/>
                <a:cs typeface="Arial" panose="020B0604020202020204" pitchFamily="34" charset="0"/>
              </a:defRPr>
            </a:lvl2pPr>
            <a:lvl3pPr marL="1143000" indent="-228600" eaLnBrk="0" hangingPunct="0">
              <a:defRPr sz="4400">
                <a:solidFill>
                  <a:schemeClr val="tx1"/>
                </a:solidFill>
                <a:latin typeface="Arial" panose="020B0604020202020204" pitchFamily="34" charset="0"/>
                <a:cs typeface="Arial" panose="020B0604020202020204" pitchFamily="34" charset="0"/>
              </a:defRPr>
            </a:lvl3pPr>
            <a:lvl4pPr marL="1600200" indent="-228600" eaLnBrk="0" hangingPunct="0">
              <a:defRPr sz="4400">
                <a:solidFill>
                  <a:schemeClr val="tx1"/>
                </a:solidFill>
                <a:latin typeface="Arial" panose="020B0604020202020204" pitchFamily="34" charset="0"/>
                <a:cs typeface="Arial" panose="020B0604020202020204" pitchFamily="34" charset="0"/>
              </a:defRPr>
            </a:lvl4pPr>
            <a:lvl5pPr marL="2057400" indent="-228600" eaLnBrk="0" hangingPunct="0">
              <a:defRPr sz="4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9pPr>
          </a:lstStyle>
          <a:p>
            <a:pPr algn="ctr"/>
            <a:r>
              <a:rPr lang="en-GB" altLang="en-US" sz="2000">
                <a:solidFill>
                  <a:srgbClr val="FFFFCC"/>
                </a:solidFill>
              </a:rPr>
              <a:t>WHO: Delineating &amp; strengthening </a:t>
            </a:r>
          </a:p>
          <a:p>
            <a:pPr algn="ctr"/>
            <a:r>
              <a:rPr lang="en-GB" altLang="en-US" sz="2000">
                <a:solidFill>
                  <a:srgbClr val="FFFFCC"/>
                </a:solidFill>
              </a:rPr>
              <a:t> the contribution of the health sector </a:t>
            </a:r>
          </a:p>
        </p:txBody>
      </p:sp>
      <p:sp>
        <p:nvSpPr>
          <p:cNvPr id="5124" name="Rectangle 3"/>
          <p:cNvSpPr>
            <a:spLocks noChangeArrowheads="1"/>
          </p:cNvSpPr>
          <p:nvPr/>
        </p:nvSpPr>
        <p:spPr bwMode="auto">
          <a:xfrm>
            <a:off x="5834063" y="4437064"/>
            <a:ext cx="1511300" cy="1368425"/>
          </a:xfrm>
          <a:prstGeom prst="rect">
            <a:avLst/>
          </a:prstGeom>
          <a:solidFill>
            <a:srgbClr val="33CC33"/>
          </a:solidFill>
          <a:ln w="9525">
            <a:solidFill>
              <a:schemeClr val="tx1"/>
            </a:solidFill>
            <a:miter lim="800000"/>
            <a:headEnd/>
            <a:tailEnd/>
          </a:ln>
        </p:spPr>
        <p:txBody>
          <a:bodyPr wrap="none" lIns="91424" tIns="45712" rIns="91424" bIns="45712" anchor="ctr"/>
          <a:lstStyle>
            <a:lvl1pPr eaLnBrk="0" hangingPunct="0">
              <a:defRPr sz="4400">
                <a:solidFill>
                  <a:schemeClr val="tx1"/>
                </a:solidFill>
                <a:latin typeface="Arial" panose="020B0604020202020204" pitchFamily="34" charset="0"/>
                <a:cs typeface="Arial" panose="020B0604020202020204" pitchFamily="34" charset="0"/>
              </a:defRPr>
            </a:lvl1pPr>
            <a:lvl2pPr marL="742950" indent="-285750" eaLnBrk="0" hangingPunct="0">
              <a:defRPr sz="4400">
                <a:solidFill>
                  <a:schemeClr val="tx1"/>
                </a:solidFill>
                <a:latin typeface="Arial" panose="020B0604020202020204" pitchFamily="34" charset="0"/>
                <a:cs typeface="Arial" panose="020B0604020202020204" pitchFamily="34" charset="0"/>
              </a:defRPr>
            </a:lvl2pPr>
            <a:lvl3pPr marL="1143000" indent="-228600" eaLnBrk="0" hangingPunct="0">
              <a:defRPr sz="4400">
                <a:solidFill>
                  <a:schemeClr val="tx1"/>
                </a:solidFill>
                <a:latin typeface="Arial" panose="020B0604020202020204" pitchFamily="34" charset="0"/>
                <a:cs typeface="Arial" panose="020B0604020202020204" pitchFamily="34" charset="0"/>
              </a:defRPr>
            </a:lvl3pPr>
            <a:lvl4pPr marL="1600200" indent="-228600" eaLnBrk="0" hangingPunct="0">
              <a:defRPr sz="4400">
                <a:solidFill>
                  <a:schemeClr val="tx1"/>
                </a:solidFill>
                <a:latin typeface="Arial" panose="020B0604020202020204" pitchFamily="34" charset="0"/>
                <a:cs typeface="Arial" panose="020B0604020202020204" pitchFamily="34" charset="0"/>
              </a:defRPr>
            </a:lvl4pPr>
            <a:lvl5pPr marL="2057400" indent="-228600" eaLnBrk="0" hangingPunct="0">
              <a:defRPr sz="4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9pPr>
          </a:lstStyle>
          <a:p>
            <a:pPr algn="ctr"/>
            <a:r>
              <a:rPr lang="en-GB" altLang="en-US" sz="4000" b="1"/>
              <a:t>S</a:t>
            </a:r>
          </a:p>
          <a:p>
            <a:pPr algn="ctr"/>
            <a:r>
              <a:rPr lang="en-GB" altLang="en-US" sz="1400"/>
              <a:t>Strengthening &amp; </a:t>
            </a:r>
          </a:p>
          <a:p>
            <a:pPr algn="ctr"/>
            <a:r>
              <a:rPr lang="en-GB" altLang="en-US" sz="1400"/>
              <a:t>supporting </a:t>
            </a:r>
          </a:p>
          <a:p>
            <a:pPr algn="ctr"/>
            <a:r>
              <a:rPr lang="en-GB" altLang="en-US" sz="1400"/>
              <a:t>other sectors</a:t>
            </a:r>
            <a:endParaRPr lang="en-US" altLang="en-US" sz="1400"/>
          </a:p>
        </p:txBody>
      </p:sp>
      <p:sp>
        <p:nvSpPr>
          <p:cNvPr id="5125" name="Rectangle 4"/>
          <p:cNvSpPr>
            <a:spLocks noChangeArrowheads="1"/>
          </p:cNvSpPr>
          <p:nvPr/>
        </p:nvSpPr>
        <p:spPr bwMode="auto">
          <a:xfrm>
            <a:off x="5834064" y="2924176"/>
            <a:ext cx="1512887" cy="1152525"/>
          </a:xfrm>
          <a:prstGeom prst="rect">
            <a:avLst/>
          </a:prstGeom>
          <a:solidFill>
            <a:srgbClr val="33CC33"/>
          </a:solidFill>
          <a:ln w="9525">
            <a:solidFill>
              <a:schemeClr val="tx1"/>
            </a:solidFill>
            <a:miter lim="800000"/>
            <a:headEnd/>
            <a:tailEnd/>
          </a:ln>
        </p:spPr>
        <p:txBody>
          <a:bodyPr wrap="none" lIns="91424" tIns="45712" rIns="91424" bIns="45712" anchor="ctr"/>
          <a:lstStyle>
            <a:lvl1pPr eaLnBrk="0" hangingPunct="0">
              <a:defRPr sz="4400">
                <a:solidFill>
                  <a:schemeClr val="tx1"/>
                </a:solidFill>
                <a:latin typeface="Arial" panose="020B0604020202020204" pitchFamily="34" charset="0"/>
                <a:cs typeface="Arial" panose="020B0604020202020204" pitchFamily="34" charset="0"/>
              </a:defRPr>
            </a:lvl1pPr>
            <a:lvl2pPr marL="742950" indent="-285750" eaLnBrk="0" hangingPunct="0">
              <a:defRPr sz="4400">
                <a:solidFill>
                  <a:schemeClr val="tx1"/>
                </a:solidFill>
                <a:latin typeface="Arial" panose="020B0604020202020204" pitchFamily="34" charset="0"/>
                <a:cs typeface="Arial" panose="020B0604020202020204" pitchFamily="34" charset="0"/>
              </a:defRPr>
            </a:lvl2pPr>
            <a:lvl3pPr marL="1143000" indent="-228600" eaLnBrk="0" hangingPunct="0">
              <a:defRPr sz="4400">
                <a:solidFill>
                  <a:schemeClr val="tx1"/>
                </a:solidFill>
                <a:latin typeface="Arial" panose="020B0604020202020204" pitchFamily="34" charset="0"/>
                <a:cs typeface="Arial" panose="020B0604020202020204" pitchFamily="34" charset="0"/>
              </a:defRPr>
            </a:lvl3pPr>
            <a:lvl4pPr marL="1600200" indent="-228600" eaLnBrk="0" hangingPunct="0">
              <a:defRPr sz="4400">
                <a:solidFill>
                  <a:schemeClr val="tx1"/>
                </a:solidFill>
                <a:latin typeface="Arial" panose="020B0604020202020204" pitchFamily="34" charset="0"/>
                <a:cs typeface="Arial" panose="020B0604020202020204" pitchFamily="34" charset="0"/>
              </a:defRPr>
            </a:lvl4pPr>
            <a:lvl5pPr marL="2057400" indent="-228600" eaLnBrk="0" hangingPunct="0">
              <a:defRPr sz="4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9pPr>
          </a:lstStyle>
          <a:p>
            <a:pPr algn="ctr"/>
            <a:r>
              <a:rPr lang="en-GB" altLang="en-US" sz="4000" b="1"/>
              <a:t>S</a:t>
            </a:r>
          </a:p>
          <a:p>
            <a:pPr algn="ctr"/>
            <a:r>
              <a:rPr lang="en-GB" altLang="en-US" sz="1400"/>
              <a:t>Services &amp; </a:t>
            </a:r>
          </a:p>
          <a:p>
            <a:pPr algn="ctr"/>
            <a:r>
              <a:rPr lang="en-GB" altLang="en-US" sz="1400"/>
              <a:t>commodities</a:t>
            </a:r>
            <a:endParaRPr lang="en-US" altLang="en-US" sz="1400"/>
          </a:p>
        </p:txBody>
      </p:sp>
      <p:sp>
        <p:nvSpPr>
          <p:cNvPr id="5126" name="Rectangle 5"/>
          <p:cNvSpPr>
            <a:spLocks noChangeArrowheads="1"/>
          </p:cNvSpPr>
          <p:nvPr/>
        </p:nvSpPr>
        <p:spPr bwMode="auto">
          <a:xfrm>
            <a:off x="5834064" y="188913"/>
            <a:ext cx="1584325" cy="1008062"/>
          </a:xfrm>
          <a:prstGeom prst="rect">
            <a:avLst/>
          </a:prstGeom>
          <a:solidFill>
            <a:srgbClr val="33CC33"/>
          </a:solidFill>
          <a:ln w="9525">
            <a:solidFill>
              <a:schemeClr val="tx1"/>
            </a:solidFill>
            <a:miter lim="800000"/>
            <a:headEnd/>
            <a:tailEnd/>
          </a:ln>
        </p:spPr>
        <p:txBody>
          <a:bodyPr wrap="none" lIns="91424" tIns="45712" rIns="91424" bIns="45712" anchor="ctr"/>
          <a:lstStyle>
            <a:lvl1pPr eaLnBrk="0" hangingPunct="0">
              <a:defRPr sz="4400">
                <a:solidFill>
                  <a:schemeClr val="tx1"/>
                </a:solidFill>
                <a:latin typeface="Arial" panose="020B0604020202020204" pitchFamily="34" charset="0"/>
                <a:cs typeface="Arial" panose="020B0604020202020204" pitchFamily="34" charset="0"/>
              </a:defRPr>
            </a:lvl1pPr>
            <a:lvl2pPr marL="742950" indent="-285750" eaLnBrk="0" hangingPunct="0">
              <a:defRPr sz="4400">
                <a:solidFill>
                  <a:schemeClr val="tx1"/>
                </a:solidFill>
                <a:latin typeface="Arial" panose="020B0604020202020204" pitchFamily="34" charset="0"/>
                <a:cs typeface="Arial" panose="020B0604020202020204" pitchFamily="34" charset="0"/>
              </a:defRPr>
            </a:lvl2pPr>
            <a:lvl3pPr marL="1143000" indent="-228600" eaLnBrk="0" hangingPunct="0">
              <a:defRPr sz="4400">
                <a:solidFill>
                  <a:schemeClr val="tx1"/>
                </a:solidFill>
                <a:latin typeface="Arial" panose="020B0604020202020204" pitchFamily="34" charset="0"/>
                <a:cs typeface="Arial" panose="020B0604020202020204" pitchFamily="34" charset="0"/>
              </a:defRPr>
            </a:lvl3pPr>
            <a:lvl4pPr marL="1600200" indent="-228600" eaLnBrk="0" hangingPunct="0">
              <a:defRPr sz="4400">
                <a:solidFill>
                  <a:schemeClr val="tx1"/>
                </a:solidFill>
                <a:latin typeface="Arial" panose="020B0604020202020204" pitchFamily="34" charset="0"/>
                <a:cs typeface="Arial" panose="020B0604020202020204" pitchFamily="34" charset="0"/>
              </a:defRPr>
            </a:lvl4pPr>
            <a:lvl5pPr marL="2057400" indent="-228600" eaLnBrk="0" hangingPunct="0">
              <a:defRPr sz="4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9pPr>
          </a:lstStyle>
          <a:p>
            <a:pPr algn="ctr"/>
            <a:r>
              <a:rPr lang="en-GB" altLang="en-US" sz="4000" b="1"/>
              <a:t>S</a:t>
            </a:r>
          </a:p>
          <a:p>
            <a:pPr algn="ctr"/>
            <a:r>
              <a:rPr lang="en-GB" altLang="en-US" sz="1400"/>
              <a:t>Strategic </a:t>
            </a:r>
          </a:p>
          <a:p>
            <a:pPr algn="ctr"/>
            <a:r>
              <a:rPr lang="en-GB" altLang="en-US" sz="1400"/>
              <a:t>information</a:t>
            </a:r>
            <a:endParaRPr lang="en-US" altLang="en-US" sz="1400"/>
          </a:p>
        </p:txBody>
      </p:sp>
      <p:sp>
        <p:nvSpPr>
          <p:cNvPr id="5127" name="Rectangle 6"/>
          <p:cNvSpPr>
            <a:spLocks noChangeArrowheads="1"/>
          </p:cNvSpPr>
          <p:nvPr/>
        </p:nvSpPr>
        <p:spPr bwMode="auto">
          <a:xfrm>
            <a:off x="5834064" y="1484313"/>
            <a:ext cx="1584325" cy="1223962"/>
          </a:xfrm>
          <a:prstGeom prst="rect">
            <a:avLst/>
          </a:prstGeom>
          <a:solidFill>
            <a:srgbClr val="33CC33"/>
          </a:solidFill>
          <a:ln w="9525">
            <a:solidFill>
              <a:schemeClr val="tx1"/>
            </a:solidFill>
            <a:miter lim="800000"/>
            <a:headEnd/>
            <a:tailEnd/>
          </a:ln>
        </p:spPr>
        <p:txBody>
          <a:bodyPr wrap="none" lIns="91424" tIns="45712" rIns="91424" bIns="45712" anchor="ctr"/>
          <a:lstStyle>
            <a:lvl1pPr eaLnBrk="0" hangingPunct="0">
              <a:defRPr sz="4400">
                <a:solidFill>
                  <a:schemeClr val="tx1"/>
                </a:solidFill>
                <a:latin typeface="Arial" panose="020B0604020202020204" pitchFamily="34" charset="0"/>
                <a:cs typeface="Arial" panose="020B0604020202020204" pitchFamily="34" charset="0"/>
              </a:defRPr>
            </a:lvl1pPr>
            <a:lvl2pPr marL="742950" indent="-285750" eaLnBrk="0" hangingPunct="0">
              <a:defRPr sz="4400">
                <a:solidFill>
                  <a:schemeClr val="tx1"/>
                </a:solidFill>
                <a:latin typeface="Arial" panose="020B0604020202020204" pitchFamily="34" charset="0"/>
                <a:cs typeface="Arial" panose="020B0604020202020204" pitchFamily="34" charset="0"/>
              </a:defRPr>
            </a:lvl2pPr>
            <a:lvl3pPr marL="1143000" indent="-228600" eaLnBrk="0" hangingPunct="0">
              <a:defRPr sz="4400">
                <a:solidFill>
                  <a:schemeClr val="tx1"/>
                </a:solidFill>
                <a:latin typeface="Arial" panose="020B0604020202020204" pitchFamily="34" charset="0"/>
                <a:cs typeface="Arial" panose="020B0604020202020204" pitchFamily="34" charset="0"/>
              </a:defRPr>
            </a:lvl3pPr>
            <a:lvl4pPr marL="1600200" indent="-228600" eaLnBrk="0" hangingPunct="0">
              <a:defRPr sz="4400">
                <a:solidFill>
                  <a:schemeClr val="tx1"/>
                </a:solidFill>
                <a:latin typeface="Arial" panose="020B0604020202020204" pitchFamily="34" charset="0"/>
                <a:cs typeface="Arial" panose="020B0604020202020204" pitchFamily="34" charset="0"/>
              </a:defRPr>
            </a:lvl4pPr>
            <a:lvl5pPr marL="2057400" indent="-228600" eaLnBrk="0" hangingPunct="0">
              <a:defRPr sz="4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9pPr>
          </a:lstStyle>
          <a:p>
            <a:pPr algn="ctr"/>
            <a:r>
              <a:rPr lang="en-GB" altLang="en-US" sz="4000" b="1"/>
              <a:t>S</a:t>
            </a:r>
          </a:p>
          <a:p>
            <a:pPr algn="ctr"/>
            <a:r>
              <a:rPr lang="en-GB" altLang="en-US" sz="1400"/>
              <a:t>Supportive</a:t>
            </a:r>
          </a:p>
          <a:p>
            <a:pPr algn="ctr"/>
            <a:r>
              <a:rPr lang="en-GB" altLang="en-US" sz="1400"/>
              <a:t>evidence-informed</a:t>
            </a:r>
          </a:p>
          <a:p>
            <a:pPr algn="ctr"/>
            <a:r>
              <a:rPr lang="en-GB" altLang="en-US" sz="1400"/>
              <a:t> policies</a:t>
            </a:r>
            <a:endParaRPr lang="en-US" altLang="en-US" sz="1400"/>
          </a:p>
        </p:txBody>
      </p:sp>
      <p:graphicFrame>
        <p:nvGraphicFramePr>
          <p:cNvPr id="5122" name="Object 7"/>
          <p:cNvGraphicFramePr>
            <a:graphicFrameLocks noGrp="1" noChangeAspect="1"/>
          </p:cNvGraphicFramePr>
          <p:nvPr>
            <p:ph/>
          </p:nvPr>
        </p:nvGraphicFramePr>
        <p:xfrm>
          <a:off x="1585913" y="1412876"/>
          <a:ext cx="3505200" cy="4752975"/>
        </p:xfrm>
        <a:graphic>
          <a:graphicData uri="http://schemas.openxmlformats.org/presentationml/2006/ole">
            <mc:AlternateContent xmlns:mc="http://schemas.openxmlformats.org/markup-compatibility/2006">
              <mc:Choice xmlns:v="urn:schemas-microsoft-com:vml" Requires="v">
                <p:oleObj name="Acrobat Document" r:id="rId3" imgW="4000500" imgH="5667375" progId="AcroExch.Document.7">
                  <p:embed/>
                </p:oleObj>
              </mc:Choice>
              <mc:Fallback>
                <p:oleObj name="Acrobat Document" r:id="rId3" imgW="4000500" imgH="5667375" progId="AcroExch.Document.7">
                  <p:embed/>
                  <p:pic>
                    <p:nvPicPr>
                      <p:cNvPr id="5122"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5913" y="1412876"/>
                        <a:ext cx="3505200" cy="475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128" name="Text Box 9"/>
          <p:cNvSpPr txBox="1">
            <a:spLocks noChangeArrowheads="1"/>
          </p:cNvSpPr>
          <p:nvPr/>
        </p:nvSpPr>
        <p:spPr bwMode="auto">
          <a:xfrm>
            <a:off x="989014" y="6329364"/>
            <a:ext cx="746283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400">
                <a:solidFill>
                  <a:schemeClr val="tx1"/>
                </a:solidFill>
                <a:latin typeface="Arial" panose="020B0604020202020204" pitchFamily="34" charset="0"/>
                <a:cs typeface="Arial" panose="020B0604020202020204" pitchFamily="34" charset="0"/>
              </a:defRPr>
            </a:lvl1pPr>
            <a:lvl2pPr marL="742950" indent="-285750" eaLnBrk="0" hangingPunct="0">
              <a:defRPr sz="4400">
                <a:solidFill>
                  <a:schemeClr val="tx1"/>
                </a:solidFill>
                <a:latin typeface="Arial" panose="020B0604020202020204" pitchFamily="34" charset="0"/>
                <a:cs typeface="Arial" panose="020B0604020202020204" pitchFamily="34" charset="0"/>
              </a:defRPr>
            </a:lvl2pPr>
            <a:lvl3pPr marL="1143000" indent="-228600" eaLnBrk="0" hangingPunct="0">
              <a:defRPr sz="4400">
                <a:solidFill>
                  <a:schemeClr val="tx1"/>
                </a:solidFill>
                <a:latin typeface="Arial" panose="020B0604020202020204" pitchFamily="34" charset="0"/>
                <a:cs typeface="Arial" panose="020B0604020202020204" pitchFamily="34" charset="0"/>
              </a:defRPr>
            </a:lvl3pPr>
            <a:lvl4pPr marL="1600200" indent="-228600" eaLnBrk="0" hangingPunct="0">
              <a:defRPr sz="4400">
                <a:solidFill>
                  <a:schemeClr val="tx1"/>
                </a:solidFill>
                <a:latin typeface="Arial" panose="020B0604020202020204" pitchFamily="34" charset="0"/>
                <a:cs typeface="Arial" panose="020B0604020202020204" pitchFamily="34" charset="0"/>
              </a:defRPr>
            </a:lvl4pPr>
            <a:lvl5pPr marL="2057400" indent="-228600" eaLnBrk="0" hangingPunct="0">
              <a:defRPr sz="4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9pPr>
          </a:lstStyle>
          <a:p>
            <a:pPr eaLnBrk="1" hangingPunct="1"/>
            <a:r>
              <a:rPr lang="en-GB" altLang="en-US" sz="1200"/>
              <a:t>WHO. Strengthening the health sector response to adolescent health &amp; development. WHO. Geneva. 2009. </a:t>
            </a:r>
            <a:endParaRPr lang="en-US" altLang="en-US" sz="1200"/>
          </a:p>
        </p:txBody>
      </p:sp>
    </p:spTree>
    <p:extLst>
      <p:ext uri="{BB962C8B-B14F-4D97-AF65-F5344CB8AC3E}">
        <p14:creationId xmlns:p14="http://schemas.microsoft.com/office/powerpoint/2010/main" val="31331096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936625" y="476250"/>
            <a:ext cx="8497888" cy="1430338"/>
          </a:xfrm>
          <a:solidFill>
            <a:srgbClr val="FF0000"/>
          </a:solidFill>
        </p:spPr>
        <p:txBody>
          <a:bodyPr/>
          <a:lstStyle/>
          <a:p>
            <a:pPr eaLnBrk="1" hangingPunct="1"/>
            <a:r>
              <a:rPr lang="en-GB" altLang="en-US" sz="2800" b="1">
                <a:solidFill>
                  <a:schemeClr val="bg1"/>
                </a:solidFill>
              </a:rPr>
              <a:t>UNFPA framework for action </a:t>
            </a:r>
            <a:br>
              <a:rPr lang="en-GB" altLang="en-US" sz="2800" b="1">
                <a:solidFill>
                  <a:schemeClr val="bg1"/>
                </a:solidFill>
              </a:rPr>
            </a:br>
            <a:r>
              <a:rPr lang="en-GB" altLang="en-US" sz="2800" b="1">
                <a:solidFill>
                  <a:schemeClr val="bg1"/>
                </a:solidFill>
              </a:rPr>
              <a:t>on adolescents &amp; youth</a:t>
            </a:r>
            <a:endParaRPr lang="en-US" altLang="en-US" sz="2800" b="1">
              <a:solidFill>
                <a:schemeClr val="bg1"/>
              </a:solidFill>
            </a:endParaRPr>
          </a:p>
        </p:txBody>
      </p:sp>
      <p:sp>
        <p:nvSpPr>
          <p:cNvPr id="35843" name="Rectangle 3"/>
          <p:cNvSpPr>
            <a:spLocks noGrp="1" noChangeArrowheads="1"/>
          </p:cNvSpPr>
          <p:nvPr>
            <p:ph type="body" sz="half" idx="1"/>
          </p:nvPr>
        </p:nvSpPr>
        <p:spPr>
          <a:xfrm>
            <a:off x="1128713" y="1989139"/>
            <a:ext cx="5173662" cy="3862387"/>
          </a:xfrm>
          <a:noFill/>
        </p:spPr>
        <p:txBody>
          <a:bodyPr/>
          <a:lstStyle/>
          <a:p>
            <a:pPr marL="457200" indent="-457200" defTabSz="1042988">
              <a:lnSpc>
                <a:spcPct val="90000"/>
              </a:lnSpc>
              <a:buFont typeface="Wingdings" panose="05000000000000000000" pitchFamily="2" charset="2"/>
              <a:buAutoNum type="arabicPeriod"/>
            </a:pPr>
            <a:r>
              <a:rPr lang="en-GB" altLang="en-US" sz="2400"/>
              <a:t>Supportive policy making that applies the lens of population structure &amp; poverty dynamics analyses </a:t>
            </a:r>
          </a:p>
          <a:p>
            <a:pPr marL="457200" indent="-457200" defTabSz="1042988">
              <a:lnSpc>
                <a:spcPct val="90000"/>
              </a:lnSpc>
              <a:buFont typeface="Wingdings" panose="05000000000000000000" pitchFamily="2" charset="2"/>
              <a:buAutoNum type="arabicPeriod"/>
            </a:pPr>
            <a:r>
              <a:rPr lang="en-GB" altLang="en-US" sz="2400"/>
              <a:t>Gender &amp; life-skills based  sexual &amp; reproductive health education</a:t>
            </a:r>
          </a:p>
          <a:p>
            <a:pPr marL="457200" indent="-457200" defTabSz="1042988">
              <a:lnSpc>
                <a:spcPct val="90000"/>
              </a:lnSpc>
              <a:buFont typeface="Wingdings" panose="05000000000000000000" pitchFamily="2" charset="2"/>
              <a:buAutoNum type="arabicPeriod"/>
            </a:pPr>
            <a:r>
              <a:rPr lang="en-GB" altLang="en-US" sz="2400"/>
              <a:t>Sexual &amp; reproductive health  services </a:t>
            </a:r>
          </a:p>
          <a:p>
            <a:pPr marL="457200" indent="-457200" defTabSz="1042988">
              <a:lnSpc>
                <a:spcPct val="90000"/>
              </a:lnSpc>
              <a:buFont typeface="Wingdings" panose="05000000000000000000" pitchFamily="2" charset="2"/>
              <a:buAutoNum type="arabicPeriod"/>
            </a:pPr>
            <a:r>
              <a:rPr lang="en-GB" altLang="en-US" sz="2400"/>
              <a:t>Young people's leadership and participation </a:t>
            </a:r>
          </a:p>
        </p:txBody>
      </p:sp>
      <p:pic>
        <p:nvPicPr>
          <p:cNvPr id="35844" name="Picture 4" descr="341_imagedet_cover_190"/>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6553200" y="1989138"/>
            <a:ext cx="3016250" cy="3789362"/>
          </a:xfrm>
          <a:noFill/>
        </p:spPr>
      </p:pic>
      <p:sp>
        <p:nvSpPr>
          <p:cNvPr id="35845" name="Text Box 5"/>
          <p:cNvSpPr txBox="1">
            <a:spLocks noChangeArrowheads="1"/>
          </p:cNvSpPr>
          <p:nvPr/>
        </p:nvSpPr>
        <p:spPr bwMode="auto">
          <a:xfrm>
            <a:off x="868363" y="6165850"/>
            <a:ext cx="88265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400">
                <a:solidFill>
                  <a:schemeClr val="tx1"/>
                </a:solidFill>
                <a:latin typeface="Arial" panose="020B0604020202020204" pitchFamily="34" charset="0"/>
                <a:cs typeface="Arial" panose="020B0604020202020204" pitchFamily="34" charset="0"/>
              </a:defRPr>
            </a:lvl1pPr>
            <a:lvl2pPr marL="742950" indent="-285750" eaLnBrk="0" hangingPunct="0">
              <a:defRPr sz="4400">
                <a:solidFill>
                  <a:schemeClr val="tx1"/>
                </a:solidFill>
                <a:latin typeface="Arial" panose="020B0604020202020204" pitchFamily="34" charset="0"/>
                <a:cs typeface="Arial" panose="020B0604020202020204" pitchFamily="34" charset="0"/>
              </a:defRPr>
            </a:lvl2pPr>
            <a:lvl3pPr marL="1143000" indent="-228600" eaLnBrk="0" hangingPunct="0">
              <a:defRPr sz="4400">
                <a:solidFill>
                  <a:schemeClr val="tx1"/>
                </a:solidFill>
                <a:latin typeface="Arial" panose="020B0604020202020204" pitchFamily="34" charset="0"/>
                <a:cs typeface="Arial" panose="020B0604020202020204" pitchFamily="34" charset="0"/>
              </a:defRPr>
            </a:lvl3pPr>
            <a:lvl4pPr marL="1600200" indent="-228600" eaLnBrk="0" hangingPunct="0">
              <a:defRPr sz="4400">
                <a:solidFill>
                  <a:schemeClr val="tx1"/>
                </a:solidFill>
                <a:latin typeface="Arial" panose="020B0604020202020204" pitchFamily="34" charset="0"/>
                <a:cs typeface="Arial" panose="020B0604020202020204" pitchFamily="34" charset="0"/>
              </a:defRPr>
            </a:lvl4pPr>
            <a:lvl5pPr marL="2057400" indent="-228600" eaLnBrk="0" hangingPunct="0">
              <a:defRPr sz="4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9pPr>
          </a:lstStyle>
          <a:p>
            <a:pPr eaLnBrk="1" hangingPunct="1"/>
            <a:r>
              <a:rPr lang="en-GB" altLang="en-US" sz="1200"/>
              <a:t>Source: UNFPA framework for action on adolescents and youth. Opening doors with 4 keys. UNFPA. New York, USA. Undated. </a:t>
            </a:r>
            <a:endParaRPr lang="en-US" altLang="en-US" sz="1200"/>
          </a:p>
        </p:txBody>
      </p:sp>
    </p:spTree>
    <p:extLst>
      <p:ext uri="{BB962C8B-B14F-4D97-AF65-F5344CB8AC3E}">
        <p14:creationId xmlns:p14="http://schemas.microsoft.com/office/powerpoint/2010/main" val="14905782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b="1" dirty="0"/>
              <a:t>PROTECTION-LEGAL ASPECTS</a:t>
            </a:r>
          </a:p>
          <a:p>
            <a:pPr marL="0" indent="0">
              <a:buNone/>
            </a:pPr>
            <a:r>
              <a:rPr lang="en-US" dirty="0"/>
              <a:t>Age of consent to sexual activity -16 years</a:t>
            </a:r>
          </a:p>
          <a:p>
            <a:pPr marL="0" indent="0">
              <a:buNone/>
            </a:pPr>
            <a:r>
              <a:rPr lang="en-US" dirty="0"/>
              <a:t>Reduces the incidence of </a:t>
            </a:r>
          </a:p>
          <a:p>
            <a:r>
              <a:rPr lang="en-US" dirty="0"/>
              <a:t>STI</a:t>
            </a:r>
          </a:p>
          <a:p>
            <a:r>
              <a:rPr lang="en-US" dirty="0"/>
              <a:t>teenage pregnancy</a:t>
            </a:r>
          </a:p>
          <a:p>
            <a:r>
              <a:rPr lang="en-US" dirty="0"/>
              <a:t>sexual abuse exploitation</a:t>
            </a:r>
          </a:p>
          <a:p>
            <a:r>
              <a:rPr lang="en-US" dirty="0"/>
              <a:t>Convention on the Rights of the Child in 1989</a:t>
            </a:r>
            <a:br>
              <a:rPr lang="en-US" dirty="0"/>
            </a:br>
            <a:r>
              <a:rPr lang="en-US" dirty="0"/>
              <a:t>(children defined as under 18)-against unchecked</a:t>
            </a:r>
            <a:br>
              <a:rPr lang="en-US" dirty="0"/>
            </a:br>
            <a:r>
              <a:rPr lang="en-US" dirty="0"/>
              <a:t>child </a:t>
            </a:r>
            <a:r>
              <a:rPr lang="en-US" dirty="0" err="1"/>
              <a:t>labour</a:t>
            </a:r>
            <a:r>
              <a:rPr lang="en-US" dirty="0"/>
              <a:t>, child prostitution and pornography.</a:t>
            </a:r>
          </a:p>
          <a:p>
            <a:br>
              <a:rPr lang="en-US" dirty="0"/>
            </a:br>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pPr/>
              <a:t>29</a:t>
            </a:fld>
            <a:endParaRPr lang="en-US" dirty="0"/>
          </a:p>
        </p:txBody>
      </p:sp>
    </p:spTree>
    <p:extLst>
      <p:ext uri="{BB962C8B-B14F-4D97-AF65-F5344CB8AC3E}">
        <p14:creationId xmlns:p14="http://schemas.microsoft.com/office/powerpoint/2010/main" val="4201247850"/>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225550" y="1484314"/>
            <a:ext cx="7918450" cy="2808287"/>
          </a:xfrm>
        </p:spPr>
        <p:txBody>
          <a:bodyPr/>
          <a:lstStyle/>
          <a:p>
            <a:pPr eaLnBrk="1" hangingPunct="1"/>
            <a:r>
              <a:rPr lang="en-US" altLang="en-US">
                <a:solidFill>
                  <a:srgbClr val="FF3300"/>
                </a:solidFill>
              </a:rPr>
              <a:t>1. </a:t>
            </a:r>
            <a:r>
              <a:rPr lang="en-US" altLang="en-US" sz="4000">
                <a:solidFill>
                  <a:srgbClr val="FF3300"/>
                </a:solidFill>
              </a:rPr>
              <a:t>What do we mean by the term</a:t>
            </a:r>
            <a:br>
              <a:rPr lang="en-US" altLang="en-US" sz="4000">
                <a:solidFill>
                  <a:srgbClr val="FF3300"/>
                </a:solidFill>
              </a:rPr>
            </a:br>
            <a:r>
              <a:rPr lang="en-US" altLang="en-US" sz="4000">
                <a:solidFill>
                  <a:srgbClr val="FF3300"/>
                </a:solidFill>
              </a:rPr>
              <a:t> </a:t>
            </a:r>
            <a:r>
              <a:rPr lang="en-US" altLang="en-US" sz="4000">
                <a:solidFill>
                  <a:srgbClr val="0000FF"/>
                </a:solidFill>
              </a:rPr>
              <a:t>'adolescents ' </a:t>
            </a:r>
            <a:r>
              <a:rPr lang="en-US" altLang="en-US" sz="4000">
                <a:solidFill>
                  <a:srgbClr val="FF3300"/>
                </a:solidFill>
              </a:rPr>
              <a:t>?</a:t>
            </a:r>
          </a:p>
        </p:txBody>
      </p:sp>
    </p:spTree>
    <p:extLst>
      <p:ext uri="{BB962C8B-B14F-4D97-AF65-F5344CB8AC3E}">
        <p14:creationId xmlns:p14="http://schemas.microsoft.com/office/powerpoint/2010/main" val="1772758273"/>
      </p:ext>
    </p:extLst>
  </p:cSld>
  <p:clrMapOvr>
    <a:masterClrMapping/>
  </p:clrMapOvr>
  <p:transition spd="med">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PROTECTION OF ADOLESCENTS </a:t>
            </a:r>
          </a:p>
          <a:p>
            <a:r>
              <a:rPr lang="en-US" dirty="0"/>
              <a:t>STI HIV prevention and pregnancy prevention information</a:t>
            </a:r>
          </a:p>
          <a:p>
            <a:r>
              <a:rPr lang="en-US" dirty="0"/>
              <a:t>Encouraging health care providers to make their</a:t>
            </a:r>
            <a:br>
              <a:rPr lang="en-US" dirty="0"/>
            </a:br>
            <a:r>
              <a:rPr lang="en-US" dirty="0"/>
              <a:t>services youth friendly</a:t>
            </a:r>
          </a:p>
          <a:p>
            <a:r>
              <a:rPr lang="en-US" dirty="0"/>
              <a:t>ADOLESCENT FRIENDLY HEALTH SERVICES (AFHS)</a:t>
            </a:r>
          </a:p>
          <a:p>
            <a:pPr marL="0" indent="0">
              <a:buNone/>
            </a:pPr>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pPr/>
              <a:t>30</a:t>
            </a:fld>
            <a:endParaRPr lang="en-US" dirty="0"/>
          </a:p>
        </p:txBody>
      </p:sp>
    </p:spTree>
    <p:extLst>
      <p:ext uri="{BB962C8B-B14F-4D97-AF65-F5344CB8AC3E}">
        <p14:creationId xmlns:p14="http://schemas.microsoft.com/office/powerpoint/2010/main" val="323106057"/>
      </p:ext>
    </p:extLst>
  </p:cSld>
  <p:clrMapOvr>
    <a:masterClrMapping/>
  </p:clrMapOvr>
  <p:transition spd="med">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b="1" dirty="0"/>
              <a:t>ADOLESCENT FRIENDLY HEALTH SERVICES</a:t>
            </a:r>
          </a:p>
          <a:p>
            <a:pPr marL="0" indent="0">
              <a:buNone/>
            </a:pPr>
            <a:r>
              <a:rPr lang="en-US" dirty="0"/>
              <a:t>WHO consultation 2001- AFHS</a:t>
            </a:r>
          </a:p>
          <a:p>
            <a:r>
              <a:rPr lang="en-US" dirty="0"/>
              <a:t>piloting under Adolescent District Health Project</a:t>
            </a:r>
            <a:br>
              <a:rPr lang="en-US" dirty="0"/>
            </a:br>
            <a:endParaRPr lang="en-US" dirty="0"/>
          </a:p>
          <a:p>
            <a:r>
              <a:rPr lang="en-US" dirty="0"/>
              <a:t>Target population- young people</a:t>
            </a:r>
          </a:p>
          <a:p>
            <a:r>
              <a:rPr lang="en-US" dirty="0"/>
              <a:t>Key elements </a:t>
            </a:r>
          </a:p>
          <a:p>
            <a:pPr lvl="1"/>
            <a:r>
              <a:rPr lang="en-US" dirty="0"/>
              <a:t>Confidentiality</a:t>
            </a:r>
          </a:p>
          <a:p>
            <a:pPr lvl="1"/>
            <a:r>
              <a:rPr lang="en-US" dirty="0"/>
              <a:t>Flexibility</a:t>
            </a:r>
          </a:p>
          <a:p>
            <a:pPr lvl="1"/>
            <a:r>
              <a:rPr lang="en-US" dirty="0"/>
              <a:t>Well staffed</a:t>
            </a:r>
          </a:p>
          <a:p>
            <a:pPr lvl="1"/>
            <a:r>
              <a:rPr lang="en-US" dirty="0"/>
              <a:t>Information</a:t>
            </a:r>
          </a:p>
          <a:p>
            <a:pPr lvl="1"/>
            <a:r>
              <a:rPr lang="en-US" dirty="0" err="1"/>
              <a:t>Partnershipapproach</a:t>
            </a:r>
            <a:endParaRPr lang="en-US" dirty="0"/>
          </a:p>
          <a:p>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pPr/>
              <a:t>31</a:t>
            </a:fld>
            <a:endParaRPr lang="en-US" dirty="0"/>
          </a:p>
        </p:txBody>
      </p:sp>
    </p:spTree>
    <p:extLst>
      <p:ext uri="{BB962C8B-B14F-4D97-AF65-F5344CB8AC3E}">
        <p14:creationId xmlns:p14="http://schemas.microsoft.com/office/powerpoint/2010/main" val="1830034637"/>
      </p:ext>
    </p:extLst>
  </p:cSld>
  <p:clrMapOvr>
    <a:masterClrMapping/>
  </p:clrMapOvr>
  <p:transition spd="med">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ADOLESCENT PSYCHOLOGY</a:t>
            </a:r>
          </a:p>
          <a:p>
            <a:pPr marL="0" indent="0">
              <a:buNone/>
            </a:pPr>
            <a:r>
              <a:rPr lang="en-US" dirty="0"/>
              <a:t>Role of family and environment pivotal in</a:t>
            </a:r>
          </a:p>
          <a:p>
            <a:r>
              <a:rPr lang="en-US" dirty="0"/>
              <a:t>Character and personality building</a:t>
            </a:r>
          </a:p>
          <a:p>
            <a:r>
              <a:rPr lang="en-US" dirty="0"/>
              <a:t>Cognitive emotional and attitudinal changes</a:t>
            </a:r>
          </a:p>
          <a:p>
            <a:r>
              <a:rPr lang="en-US" dirty="0"/>
              <a:t>Seek Individuality Attention and Independence</a:t>
            </a:r>
          </a:p>
          <a:p>
            <a:r>
              <a:rPr lang="en-US" dirty="0"/>
              <a:t>Peer groups more influential</a:t>
            </a:r>
          </a:p>
          <a:p>
            <a:r>
              <a:rPr lang="en-US" dirty="0"/>
              <a:t>Peer pressure- addictions</a:t>
            </a:r>
          </a:p>
          <a:p>
            <a:r>
              <a:rPr lang="en-US" dirty="0"/>
              <a:t>antisocial activities</a:t>
            </a:r>
          </a:p>
          <a:p>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pPr/>
              <a:t>32</a:t>
            </a:fld>
            <a:endParaRPr lang="en-US" dirty="0"/>
          </a:p>
        </p:txBody>
      </p:sp>
    </p:spTree>
    <p:extLst>
      <p:ext uri="{BB962C8B-B14F-4D97-AF65-F5344CB8AC3E}">
        <p14:creationId xmlns:p14="http://schemas.microsoft.com/office/powerpoint/2010/main" val="3465509446"/>
      </p:ext>
    </p:extLst>
  </p:cSld>
  <p:clrMapOvr>
    <a:masterClrMapping/>
  </p:clrMapOvr>
  <p:transition spd="med">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MENTAL DISORDERS</a:t>
            </a:r>
          </a:p>
          <a:p>
            <a:r>
              <a:rPr lang="en-US" dirty="0"/>
              <a:t>Conduct and </a:t>
            </a:r>
            <a:r>
              <a:rPr lang="en-US" dirty="0" err="1"/>
              <a:t>behavioural</a:t>
            </a:r>
            <a:r>
              <a:rPr lang="en-US" dirty="0"/>
              <a:t> disorders</a:t>
            </a:r>
          </a:p>
          <a:p>
            <a:r>
              <a:rPr lang="en-US" dirty="0"/>
              <a:t>Learning disorders</a:t>
            </a:r>
          </a:p>
          <a:p>
            <a:r>
              <a:rPr lang="en-US" dirty="0"/>
              <a:t>Anxiety disorders</a:t>
            </a:r>
          </a:p>
          <a:p>
            <a:r>
              <a:rPr lang="en-US" dirty="0"/>
              <a:t>Teen depression</a:t>
            </a:r>
          </a:p>
          <a:p>
            <a:r>
              <a:rPr lang="en-US" dirty="0"/>
              <a:t>Juvenile delinquency</a:t>
            </a:r>
          </a:p>
          <a:p>
            <a:r>
              <a:rPr lang="en-US" dirty="0"/>
              <a:t>Adjustment problems</a:t>
            </a:r>
          </a:p>
          <a:p>
            <a:br>
              <a:rPr lang="en-US" dirty="0"/>
            </a:br>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pPr/>
              <a:t>33</a:t>
            </a:fld>
            <a:endParaRPr lang="en-US" dirty="0"/>
          </a:p>
        </p:txBody>
      </p:sp>
    </p:spTree>
    <p:extLst>
      <p:ext uri="{BB962C8B-B14F-4D97-AF65-F5344CB8AC3E}">
        <p14:creationId xmlns:p14="http://schemas.microsoft.com/office/powerpoint/2010/main" val="4056948970"/>
      </p:ext>
    </p:extLst>
  </p:cSld>
  <p:clrMapOvr>
    <a:masterClrMapping/>
  </p:clrMapOvr>
  <p:transition spd="med">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buNone/>
            </a:pPr>
            <a:r>
              <a:rPr lang="en-US" b="1" dirty="0"/>
              <a:t>DELINQUENCY PREVENTION</a:t>
            </a:r>
          </a:p>
          <a:p>
            <a:r>
              <a:rPr lang="en-US" dirty="0"/>
              <a:t>Broad term for all efforts aimed at preventing</a:t>
            </a:r>
            <a:br>
              <a:rPr lang="en-US" dirty="0"/>
            </a:br>
            <a:r>
              <a:rPr lang="en-US" dirty="0"/>
              <a:t>youth from becoming involved in criminal, or</a:t>
            </a:r>
            <a:br>
              <a:rPr lang="en-US" dirty="0"/>
            </a:br>
            <a:r>
              <a:rPr lang="en-US" dirty="0"/>
              <a:t>other antisocial, activity.</a:t>
            </a:r>
          </a:p>
          <a:p>
            <a:r>
              <a:rPr lang="en-US" b="1" dirty="0"/>
              <a:t>CHILD GUIDANCE CLINIC</a:t>
            </a:r>
          </a:p>
          <a:p>
            <a:r>
              <a:rPr lang="en-US" dirty="0"/>
              <a:t>Prevention services include activities -</a:t>
            </a:r>
          </a:p>
          <a:p>
            <a:pPr lvl="1"/>
            <a:r>
              <a:rPr lang="en-US" dirty="0"/>
              <a:t>substance abuse education and treatment,</a:t>
            </a:r>
          </a:p>
          <a:p>
            <a:pPr lvl="1"/>
            <a:r>
              <a:rPr lang="en-US" dirty="0"/>
              <a:t>family counseling, youth mentoring,</a:t>
            </a:r>
          </a:p>
          <a:p>
            <a:pPr lvl="1"/>
            <a:r>
              <a:rPr lang="en-US" dirty="0"/>
              <a:t>parenting education, educational support, and</a:t>
            </a:r>
            <a:br>
              <a:rPr lang="en-US" dirty="0"/>
            </a:br>
            <a:r>
              <a:rPr lang="en-US" dirty="0"/>
              <a:t>youth sheltering.</a:t>
            </a:r>
          </a:p>
          <a:p>
            <a:pPr marL="0" indent="0">
              <a:buNone/>
            </a:pPr>
            <a:br>
              <a:rPr lang="en-US" dirty="0"/>
            </a:br>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pPr/>
              <a:t>34</a:t>
            </a:fld>
            <a:endParaRPr lang="en-US" dirty="0"/>
          </a:p>
        </p:txBody>
      </p:sp>
    </p:spTree>
    <p:extLst>
      <p:ext uri="{BB962C8B-B14F-4D97-AF65-F5344CB8AC3E}">
        <p14:creationId xmlns:p14="http://schemas.microsoft.com/office/powerpoint/2010/main" val="2890234900"/>
      </p:ext>
    </p:extLst>
  </p:cSld>
  <p:clrMapOvr>
    <a:masterClrMapping/>
  </p:clrMapOvr>
  <p:transition spd="med">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marL="0" indent="0">
              <a:buNone/>
            </a:pPr>
            <a:r>
              <a:rPr lang="en-US" b="1" dirty="0"/>
              <a:t>ADOLESCENT COUNSELING</a:t>
            </a:r>
          </a:p>
          <a:p>
            <a:r>
              <a:rPr lang="en-US" dirty="0"/>
              <a:t>School Avoidance</a:t>
            </a:r>
          </a:p>
          <a:p>
            <a:r>
              <a:rPr lang="en-US" dirty="0"/>
              <a:t>Separation Anxiety</a:t>
            </a:r>
          </a:p>
          <a:p>
            <a:r>
              <a:rPr lang="en-US" dirty="0"/>
              <a:t>Coping With Chronic Illness</a:t>
            </a:r>
          </a:p>
          <a:p>
            <a:r>
              <a:rPr lang="en-US" dirty="0"/>
              <a:t>Building Social Competence</a:t>
            </a:r>
          </a:p>
          <a:p>
            <a:r>
              <a:rPr lang="en-US" dirty="0"/>
              <a:t>Managing Powerful Peer Personalities</a:t>
            </a:r>
          </a:p>
          <a:p>
            <a:r>
              <a:rPr lang="en-US" dirty="0"/>
              <a:t>Minimizing Family Conflict</a:t>
            </a:r>
          </a:p>
          <a:p>
            <a:r>
              <a:rPr lang="en-US" dirty="0"/>
              <a:t>Working Through Divorce Separation</a:t>
            </a:r>
          </a:p>
          <a:p>
            <a:r>
              <a:rPr lang="en-US" dirty="0"/>
              <a:t>Avoiding Drug Alcohol Use</a:t>
            </a:r>
          </a:p>
          <a:p>
            <a:r>
              <a:rPr lang="en-US" dirty="0"/>
              <a:t>Transitioning - High School to College</a:t>
            </a:r>
          </a:p>
          <a:p>
            <a:r>
              <a:rPr lang="en-US" dirty="0"/>
              <a:t>Accepting Imperfection</a:t>
            </a:r>
          </a:p>
          <a:p>
            <a:r>
              <a:rPr lang="en-US" dirty="0"/>
              <a:t>Building Friendships</a:t>
            </a:r>
          </a:p>
          <a:p>
            <a:br>
              <a:rPr lang="en-US" dirty="0"/>
            </a:br>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pPr/>
              <a:t>35</a:t>
            </a:fld>
            <a:endParaRPr lang="en-US" dirty="0"/>
          </a:p>
        </p:txBody>
      </p:sp>
    </p:spTree>
    <p:extLst>
      <p:ext uri="{BB962C8B-B14F-4D97-AF65-F5344CB8AC3E}">
        <p14:creationId xmlns:p14="http://schemas.microsoft.com/office/powerpoint/2010/main" val="1119087532"/>
      </p:ext>
    </p:extLst>
  </p:cSld>
  <p:clrMapOvr>
    <a:masterClrMapping/>
  </p:clrMapOvr>
  <p:transition spd="med">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National Programs for Adolescents</a:t>
            </a:r>
          </a:p>
        </p:txBody>
      </p:sp>
      <p:sp>
        <p:nvSpPr>
          <p:cNvPr id="3" name="Content Placeholder 2"/>
          <p:cNvSpPr>
            <a:spLocks noGrp="1"/>
          </p:cNvSpPr>
          <p:nvPr>
            <p:ph idx="1"/>
          </p:nvPr>
        </p:nvSpPr>
        <p:spPr/>
        <p:txBody>
          <a:bodyPr>
            <a:normAutofit/>
          </a:bodyPr>
          <a:lstStyle/>
          <a:p>
            <a:pPr>
              <a:buNone/>
            </a:pPr>
            <a:r>
              <a:rPr lang="en-US" sz="3600" b="1" i="1" u="sng" dirty="0"/>
              <a:t>Departments Involved</a:t>
            </a:r>
          </a:p>
          <a:p>
            <a:r>
              <a:rPr lang="en-US" sz="3200" dirty="0"/>
              <a:t>Ministry of Youth Affairs &amp; Sports: </a:t>
            </a:r>
            <a:r>
              <a:rPr lang="en-US" sz="3200" i="1" u="sng" dirty="0"/>
              <a:t>Nodal Ministry</a:t>
            </a:r>
          </a:p>
          <a:p>
            <a:r>
              <a:rPr lang="en-US" sz="3200" dirty="0"/>
              <a:t>Ministry of Health &amp; Family Welfare</a:t>
            </a:r>
          </a:p>
          <a:p>
            <a:r>
              <a:rPr lang="en-US" sz="3200" dirty="0"/>
              <a:t>Ministry of Women &amp; Child Affairs</a:t>
            </a:r>
          </a:p>
          <a:p>
            <a:r>
              <a:rPr lang="en-US" sz="3200" dirty="0"/>
              <a:t> Ministry of Human Resource Development</a:t>
            </a:r>
          </a:p>
        </p:txBody>
      </p:sp>
      <p:sp>
        <p:nvSpPr>
          <p:cNvPr id="5" name="Slide Number Placeholder 4"/>
          <p:cNvSpPr>
            <a:spLocks noGrp="1"/>
          </p:cNvSpPr>
          <p:nvPr>
            <p:ph type="sldNum" sz="quarter" idx="12"/>
          </p:nvPr>
        </p:nvSpPr>
        <p:spPr/>
        <p:txBody>
          <a:bodyPr/>
          <a:lstStyle/>
          <a:p>
            <a:fld id="{401CF334-2D5C-4859-84A6-CA7E6E43FAEB}" type="slidenum">
              <a:rPr lang="en-US" smtClean="0"/>
              <a:pPr/>
              <a:t>36</a:t>
            </a:fld>
            <a:endParaRPr lang="en-US" dirty="0"/>
          </a:p>
        </p:txBody>
      </p:sp>
    </p:spTree>
  </p:cSld>
  <p:clrMapOvr>
    <a:masterClrMapping/>
  </p:clrMapOvr>
  <p:transition spd="med">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National Programs for Adolescents</a:t>
            </a:r>
          </a:p>
        </p:txBody>
      </p:sp>
      <p:sp>
        <p:nvSpPr>
          <p:cNvPr id="3" name="Content Placeholder 2"/>
          <p:cNvSpPr>
            <a:spLocks noGrp="1"/>
          </p:cNvSpPr>
          <p:nvPr>
            <p:ph idx="1"/>
          </p:nvPr>
        </p:nvSpPr>
        <p:spPr/>
        <p:txBody>
          <a:bodyPr>
            <a:normAutofit/>
          </a:bodyPr>
          <a:lstStyle/>
          <a:p>
            <a:pPr>
              <a:buNone/>
            </a:pPr>
            <a:r>
              <a:rPr lang="en-US" sz="3600" b="1" i="1" u="sng" dirty="0"/>
              <a:t>Ministry of Youth Affairs &amp; Sports</a:t>
            </a:r>
          </a:p>
          <a:p>
            <a:r>
              <a:rPr lang="en-US" sz="3200" dirty="0"/>
              <a:t>Modular Training of teachers through NSS</a:t>
            </a:r>
          </a:p>
          <a:p>
            <a:r>
              <a:rPr lang="en-US" sz="3200" dirty="0"/>
              <a:t>Core life skills: Effective communication, dealing with stress, problem solving, inter-personal relations </a:t>
            </a:r>
          </a:p>
          <a:p>
            <a:r>
              <a:rPr lang="en-US" sz="3200" dirty="0"/>
              <a:t> Need based information</a:t>
            </a:r>
          </a:p>
        </p:txBody>
      </p:sp>
      <p:sp>
        <p:nvSpPr>
          <p:cNvPr id="5" name="Slide Number Placeholder 4"/>
          <p:cNvSpPr>
            <a:spLocks noGrp="1"/>
          </p:cNvSpPr>
          <p:nvPr>
            <p:ph type="sldNum" sz="quarter" idx="12"/>
          </p:nvPr>
        </p:nvSpPr>
        <p:spPr/>
        <p:txBody>
          <a:bodyPr/>
          <a:lstStyle/>
          <a:p>
            <a:fld id="{401CF334-2D5C-4859-84A6-CA7E6E43FAEB}" type="slidenum">
              <a:rPr lang="en-US" smtClean="0"/>
              <a:pPr/>
              <a:t>37</a:t>
            </a:fld>
            <a:endParaRPr lang="en-US" dirty="0"/>
          </a:p>
        </p:txBody>
      </p:sp>
    </p:spTree>
  </p:cSld>
  <p:clrMapOvr>
    <a:masterClrMapping/>
  </p:clrMapOvr>
  <p:transition spd="med">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4325" y="1036597"/>
            <a:ext cx="9464040" cy="1143000"/>
          </a:xfrm>
        </p:spPr>
        <p:txBody>
          <a:bodyPr>
            <a:normAutofit fontScale="90000"/>
          </a:bodyPr>
          <a:lstStyle/>
          <a:p>
            <a:r>
              <a:rPr lang="en-US" dirty="0"/>
              <a:t>Adolescent health </a:t>
            </a:r>
            <a:r>
              <a:rPr lang="en-US" dirty="0" err="1"/>
              <a:t>programmes</a:t>
            </a:r>
            <a:r>
              <a:rPr lang="en-US" dirty="0"/>
              <a:t> in India</a:t>
            </a:r>
          </a:p>
        </p:txBody>
      </p:sp>
      <p:sp>
        <p:nvSpPr>
          <p:cNvPr id="3" name="Content Placeholder 2"/>
          <p:cNvSpPr>
            <a:spLocks noGrp="1"/>
          </p:cNvSpPr>
          <p:nvPr>
            <p:ph idx="1"/>
          </p:nvPr>
        </p:nvSpPr>
        <p:spPr>
          <a:xfrm>
            <a:off x="525780" y="2369126"/>
            <a:ext cx="9464040" cy="3955473"/>
          </a:xfrm>
        </p:spPr>
        <p:txBody>
          <a:bodyPr/>
          <a:lstStyle/>
          <a:p>
            <a:r>
              <a:rPr lang="en-US" dirty="0" err="1"/>
              <a:t>Kishori</a:t>
            </a:r>
            <a:r>
              <a:rPr lang="en-US" dirty="0"/>
              <a:t> Shakti </a:t>
            </a:r>
            <a:r>
              <a:rPr lang="en-US" dirty="0" err="1"/>
              <a:t>Yojana</a:t>
            </a:r>
            <a:r>
              <a:rPr lang="en-US" dirty="0"/>
              <a:t>, </a:t>
            </a:r>
            <a:r>
              <a:rPr lang="en-US" dirty="0" err="1"/>
              <a:t>Balika</a:t>
            </a:r>
            <a:r>
              <a:rPr lang="en-US" dirty="0"/>
              <a:t> </a:t>
            </a:r>
            <a:r>
              <a:rPr lang="en-US" dirty="0" err="1"/>
              <a:t>Samridhi</a:t>
            </a:r>
            <a:r>
              <a:rPr lang="en-US" dirty="0"/>
              <a:t> </a:t>
            </a:r>
            <a:r>
              <a:rPr lang="en-US" dirty="0" err="1"/>
              <a:t>Yojana</a:t>
            </a:r>
            <a:r>
              <a:rPr lang="en-US" dirty="0"/>
              <a:t>, </a:t>
            </a:r>
          </a:p>
          <a:p>
            <a:r>
              <a:rPr lang="en-US" dirty="0"/>
              <a:t>Rajiv Gandhi Scheme for Empowerment of Adolescent Girls, “SABLA”, </a:t>
            </a:r>
          </a:p>
          <a:p>
            <a:r>
              <a:rPr lang="en-US" dirty="0" err="1"/>
              <a:t>Rashtriya</a:t>
            </a:r>
            <a:r>
              <a:rPr lang="en-US" dirty="0"/>
              <a:t> </a:t>
            </a:r>
            <a:r>
              <a:rPr lang="en-US" dirty="0" err="1"/>
              <a:t>Kishor</a:t>
            </a:r>
            <a:r>
              <a:rPr lang="en-US" dirty="0"/>
              <a:t> </a:t>
            </a:r>
            <a:r>
              <a:rPr lang="en-US" dirty="0" err="1"/>
              <a:t>Swasthya</a:t>
            </a:r>
            <a:r>
              <a:rPr lang="en-US" dirty="0"/>
              <a:t> </a:t>
            </a:r>
            <a:r>
              <a:rPr lang="en-US" dirty="0" err="1"/>
              <a:t>Karyakram</a:t>
            </a:r>
            <a:r>
              <a:rPr lang="en-US" dirty="0"/>
              <a:t>, and Adolescent </a:t>
            </a:r>
          </a:p>
          <a:p>
            <a:r>
              <a:rPr lang="en-US" dirty="0"/>
              <a:t>Reproductive Sexual Health </a:t>
            </a:r>
            <a:r>
              <a:rPr lang="en-US" dirty="0" err="1"/>
              <a:t>Programme</a:t>
            </a:r>
            <a:r>
              <a:rPr lang="en-US" dirty="0"/>
              <a:t> (ARSH)</a:t>
            </a:r>
          </a:p>
          <a:p>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pPr/>
              <a:t>38</a:t>
            </a:fld>
            <a:endParaRPr lang="en-US" dirty="0"/>
          </a:p>
        </p:txBody>
      </p:sp>
    </p:spTree>
    <p:extLst>
      <p:ext uri="{BB962C8B-B14F-4D97-AF65-F5344CB8AC3E}">
        <p14:creationId xmlns:p14="http://schemas.microsoft.com/office/powerpoint/2010/main" val="3965902348"/>
      </p:ext>
    </p:extLst>
  </p:cSld>
  <p:clrMapOvr>
    <a:masterClrMapping/>
  </p:clrMapOvr>
  <p:transition spd="med">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National Programs for Adolescents</a:t>
            </a:r>
          </a:p>
        </p:txBody>
      </p:sp>
      <p:sp>
        <p:nvSpPr>
          <p:cNvPr id="3" name="Content Placeholder 2"/>
          <p:cNvSpPr>
            <a:spLocks noGrp="1"/>
          </p:cNvSpPr>
          <p:nvPr>
            <p:ph idx="1"/>
          </p:nvPr>
        </p:nvSpPr>
        <p:spPr/>
        <p:txBody>
          <a:bodyPr>
            <a:normAutofit/>
          </a:bodyPr>
          <a:lstStyle/>
          <a:p>
            <a:pPr>
              <a:buNone/>
            </a:pPr>
            <a:r>
              <a:rPr lang="en-US" sz="3600" b="1" i="1" u="sng" dirty="0"/>
              <a:t>Adolescent Reproductive &amp; Sexual Health (ARSH)</a:t>
            </a:r>
          </a:p>
          <a:p>
            <a:r>
              <a:rPr lang="en-US" sz="3200" dirty="0"/>
              <a:t>NRHM initiative</a:t>
            </a:r>
          </a:p>
          <a:p>
            <a:r>
              <a:rPr lang="en-US" sz="3200" dirty="0"/>
              <a:t>Training of MOs, ANMs on adolescent health</a:t>
            </a:r>
          </a:p>
          <a:p>
            <a:r>
              <a:rPr lang="en-US" sz="3200" dirty="0"/>
              <a:t> Stress on themes like anemia, malnutrition, menstrual hygiene</a:t>
            </a:r>
          </a:p>
        </p:txBody>
      </p:sp>
      <p:sp>
        <p:nvSpPr>
          <p:cNvPr id="5" name="Slide Number Placeholder 4"/>
          <p:cNvSpPr>
            <a:spLocks noGrp="1"/>
          </p:cNvSpPr>
          <p:nvPr>
            <p:ph type="sldNum" sz="quarter" idx="12"/>
          </p:nvPr>
        </p:nvSpPr>
        <p:spPr/>
        <p:txBody>
          <a:bodyPr/>
          <a:lstStyle/>
          <a:p>
            <a:fld id="{401CF334-2D5C-4859-84A6-CA7E6E43FAEB}" type="slidenum">
              <a:rPr lang="en-US" smtClean="0"/>
              <a:pPr/>
              <a:t>39</a:t>
            </a:fld>
            <a:endParaRPr lang="en-US" dirty="0"/>
          </a:p>
        </p:txBody>
      </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 The term adolescence is derived from the Latin word “</a:t>
            </a:r>
            <a:r>
              <a:rPr lang="en-US" dirty="0" err="1"/>
              <a:t>adolescere</a:t>
            </a:r>
            <a:r>
              <a:rPr lang="en-US" dirty="0"/>
              <a:t>” meaning to grow, to mature. </a:t>
            </a:r>
          </a:p>
          <a:p>
            <a:r>
              <a:rPr lang="en-US" dirty="0"/>
              <a:t>• It is a time of physical and emotional change as the body matures and the mind becomes more questioning and independent.</a:t>
            </a:r>
          </a:p>
          <a:p>
            <a:r>
              <a:rPr lang="en-US" dirty="0"/>
              <a:t> • These are the formative years of life of an individual when major physical, psychological &amp; </a:t>
            </a:r>
            <a:r>
              <a:rPr lang="en-US" dirty="0" err="1"/>
              <a:t>behavioural</a:t>
            </a:r>
            <a:r>
              <a:rPr lang="en-US" dirty="0"/>
              <a:t> changes takes place. </a:t>
            </a:r>
          </a:p>
          <a:p>
            <a:r>
              <a:rPr lang="en-US" dirty="0"/>
              <a:t>• Period of preparation for undertaking greater responsibilities including healthy responsible parenthood.</a:t>
            </a:r>
          </a:p>
          <a:p>
            <a:r>
              <a:rPr lang="en-US" dirty="0"/>
              <a:t> • Adolescents (10-19 years) constitute about one fourth of India's population and young people (10-24 years) about one third of the population</a:t>
            </a:r>
          </a:p>
        </p:txBody>
      </p:sp>
      <p:sp>
        <p:nvSpPr>
          <p:cNvPr id="4" name="Slide Number Placeholder 3"/>
          <p:cNvSpPr>
            <a:spLocks noGrp="1"/>
          </p:cNvSpPr>
          <p:nvPr>
            <p:ph type="sldNum" sz="quarter" idx="12"/>
          </p:nvPr>
        </p:nvSpPr>
        <p:spPr/>
        <p:txBody>
          <a:bodyPr/>
          <a:lstStyle/>
          <a:p>
            <a:fld id="{401CF334-2D5C-4859-84A6-CA7E6E43FAEB}" type="slidenum">
              <a:rPr lang="en-US" smtClean="0"/>
              <a:pPr/>
              <a:t>4</a:t>
            </a:fld>
            <a:endParaRPr lang="en-US" dirty="0"/>
          </a:p>
        </p:txBody>
      </p:sp>
    </p:spTree>
    <p:extLst>
      <p:ext uri="{BB962C8B-B14F-4D97-AF65-F5344CB8AC3E}">
        <p14:creationId xmlns:p14="http://schemas.microsoft.com/office/powerpoint/2010/main" val="3485665746"/>
      </p:ext>
    </p:extLst>
  </p:cSld>
  <p:clrMapOvr>
    <a:masterClrMapping/>
  </p:clrMapOvr>
  <p:transition spd="med">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National Programs for Adolescents</a:t>
            </a:r>
          </a:p>
        </p:txBody>
      </p:sp>
      <p:sp>
        <p:nvSpPr>
          <p:cNvPr id="3" name="Content Placeholder 2"/>
          <p:cNvSpPr>
            <a:spLocks noGrp="1"/>
          </p:cNvSpPr>
          <p:nvPr>
            <p:ph idx="1"/>
          </p:nvPr>
        </p:nvSpPr>
        <p:spPr/>
        <p:txBody>
          <a:bodyPr>
            <a:normAutofit/>
          </a:bodyPr>
          <a:lstStyle/>
          <a:p>
            <a:pPr>
              <a:buNone/>
            </a:pPr>
            <a:r>
              <a:rPr lang="en-US" sz="3600" b="1" i="1" u="sng" dirty="0"/>
              <a:t>ARSH Clinics</a:t>
            </a:r>
          </a:p>
          <a:p>
            <a:r>
              <a:rPr lang="en-US" sz="3200" dirty="0"/>
              <a:t>Service availability on fixed days: ARSH clinic at PHC, Sub-center, CHCs</a:t>
            </a:r>
          </a:p>
          <a:p>
            <a:r>
              <a:rPr lang="en-US" sz="3200" dirty="0"/>
              <a:t> Advice on contraception, menstrual disorders, management of STIs, HIV/ AIDS</a:t>
            </a:r>
          </a:p>
          <a:p>
            <a:r>
              <a:rPr lang="en-US" sz="3200" dirty="0"/>
              <a:t> Counseling for sexual problems</a:t>
            </a:r>
          </a:p>
          <a:p>
            <a:r>
              <a:rPr lang="en-US" sz="3200" dirty="0"/>
              <a:t> Supply of sanitary napkins at subsidized rates</a:t>
            </a:r>
          </a:p>
        </p:txBody>
      </p:sp>
      <p:sp>
        <p:nvSpPr>
          <p:cNvPr id="5" name="Slide Number Placeholder 4"/>
          <p:cNvSpPr>
            <a:spLocks noGrp="1"/>
          </p:cNvSpPr>
          <p:nvPr>
            <p:ph type="sldNum" sz="quarter" idx="12"/>
          </p:nvPr>
        </p:nvSpPr>
        <p:spPr/>
        <p:txBody>
          <a:bodyPr/>
          <a:lstStyle/>
          <a:p>
            <a:fld id="{401CF334-2D5C-4859-84A6-CA7E6E43FAEB}" type="slidenum">
              <a:rPr lang="en-US" smtClean="0"/>
              <a:pPr/>
              <a:t>40</a:t>
            </a:fld>
            <a:endParaRPr lang="en-US" dirty="0"/>
          </a:p>
        </p:txBody>
      </p:sp>
    </p:spTree>
  </p:cSld>
  <p:clrMapOvr>
    <a:masterClrMapping/>
  </p:clrMapOvr>
  <p:transition spd="med">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5780" y="1745672"/>
            <a:ext cx="9464040" cy="766433"/>
          </a:xfrm>
        </p:spPr>
        <p:txBody>
          <a:bodyPr>
            <a:normAutofit fontScale="90000"/>
          </a:bodyPr>
          <a:lstStyle/>
          <a:p>
            <a:r>
              <a:rPr lang="en-US" dirty="0"/>
              <a:t>ARSH (Adolescent Reproductive &amp; Sexual Health)</a:t>
            </a:r>
            <a:br>
              <a:rPr lang="en-US" dirty="0"/>
            </a:br>
            <a:endParaRPr lang="en-US" dirty="0"/>
          </a:p>
        </p:txBody>
      </p:sp>
      <p:sp>
        <p:nvSpPr>
          <p:cNvPr id="3" name="Content Placeholder 2"/>
          <p:cNvSpPr>
            <a:spLocks noGrp="1"/>
          </p:cNvSpPr>
          <p:nvPr>
            <p:ph idx="1"/>
          </p:nvPr>
        </p:nvSpPr>
        <p:spPr/>
        <p:txBody>
          <a:bodyPr/>
          <a:lstStyle/>
          <a:p>
            <a:r>
              <a:rPr lang="en-US" dirty="0"/>
              <a:t>The National Adolescent Reproductive and Sexual Health strategy provides a framework for a range of sexual and reproductive health services to be provided to the adolescents. </a:t>
            </a:r>
          </a:p>
          <a:p>
            <a:r>
              <a:rPr lang="en-US" dirty="0"/>
              <a:t>The strategy incorporates a core package of services including preventive, </a:t>
            </a:r>
            <a:r>
              <a:rPr lang="en-US" dirty="0" err="1"/>
              <a:t>promotive</a:t>
            </a:r>
            <a:r>
              <a:rPr lang="en-US" dirty="0"/>
              <a:t>, curative and counseling services. </a:t>
            </a:r>
          </a:p>
          <a:p>
            <a:r>
              <a:rPr lang="en-US" dirty="0"/>
              <a:t>Effective implementation of policies and </a:t>
            </a:r>
            <a:r>
              <a:rPr lang="en-US" dirty="0" err="1"/>
              <a:t>programmes</a:t>
            </a:r>
            <a:r>
              <a:rPr lang="en-US" dirty="0"/>
              <a:t> has progressed from the past few years and has lead to strengthening of Adolescent Friendly clinics and subsequently the outreach </a:t>
            </a:r>
            <a:r>
              <a:rPr lang="en-US" dirty="0" err="1"/>
              <a:t>programmes</a:t>
            </a:r>
            <a:r>
              <a:rPr lang="en-US" dirty="0"/>
              <a:t>.</a:t>
            </a:r>
          </a:p>
        </p:txBody>
      </p:sp>
      <p:sp>
        <p:nvSpPr>
          <p:cNvPr id="4" name="Slide Number Placeholder 3"/>
          <p:cNvSpPr>
            <a:spLocks noGrp="1"/>
          </p:cNvSpPr>
          <p:nvPr>
            <p:ph type="sldNum" sz="quarter" idx="12"/>
          </p:nvPr>
        </p:nvSpPr>
        <p:spPr/>
        <p:txBody>
          <a:bodyPr/>
          <a:lstStyle/>
          <a:p>
            <a:fld id="{401CF334-2D5C-4859-84A6-CA7E6E43FAEB}" type="slidenum">
              <a:rPr lang="en-US" smtClean="0"/>
              <a:pPr/>
              <a:t>41</a:t>
            </a:fld>
            <a:endParaRPr lang="en-US" dirty="0"/>
          </a:p>
        </p:txBody>
      </p:sp>
    </p:spTree>
    <p:extLst>
      <p:ext uri="{BB962C8B-B14F-4D97-AF65-F5344CB8AC3E}">
        <p14:creationId xmlns:p14="http://schemas.microsoft.com/office/powerpoint/2010/main" val="19862632"/>
      </p:ext>
    </p:extLst>
  </p:cSld>
  <p:clrMapOvr>
    <a:masterClrMapping/>
  </p:clrMapOvr>
  <p:transition spd="med">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Adolescent clinics</a:t>
            </a:r>
          </a:p>
          <a:p>
            <a:pPr lvl="1"/>
            <a:r>
              <a:rPr lang="en-US" dirty="0"/>
              <a:t>Focuses on reorganizing the existing public health system in order to meet the service needs of adolescents. </a:t>
            </a:r>
          </a:p>
          <a:p>
            <a:pPr lvl="1"/>
            <a:r>
              <a:rPr lang="en-US" dirty="0"/>
              <a:t>Under this </a:t>
            </a:r>
            <a:r>
              <a:rPr lang="en-US" dirty="0" err="1"/>
              <a:t>programme</a:t>
            </a:r>
            <a:r>
              <a:rPr lang="en-US" dirty="0"/>
              <a:t> counseling services, routine check-ups at primary, secondary and tertiary levels of care is provided on fixed days and fixed time to adolescents, married and unmarried, girls and boys during the clinic sessions.</a:t>
            </a:r>
          </a:p>
          <a:p>
            <a:pPr lvl="1"/>
            <a:r>
              <a:rPr lang="en-US" dirty="0"/>
              <a:t>To make the clinics adolescent friendly, states have branded the clinics in the name of "</a:t>
            </a:r>
            <a:r>
              <a:rPr lang="en-US" dirty="0" err="1"/>
              <a:t>Maitry</a:t>
            </a:r>
            <a:r>
              <a:rPr lang="en-US" dirty="0"/>
              <a:t> in Maharashtra, UDDAN in </a:t>
            </a:r>
            <a:r>
              <a:rPr lang="en-US" dirty="0" err="1"/>
              <a:t>Uttrakhand</a:t>
            </a:r>
            <a:r>
              <a:rPr lang="en-US" dirty="0"/>
              <a:t>, </a:t>
            </a:r>
            <a:r>
              <a:rPr lang="en-US" dirty="0" err="1"/>
              <a:t>Sneha</a:t>
            </a:r>
            <a:r>
              <a:rPr lang="en-US" dirty="0"/>
              <a:t> in </a:t>
            </a:r>
            <a:r>
              <a:rPr lang="en-US" dirty="0" err="1"/>
              <a:t>Karnatka</a:t>
            </a:r>
            <a:r>
              <a:rPr lang="en-US" dirty="0"/>
              <a:t> and so on. The objective of it being addressing the stigma behind accessing the adolescent services.</a:t>
            </a:r>
          </a:p>
        </p:txBody>
      </p:sp>
      <p:sp>
        <p:nvSpPr>
          <p:cNvPr id="4" name="Slide Number Placeholder 3"/>
          <p:cNvSpPr>
            <a:spLocks noGrp="1"/>
          </p:cNvSpPr>
          <p:nvPr>
            <p:ph type="sldNum" sz="quarter" idx="12"/>
          </p:nvPr>
        </p:nvSpPr>
        <p:spPr/>
        <p:txBody>
          <a:bodyPr/>
          <a:lstStyle/>
          <a:p>
            <a:fld id="{401CF334-2D5C-4859-84A6-CA7E6E43FAEB}" type="slidenum">
              <a:rPr lang="en-US" smtClean="0"/>
              <a:pPr/>
              <a:t>42</a:t>
            </a:fld>
            <a:endParaRPr lang="en-US" dirty="0"/>
          </a:p>
        </p:txBody>
      </p:sp>
    </p:spTree>
    <p:extLst>
      <p:ext uri="{BB962C8B-B14F-4D97-AF65-F5344CB8AC3E}">
        <p14:creationId xmlns:p14="http://schemas.microsoft.com/office/powerpoint/2010/main" val="2515434450"/>
      </p:ext>
    </p:extLst>
  </p:cSld>
  <p:clrMapOvr>
    <a:masterClrMapping/>
  </p:clrMapOvr>
  <p:transition spd="med">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5780" y="955964"/>
            <a:ext cx="9464040" cy="5368636"/>
          </a:xfrm>
        </p:spPr>
        <p:txBody>
          <a:bodyPr>
            <a:normAutofit lnSpcReduction="10000"/>
          </a:bodyPr>
          <a:lstStyle/>
          <a:p>
            <a:r>
              <a:rPr lang="en-US" b="1" dirty="0"/>
              <a:t>ARSH training:</a:t>
            </a:r>
          </a:p>
          <a:p>
            <a:pPr marL="0" indent="0">
              <a:buNone/>
            </a:pPr>
            <a:r>
              <a:rPr lang="en-US" dirty="0"/>
              <a:t>All the health functionaries are made sensitive towards the health needs of the adolescents through a systematic training of 5 days for ANM/SN and 3 days for MO through State Institute of Health and Family Welfare.</a:t>
            </a:r>
          </a:p>
          <a:p>
            <a:r>
              <a:rPr lang="en-US" b="1" dirty="0"/>
              <a:t>Outreach </a:t>
            </a:r>
            <a:r>
              <a:rPr lang="en-US" b="1" dirty="0" err="1"/>
              <a:t>programmes</a:t>
            </a:r>
            <a:r>
              <a:rPr lang="en-US" b="1" dirty="0"/>
              <a:t>:</a:t>
            </a:r>
          </a:p>
          <a:p>
            <a:pPr marL="0" indent="0">
              <a:buNone/>
            </a:pPr>
            <a:r>
              <a:rPr lang="en-US" dirty="0"/>
              <a:t>Periodic health check-ups at the village health and nutrition days are conducted to provide services to adolescent girls who cannot access the clinic based services.</a:t>
            </a:r>
          </a:p>
          <a:p>
            <a:r>
              <a:rPr lang="en-US" b="1" dirty="0"/>
              <a:t>Convergence:</a:t>
            </a:r>
            <a:r>
              <a:rPr lang="en-US" dirty="0"/>
              <a:t> </a:t>
            </a:r>
          </a:p>
          <a:p>
            <a:pPr marL="0" indent="0">
              <a:buNone/>
            </a:pPr>
            <a:r>
              <a:rPr lang="en-US" dirty="0"/>
              <a:t>To support the adolescent health issues across the country, partnerships with various other departments like WCD has been initiated with the ongoing SABLA </a:t>
            </a:r>
            <a:r>
              <a:rPr lang="en-US" dirty="0" err="1"/>
              <a:t>programme</a:t>
            </a: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pPr/>
              <a:t>43</a:t>
            </a:fld>
            <a:endParaRPr lang="en-US" dirty="0"/>
          </a:p>
        </p:txBody>
      </p:sp>
    </p:spTree>
    <p:extLst>
      <p:ext uri="{BB962C8B-B14F-4D97-AF65-F5344CB8AC3E}">
        <p14:creationId xmlns:p14="http://schemas.microsoft.com/office/powerpoint/2010/main" val="3387916401"/>
      </p:ext>
    </p:extLst>
  </p:cSld>
  <p:clrMapOvr>
    <a:masterClrMapping/>
  </p:clrMapOvr>
  <p:transition spd="med">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National Programs for Adolescents</a:t>
            </a:r>
          </a:p>
        </p:txBody>
      </p:sp>
      <p:sp>
        <p:nvSpPr>
          <p:cNvPr id="3" name="Content Placeholder 2"/>
          <p:cNvSpPr>
            <a:spLocks noGrp="1"/>
          </p:cNvSpPr>
          <p:nvPr>
            <p:ph idx="1"/>
          </p:nvPr>
        </p:nvSpPr>
        <p:spPr/>
        <p:txBody>
          <a:bodyPr>
            <a:normAutofit/>
          </a:bodyPr>
          <a:lstStyle/>
          <a:p>
            <a:pPr>
              <a:buNone/>
            </a:pPr>
            <a:r>
              <a:rPr lang="en-US" sz="3600" b="1" i="1" u="sng" dirty="0"/>
              <a:t>School Health Program</a:t>
            </a:r>
          </a:p>
          <a:p>
            <a:r>
              <a:rPr lang="en-US" sz="3200" dirty="0"/>
              <a:t>Major NH Program</a:t>
            </a:r>
          </a:p>
          <a:p>
            <a:r>
              <a:rPr lang="en-US" sz="3200" dirty="0"/>
              <a:t> Periodic Health Checkup</a:t>
            </a:r>
          </a:p>
          <a:p>
            <a:r>
              <a:rPr lang="en-US" sz="3200" dirty="0"/>
              <a:t> Immunization: TT, HBV, </a:t>
            </a:r>
          </a:p>
          <a:p>
            <a:r>
              <a:rPr lang="en-US" sz="3200" dirty="0"/>
              <a:t> IFA tablets</a:t>
            </a:r>
          </a:p>
          <a:p>
            <a:r>
              <a:rPr lang="en-US" sz="3200" dirty="0"/>
              <a:t> 16 hours devoted in curriculum (IX, X,XI) on HIV/AIDS &amp; STIs</a:t>
            </a:r>
          </a:p>
        </p:txBody>
      </p:sp>
      <p:sp>
        <p:nvSpPr>
          <p:cNvPr id="5" name="Slide Number Placeholder 4"/>
          <p:cNvSpPr>
            <a:spLocks noGrp="1"/>
          </p:cNvSpPr>
          <p:nvPr>
            <p:ph type="sldNum" sz="quarter" idx="12"/>
          </p:nvPr>
        </p:nvSpPr>
        <p:spPr/>
        <p:txBody>
          <a:bodyPr/>
          <a:lstStyle/>
          <a:p>
            <a:fld id="{401CF334-2D5C-4859-84A6-CA7E6E43FAEB}" type="slidenum">
              <a:rPr lang="en-US" smtClean="0"/>
              <a:pPr/>
              <a:t>44</a:t>
            </a:fld>
            <a:endParaRPr lang="en-US" dirty="0"/>
          </a:p>
        </p:txBody>
      </p:sp>
    </p:spTree>
  </p:cSld>
  <p:clrMapOvr>
    <a:masterClrMapping/>
  </p:clrMapOvr>
  <p:transition spd="med">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National Programs for Adolescents</a:t>
            </a:r>
          </a:p>
        </p:txBody>
      </p:sp>
      <p:sp>
        <p:nvSpPr>
          <p:cNvPr id="3" name="Content Placeholder 2"/>
          <p:cNvSpPr>
            <a:spLocks noGrp="1"/>
          </p:cNvSpPr>
          <p:nvPr>
            <p:ph idx="1"/>
          </p:nvPr>
        </p:nvSpPr>
        <p:spPr/>
        <p:txBody>
          <a:bodyPr>
            <a:normAutofit/>
          </a:bodyPr>
          <a:lstStyle/>
          <a:p>
            <a:pPr>
              <a:buNone/>
            </a:pPr>
            <a:r>
              <a:rPr lang="en-US" sz="3600" b="1" i="1" u="sng" dirty="0"/>
              <a:t>National HIV/ AIDS Control Program</a:t>
            </a:r>
          </a:p>
          <a:p>
            <a:pPr>
              <a:buNone/>
            </a:pPr>
            <a:r>
              <a:rPr lang="en-US" sz="3200" b="1" i="1" u="sng" dirty="0"/>
              <a:t>University talk AIDS</a:t>
            </a:r>
          </a:p>
          <a:p>
            <a:r>
              <a:rPr lang="en-US" sz="3200" dirty="0"/>
              <a:t>Through NSS</a:t>
            </a:r>
          </a:p>
          <a:p>
            <a:r>
              <a:rPr lang="en-US" sz="3200" dirty="0"/>
              <a:t>Manual in 7 languages for students on HIV/ AIDS</a:t>
            </a:r>
          </a:p>
          <a:p>
            <a:r>
              <a:rPr lang="en-US" sz="3200" dirty="0"/>
              <a:t> Favorable attitudes for: Voluntary blood donation</a:t>
            </a:r>
          </a:p>
          <a:p>
            <a:pPr>
              <a:buNone/>
            </a:pPr>
            <a:endParaRPr lang="en-US" sz="3600" dirty="0"/>
          </a:p>
          <a:p>
            <a:endParaRPr lang="en-US" sz="3600" dirty="0"/>
          </a:p>
          <a:p>
            <a:endParaRPr lang="en-US" sz="3600" dirty="0"/>
          </a:p>
        </p:txBody>
      </p:sp>
      <p:sp>
        <p:nvSpPr>
          <p:cNvPr id="5" name="Slide Number Placeholder 4"/>
          <p:cNvSpPr>
            <a:spLocks noGrp="1"/>
          </p:cNvSpPr>
          <p:nvPr>
            <p:ph type="sldNum" sz="quarter" idx="12"/>
          </p:nvPr>
        </p:nvSpPr>
        <p:spPr/>
        <p:txBody>
          <a:bodyPr/>
          <a:lstStyle/>
          <a:p>
            <a:fld id="{401CF334-2D5C-4859-84A6-CA7E6E43FAEB}" type="slidenum">
              <a:rPr lang="en-US" smtClean="0"/>
              <a:pPr/>
              <a:t>45</a:t>
            </a:fld>
            <a:endParaRPr lang="en-US" dirty="0"/>
          </a:p>
        </p:txBody>
      </p:sp>
    </p:spTree>
  </p:cSld>
  <p:clrMapOvr>
    <a:masterClrMapping/>
  </p:clrMapOvr>
  <p:transition spd="med">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National Programs for Adolescents</a:t>
            </a:r>
          </a:p>
        </p:txBody>
      </p:sp>
      <p:sp>
        <p:nvSpPr>
          <p:cNvPr id="3" name="Content Placeholder 2"/>
          <p:cNvSpPr>
            <a:spLocks noGrp="1"/>
          </p:cNvSpPr>
          <p:nvPr>
            <p:ph idx="1"/>
          </p:nvPr>
        </p:nvSpPr>
        <p:spPr/>
        <p:txBody>
          <a:bodyPr>
            <a:normAutofit fontScale="92500"/>
          </a:bodyPr>
          <a:lstStyle/>
          <a:p>
            <a:pPr>
              <a:buNone/>
            </a:pPr>
            <a:r>
              <a:rPr lang="en-US" sz="3600" b="1" i="1" u="sng" dirty="0" err="1"/>
              <a:t>Kishori</a:t>
            </a:r>
            <a:r>
              <a:rPr lang="en-US" sz="3600" b="1" i="1" u="sng" dirty="0"/>
              <a:t> </a:t>
            </a:r>
            <a:r>
              <a:rPr lang="en-US" sz="3600" b="1" i="1" u="sng" dirty="0" err="1"/>
              <a:t>Shakti</a:t>
            </a:r>
            <a:r>
              <a:rPr lang="en-US" sz="3600" b="1" i="1" u="sng" dirty="0"/>
              <a:t> </a:t>
            </a:r>
            <a:r>
              <a:rPr lang="en-US" sz="3600" b="1" i="1" u="sng" dirty="0" err="1"/>
              <a:t>Yojana</a:t>
            </a:r>
            <a:endParaRPr lang="en-US" sz="3200" b="1" i="1" u="sng" dirty="0"/>
          </a:p>
          <a:p>
            <a:r>
              <a:rPr lang="en-US" sz="3200" dirty="0"/>
              <a:t>Part of ICDS, in 2000</a:t>
            </a:r>
          </a:p>
          <a:p>
            <a:r>
              <a:rPr lang="en-US" sz="3200" dirty="0"/>
              <a:t> Improvement of nutritional &amp; health status of girls 11-18 years</a:t>
            </a:r>
          </a:p>
          <a:p>
            <a:r>
              <a:rPr lang="en-US" sz="3200" dirty="0"/>
              <a:t> Literacy &amp; numeracy skills through non-formal education</a:t>
            </a:r>
          </a:p>
          <a:p>
            <a:r>
              <a:rPr lang="en-US" sz="3200" dirty="0"/>
              <a:t> Improvement in home based vocational skills</a:t>
            </a:r>
          </a:p>
          <a:p>
            <a:r>
              <a:rPr lang="en-US" sz="3200" dirty="0"/>
              <a:t> Promote awareness on health, hygiene, family welfare, child welfare</a:t>
            </a:r>
          </a:p>
          <a:p>
            <a:pPr>
              <a:buNone/>
            </a:pPr>
            <a:endParaRPr lang="en-US" sz="3600" dirty="0"/>
          </a:p>
          <a:p>
            <a:endParaRPr lang="en-US" sz="3600" dirty="0"/>
          </a:p>
          <a:p>
            <a:endParaRPr lang="en-US" sz="3600" dirty="0"/>
          </a:p>
        </p:txBody>
      </p:sp>
      <p:sp>
        <p:nvSpPr>
          <p:cNvPr id="5" name="Slide Number Placeholder 4"/>
          <p:cNvSpPr>
            <a:spLocks noGrp="1"/>
          </p:cNvSpPr>
          <p:nvPr>
            <p:ph type="sldNum" sz="quarter" idx="12"/>
          </p:nvPr>
        </p:nvSpPr>
        <p:spPr/>
        <p:txBody>
          <a:bodyPr/>
          <a:lstStyle/>
          <a:p>
            <a:fld id="{401CF334-2D5C-4859-84A6-CA7E6E43FAEB}" type="slidenum">
              <a:rPr lang="en-US" smtClean="0"/>
              <a:pPr/>
              <a:t>46</a:t>
            </a:fld>
            <a:endParaRPr lang="en-US" dirty="0"/>
          </a:p>
        </p:txBody>
      </p:sp>
    </p:spTree>
  </p:cSld>
  <p:clrMapOvr>
    <a:masterClrMapping/>
  </p:clrMapOvr>
  <p:transition spd="med">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National Programs for Adolescents</a:t>
            </a:r>
          </a:p>
        </p:txBody>
      </p:sp>
      <p:sp>
        <p:nvSpPr>
          <p:cNvPr id="3" name="Content Placeholder 2"/>
          <p:cNvSpPr>
            <a:spLocks noGrp="1"/>
          </p:cNvSpPr>
          <p:nvPr>
            <p:ph idx="1"/>
          </p:nvPr>
        </p:nvSpPr>
        <p:spPr>
          <a:ln>
            <a:solidFill>
              <a:schemeClr val="accent1"/>
            </a:solidFill>
          </a:ln>
        </p:spPr>
        <p:txBody>
          <a:bodyPr>
            <a:normAutofit/>
          </a:bodyPr>
          <a:lstStyle/>
          <a:p>
            <a:pPr>
              <a:buNone/>
            </a:pPr>
            <a:r>
              <a:rPr lang="en-US" sz="3600" b="1" i="1" u="sng" dirty="0"/>
              <a:t>Adolescent Girl Scheme</a:t>
            </a:r>
            <a:endParaRPr lang="en-US" sz="3200" b="1" i="1" u="sng" dirty="0"/>
          </a:p>
          <a:p>
            <a:r>
              <a:rPr lang="en-US" sz="3600" dirty="0"/>
              <a:t> Scheme-1: Girl-To-Girl Scheme</a:t>
            </a:r>
          </a:p>
          <a:p>
            <a:r>
              <a:rPr lang="en-US" sz="3600" dirty="0"/>
              <a:t> Scheme-2: </a:t>
            </a:r>
            <a:r>
              <a:rPr lang="en-US" sz="3600" dirty="0" err="1"/>
              <a:t>balika</a:t>
            </a:r>
            <a:r>
              <a:rPr lang="en-US" sz="3600" dirty="0"/>
              <a:t> </a:t>
            </a:r>
            <a:r>
              <a:rPr lang="en-US" sz="3600" dirty="0" err="1"/>
              <a:t>Mandal</a:t>
            </a:r>
            <a:endParaRPr lang="en-US" sz="3600" dirty="0"/>
          </a:p>
          <a:p>
            <a:endParaRPr lang="en-US" sz="3600" dirty="0"/>
          </a:p>
        </p:txBody>
      </p:sp>
      <p:sp>
        <p:nvSpPr>
          <p:cNvPr id="5" name="Slide Number Placeholder 4"/>
          <p:cNvSpPr>
            <a:spLocks noGrp="1"/>
          </p:cNvSpPr>
          <p:nvPr>
            <p:ph type="sldNum" sz="quarter" idx="12"/>
          </p:nvPr>
        </p:nvSpPr>
        <p:spPr/>
        <p:txBody>
          <a:bodyPr/>
          <a:lstStyle/>
          <a:p>
            <a:fld id="{401CF334-2D5C-4859-84A6-CA7E6E43FAEB}" type="slidenum">
              <a:rPr lang="en-US" smtClean="0"/>
              <a:pPr/>
              <a:t>47</a:t>
            </a:fld>
            <a:endParaRPr lang="en-US" dirty="0"/>
          </a:p>
        </p:txBody>
      </p:sp>
    </p:spTree>
  </p:cSld>
  <p:clrMapOvr>
    <a:masterClrMapping/>
  </p:clrMapOvr>
  <p:transition spd="med">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5780" y="704088"/>
            <a:ext cx="9464040" cy="758952"/>
          </a:xfrm>
        </p:spPr>
        <p:txBody>
          <a:bodyPr>
            <a:normAutofit fontScale="90000"/>
          </a:bodyPr>
          <a:lstStyle/>
          <a:p>
            <a:r>
              <a:rPr lang="en-US" dirty="0"/>
              <a:t>National Programs for Adolescents</a:t>
            </a:r>
          </a:p>
        </p:txBody>
      </p:sp>
      <p:sp>
        <p:nvSpPr>
          <p:cNvPr id="3" name="Content Placeholder 2"/>
          <p:cNvSpPr>
            <a:spLocks noGrp="1"/>
          </p:cNvSpPr>
          <p:nvPr>
            <p:ph idx="1"/>
          </p:nvPr>
        </p:nvSpPr>
        <p:spPr>
          <a:xfrm>
            <a:off x="525780" y="1615440"/>
            <a:ext cx="9464040" cy="4709160"/>
          </a:xfrm>
        </p:spPr>
        <p:txBody>
          <a:bodyPr>
            <a:normAutofit/>
          </a:bodyPr>
          <a:lstStyle/>
          <a:p>
            <a:pPr>
              <a:buNone/>
            </a:pPr>
            <a:r>
              <a:rPr lang="en-US" sz="3600" b="1" i="1" u="sng" dirty="0"/>
              <a:t>Girl-To-Girl Scheme</a:t>
            </a:r>
          </a:p>
          <a:p>
            <a:r>
              <a:rPr lang="en-US" sz="3200" dirty="0"/>
              <a:t>Age 11-15, family income below 6400/- per year</a:t>
            </a:r>
          </a:p>
          <a:p>
            <a:r>
              <a:rPr lang="en-US" sz="3200" dirty="0"/>
              <a:t>3 School drop-outs per </a:t>
            </a:r>
            <a:r>
              <a:rPr lang="en-US" sz="3200" dirty="0" err="1"/>
              <a:t>Angan</a:t>
            </a:r>
            <a:r>
              <a:rPr lang="en-US" sz="3200" dirty="0"/>
              <a:t> </a:t>
            </a:r>
            <a:r>
              <a:rPr lang="en-US" sz="3200" dirty="0" err="1"/>
              <a:t>wadi</a:t>
            </a:r>
            <a:endParaRPr lang="en-US" sz="3200" dirty="0"/>
          </a:p>
          <a:p>
            <a:r>
              <a:rPr lang="en-US" sz="3200" dirty="0"/>
              <a:t> Implementation: Through </a:t>
            </a:r>
            <a:r>
              <a:rPr lang="en-US" sz="3200" dirty="0" err="1"/>
              <a:t>Angan</a:t>
            </a:r>
            <a:r>
              <a:rPr lang="en-US" sz="3200" dirty="0"/>
              <a:t> </a:t>
            </a:r>
            <a:r>
              <a:rPr lang="en-US" sz="3200" dirty="0" err="1"/>
              <a:t>wadi</a:t>
            </a:r>
            <a:r>
              <a:rPr lang="en-US" sz="3200" dirty="0"/>
              <a:t>, for 6 months</a:t>
            </a:r>
          </a:p>
          <a:p>
            <a:r>
              <a:rPr lang="en-US" sz="3200" dirty="0"/>
              <a:t> Supplementary nutrition (= pregnant mother) for 6 days  / week</a:t>
            </a:r>
          </a:p>
          <a:p>
            <a:r>
              <a:rPr lang="en-US" sz="3200" dirty="0"/>
              <a:t> Education on : Hygiene, nutrition, family health</a:t>
            </a:r>
          </a:p>
          <a:p>
            <a:r>
              <a:rPr lang="en-US" sz="3200" dirty="0"/>
              <a:t> These girls act as resource persons</a:t>
            </a:r>
          </a:p>
          <a:p>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pPr/>
              <a:t>48</a:t>
            </a:fld>
            <a:endParaRPr lang="en-US" dirty="0"/>
          </a:p>
        </p:txBody>
      </p:sp>
    </p:spTree>
  </p:cSld>
  <p:clrMapOvr>
    <a:masterClrMapping/>
  </p:clrMapOvr>
  <p:transition spd="med">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5780" y="704088"/>
            <a:ext cx="9464040" cy="758952"/>
          </a:xfrm>
        </p:spPr>
        <p:txBody>
          <a:bodyPr>
            <a:normAutofit fontScale="90000"/>
          </a:bodyPr>
          <a:lstStyle/>
          <a:p>
            <a:r>
              <a:rPr lang="en-US" dirty="0"/>
              <a:t>National Programs for Adolescents</a:t>
            </a:r>
          </a:p>
        </p:txBody>
      </p:sp>
      <p:sp>
        <p:nvSpPr>
          <p:cNvPr id="3" name="Content Placeholder 2"/>
          <p:cNvSpPr>
            <a:spLocks noGrp="1"/>
          </p:cNvSpPr>
          <p:nvPr>
            <p:ph idx="1"/>
          </p:nvPr>
        </p:nvSpPr>
        <p:spPr>
          <a:xfrm>
            <a:off x="525780" y="1615440"/>
            <a:ext cx="9464040" cy="4709160"/>
          </a:xfrm>
        </p:spPr>
        <p:txBody>
          <a:bodyPr>
            <a:normAutofit/>
          </a:bodyPr>
          <a:lstStyle/>
          <a:p>
            <a:pPr>
              <a:buNone/>
            </a:pPr>
            <a:r>
              <a:rPr lang="en-US" sz="3600" b="1" i="1" u="sng" dirty="0" err="1"/>
              <a:t>Balika</a:t>
            </a:r>
            <a:r>
              <a:rPr lang="en-US" sz="3600" b="1" i="1" u="sng" dirty="0"/>
              <a:t> </a:t>
            </a:r>
            <a:r>
              <a:rPr lang="en-US" sz="3600" b="1" i="1" u="sng" dirty="0" err="1"/>
              <a:t>Mandal</a:t>
            </a:r>
            <a:endParaRPr lang="en-US" sz="3600" b="1" i="1" u="sng" dirty="0"/>
          </a:p>
          <a:p>
            <a:r>
              <a:rPr lang="en-US" sz="3200" dirty="0"/>
              <a:t>All eligible girls 11-18 years (no income restriction)</a:t>
            </a:r>
          </a:p>
          <a:p>
            <a:r>
              <a:rPr lang="en-US" sz="3200" dirty="0"/>
              <a:t>10 % of </a:t>
            </a:r>
            <a:r>
              <a:rPr lang="en-US" sz="3200" dirty="0" err="1"/>
              <a:t>Anganwadis</a:t>
            </a:r>
            <a:r>
              <a:rPr lang="en-US" sz="3200" dirty="0"/>
              <a:t> selected to serve as </a:t>
            </a:r>
            <a:r>
              <a:rPr lang="en-US" sz="3200" dirty="0" err="1"/>
              <a:t>Balika</a:t>
            </a:r>
            <a:r>
              <a:rPr lang="en-US" sz="3200" dirty="0"/>
              <a:t> </a:t>
            </a:r>
            <a:r>
              <a:rPr lang="en-US" sz="3200" dirty="0" err="1"/>
              <a:t>Mandals</a:t>
            </a:r>
            <a:endParaRPr lang="en-US" sz="3200" dirty="0"/>
          </a:p>
          <a:p>
            <a:r>
              <a:rPr lang="en-US" sz="3200" dirty="0"/>
              <a:t> 20 girls (11-18 years)  identified, enrolled for 6 months</a:t>
            </a:r>
          </a:p>
          <a:p>
            <a:r>
              <a:rPr lang="en-US" sz="3200" dirty="0"/>
              <a:t> So, 40 girls/ year</a:t>
            </a:r>
          </a:p>
        </p:txBody>
      </p:sp>
      <p:sp>
        <p:nvSpPr>
          <p:cNvPr id="4" name="Slide Number Placeholder 3"/>
          <p:cNvSpPr>
            <a:spLocks noGrp="1"/>
          </p:cNvSpPr>
          <p:nvPr>
            <p:ph type="sldNum" sz="quarter" idx="12"/>
          </p:nvPr>
        </p:nvSpPr>
        <p:spPr/>
        <p:txBody>
          <a:bodyPr/>
          <a:lstStyle/>
          <a:p>
            <a:fld id="{401CF334-2D5C-4859-84A6-CA7E6E43FAEB}" type="slidenum">
              <a:rPr lang="en-US" smtClean="0"/>
              <a:pPr/>
              <a:t>49</a:t>
            </a:fld>
            <a:endParaRPr lang="en-US" dirty="0"/>
          </a:p>
        </p:txBody>
      </p:sp>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 Adolescent represents a great 'demographic dividend' and offers a dependable potential to drive and sustain economic growth of India.</a:t>
            </a:r>
          </a:p>
          <a:p>
            <a:r>
              <a:rPr lang="en-US" dirty="0"/>
              <a:t>• They require information and skills, health services and counselling as well as a safe and supportive environment for development </a:t>
            </a:r>
          </a:p>
          <a:p>
            <a:r>
              <a:rPr lang="en-US" dirty="0"/>
              <a:t>• Adolescents are generally considered healthy by themselves, their families, even health care providers and society at large.</a:t>
            </a:r>
          </a:p>
          <a:p>
            <a:r>
              <a:rPr lang="en-US" dirty="0"/>
              <a:t> • They suffer significant morbidity caused by risk taking </a:t>
            </a:r>
            <a:r>
              <a:rPr lang="en-US" dirty="0" err="1"/>
              <a:t>behaviour</a:t>
            </a:r>
            <a:r>
              <a:rPr lang="en-US" dirty="0"/>
              <a:t> and inadequate access to health care. .</a:t>
            </a:r>
          </a:p>
        </p:txBody>
      </p:sp>
      <p:sp>
        <p:nvSpPr>
          <p:cNvPr id="4" name="Slide Number Placeholder 3"/>
          <p:cNvSpPr>
            <a:spLocks noGrp="1"/>
          </p:cNvSpPr>
          <p:nvPr>
            <p:ph type="sldNum" sz="quarter" idx="12"/>
          </p:nvPr>
        </p:nvSpPr>
        <p:spPr/>
        <p:txBody>
          <a:bodyPr/>
          <a:lstStyle/>
          <a:p>
            <a:fld id="{401CF334-2D5C-4859-84A6-CA7E6E43FAEB}" type="slidenum">
              <a:rPr lang="en-US" smtClean="0"/>
              <a:pPr/>
              <a:t>5</a:t>
            </a:fld>
            <a:endParaRPr lang="en-US" dirty="0"/>
          </a:p>
        </p:txBody>
      </p:sp>
    </p:spTree>
    <p:extLst>
      <p:ext uri="{BB962C8B-B14F-4D97-AF65-F5344CB8AC3E}">
        <p14:creationId xmlns:p14="http://schemas.microsoft.com/office/powerpoint/2010/main" val="1403110480"/>
      </p:ext>
    </p:extLst>
  </p:cSld>
  <p:clrMapOvr>
    <a:masterClrMapping/>
  </p:clrMapOvr>
  <p:transition spd="med">
    <p:fad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5780" y="704088"/>
            <a:ext cx="9464040" cy="758952"/>
          </a:xfrm>
        </p:spPr>
        <p:txBody>
          <a:bodyPr>
            <a:normAutofit fontScale="90000"/>
          </a:bodyPr>
          <a:lstStyle/>
          <a:p>
            <a:r>
              <a:rPr lang="en-US" dirty="0"/>
              <a:t>National Programs for Adolescents</a:t>
            </a:r>
          </a:p>
        </p:txBody>
      </p:sp>
      <p:sp>
        <p:nvSpPr>
          <p:cNvPr id="3" name="Content Placeholder 2"/>
          <p:cNvSpPr>
            <a:spLocks noGrp="1"/>
          </p:cNvSpPr>
          <p:nvPr>
            <p:ph idx="1"/>
          </p:nvPr>
        </p:nvSpPr>
        <p:spPr>
          <a:xfrm>
            <a:off x="525780" y="1615440"/>
            <a:ext cx="9464040" cy="4709160"/>
          </a:xfrm>
        </p:spPr>
        <p:txBody>
          <a:bodyPr>
            <a:normAutofit/>
          </a:bodyPr>
          <a:lstStyle/>
          <a:p>
            <a:pPr>
              <a:buNone/>
            </a:pPr>
            <a:r>
              <a:rPr lang="en-US" sz="3600" b="1" i="1" u="sng" dirty="0" err="1"/>
              <a:t>Balika</a:t>
            </a:r>
            <a:r>
              <a:rPr lang="en-US" sz="3600" b="1" i="1" u="sng" dirty="0"/>
              <a:t> </a:t>
            </a:r>
            <a:r>
              <a:rPr lang="en-US" sz="3600" b="1" i="1" u="sng" dirty="0" err="1"/>
              <a:t>Mandal</a:t>
            </a:r>
            <a:r>
              <a:rPr lang="en-US" sz="3600" b="1" i="1" u="sng" dirty="0"/>
              <a:t>: </a:t>
            </a:r>
            <a:r>
              <a:rPr lang="en-US" sz="3600" dirty="0"/>
              <a:t>Interventions</a:t>
            </a:r>
          </a:p>
          <a:p>
            <a:r>
              <a:rPr lang="en-US" sz="3600" dirty="0"/>
              <a:t>Supplementary nutrition: 600 Kcal, 18-20 gm proteins</a:t>
            </a:r>
          </a:p>
          <a:p>
            <a:r>
              <a:rPr lang="en-US" sz="3600" dirty="0"/>
              <a:t> Health Education: Personal hygiene, nutrition, home nursing, first aid, vaccination, family life</a:t>
            </a:r>
          </a:p>
          <a:p>
            <a:r>
              <a:rPr lang="en-US" sz="3600" dirty="0"/>
              <a:t>Participation in creative activities</a:t>
            </a:r>
          </a:p>
          <a:p>
            <a:r>
              <a:rPr lang="en-US" sz="3600" dirty="0"/>
              <a:t>Training in vocational skills</a:t>
            </a:r>
          </a:p>
        </p:txBody>
      </p:sp>
      <p:sp>
        <p:nvSpPr>
          <p:cNvPr id="4" name="Slide Number Placeholder 3"/>
          <p:cNvSpPr>
            <a:spLocks noGrp="1"/>
          </p:cNvSpPr>
          <p:nvPr>
            <p:ph type="sldNum" sz="quarter" idx="12"/>
          </p:nvPr>
        </p:nvSpPr>
        <p:spPr/>
        <p:txBody>
          <a:bodyPr/>
          <a:lstStyle/>
          <a:p>
            <a:fld id="{401CF334-2D5C-4859-84A6-CA7E6E43FAEB}" type="slidenum">
              <a:rPr lang="en-US" smtClean="0"/>
              <a:pPr/>
              <a:t>50</a:t>
            </a:fld>
            <a:endParaRPr lang="en-US" dirty="0"/>
          </a:p>
        </p:txBody>
      </p:sp>
    </p:spTree>
  </p:cSld>
  <p:clrMapOvr>
    <a:masterClrMapping/>
  </p:clrMapOvr>
  <p:transition spd="med">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5780" y="704088"/>
            <a:ext cx="9464040" cy="758952"/>
          </a:xfrm>
        </p:spPr>
        <p:txBody>
          <a:bodyPr>
            <a:normAutofit fontScale="90000"/>
          </a:bodyPr>
          <a:lstStyle/>
          <a:p>
            <a:r>
              <a:rPr lang="en-US" dirty="0"/>
              <a:t>National Programs for Adolescents</a:t>
            </a:r>
          </a:p>
        </p:txBody>
      </p:sp>
      <p:sp>
        <p:nvSpPr>
          <p:cNvPr id="3" name="Content Placeholder 2"/>
          <p:cNvSpPr>
            <a:spLocks noGrp="1"/>
          </p:cNvSpPr>
          <p:nvPr>
            <p:ph idx="1"/>
          </p:nvPr>
        </p:nvSpPr>
        <p:spPr>
          <a:xfrm>
            <a:off x="525780" y="1615440"/>
            <a:ext cx="9464040" cy="4709160"/>
          </a:xfrm>
        </p:spPr>
        <p:txBody>
          <a:bodyPr>
            <a:normAutofit/>
          </a:bodyPr>
          <a:lstStyle/>
          <a:p>
            <a:pPr>
              <a:buNone/>
            </a:pPr>
            <a:r>
              <a:rPr lang="en-US" sz="3600" b="1" i="1" u="sng" dirty="0"/>
              <a:t>SABLA</a:t>
            </a:r>
          </a:p>
          <a:p>
            <a:r>
              <a:rPr lang="en-US" sz="3600" dirty="0"/>
              <a:t>Pilot project in 200 districts, </a:t>
            </a:r>
          </a:p>
          <a:p>
            <a:r>
              <a:rPr lang="en-US" sz="3600" dirty="0"/>
              <a:t>Districts chosen on the basis of high drop-out rates</a:t>
            </a:r>
          </a:p>
          <a:p>
            <a:r>
              <a:rPr lang="en-US" sz="3600" dirty="0"/>
              <a:t>Merger of KSY and Nutritional Program For Adolescent Girls</a:t>
            </a:r>
          </a:p>
          <a:p>
            <a:endParaRPr lang="en-US" sz="3600" dirty="0"/>
          </a:p>
        </p:txBody>
      </p:sp>
      <p:sp>
        <p:nvSpPr>
          <p:cNvPr id="4" name="Slide Number Placeholder 3"/>
          <p:cNvSpPr>
            <a:spLocks noGrp="1"/>
          </p:cNvSpPr>
          <p:nvPr>
            <p:ph type="sldNum" sz="quarter" idx="12"/>
          </p:nvPr>
        </p:nvSpPr>
        <p:spPr/>
        <p:txBody>
          <a:bodyPr/>
          <a:lstStyle/>
          <a:p>
            <a:fld id="{401CF334-2D5C-4859-84A6-CA7E6E43FAEB}" type="slidenum">
              <a:rPr lang="en-US" smtClean="0"/>
              <a:pPr/>
              <a:t>51</a:t>
            </a:fld>
            <a:endParaRPr lang="en-US" dirty="0"/>
          </a:p>
        </p:txBody>
      </p:sp>
    </p:spTree>
  </p:cSld>
  <p:clrMapOvr>
    <a:masterClrMapping/>
  </p:clrMapOvr>
  <p:transition spd="med">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5780" y="704088"/>
            <a:ext cx="9464040" cy="758952"/>
          </a:xfrm>
        </p:spPr>
        <p:txBody>
          <a:bodyPr>
            <a:normAutofit fontScale="90000"/>
          </a:bodyPr>
          <a:lstStyle/>
          <a:p>
            <a:r>
              <a:rPr lang="en-US" dirty="0"/>
              <a:t>National Programs for Adolescents</a:t>
            </a:r>
          </a:p>
        </p:txBody>
      </p:sp>
      <p:sp>
        <p:nvSpPr>
          <p:cNvPr id="3" name="Content Placeholder 2"/>
          <p:cNvSpPr>
            <a:spLocks noGrp="1"/>
          </p:cNvSpPr>
          <p:nvPr>
            <p:ph idx="1"/>
          </p:nvPr>
        </p:nvSpPr>
        <p:spPr>
          <a:xfrm>
            <a:off x="525780" y="1615440"/>
            <a:ext cx="9464040" cy="4709160"/>
          </a:xfrm>
        </p:spPr>
        <p:txBody>
          <a:bodyPr>
            <a:normAutofit fontScale="92500" lnSpcReduction="10000"/>
          </a:bodyPr>
          <a:lstStyle/>
          <a:p>
            <a:pPr>
              <a:buNone/>
            </a:pPr>
            <a:r>
              <a:rPr lang="en-US" sz="3600" b="1" i="1" u="sng" dirty="0"/>
              <a:t>SABLA</a:t>
            </a:r>
          </a:p>
          <a:p>
            <a:r>
              <a:rPr lang="en-US" sz="3600" dirty="0"/>
              <a:t>Formation of </a:t>
            </a:r>
            <a:r>
              <a:rPr lang="en-US" sz="3600" dirty="0" err="1"/>
              <a:t>Kishori</a:t>
            </a:r>
            <a:r>
              <a:rPr lang="en-US" sz="3600" dirty="0"/>
              <a:t> </a:t>
            </a:r>
            <a:r>
              <a:rPr lang="en-US" sz="3600" dirty="0" err="1"/>
              <a:t>Samooh</a:t>
            </a:r>
            <a:r>
              <a:rPr lang="en-US" sz="3600" dirty="0"/>
              <a:t> (KS): 15-25 Age from village/ </a:t>
            </a:r>
            <a:r>
              <a:rPr lang="en-US" sz="3600" dirty="0" err="1"/>
              <a:t>Anganwadi</a:t>
            </a:r>
            <a:r>
              <a:rPr lang="en-US" sz="3600" dirty="0"/>
              <a:t> area</a:t>
            </a:r>
          </a:p>
          <a:p>
            <a:r>
              <a:rPr lang="en-US" sz="3600" dirty="0"/>
              <a:t> 3 girls from each KS will be selected as “</a:t>
            </a:r>
            <a:r>
              <a:rPr lang="en-US" sz="3600" dirty="0" err="1"/>
              <a:t>Sakhi</a:t>
            </a:r>
            <a:r>
              <a:rPr lang="en-US" sz="3600" dirty="0"/>
              <a:t>” (one girl), </a:t>
            </a:r>
            <a:r>
              <a:rPr lang="en-US" sz="3600" dirty="0" err="1"/>
              <a:t>Saheli</a:t>
            </a:r>
            <a:r>
              <a:rPr lang="en-US" sz="3600" dirty="0"/>
              <a:t> (2 Girls)</a:t>
            </a:r>
          </a:p>
          <a:p>
            <a:r>
              <a:rPr lang="en-US" sz="3600" dirty="0"/>
              <a:t> </a:t>
            </a:r>
            <a:r>
              <a:rPr lang="en-US" sz="3600" dirty="0" err="1"/>
              <a:t>Sakhi</a:t>
            </a:r>
            <a:r>
              <a:rPr lang="en-US" sz="3600" dirty="0"/>
              <a:t> &amp; </a:t>
            </a:r>
            <a:r>
              <a:rPr lang="en-US" sz="3600" dirty="0" err="1"/>
              <a:t>Saheli</a:t>
            </a:r>
            <a:r>
              <a:rPr lang="en-US" sz="3600" dirty="0"/>
              <a:t> to have terms of 4 months by rotation</a:t>
            </a:r>
          </a:p>
          <a:p>
            <a:r>
              <a:rPr lang="en-US" sz="3600" dirty="0"/>
              <a:t> KS to be provided training in areas of Health, Nutrition, ARSH</a:t>
            </a:r>
          </a:p>
        </p:txBody>
      </p:sp>
      <p:sp>
        <p:nvSpPr>
          <p:cNvPr id="4" name="Slide Number Placeholder 3"/>
          <p:cNvSpPr>
            <a:spLocks noGrp="1"/>
          </p:cNvSpPr>
          <p:nvPr>
            <p:ph type="sldNum" sz="quarter" idx="12"/>
          </p:nvPr>
        </p:nvSpPr>
        <p:spPr/>
        <p:txBody>
          <a:bodyPr/>
          <a:lstStyle/>
          <a:p>
            <a:fld id="{401CF334-2D5C-4859-84A6-CA7E6E43FAEB}" type="slidenum">
              <a:rPr lang="en-US" smtClean="0"/>
              <a:pPr/>
              <a:t>52</a:t>
            </a:fld>
            <a:endParaRPr lang="en-US" dirty="0"/>
          </a:p>
        </p:txBody>
      </p:sp>
    </p:spTree>
  </p:cSld>
  <p:clrMapOvr>
    <a:masterClrMapping/>
  </p:clrMapOvr>
  <p:transition spd="med">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5780" y="704088"/>
            <a:ext cx="9464040" cy="758952"/>
          </a:xfrm>
        </p:spPr>
        <p:txBody>
          <a:bodyPr>
            <a:normAutofit fontScale="90000"/>
          </a:bodyPr>
          <a:lstStyle/>
          <a:p>
            <a:r>
              <a:rPr lang="en-US" dirty="0"/>
              <a:t>National Programs for Adolescents</a:t>
            </a:r>
          </a:p>
        </p:txBody>
      </p:sp>
      <p:sp>
        <p:nvSpPr>
          <p:cNvPr id="3" name="Content Placeholder 2"/>
          <p:cNvSpPr>
            <a:spLocks noGrp="1"/>
          </p:cNvSpPr>
          <p:nvPr>
            <p:ph idx="1"/>
          </p:nvPr>
        </p:nvSpPr>
        <p:spPr>
          <a:xfrm>
            <a:off x="525780" y="1615440"/>
            <a:ext cx="9464040" cy="4709160"/>
          </a:xfrm>
        </p:spPr>
        <p:txBody>
          <a:bodyPr>
            <a:normAutofit/>
          </a:bodyPr>
          <a:lstStyle/>
          <a:p>
            <a:pPr>
              <a:buNone/>
            </a:pPr>
            <a:r>
              <a:rPr lang="en-US" sz="3600" b="1" i="1" u="sng" dirty="0"/>
              <a:t>SABLA</a:t>
            </a:r>
          </a:p>
          <a:p>
            <a:r>
              <a:rPr lang="en-US" sz="3200" dirty="0"/>
              <a:t>Planned health activities: 2 hours a day x 3 days per week</a:t>
            </a:r>
          </a:p>
          <a:p>
            <a:r>
              <a:rPr lang="en-US" sz="3200" dirty="0"/>
              <a:t>Take Home ration or Hot cooked meal</a:t>
            </a:r>
          </a:p>
          <a:p>
            <a:r>
              <a:rPr lang="en-US" sz="3200" dirty="0"/>
              <a:t> IFA supplementation</a:t>
            </a:r>
          </a:p>
          <a:p>
            <a:r>
              <a:rPr lang="en-US" sz="3200" dirty="0"/>
              <a:t> Health Check up &amp; Referral</a:t>
            </a:r>
          </a:p>
          <a:p>
            <a:r>
              <a:rPr lang="en-US" sz="3200" dirty="0"/>
              <a:t> Vocational Training</a:t>
            </a:r>
          </a:p>
          <a:p>
            <a:r>
              <a:rPr lang="en-US" sz="3200" dirty="0"/>
              <a:t> Counseling &amp; guidance</a:t>
            </a:r>
          </a:p>
        </p:txBody>
      </p:sp>
      <p:sp>
        <p:nvSpPr>
          <p:cNvPr id="4" name="Slide Number Placeholder 3"/>
          <p:cNvSpPr>
            <a:spLocks noGrp="1"/>
          </p:cNvSpPr>
          <p:nvPr>
            <p:ph type="sldNum" sz="quarter" idx="12"/>
          </p:nvPr>
        </p:nvSpPr>
        <p:spPr/>
        <p:txBody>
          <a:bodyPr/>
          <a:lstStyle/>
          <a:p>
            <a:fld id="{401CF334-2D5C-4859-84A6-CA7E6E43FAEB}" type="slidenum">
              <a:rPr lang="en-US" smtClean="0"/>
              <a:pPr/>
              <a:t>53</a:t>
            </a:fld>
            <a:endParaRPr lang="en-US" dirty="0"/>
          </a:p>
        </p:txBody>
      </p:sp>
    </p:spTree>
  </p:cSld>
  <p:clrMapOvr>
    <a:masterClrMapping/>
  </p:clrMapOvr>
  <p:transition spd="med">
    <p:fad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5780" y="1466088"/>
            <a:ext cx="9464040" cy="1143000"/>
          </a:xfrm>
        </p:spPr>
        <p:txBody>
          <a:bodyPr>
            <a:normAutofit fontScale="90000"/>
          </a:bodyPr>
          <a:lstStyle/>
          <a:p>
            <a:r>
              <a:rPr lang="en-US" dirty="0"/>
              <a:t>RASHTRIYA KISHOR SWASTHYA KARYAKRAM</a:t>
            </a:r>
            <a:br>
              <a:rPr lang="en-US" dirty="0"/>
            </a:br>
            <a:endParaRPr lang="en-US" dirty="0"/>
          </a:p>
        </p:txBody>
      </p:sp>
      <p:sp>
        <p:nvSpPr>
          <p:cNvPr id="3" name="Content Placeholder 2"/>
          <p:cNvSpPr>
            <a:spLocks noGrp="1"/>
          </p:cNvSpPr>
          <p:nvPr>
            <p:ph idx="1"/>
          </p:nvPr>
        </p:nvSpPr>
        <p:spPr/>
        <p:txBody>
          <a:bodyPr>
            <a:normAutofit/>
          </a:bodyPr>
          <a:lstStyle/>
          <a:p>
            <a:r>
              <a:rPr lang="en-US" dirty="0"/>
              <a:t>The Ministry of Health and Family Welfare launched </a:t>
            </a:r>
          </a:p>
          <a:p>
            <a:pPr marL="0" indent="0">
              <a:buNone/>
            </a:pPr>
            <a:r>
              <a:rPr lang="en-US" dirty="0" err="1"/>
              <a:t>Rashtriya</a:t>
            </a:r>
            <a:r>
              <a:rPr lang="en-US" dirty="0"/>
              <a:t> </a:t>
            </a:r>
            <a:r>
              <a:rPr lang="en-US" dirty="0" err="1"/>
              <a:t>Kishor</a:t>
            </a:r>
            <a:r>
              <a:rPr lang="en-US" dirty="0"/>
              <a:t> </a:t>
            </a:r>
            <a:r>
              <a:rPr lang="en-US" dirty="0" err="1"/>
              <a:t>Swasthya</a:t>
            </a:r>
            <a:r>
              <a:rPr lang="en-US" dirty="0"/>
              <a:t> </a:t>
            </a:r>
            <a:r>
              <a:rPr lang="en-US" dirty="0" err="1"/>
              <a:t>Karyakram</a:t>
            </a:r>
            <a:r>
              <a:rPr lang="en-US" dirty="0"/>
              <a:t> on January 7, 2014 for adolescents (10–19 years) </a:t>
            </a:r>
          </a:p>
          <a:p>
            <a:pPr marL="0" indent="0">
              <a:buNone/>
            </a:pPr>
            <a:r>
              <a:rPr lang="en-US" dirty="0"/>
              <a:t>Objective: </a:t>
            </a:r>
          </a:p>
          <a:p>
            <a:r>
              <a:rPr lang="en-US" dirty="0"/>
              <a:t>to focus more on continuum of care for adolescent health and developmental needs. </a:t>
            </a:r>
          </a:p>
          <a:p>
            <a:r>
              <a:rPr lang="en-US" dirty="0"/>
              <a:t>The main strategies are community‑based interventions, facility‑based interventions, and social and behavior change communication with focus on interpersonal communication.</a:t>
            </a:r>
          </a:p>
          <a:p>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pPr/>
              <a:t>54</a:t>
            </a:fld>
            <a:endParaRPr lang="en-US" dirty="0"/>
          </a:p>
        </p:txBody>
      </p:sp>
    </p:spTree>
    <p:extLst>
      <p:ext uri="{BB962C8B-B14F-4D97-AF65-F5344CB8AC3E}">
        <p14:creationId xmlns:p14="http://schemas.microsoft.com/office/powerpoint/2010/main" val="4158385495"/>
      </p:ext>
    </p:extLst>
  </p:cSld>
  <p:clrMapOvr>
    <a:masterClrMapping/>
  </p:clrMapOvr>
  <p:transition spd="med">
    <p:fad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734304765"/>
              </p:ext>
            </p:extLst>
          </p:nvPr>
        </p:nvGraphicFramePr>
        <p:xfrm>
          <a:off x="525144" y="199109"/>
          <a:ext cx="9464676" cy="6009640"/>
        </p:xfrm>
        <a:graphic>
          <a:graphicData uri="http://schemas.openxmlformats.org/drawingml/2006/table">
            <a:tbl>
              <a:tblPr firstRow="1" bandRow="1">
                <a:tableStyleId>{5C22544A-7EE6-4342-B048-85BDC9FD1C3A}</a:tableStyleId>
              </a:tblPr>
              <a:tblGrid>
                <a:gridCol w="1927111">
                  <a:extLst>
                    <a:ext uri="{9D8B030D-6E8A-4147-A177-3AD203B41FA5}">
                      <a16:colId xmlns:a16="http://schemas.microsoft.com/office/drawing/2014/main" val="1687506614"/>
                    </a:ext>
                  </a:extLst>
                </a:gridCol>
                <a:gridCol w="2964872">
                  <a:extLst>
                    <a:ext uri="{9D8B030D-6E8A-4147-A177-3AD203B41FA5}">
                      <a16:colId xmlns:a16="http://schemas.microsoft.com/office/drawing/2014/main" val="3982612802"/>
                    </a:ext>
                  </a:extLst>
                </a:gridCol>
                <a:gridCol w="2756736">
                  <a:extLst>
                    <a:ext uri="{9D8B030D-6E8A-4147-A177-3AD203B41FA5}">
                      <a16:colId xmlns:a16="http://schemas.microsoft.com/office/drawing/2014/main" val="1894217894"/>
                    </a:ext>
                  </a:extLst>
                </a:gridCol>
                <a:gridCol w="1815957">
                  <a:extLst>
                    <a:ext uri="{9D8B030D-6E8A-4147-A177-3AD203B41FA5}">
                      <a16:colId xmlns:a16="http://schemas.microsoft.com/office/drawing/2014/main" val="889270704"/>
                    </a:ext>
                  </a:extLst>
                </a:gridCol>
              </a:tblGrid>
              <a:tr h="370840">
                <a:tc>
                  <a:txBody>
                    <a:bodyPr/>
                    <a:lstStyle/>
                    <a:p>
                      <a:r>
                        <a:rPr lang="en-US" sz="1400" dirty="0"/>
                        <a:t>Title of the study</a:t>
                      </a:r>
                    </a:p>
                  </a:txBody>
                  <a:tcPr/>
                </a:tc>
                <a:tc>
                  <a:txBody>
                    <a:bodyPr/>
                    <a:lstStyle/>
                    <a:p>
                      <a:r>
                        <a:rPr lang="en-US" sz="1400" dirty="0"/>
                        <a:t>Methodology </a:t>
                      </a:r>
                    </a:p>
                  </a:txBody>
                  <a:tcPr/>
                </a:tc>
                <a:tc>
                  <a:txBody>
                    <a:bodyPr/>
                    <a:lstStyle/>
                    <a:p>
                      <a:r>
                        <a:rPr lang="en-US" sz="1400" dirty="0"/>
                        <a:t>Results </a:t>
                      </a:r>
                    </a:p>
                  </a:txBody>
                  <a:tcPr/>
                </a:tc>
                <a:tc>
                  <a:txBody>
                    <a:bodyPr/>
                    <a:lstStyle/>
                    <a:p>
                      <a:r>
                        <a:rPr lang="en-US" sz="1400" dirty="0"/>
                        <a:t>Conclusion </a:t>
                      </a:r>
                    </a:p>
                  </a:txBody>
                  <a:tcPr/>
                </a:tc>
                <a:extLst>
                  <a:ext uri="{0D108BD9-81ED-4DB2-BD59-A6C34878D82A}">
                    <a16:rowId xmlns:a16="http://schemas.microsoft.com/office/drawing/2014/main" val="823662722"/>
                  </a:ext>
                </a:extLst>
              </a:tr>
              <a:tr h="370840">
                <a:tc>
                  <a:txBody>
                    <a:bodyPr/>
                    <a:lstStyle/>
                    <a:p>
                      <a:r>
                        <a:rPr kumimoji="0" lang="en-US" sz="1400" b="0" i="0" kern="1200" dirty="0">
                          <a:solidFill>
                            <a:schemeClr val="dk1"/>
                          </a:solidFill>
                          <a:effectLst/>
                          <a:latin typeface="+mn-lt"/>
                          <a:ea typeface="+mn-ea"/>
                          <a:cs typeface="+mn-cs"/>
                        </a:rPr>
                        <a:t>Evaluation of the effectiveness of an educational intervention for general practitioners in adolescent health care: </a:t>
                      </a:r>
                      <a:r>
                        <a:rPr kumimoji="0" lang="en-US" sz="1400" b="0" i="0" kern="1200" dirty="0" err="1">
                          <a:solidFill>
                            <a:schemeClr val="dk1"/>
                          </a:solidFill>
                          <a:effectLst/>
                          <a:latin typeface="+mn-lt"/>
                          <a:ea typeface="+mn-ea"/>
                          <a:cs typeface="+mn-cs"/>
                        </a:rPr>
                        <a:t>randomised</a:t>
                      </a:r>
                      <a:r>
                        <a:rPr kumimoji="0" lang="en-US" sz="1400" b="0" i="0" kern="1200" dirty="0">
                          <a:solidFill>
                            <a:schemeClr val="dk1"/>
                          </a:solidFill>
                          <a:effectLst/>
                          <a:latin typeface="+mn-lt"/>
                          <a:ea typeface="+mn-ea"/>
                          <a:cs typeface="+mn-cs"/>
                        </a:rPr>
                        <a:t> controlled trial</a:t>
                      </a:r>
                    </a:p>
                    <a:p>
                      <a:r>
                        <a:rPr kumimoji="0" lang="en-US" sz="1400" b="0" i="0" u="sng" kern="1200" dirty="0">
                          <a:solidFill>
                            <a:schemeClr val="dk1"/>
                          </a:solidFill>
                          <a:effectLst/>
                          <a:latin typeface="+mn-lt"/>
                          <a:ea typeface="+mn-ea"/>
                          <a:cs typeface="+mn-cs"/>
                          <a:hlinkClick r:id="rId2"/>
                        </a:rPr>
                        <a:t>L A </a:t>
                      </a:r>
                      <a:r>
                        <a:rPr kumimoji="0" lang="en-US" sz="1400" b="0" i="0" u="sng" kern="1200" dirty="0" err="1">
                          <a:solidFill>
                            <a:schemeClr val="dk1"/>
                          </a:solidFill>
                          <a:effectLst/>
                          <a:latin typeface="+mn-lt"/>
                          <a:ea typeface="+mn-ea"/>
                          <a:cs typeface="+mn-cs"/>
                          <a:hlinkClick r:id="rId2"/>
                        </a:rPr>
                        <a:t>Sanci</a:t>
                      </a:r>
                      <a:r>
                        <a:rPr kumimoji="0" lang="en-US" sz="1400" b="0" i="0" kern="1200" dirty="0">
                          <a:solidFill>
                            <a:schemeClr val="dk1"/>
                          </a:solidFill>
                          <a:effectLst/>
                          <a:latin typeface="+mn-lt"/>
                          <a:ea typeface="+mn-ea"/>
                          <a:cs typeface="+mn-cs"/>
                        </a:rPr>
                        <a:t>, fellow in adolescent </a:t>
                      </a:r>
                      <a:r>
                        <a:rPr kumimoji="0" lang="en-US" sz="1400" b="0" i="0" kern="1200" dirty="0" err="1">
                          <a:solidFill>
                            <a:schemeClr val="dk1"/>
                          </a:solidFill>
                          <a:effectLst/>
                          <a:latin typeface="+mn-lt"/>
                          <a:ea typeface="+mn-ea"/>
                          <a:cs typeface="+mn-cs"/>
                        </a:rPr>
                        <a:t>health,</a:t>
                      </a:r>
                      <a:r>
                        <a:rPr kumimoji="0" lang="en-US" sz="1400" b="0" i="1" kern="1200" baseline="30000" dirty="0" err="1">
                          <a:solidFill>
                            <a:schemeClr val="dk1"/>
                          </a:solidFill>
                          <a:effectLst/>
                          <a:latin typeface="+mn-lt"/>
                          <a:ea typeface="+mn-ea"/>
                          <a:cs typeface="+mn-cs"/>
                        </a:rPr>
                        <a:t>a</a:t>
                      </a:r>
                      <a:r>
                        <a:rPr kumimoji="0" lang="en-US" sz="1400" b="0" i="0" kern="1200" dirty="0">
                          <a:solidFill>
                            <a:schemeClr val="dk1"/>
                          </a:solidFill>
                          <a:effectLst/>
                          <a:latin typeface="+mn-lt"/>
                          <a:ea typeface="+mn-ea"/>
                          <a:cs typeface="+mn-cs"/>
                        </a:rPr>
                        <a:t> </a:t>
                      </a:r>
                      <a:r>
                        <a:rPr kumimoji="0" lang="en-US" sz="1400" b="0" i="0" u="sng" kern="1200" dirty="0">
                          <a:solidFill>
                            <a:schemeClr val="dk1"/>
                          </a:solidFill>
                          <a:effectLst/>
                          <a:latin typeface="+mn-lt"/>
                          <a:ea typeface="+mn-ea"/>
                          <a:cs typeface="+mn-cs"/>
                          <a:hlinkClick r:id="rId3"/>
                        </a:rPr>
                        <a:t>C M </a:t>
                      </a:r>
                      <a:r>
                        <a:rPr kumimoji="0" lang="en-US" sz="1400" b="0" i="0" u="sng" kern="1200" dirty="0" err="1">
                          <a:solidFill>
                            <a:schemeClr val="dk1"/>
                          </a:solidFill>
                          <a:effectLst/>
                          <a:latin typeface="+mn-lt"/>
                          <a:ea typeface="+mn-ea"/>
                          <a:cs typeface="+mn-cs"/>
                          <a:hlinkClick r:id="rId3"/>
                        </a:rPr>
                        <a:t>M</a:t>
                      </a:r>
                      <a:r>
                        <a:rPr kumimoji="0" lang="en-US" sz="1400" b="0" i="0" u="sng" kern="1200" dirty="0">
                          <a:solidFill>
                            <a:schemeClr val="dk1"/>
                          </a:solidFill>
                          <a:effectLst/>
                          <a:latin typeface="+mn-lt"/>
                          <a:ea typeface="+mn-ea"/>
                          <a:cs typeface="+mn-cs"/>
                          <a:hlinkClick r:id="rId3"/>
                        </a:rPr>
                        <a:t> Coffey</a:t>
                      </a:r>
                      <a:r>
                        <a:rPr kumimoji="0" lang="en-US" sz="1400" b="0" i="0" kern="1200" dirty="0">
                          <a:solidFill>
                            <a:schemeClr val="dk1"/>
                          </a:solidFill>
                          <a:effectLst/>
                          <a:latin typeface="+mn-lt"/>
                          <a:ea typeface="+mn-ea"/>
                          <a:cs typeface="+mn-cs"/>
                        </a:rPr>
                        <a:t>, </a:t>
                      </a:r>
                      <a:r>
                        <a:rPr kumimoji="0" lang="en-US" sz="1400" b="0" i="0" kern="1200" dirty="0" err="1">
                          <a:solidFill>
                            <a:schemeClr val="dk1"/>
                          </a:solidFill>
                          <a:effectLst/>
                          <a:latin typeface="+mn-lt"/>
                          <a:ea typeface="+mn-ea"/>
                          <a:cs typeface="+mn-cs"/>
                        </a:rPr>
                        <a:t>epidemiologist,</a:t>
                      </a:r>
                      <a:r>
                        <a:rPr kumimoji="0" lang="en-US" sz="1400" b="0" i="1" kern="1200" baseline="30000" dirty="0" err="1">
                          <a:solidFill>
                            <a:schemeClr val="dk1"/>
                          </a:solidFill>
                          <a:effectLst/>
                          <a:latin typeface="+mn-lt"/>
                          <a:ea typeface="+mn-ea"/>
                          <a:cs typeface="+mn-cs"/>
                        </a:rPr>
                        <a:t>a</a:t>
                      </a:r>
                      <a:r>
                        <a:rPr kumimoji="0" lang="en-US" sz="1400" b="0" i="0" kern="1200" dirty="0">
                          <a:solidFill>
                            <a:schemeClr val="dk1"/>
                          </a:solidFill>
                          <a:effectLst/>
                          <a:latin typeface="+mn-lt"/>
                          <a:ea typeface="+mn-ea"/>
                          <a:cs typeface="+mn-cs"/>
                        </a:rPr>
                        <a:t> </a:t>
                      </a:r>
                      <a:r>
                        <a:rPr kumimoji="0" lang="en-US" sz="1400" b="0" i="0" u="sng" kern="1200" dirty="0">
                          <a:solidFill>
                            <a:schemeClr val="dk1"/>
                          </a:solidFill>
                          <a:effectLst/>
                          <a:latin typeface="+mn-lt"/>
                          <a:ea typeface="+mn-ea"/>
                          <a:cs typeface="+mn-cs"/>
                          <a:hlinkClick r:id="rId4"/>
                        </a:rPr>
                        <a:t>F C M </a:t>
                      </a:r>
                      <a:r>
                        <a:rPr kumimoji="0" lang="en-US" sz="1400" b="0" i="0" u="sng" kern="1200" dirty="0" err="1">
                          <a:solidFill>
                            <a:schemeClr val="dk1"/>
                          </a:solidFill>
                          <a:effectLst/>
                          <a:latin typeface="+mn-lt"/>
                          <a:ea typeface="+mn-ea"/>
                          <a:cs typeface="+mn-cs"/>
                          <a:hlinkClick r:id="rId4"/>
                        </a:rPr>
                        <a:t>Veit</a:t>
                      </a:r>
                      <a:r>
                        <a:rPr kumimoji="0" lang="en-US" sz="1400" b="0" i="0" kern="1200" dirty="0">
                          <a:solidFill>
                            <a:schemeClr val="dk1"/>
                          </a:solidFill>
                          <a:effectLst/>
                          <a:latin typeface="+mn-lt"/>
                          <a:ea typeface="+mn-ea"/>
                          <a:cs typeface="+mn-cs"/>
                        </a:rPr>
                        <a:t>, adolescent </a:t>
                      </a:r>
                      <a:r>
                        <a:rPr kumimoji="0" lang="en-US" sz="1400" b="0" i="0" kern="1200" dirty="0" err="1">
                          <a:solidFill>
                            <a:schemeClr val="dk1"/>
                          </a:solidFill>
                          <a:effectLst/>
                          <a:latin typeface="+mn-lt"/>
                          <a:ea typeface="+mn-ea"/>
                          <a:cs typeface="+mn-cs"/>
                        </a:rPr>
                        <a:t>physician,</a:t>
                      </a:r>
                      <a:r>
                        <a:rPr kumimoji="0" lang="en-US" sz="1400" b="0" i="1" kern="1200" baseline="30000" dirty="0" err="1">
                          <a:solidFill>
                            <a:schemeClr val="dk1"/>
                          </a:solidFill>
                          <a:effectLst/>
                          <a:latin typeface="+mn-lt"/>
                          <a:ea typeface="+mn-ea"/>
                          <a:cs typeface="+mn-cs"/>
                        </a:rPr>
                        <a:t>a</a:t>
                      </a:r>
                      <a:r>
                        <a:rPr kumimoji="0" lang="en-US" sz="1400" b="0" i="0" kern="1200" dirty="0">
                          <a:solidFill>
                            <a:schemeClr val="dk1"/>
                          </a:solidFill>
                          <a:effectLst/>
                          <a:latin typeface="+mn-lt"/>
                          <a:ea typeface="+mn-ea"/>
                          <a:cs typeface="+mn-cs"/>
                        </a:rPr>
                        <a:t> </a:t>
                      </a:r>
                      <a:r>
                        <a:rPr kumimoji="0" lang="en-US" sz="1400" b="0" i="0" u="sng" kern="1200" dirty="0">
                          <a:solidFill>
                            <a:schemeClr val="dk1"/>
                          </a:solidFill>
                          <a:effectLst/>
                          <a:latin typeface="+mn-lt"/>
                          <a:ea typeface="+mn-ea"/>
                          <a:cs typeface="+mn-cs"/>
                          <a:hlinkClick r:id="rId5"/>
                        </a:rPr>
                        <a:t>M </a:t>
                      </a:r>
                      <a:r>
                        <a:rPr kumimoji="0" lang="en-US" sz="1400" b="0" i="0" u="sng" kern="1200" dirty="0" err="1">
                          <a:solidFill>
                            <a:schemeClr val="dk1"/>
                          </a:solidFill>
                          <a:effectLst/>
                          <a:latin typeface="+mn-lt"/>
                          <a:ea typeface="+mn-ea"/>
                          <a:cs typeface="+mn-cs"/>
                          <a:hlinkClick r:id="rId5"/>
                        </a:rPr>
                        <a:t>Carr</a:t>
                      </a:r>
                      <a:r>
                        <a:rPr kumimoji="0" lang="en-US" sz="1400" b="0" i="0" u="sng" kern="1200" dirty="0">
                          <a:solidFill>
                            <a:schemeClr val="dk1"/>
                          </a:solidFill>
                          <a:effectLst/>
                          <a:latin typeface="+mn-lt"/>
                          <a:ea typeface="+mn-ea"/>
                          <a:cs typeface="+mn-cs"/>
                          <a:hlinkClick r:id="rId5"/>
                        </a:rPr>
                        <a:t>-Gregg</a:t>
                      </a:r>
                      <a:r>
                        <a:rPr kumimoji="0" lang="en-US" sz="1400" b="0" i="0" kern="1200" dirty="0">
                          <a:solidFill>
                            <a:schemeClr val="dk1"/>
                          </a:solidFill>
                          <a:effectLst/>
                          <a:latin typeface="+mn-lt"/>
                          <a:ea typeface="+mn-ea"/>
                          <a:cs typeface="+mn-cs"/>
                        </a:rPr>
                        <a:t>, director of training and </a:t>
                      </a:r>
                      <a:r>
                        <a:rPr kumimoji="0" lang="en-US" sz="1400" b="0" i="0" kern="1200" dirty="0" err="1">
                          <a:solidFill>
                            <a:schemeClr val="dk1"/>
                          </a:solidFill>
                          <a:effectLst/>
                          <a:latin typeface="+mn-lt"/>
                          <a:ea typeface="+mn-ea"/>
                          <a:cs typeface="+mn-cs"/>
                        </a:rPr>
                        <a:t>education,</a:t>
                      </a:r>
                      <a:r>
                        <a:rPr kumimoji="0" lang="en-US" sz="1400" b="0" i="1" kern="1200" baseline="30000" dirty="0" err="1">
                          <a:solidFill>
                            <a:schemeClr val="dk1"/>
                          </a:solidFill>
                          <a:effectLst/>
                          <a:latin typeface="+mn-lt"/>
                          <a:ea typeface="+mn-ea"/>
                          <a:cs typeface="+mn-cs"/>
                        </a:rPr>
                        <a:t>a</a:t>
                      </a:r>
                      <a:r>
                        <a:rPr kumimoji="0" lang="en-US" sz="1400" b="0" i="0" kern="1200" dirty="0">
                          <a:solidFill>
                            <a:schemeClr val="dk1"/>
                          </a:solidFill>
                          <a:effectLst/>
                          <a:latin typeface="+mn-lt"/>
                          <a:ea typeface="+mn-ea"/>
                          <a:cs typeface="+mn-cs"/>
                        </a:rPr>
                        <a:t> </a:t>
                      </a:r>
                      <a:r>
                        <a:rPr kumimoji="0" lang="en-US" sz="1400" b="0" i="0" u="sng" kern="1200" dirty="0">
                          <a:solidFill>
                            <a:schemeClr val="dk1"/>
                          </a:solidFill>
                          <a:effectLst/>
                          <a:latin typeface="+mn-lt"/>
                          <a:ea typeface="+mn-ea"/>
                          <a:cs typeface="+mn-cs"/>
                          <a:hlinkClick r:id="rId6"/>
                        </a:rPr>
                        <a:t>G C Patton</a:t>
                      </a:r>
                      <a:r>
                        <a:rPr kumimoji="0" lang="en-US" sz="1400" b="0" i="0" kern="1200" dirty="0">
                          <a:solidFill>
                            <a:schemeClr val="dk1"/>
                          </a:solidFill>
                          <a:effectLst/>
                          <a:latin typeface="+mn-lt"/>
                          <a:ea typeface="+mn-ea"/>
                          <a:cs typeface="+mn-cs"/>
                        </a:rPr>
                        <a:t>, </a:t>
                      </a:r>
                      <a:r>
                        <a:rPr kumimoji="0" lang="en-US" sz="1400" b="0" i="0" kern="1200" dirty="0" err="1">
                          <a:solidFill>
                            <a:schemeClr val="dk1"/>
                          </a:solidFill>
                          <a:effectLst/>
                          <a:latin typeface="+mn-lt"/>
                          <a:ea typeface="+mn-ea"/>
                          <a:cs typeface="+mn-cs"/>
                        </a:rPr>
                        <a:t>director,</a:t>
                      </a:r>
                      <a:r>
                        <a:rPr kumimoji="0" lang="en-US" sz="1400" b="0" i="1" kern="1200" baseline="30000" dirty="0" err="1">
                          <a:solidFill>
                            <a:schemeClr val="dk1"/>
                          </a:solidFill>
                          <a:effectLst/>
                          <a:latin typeface="+mn-lt"/>
                          <a:ea typeface="+mn-ea"/>
                          <a:cs typeface="+mn-cs"/>
                        </a:rPr>
                        <a:t>a</a:t>
                      </a:r>
                      <a:r>
                        <a:rPr kumimoji="0" lang="en-US" sz="1400" b="0" i="0" kern="1200" dirty="0">
                          <a:solidFill>
                            <a:schemeClr val="dk1"/>
                          </a:solidFill>
                          <a:effectLst/>
                          <a:latin typeface="+mn-lt"/>
                          <a:ea typeface="+mn-ea"/>
                          <a:cs typeface="+mn-cs"/>
                        </a:rPr>
                        <a:t> </a:t>
                      </a:r>
                      <a:r>
                        <a:rPr kumimoji="0" lang="en-US" sz="1400" b="0" i="0" u="sng" kern="1200" dirty="0">
                          <a:solidFill>
                            <a:schemeClr val="dk1"/>
                          </a:solidFill>
                          <a:effectLst/>
                          <a:latin typeface="+mn-lt"/>
                          <a:ea typeface="+mn-ea"/>
                          <a:cs typeface="+mn-cs"/>
                          <a:hlinkClick r:id="rId7"/>
                        </a:rPr>
                        <a:t>N Day</a:t>
                      </a:r>
                      <a:r>
                        <a:rPr kumimoji="0" lang="en-US" sz="1400" b="0" i="0" kern="1200" dirty="0">
                          <a:solidFill>
                            <a:schemeClr val="dk1"/>
                          </a:solidFill>
                          <a:effectLst/>
                          <a:latin typeface="+mn-lt"/>
                          <a:ea typeface="+mn-ea"/>
                          <a:cs typeface="+mn-cs"/>
                        </a:rPr>
                        <a:t>, principal research </a:t>
                      </a:r>
                      <a:r>
                        <a:rPr kumimoji="0" lang="en-US" sz="1400" b="0" i="0" kern="1200" dirty="0" err="1">
                          <a:solidFill>
                            <a:schemeClr val="dk1"/>
                          </a:solidFill>
                          <a:effectLst/>
                          <a:latin typeface="+mn-lt"/>
                          <a:ea typeface="+mn-ea"/>
                          <a:cs typeface="+mn-cs"/>
                        </a:rPr>
                        <a:t>fellow,</a:t>
                      </a:r>
                      <a:r>
                        <a:rPr kumimoji="0" lang="en-US" sz="1400" b="0" i="1" kern="1200" baseline="30000" dirty="0" err="1">
                          <a:solidFill>
                            <a:schemeClr val="dk1"/>
                          </a:solidFill>
                          <a:effectLst/>
                          <a:latin typeface="+mn-lt"/>
                          <a:ea typeface="+mn-ea"/>
                          <a:cs typeface="+mn-cs"/>
                        </a:rPr>
                        <a:t>b</a:t>
                      </a:r>
                      <a:r>
                        <a:rPr kumimoji="0" lang="en-US" sz="1400" b="0" i="0" kern="1200" dirty="0">
                          <a:solidFill>
                            <a:schemeClr val="dk1"/>
                          </a:solidFill>
                          <a:effectLst/>
                          <a:latin typeface="+mn-lt"/>
                          <a:ea typeface="+mn-ea"/>
                          <a:cs typeface="+mn-cs"/>
                        </a:rPr>
                        <a:t> and </a:t>
                      </a:r>
                      <a:r>
                        <a:rPr kumimoji="0" lang="en-US" sz="1400" b="0" i="0" u="sng" kern="1200" dirty="0">
                          <a:solidFill>
                            <a:schemeClr val="dk1"/>
                          </a:solidFill>
                          <a:effectLst/>
                          <a:latin typeface="+mn-lt"/>
                          <a:ea typeface="+mn-ea"/>
                          <a:cs typeface="+mn-cs"/>
                          <a:hlinkClick r:id="rId8"/>
                        </a:rPr>
                        <a:t>G Bowes</a:t>
                      </a:r>
                      <a:r>
                        <a:rPr kumimoji="0" lang="en-US" sz="1400" b="0" i="0" kern="1200" dirty="0">
                          <a:solidFill>
                            <a:schemeClr val="dk1"/>
                          </a:solidFill>
                          <a:effectLst/>
                          <a:latin typeface="+mn-lt"/>
                          <a:ea typeface="+mn-ea"/>
                          <a:cs typeface="+mn-cs"/>
                        </a:rPr>
                        <a:t>, professorial </a:t>
                      </a:r>
                      <a:r>
                        <a:rPr kumimoji="0" lang="en-US" sz="1400" b="0" i="0" kern="1200" dirty="0" err="1">
                          <a:solidFill>
                            <a:schemeClr val="dk1"/>
                          </a:solidFill>
                          <a:effectLst/>
                          <a:latin typeface="+mn-lt"/>
                          <a:ea typeface="+mn-ea"/>
                          <a:cs typeface="+mn-cs"/>
                        </a:rPr>
                        <a:t>fellow</a:t>
                      </a:r>
                      <a:r>
                        <a:rPr kumimoji="0" lang="en-US" sz="1400" b="0" i="1" kern="1200" baseline="30000" dirty="0" err="1">
                          <a:solidFill>
                            <a:schemeClr val="dk1"/>
                          </a:solidFill>
                          <a:effectLst/>
                          <a:latin typeface="+mn-lt"/>
                          <a:ea typeface="+mn-ea"/>
                          <a:cs typeface="+mn-cs"/>
                        </a:rPr>
                        <a:t>a</a:t>
                      </a:r>
                      <a:endParaRPr kumimoji="0" lang="en-US" sz="1400" b="0" i="0" kern="1200" dirty="0">
                        <a:solidFill>
                          <a:schemeClr val="dk1"/>
                        </a:solidFill>
                        <a:effectLst/>
                        <a:latin typeface="+mn-lt"/>
                        <a:ea typeface="+mn-ea"/>
                        <a:cs typeface="+mn-cs"/>
                      </a:endParaRPr>
                    </a:p>
                    <a:p>
                      <a:endParaRPr lang="en-US" sz="1400" dirty="0"/>
                    </a:p>
                  </a:txBody>
                  <a:tcPr/>
                </a:tc>
                <a:tc>
                  <a:txBody>
                    <a:bodyPr/>
                    <a:lstStyle/>
                    <a:p>
                      <a:r>
                        <a:rPr kumimoji="0" lang="en-US" sz="1400" b="1" i="0" kern="1200" dirty="0">
                          <a:solidFill>
                            <a:schemeClr val="dk1"/>
                          </a:solidFill>
                          <a:effectLst/>
                          <a:latin typeface="+mn-lt"/>
                          <a:ea typeface="+mn-ea"/>
                          <a:cs typeface="+mn-cs"/>
                        </a:rPr>
                        <a:t>Design: </a:t>
                      </a:r>
                      <a:r>
                        <a:rPr kumimoji="0" lang="en-US" sz="1400" b="0" i="0" kern="1200" dirty="0" err="1">
                          <a:solidFill>
                            <a:schemeClr val="dk1"/>
                          </a:solidFill>
                          <a:effectLst/>
                          <a:latin typeface="+mn-lt"/>
                          <a:ea typeface="+mn-ea"/>
                          <a:cs typeface="+mn-cs"/>
                        </a:rPr>
                        <a:t>Randomised</a:t>
                      </a:r>
                      <a:r>
                        <a:rPr kumimoji="0" lang="en-US" sz="1400" b="0" i="0" kern="1200" dirty="0">
                          <a:solidFill>
                            <a:schemeClr val="dk1"/>
                          </a:solidFill>
                          <a:effectLst/>
                          <a:latin typeface="+mn-lt"/>
                          <a:ea typeface="+mn-ea"/>
                          <a:cs typeface="+mn-cs"/>
                        </a:rPr>
                        <a:t> controlled trial with baseline testing and follow up at seven and 13 months.</a:t>
                      </a:r>
                    </a:p>
                    <a:p>
                      <a:r>
                        <a:rPr kumimoji="0" lang="en-US" sz="1400" b="1" i="0" kern="1200" dirty="0">
                          <a:solidFill>
                            <a:schemeClr val="dk1"/>
                          </a:solidFill>
                          <a:effectLst/>
                          <a:latin typeface="+mn-lt"/>
                          <a:ea typeface="+mn-ea"/>
                          <a:cs typeface="+mn-cs"/>
                        </a:rPr>
                        <a:t>Setting: </a:t>
                      </a:r>
                      <a:r>
                        <a:rPr kumimoji="0" lang="en-US" sz="1400" b="0" i="0" kern="1200" dirty="0">
                          <a:solidFill>
                            <a:schemeClr val="dk1"/>
                          </a:solidFill>
                          <a:effectLst/>
                          <a:latin typeface="+mn-lt"/>
                          <a:ea typeface="+mn-ea"/>
                          <a:cs typeface="+mn-cs"/>
                        </a:rPr>
                        <a:t>Local communities in metropolitan Melbourne, Australia.</a:t>
                      </a:r>
                    </a:p>
                    <a:p>
                      <a:r>
                        <a:rPr kumimoji="0" lang="en-US" sz="1400" b="1" i="0" kern="1200" dirty="0">
                          <a:solidFill>
                            <a:schemeClr val="dk1"/>
                          </a:solidFill>
                          <a:effectLst/>
                          <a:latin typeface="+mn-lt"/>
                          <a:ea typeface="+mn-ea"/>
                          <a:cs typeface="+mn-cs"/>
                        </a:rPr>
                        <a:t>Participants</a:t>
                      </a:r>
                      <a:r>
                        <a:rPr kumimoji="0" lang="en-US" sz="1400" b="0" i="0" kern="1200" dirty="0">
                          <a:solidFill>
                            <a:schemeClr val="dk1"/>
                          </a:solidFill>
                          <a:effectLst/>
                          <a:latin typeface="+mn-lt"/>
                          <a:ea typeface="+mn-ea"/>
                          <a:cs typeface="+mn-cs"/>
                        </a:rPr>
                        <a:t>: 108 self selected general practitioners.</a:t>
                      </a:r>
                    </a:p>
                    <a:p>
                      <a:r>
                        <a:rPr kumimoji="0" lang="en-US" sz="1400" b="1" i="0" kern="1200" dirty="0">
                          <a:solidFill>
                            <a:schemeClr val="dk1"/>
                          </a:solidFill>
                          <a:effectLst/>
                          <a:latin typeface="+mn-lt"/>
                          <a:ea typeface="+mn-ea"/>
                          <a:cs typeface="+mn-cs"/>
                        </a:rPr>
                        <a:t>Intervention: </a:t>
                      </a:r>
                      <a:r>
                        <a:rPr kumimoji="0" lang="en-US" sz="1400" b="0" i="0" kern="1200" dirty="0">
                          <a:solidFill>
                            <a:schemeClr val="dk1"/>
                          </a:solidFill>
                          <a:effectLst/>
                          <a:latin typeface="+mn-lt"/>
                          <a:ea typeface="+mn-ea"/>
                          <a:cs typeface="+mn-cs"/>
                        </a:rPr>
                        <a:t>A multifaceted educational </a:t>
                      </a:r>
                      <a:r>
                        <a:rPr kumimoji="0" lang="en-US" sz="1400" b="0" i="0" kern="1200" dirty="0" err="1">
                          <a:solidFill>
                            <a:schemeClr val="dk1"/>
                          </a:solidFill>
                          <a:effectLst/>
                          <a:latin typeface="+mn-lt"/>
                          <a:ea typeface="+mn-ea"/>
                          <a:cs typeface="+mn-cs"/>
                        </a:rPr>
                        <a:t>programme</a:t>
                      </a:r>
                      <a:r>
                        <a:rPr kumimoji="0" lang="en-US" sz="1400" b="0" i="0" kern="1200" dirty="0">
                          <a:solidFill>
                            <a:schemeClr val="dk1"/>
                          </a:solidFill>
                          <a:effectLst/>
                          <a:latin typeface="+mn-lt"/>
                          <a:ea typeface="+mn-ea"/>
                          <a:cs typeface="+mn-cs"/>
                        </a:rPr>
                        <a:t> for 2.5 hours a week over six weeks on the principles of adolescent health care followed six weeks later by a two hour session of case discussion and debriefing.</a:t>
                      </a:r>
                    </a:p>
                    <a:p>
                      <a:r>
                        <a:rPr kumimoji="0" lang="en-US" sz="1400" b="1" i="0" kern="1200" dirty="0">
                          <a:solidFill>
                            <a:schemeClr val="dk1"/>
                          </a:solidFill>
                          <a:effectLst/>
                          <a:latin typeface="+mn-lt"/>
                          <a:ea typeface="+mn-ea"/>
                          <a:cs typeface="+mn-cs"/>
                        </a:rPr>
                        <a:t>Outcome measures:</a:t>
                      </a:r>
                    </a:p>
                    <a:p>
                      <a:r>
                        <a:rPr kumimoji="0" lang="en-US" sz="1400" b="0" i="0" kern="1200" dirty="0">
                          <a:solidFill>
                            <a:schemeClr val="dk1"/>
                          </a:solidFill>
                          <a:effectLst/>
                          <a:latin typeface="+mn-lt"/>
                          <a:ea typeface="+mn-ea"/>
                          <a:cs typeface="+mn-cs"/>
                        </a:rPr>
                        <a:t>Objective ratings of consultations with </a:t>
                      </a:r>
                      <a:r>
                        <a:rPr kumimoji="0" lang="en-US" sz="1400" b="0" i="0" kern="1200" dirty="0" err="1">
                          <a:solidFill>
                            <a:schemeClr val="dk1"/>
                          </a:solidFill>
                          <a:effectLst/>
                          <a:latin typeface="+mn-lt"/>
                          <a:ea typeface="+mn-ea"/>
                          <a:cs typeface="+mn-cs"/>
                        </a:rPr>
                        <a:t>standardised</a:t>
                      </a:r>
                      <a:r>
                        <a:rPr kumimoji="0" lang="en-US" sz="1400" b="0" i="0" kern="1200" dirty="0">
                          <a:solidFill>
                            <a:schemeClr val="dk1"/>
                          </a:solidFill>
                          <a:effectLst/>
                          <a:latin typeface="+mn-lt"/>
                          <a:ea typeface="+mn-ea"/>
                          <a:cs typeface="+mn-cs"/>
                        </a:rPr>
                        <a:t> adolescent patients recorded on videotape. Questionnaires completed by the general practitioners were used to measure their knowledge, skill, and self perceived competency, satisfaction with the </a:t>
                      </a:r>
                      <a:r>
                        <a:rPr kumimoji="0" lang="en-US" sz="1400" b="0" i="0" kern="1200" dirty="0" err="1">
                          <a:solidFill>
                            <a:schemeClr val="dk1"/>
                          </a:solidFill>
                          <a:effectLst/>
                          <a:latin typeface="+mn-lt"/>
                          <a:ea typeface="+mn-ea"/>
                          <a:cs typeface="+mn-cs"/>
                        </a:rPr>
                        <a:t>programme</a:t>
                      </a:r>
                      <a:r>
                        <a:rPr kumimoji="0" lang="en-US" sz="1400" b="0" i="0" kern="1200" dirty="0">
                          <a:solidFill>
                            <a:schemeClr val="dk1"/>
                          </a:solidFill>
                          <a:effectLst/>
                          <a:latin typeface="+mn-lt"/>
                          <a:ea typeface="+mn-ea"/>
                          <a:cs typeface="+mn-cs"/>
                        </a:rPr>
                        <a:t>, and self reported change in practice.</a:t>
                      </a:r>
                    </a:p>
                    <a:p>
                      <a:endParaRPr lang="en-US" sz="1400" dirty="0"/>
                    </a:p>
                  </a:txBody>
                  <a:tcPr/>
                </a:tc>
                <a:tc>
                  <a:txBody>
                    <a:bodyPr/>
                    <a:lstStyle/>
                    <a:p>
                      <a:r>
                        <a:rPr kumimoji="0" lang="en-US" sz="1400" b="0" i="0" kern="1200" dirty="0">
                          <a:solidFill>
                            <a:schemeClr val="dk1"/>
                          </a:solidFill>
                          <a:effectLst/>
                          <a:latin typeface="+mn-lt"/>
                          <a:ea typeface="+mn-ea"/>
                          <a:cs typeface="+mn-cs"/>
                        </a:rPr>
                        <a:t>103 of 108 (95%) doctors completed all phases of the intervention and evaluation protocol. The intervention group showed significantly greater improvements in all outcomes than the control group at the seven month follow up except for the rapport and satisfaction rating by the </a:t>
                      </a:r>
                      <a:r>
                        <a:rPr kumimoji="0" lang="en-US" sz="1400" b="0" i="0" kern="1200" dirty="0" err="1">
                          <a:solidFill>
                            <a:schemeClr val="dk1"/>
                          </a:solidFill>
                          <a:effectLst/>
                          <a:latin typeface="+mn-lt"/>
                          <a:ea typeface="+mn-ea"/>
                          <a:cs typeface="+mn-cs"/>
                        </a:rPr>
                        <a:t>standardised</a:t>
                      </a:r>
                      <a:r>
                        <a:rPr kumimoji="0" lang="en-US" sz="1400" b="0" i="0" kern="1200" dirty="0">
                          <a:solidFill>
                            <a:schemeClr val="dk1"/>
                          </a:solidFill>
                          <a:effectLst/>
                          <a:latin typeface="+mn-lt"/>
                          <a:ea typeface="+mn-ea"/>
                          <a:cs typeface="+mn-cs"/>
                        </a:rPr>
                        <a:t> patients. 104 (96%) participants found the </a:t>
                      </a:r>
                      <a:r>
                        <a:rPr kumimoji="0" lang="en-US" sz="1400" b="0" i="0" kern="1200" dirty="0" err="1">
                          <a:solidFill>
                            <a:schemeClr val="dk1"/>
                          </a:solidFill>
                          <a:effectLst/>
                          <a:latin typeface="+mn-lt"/>
                          <a:ea typeface="+mn-ea"/>
                          <a:cs typeface="+mn-cs"/>
                        </a:rPr>
                        <a:t>programme</a:t>
                      </a:r>
                      <a:r>
                        <a:rPr kumimoji="0" lang="en-US" sz="1400" b="0" i="0" kern="1200" dirty="0">
                          <a:solidFill>
                            <a:schemeClr val="dk1"/>
                          </a:solidFill>
                          <a:effectLst/>
                          <a:latin typeface="+mn-lt"/>
                          <a:ea typeface="+mn-ea"/>
                          <a:cs typeface="+mn-cs"/>
                        </a:rPr>
                        <a:t> appropriate and relevant. At the 13 month follow up most improvements were sustained, the confidentiality rating by the </a:t>
                      </a:r>
                      <a:r>
                        <a:rPr kumimoji="0" lang="en-US" sz="1400" b="0" i="0" kern="1200" dirty="0" err="1">
                          <a:solidFill>
                            <a:schemeClr val="dk1"/>
                          </a:solidFill>
                          <a:effectLst/>
                          <a:latin typeface="+mn-lt"/>
                          <a:ea typeface="+mn-ea"/>
                          <a:cs typeface="+mn-cs"/>
                        </a:rPr>
                        <a:t>standardised</a:t>
                      </a:r>
                      <a:r>
                        <a:rPr kumimoji="0" lang="en-US" sz="1400" b="0" i="0" kern="1200" dirty="0">
                          <a:solidFill>
                            <a:schemeClr val="dk1"/>
                          </a:solidFill>
                          <a:effectLst/>
                          <a:latin typeface="+mn-lt"/>
                          <a:ea typeface="+mn-ea"/>
                          <a:cs typeface="+mn-cs"/>
                        </a:rPr>
                        <a:t> patients decreased slightly, and the objective assessment of competence further improved. 106 (98%) participants reported a change in practice attributable to the intervention.</a:t>
                      </a:r>
                      <a:endParaRPr lang="en-US" sz="1400" dirty="0"/>
                    </a:p>
                  </a:txBody>
                  <a:tcPr/>
                </a:tc>
                <a:tc>
                  <a:txBody>
                    <a:bodyPr/>
                    <a:lstStyle/>
                    <a:p>
                      <a:r>
                        <a:rPr kumimoji="0" lang="en-US" sz="1400" b="0" i="0" kern="1200" dirty="0">
                          <a:solidFill>
                            <a:schemeClr val="dk1"/>
                          </a:solidFill>
                          <a:effectLst/>
                          <a:latin typeface="+mn-lt"/>
                          <a:ea typeface="+mn-ea"/>
                          <a:cs typeface="+mn-cs"/>
                        </a:rPr>
                        <a:t>General practitioners were willing to complete continuing medical education in adolescent health care and its evaluation. The design of the intervention using evidence based educational strategies proved an effective and quick way to achieve sustainable and large improvements in knowledge, skill, and self perceived competency.</a:t>
                      </a:r>
                      <a:endParaRPr lang="en-US" sz="1400" dirty="0"/>
                    </a:p>
                  </a:txBody>
                  <a:tcPr/>
                </a:tc>
                <a:extLst>
                  <a:ext uri="{0D108BD9-81ED-4DB2-BD59-A6C34878D82A}">
                    <a16:rowId xmlns:a16="http://schemas.microsoft.com/office/drawing/2014/main" val="3864567526"/>
                  </a:ext>
                </a:extLst>
              </a:tr>
            </a:tbl>
          </a:graphicData>
        </a:graphic>
      </p:graphicFrame>
      <p:sp>
        <p:nvSpPr>
          <p:cNvPr id="4" name="Slide Number Placeholder 3"/>
          <p:cNvSpPr>
            <a:spLocks noGrp="1"/>
          </p:cNvSpPr>
          <p:nvPr>
            <p:ph type="sldNum" sz="quarter" idx="12"/>
          </p:nvPr>
        </p:nvSpPr>
        <p:spPr/>
        <p:txBody>
          <a:bodyPr/>
          <a:lstStyle/>
          <a:p>
            <a:fld id="{401CF334-2D5C-4859-84A6-CA7E6E43FAEB}" type="slidenum">
              <a:rPr lang="en-US" smtClean="0"/>
              <a:pPr/>
              <a:t>55</a:t>
            </a:fld>
            <a:endParaRPr lang="en-US" dirty="0"/>
          </a:p>
        </p:txBody>
      </p:sp>
    </p:spTree>
    <p:extLst>
      <p:ext uri="{BB962C8B-B14F-4D97-AF65-F5344CB8AC3E}">
        <p14:creationId xmlns:p14="http://schemas.microsoft.com/office/powerpoint/2010/main" val="2617277407"/>
      </p:ext>
    </p:extLst>
  </p:cSld>
  <p:clrMapOvr>
    <a:masterClrMapping/>
  </p:clrMapOvr>
  <p:transition spd="med">
    <p:fad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MCQ</a:t>
            </a:r>
          </a:p>
        </p:txBody>
      </p:sp>
      <p:sp>
        <p:nvSpPr>
          <p:cNvPr id="3" name="Content Placeholder 2"/>
          <p:cNvSpPr>
            <a:spLocks noGrp="1"/>
          </p:cNvSpPr>
          <p:nvPr>
            <p:ph idx="1"/>
          </p:nvPr>
        </p:nvSpPr>
        <p:spPr/>
        <p:txBody>
          <a:bodyPr/>
          <a:lstStyle/>
          <a:p>
            <a:pPr marL="514350" indent="-514350">
              <a:buFont typeface="+mj-lt"/>
              <a:buAutoNum type="arabicPeriod"/>
            </a:pPr>
            <a:r>
              <a:rPr lang="en-US" dirty="0"/>
              <a:t>ARSH IS</a:t>
            </a:r>
          </a:p>
          <a:p>
            <a:pPr marL="514350" indent="-514350">
              <a:buFont typeface="+mj-lt"/>
              <a:buAutoNum type="alphaLcParenR"/>
            </a:pPr>
            <a:endParaRPr lang="en-US" dirty="0"/>
          </a:p>
          <a:p>
            <a:pPr marL="514350" indent="-514350">
              <a:buFont typeface="+mj-lt"/>
              <a:buAutoNum type="alphaLcParenR"/>
            </a:pPr>
            <a:r>
              <a:rPr lang="en-US" dirty="0"/>
              <a:t>Acute Reproductive &amp; Sexual Health</a:t>
            </a:r>
          </a:p>
          <a:p>
            <a:pPr marL="514350" indent="-514350">
              <a:buFont typeface="+mj-lt"/>
              <a:buAutoNum type="alphaLcParenR"/>
            </a:pPr>
            <a:r>
              <a:rPr lang="en-US" dirty="0"/>
              <a:t>Adolescent Research and Statistics in health</a:t>
            </a:r>
          </a:p>
          <a:p>
            <a:pPr marL="514350" indent="-514350">
              <a:buFont typeface="+mj-lt"/>
              <a:buAutoNum type="alphaLcParenR"/>
            </a:pPr>
            <a:r>
              <a:rPr lang="en-US" dirty="0"/>
              <a:t>Adolescent Reproductive &amp; Sexual Health</a:t>
            </a:r>
          </a:p>
          <a:p>
            <a:pPr marL="514350" indent="-514350">
              <a:buFont typeface="+mj-lt"/>
              <a:buAutoNum type="alphaLcParenR"/>
            </a:pPr>
            <a:r>
              <a:rPr lang="en-US" dirty="0"/>
              <a:t>None of the above</a:t>
            </a:r>
          </a:p>
          <a:p>
            <a:pPr marL="514350" indent="-514350">
              <a:buFont typeface="+mj-lt"/>
              <a:buAutoNum type="alphaLcParenR"/>
            </a:pPr>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pPr/>
              <a:t>56</a:t>
            </a:fld>
            <a:endParaRPr lang="en-US" dirty="0"/>
          </a:p>
        </p:txBody>
      </p:sp>
    </p:spTree>
    <p:extLst>
      <p:ext uri="{BB962C8B-B14F-4D97-AF65-F5344CB8AC3E}">
        <p14:creationId xmlns:p14="http://schemas.microsoft.com/office/powerpoint/2010/main" val="4028301674"/>
      </p:ext>
    </p:extLst>
  </p:cSld>
  <p:clrMapOvr>
    <a:masterClrMapping/>
  </p:clrMapOvr>
  <p:transition spd="med">
    <p:fad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14350" indent="-514350">
              <a:buFont typeface="+mj-lt"/>
              <a:buAutoNum type="arabicPeriod" startAt="2"/>
            </a:pPr>
            <a:r>
              <a:rPr lang="en-US" dirty="0"/>
              <a:t>Early adolescent is</a:t>
            </a:r>
          </a:p>
          <a:p>
            <a:pPr marL="514350" indent="-514350">
              <a:buFont typeface="+mj-lt"/>
              <a:buAutoNum type="alphaLcParenR"/>
            </a:pPr>
            <a:r>
              <a:rPr lang="en-US" dirty="0"/>
              <a:t>5 to 9 </a:t>
            </a:r>
            <a:r>
              <a:rPr lang="en-US" dirty="0" err="1"/>
              <a:t>yrs</a:t>
            </a:r>
            <a:endParaRPr lang="en-US" dirty="0"/>
          </a:p>
          <a:p>
            <a:pPr marL="514350" indent="-514350">
              <a:buFont typeface="+mj-lt"/>
              <a:buAutoNum type="alphaLcParenR"/>
            </a:pPr>
            <a:r>
              <a:rPr lang="en-US" dirty="0"/>
              <a:t>10 to 14 </a:t>
            </a:r>
            <a:r>
              <a:rPr lang="en-US" dirty="0" err="1"/>
              <a:t>yrs</a:t>
            </a:r>
            <a:endParaRPr lang="en-US" dirty="0"/>
          </a:p>
          <a:p>
            <a:pPr marL="514350" indent="-514350">
              <a:buFont typeface="+mj-lt"/>
              <a:buAutoNum type="alphaLcParenR"/>
            </a:pPr>
            <a:r>
              <a:rPr lang="en-US" dirty="0"/>
              <a:t>10 to 17 </a:t>
            </a:r>
            <a:r>
              <a:rPr lang="en-US" dirty="0" err="1"/>
              <a:t>yrs</a:t>
            </a:r>
            <a:endParaRPr lang="en-US" dirty="0"/>
          </a:p>
          <a:p>
            <a:pPr marL="514350" indent="-514350">
              <a:buFont typeface="+mj-lt"/>
              <a:buAutoNum type="alphaLcParenR"/>
            </a:pPr>
            <a:r>
              <a:rPr lang="en-US" dirty="0"/>
              <a:t>10 to 19 </a:t>
            </a:r>
            <a:r>
              <a:rPr lang="en-US" dirty="0" err="1"/>
              <a:t>yrs</a:t>
            </a:r>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pPr/>
              <a:t>57</a:t>
            </a:fld>
            <a:endParaRPr lang="en-US" dirty="0"/>
          </a:p>
        </p:txBody>
      </p:sp>
    </p:spTree>
    <p:extLst>
      <p:ext uri="{BB962C8B-B14F-4D97-AF65-F5344CB8AC3E}">
        <p14:creationId xmlns:p14="http://schemas.microsoft.com/office/powerpoint/2010/main" val="756550993"/>
      </p:ext>
    </p:extLst>
  </p:cSld>
  <p:clrMapOvr>
    <a:masterClrMapping/>
  </p:clrMapOvr>
  <p:transition spd="med">
    <p:fad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14350" indent="-514350">
              <a:buFont typeface="+mj-lt"/>
              <a:buAutoNum type="arabicPeriod" startAt="3"/>
            </a:pPr>
            <a:r>
              <a:rPr lang="en-US" dirty="0"/>
              <a:t>All of the following are adolescent health </a:t>
            </a:r>
            <a:r>
              <a:rPr lang="en-US" dirty="0" err="1"/>
              <a:t>programmes</a:t>
            </a:r>
            <a:r>
              <a:rPr lang="en-US" dirty="0"/>
              <a:t> except</a:t>
            </a:r>
          </a:p>
          <a:p>
            <a:pPr marL="514350" indent="-514350">
              <a:buFont typeface="+mj-lt"/>
              <a:buAutoNum type="alphaLcParenR"/>
            </a:pPr>
            <a:r>
              <a:rPr lang="en-US" dirty="0"/>
              <a:t>ARSH</a:t>
            </a:r>
          </a:p>
          <a:p>
            <a:pPr marL="514350" indent="-514350">
              <a:buFont typeface="+mj-lt"/>
              <a:buAutoNum type="alphaLcParenR"/>
            </a:pPr>
            <a:r>
              <a:rPr lang="en-US" dirty="0"/>
              <a:t>NLEP</a:t>
            </a:r>
          </a:p>
          <a:p>
            <a:pPr marL="514350" indent="-514350">
              <a:buFont typeface="+mj-lt"/>
              <a:buAutoNum type="alphaLcParenR"/>
            </a:pPr>
            <a:r>
              <a:rPr lang="en-US" dirty="0"/>
              <a:t>NACP</a:t>
            </a:r>
          </a:p>
          <a:p>
            <a:pPr marL="514350" indent="-514350">
              <a:buFont typeface="+mj-lt"/>
              <a:buAutoNum type="alphaLcParenR"/>
            </a:pPr>
            <a:r>
              <a:rPr lang="en-US" dirty="0"/>
              <a:t>RMNCH+ A</a:t>
            </a:r>
          </a:p>
        </p:txBody>
      </p:sp>
      <p:sp>
        <p:nvSpPr>
          <p:cNvPr id="4" name="Slide Number Placeholder 3"/>
          <p:cNvSpPr>
            <a:spLocks noGrp="1"/>
          </p:cNvSpPr>
          <p:nvPr>
            <p:ph type="sldNum" sz="quarter" idx="12"/>
          </p:nvPr>
        </p:nvSpPr>
        <p:spPr/>
        <p:txBody>
          <a:bodyPr/>
          <a:lstStyle/>
          <a:p>
            <a:fld id="{401CF334-2D5C-4859-84A6-CA7E6E43FAEB}" type="slidenum">
              <a:rPr lang="en-US" smtClean="0"/>
              <a:pPr/>
              <a:t>58</a:t>
            </a:fld>
            <a:endParaRPr lang="en-US" dirty="0"/>
          </a:p>
        </p:txBody>
      </p:sp>
    </p:spTree>
    <p:extLst>
      <p:ext uri="{BB962C8B-B14F-4D97-AF65-F5344CB8AC3E}">
        <p14:creationId xmlns:p14="http://schemas.microsoft.com/office/powerpoint/2010/main" val="2662704416"/>
      </p:ext>
    </p:extLst>
  </p:cSld>
  <p:clrMapOvr>
    <a:masterClrMapping/>
  </p:clrMapOvr>
  <p:transition spd="med">
    <p:fad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14350" indent="-514350">
              <a:buFont typeface="+mj-lt"/>
              <a:buAutoNum type="arabicPeriod" startAt="4"/>
            </a:pPr>
            <a:r>
              <a:rPr lang="en-US" altLang="en-US" sz="2800" dirty="0"/>
              <a:t>Who needs to contribute to meeting the needs &amp; fulfilling these right Adolescence ?</a:t>
            </a:r>
          </a:p>
          <a:p>
            <a:pPr marL="514350" indent="-514350">
              <a:buFont typeface="+mj-lt"/>
              <a:buAutoNum type="alphaLcParenR"/>
            </a:pPr>
            <a:r>
              <a:rPr lang="en-US" sz="2800" dirty="0"/>
              <a:t>Parents</a:t>
            </a:r>
          </a:p>
          <a:p>
            <a:pPr marL="514350" indent="-514350">
              <a:buFont typeface="+mj-lt"/>
              <a:buAutoNum type="alphaLcParenR"/>
            </a:pPr>
            <a:r>
              <a:rPr lang="en-US" sz="2800" dirty="0"/>
              <a:t>Politicians </a:t>
            </a:r>
          </a:p>
          <a:p>
            <a:pPr marL="514350" indent="-514350">
              <a:buFont typeface="+mj-lt"/>
              <a:buAutoNum type="alphaLcParenR"/>
            </a:pPr>
            <a:r>
              <a:rPr lang="en-US" sz="2800" dirty="0"/>
              <a:t>Friends </a:t>
            </a:r>
          </a:p>
          <a:p>
            <a:pPr marL="514350" indent="-514350">
              <a:buFont typeface="+mj-lt"/>
              <a:buAutoNum type="alphaLcParenR"/>
            </a:pPr>
            <a:r>
              <a:rPr lang="en-US" sz="2800" dirty="0"/>
              <a:t>All of the above</a:t>
            </a:r>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pPr/>
              <a:t>59</a:t>
            </a:fld>
            <a:endParaRPr lang="en-US" dirty="0"/>
          </a:p>
        </p:txBody>
      </p:sp>
    </p:spTree>
    <p:extLst>
      <p:ext uri="{BB962C8B-B14F-4D97-AF65-F5344CB8AC3E}">
        <p14:creationId xmlns:p14="http://schemas.microsoft.com/office/powerpoint/2010/main" val="2399757164"/>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838200" y="609600"/>
            <a:ext cx="8763000" cy="1143000"/>
          </a:xfrm>
        </p:spPr>
        <p:txBody>
          <a:bodyPr/>
          <a:lstStyle/>
          <a:p>
            <a:pPr eaLnBrk="1" hangingPunct="1"/>
            <a:r>
              <a:rPr lang="en-GB" altLang="en-US" sz="3600">
                <a:solidFill>
                  <a:srgbClr val="0000FF"/>
                </a:solidFill>
              </a:rPr>
              <a:t>The second decade:</a:t>
            </a:r>
            <a:br>
              <a:rPr lang="en-GB" altLang="en-US" sz="3600">
                <a:solidFill>
                  <a:srgbClr val="0000FF"/>
                </a:solidFill>
              </a:rPr>
            </a:br>
            <a:r>
              <a:rPr lang="en-GB" altLang="en-US" sz="3600">
                <a:solidFill>
                  <a:srgbClr val="0000FF"/>
                </a:solidFill>
              </a:rPr>
              <a:t>No longer children, not </a:t>
            </a:r>
            <a:r>
              <a:rPr lang="en-GB" altLang="en-US" sz="3600" i="1">
                <a:solidFill>
                  <a:srgbClr val="0000FF"/>
                </a:solidFill>
              </a:rPr>
              <a:t>yet</a:t>
            </a:r>
            <a:r>
              <a:rPr lang="en-GB" altLang="en-US" sz="3600">
                <a:solidFill>
                  <a:srgbClr val="0000FF"/>
                </a:solidFill>
              </a:rPr>
              <a:t> adults !</a:t>
            </a:r>
            <a:endParaRPr lang="en-GB" altLang="en-US" sz="3600"/>
          </a:p>
        </p:txBody>
      </p:sp>
      <p:sp>
        <p:nvSpPr>
          <p:cNvPr id="10243" name="Text Box 3"/>
          <p:cNvSpPr txBox="1">
            <a:spLocks noChangeArrowheads="1"/>
          </p:cNvSpPr>
          <p:nvPr/>
        </p:nvSpPr>
        <p:spPr bwMode="auto">
          <a:xfrm>
            <a:off x="2117725" y="24796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400">
                <a:solidFill>
                  <a:schemeClr val="tx1"/>
                </a:solidFill>
                <a:latin typeface="Arial" panose="020B0604020202020204" pitchFamily="34" charset="0"/>
                <a:cs typeface="Arial" panose="020B0604020202020204" pitchFamily="34" charset="0"/>
              </a:defRPr>
            </a:lvl1pPr>
            <a:lvl2pPr marL="742950" indent="-285750" eaLnBrk="0" hangingPunct="0">
              <a:defRPr sz="4400">
                <a:solidFill>
                  <a:schemeClr val="tx1"/>
                </a:solidFill>
                <a:latin typeface="Arial" panose="020B0604020202020204" pitchFamily="34" charset="0"/>
                <a:cs typeface="Arial" panose="020B0604020202020204" pitchFamily="34" charset="0"/>
              </a:defRPr>
            </a:lvl2pPr>
            <a:lvl3pPr marL="1143000" indent="-228600" eaLnBrk="0" hangingPunct="0">
              <a:defRPr sz="4400">
                <a:solidFill>
                  <a:schemeClr val="tx1"/>
                </a:solidFill>
                <a:latin typeface="Arial" panose="020B0604020202020204" pitchFamily="34" charset="0"/>
                <a:cs typeface="Arial" panose="020B0604020202020204" pitchFamily="34" charset="0"/>
              </a:defRPr>
            </a:lvl3pPr>
            <a:lvl4pPr marL="1600200" indent="-228600" eaLnBrk="0" hangingPunct="0">
              <a:defRPr sz="4400">
                <a:solidFill>
                  <a:schemeClr val="tx1"/>
                </a:solidFill>
                <a:latin typeface="Arial" panose="020B0604020202020204" pitchFamily="34" charset="0"/>
                <a:cs typeface="Arial" panose="020B0604020202020204" pitchFamily="34" charset="0"/>
              </a:defRPr>
            </a:lvl4pPr>
            <a:lvl5pPr marL="2057400" indent="-228600" eaLnBrk="0" hangingPunct="0">
              <a:defRPr sz="4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9pPr>
          </a:lstStyle>
          <a:p>
            <a:endParaRPr lang="en-US" altLang="en-US" sz="2400">
              <a:latin typeface="Times New Roman" panose="02020603050405020304" pitchFamily="18" charset="0"/>
            </a:endParaRPr>
          </a:p>
        </p:txBody>
      </p:sp>
      <p:sp>
        <p:nvSpPr>
          <p:cNvPr id="10244" name="Text Box 4"/>
          <p:cNvSpPr txBox="1">
            <a:spLocks noChangeArrowheads="1"/>
          </p:cNvSpPr>
          <p:nvPr/>
        </p:nvSpPr>
        <p:spPr bwMode="auto">
          <a:xfrm>
            <a:off x="4105275" y="1955801"/>
            <a:ext cx="5473700" cy="1927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4400">
                <a:solidFill>
                  <a:schemeClr val="tx1"/>
                </a:solidFill>
                <a:latin typeface="Arial" panose="020B0604020202020204" pitchFamily="34" charset="0"/>
                <a:cs typeface="Arial" panose="020B0604020202020204" pitchFamily="34" charset="0"/>
              </a:defRPr>
            </a:lvl1pPr>
            <a:lvl2pPr marL="742950" indent="-285750" eaLnBrk="0" hangingPunct="0">
              <a:defRPr sz="4400">
                <a:solidFill>
                  <a:schemeClr val="tx1"/>
                </a:solidFill>
                <a:latin typeface="Arial" panose="020B0604020202020204" pitchFamily="34" charset="0"/>
                <a:cs typeface="Arial" panose="020B0604020202020204" pitchFamily="34" charset="0"/>
              </a:defRPr>
            </a:lvl2pPr>
            <a:lvl3pPr marL="1143000" indent="-228600" eaLnBrk="0" hangingPunct="0">
              <a:defRPr sz="4400">
                <a:solidFill>
                  <a:schemeClr val="tx1"/>
                </a:solidFill>
                <a:latin typeface="Arial" panose="020B0604020202020204" pitchFamily="34" charset="0"/>
                <a:cs typeface="Arial" panose="020B0604020202020204" pitchFamily="34" charset="0"/>
              </a:defRPr>
            </a:lvl3pPr>
            <a:lvl4pPr marL="1600200" indent="-228600" eaLnBrk="0" hangingPunct="0">
              <a:defRPr sz="4400">
                <a:solidFill>
                  <a:schemeClr val="tx1"/>
                </a:solidFill>
                <a:latin typeface="Arial" panose="020B0604020202020204" pitchFamily="34" charset="0"/>
                <a:cs typeface="Arial" panose="020B0604020202020204" pitchFamily="34" charset="0"/>
              </a:defRPr>
            </a:lvl4pPr>
            <a:lvl5pPr marL="2057400" indent="-228600" eaLnBrk="0" hangingPunct="0">
              <a:defRPr sz="4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9pPr>
          </a:lstStyle>
          <a:p>
            <a:r>
              <a:rPr lang="en-GB" altLang="en-US" sz="2400" b="1">
                <a:solidFill>
                  <a:srgbClr val="FF0000"/>
                </a:solidFill>
              </a:rPr>
              <a:t>Adolescents		        10 - 19 years</a:t>
            </a:r>
          </a:p>
          <a:p>
            <a:endParaRPr lang="en-GB" altLang="en-US" sz="2400" b="1">
              <a:solidFill>
                <a:srgbClr val="FF0000"/>
              </a:solidFill>
            </a:endParaRPr>
          </a:p>
          <a:p>
            <a:r>
              <a:rPr lang="en-GB" altLang="en-US" sz="2400" b="1">
                <a:solidFill>
                  <a:srgbClr val="FF0000"/>
                </a:solidFill>
              </a:rPr>
              <a:t>Youth			         15-24 years</a:t>
            </a:r>
          </a:p>
          <a:p>
            <a:endParaRPr lang="en-GB" altLang="en-US" sz="2400" b="1">
              <a:solidFill>
                <a:srgbClr val="FF0000"/>
              </a:solidFill>
            </a:endParaRPr>
          </a:p>
          <a:p>
            <a:r>
              <a:rPr lang="en-GB" altLang="en-US" sz="2400" b="1">
                <a:solidFill>
                  <a:srgbClr val="FF0000"/>
                </a:solidFill>
              </a:rPr>
              <a:t>Young people	         10-24 years</a:t>
            </a:r>
            <a:endParaRPr lang="en-GB" altLang="en-US" sz="2400" b="1">
              <a:latin typeface="Times New Roman" panose="02020603050405020304" pitchFamily="18" charset="0"/>
            </a:endParaRPr>
          </a:p>
        </p:txBody>
      </p:sp>
      <p:sp>
        <p:nvSpPr>
          <p:cNvPr id="10245" name="Text Box 5"/>
          <p:cNvSpPr txBox="1">
            <a:spLocks noChangeArrowheads="1"/>
          </p:cNvSpPr>
          <p:nvPr/>
        </p:nvSpPr>
        <p:spPr bwMode="auto">
          <a:xfrm>
            <a:off x="3817939" y="4821238"/>
            <a:ext cx="57610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400">
                <a:solidFill>
                  <a:schemeClr val="tx1"/>
                </a:solidFill>
                <a:latin typeface="Arial" panose="020B0604020202020204" pitchFamily="34" charset="0"/>
                <a:cs typeface="Arial" panose="020B0604020202020204" pitchFamily="34" charset="0"/>
              </a:defRPr>
            </a:lvl1pPr>
            <a:lvl2pPr marL="742950" indent="-285750" eaLnBrk="0" hangingPunct="0">
              <a:defRPr sz="4400">
                <a:solidFill>
                  <a:schemeClr val="tx1"/>
                </a:solidFill>
                <a:latin typeface="Arial" panose="020B0604020202020204" pitchFamily="34" charset="0"/>
                <a:cs typeface="Arial" panose="020B0604020202020204" pitchFamily="34" charset="0"/>
              </a:defRPr>
            </a:lvl2pPr>
            <a:lvl3pPr marL="1143000" indent="-228600" eaLnBrk="0" hangingPunct="0">
              <a:defRPr sz="4400">
                <a:solidFill>
                  <a:schemeClr val="tx1"/>
                </a:solidFill>
                <a:latin typeface="Arial" panose="020B0604020202020204" pitchFamily="34" charset="0"/>
                <a:cs typeface="Arial" panose="020B0604020202020204" pitchFamily="34" charset="0"/>
              </a:defRPr>
            </a:lvl3pPr>
            <a:lvl4pPr marL="1600200" indent="-228600" eaLnBrk="0" hangingPunct="0">
              <a:defRPr sz="4400">
                <a:solidFill>
                  <a:schemeClr val="tx1"/>
                </a:solidFill>
                <a:latin typeface="Arial" panose="020B0604020202020204" pitchFamily="34" charset="0"/>
                <a:cs typeface="Arial" panose="020B0604020202020204" pitchFamily="34" charset="0"/>
              </a:defRPr>
            </a:lvl4pPr>
            <a:lvl5pPr marL="2057400" indent="-228600" eaLnBrk="0" hangingPunct="0">
              <a:defRPr sz="4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9pPr>
          </a:lstStyle>
          <a:p>
            <a:r>
              <a:rPr lang="en-GB" altLang="en-US" sz="1200" b="1" i="1"/>
              <a:t>Source: A picture of health?  A review and annotated bibliography of the health of young people in developing countries (WHO, UNICEF, 1995).</a:t>
            </a:r>
            <a:endParaRPr lang="en-GB" altLang="en-US" sz="2400" b="1">
              <a:latin typeface="Times New Roman" panose="02020603050405020304" pitchFamily="18" charset="0"/>
            </a:endParaRPr>
          </a:p>
        </p:txBody>
      </p:sp>
      <p:sp>
        <p:nvSpPr>
          <p:cNvPr id="10246" name="Text Box 6"/>
          <p:cNvSpPr txBox="1">
            <a:spLocks noChangeArrowheads="1"/>
          </p:cNvSpPr>
          <p:nvPr/>
        </p:nvSpPr>
        <p:spPr bwMode="auto">
          <a:xfrm>
            <a:off x="2879725" y="59848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400">
                <a:solidFill>
                  <a:schemeClr val="tx1"/>
                </a:solidFill>
                <a:latin typeface="Arial" panose="020B0604020202020204" pitchFamily="34" charset="0"/>
                <a:cs typeface="Arial" panose="020B0604020202020204" pitchFamily="34" charset="0"/>
              </a:defRPr>
            </a:lvl1pPr>
            <a:lvl2pPr marL="742950" indent="-285750" eaLnBrk="0" hangingPunct="0">
              <a:defRPr sz="4400">
                <a:solidFill>
                  <a:schemeClr val="tx1"/>
                </a:solidFill>
                <a:latin typeface="Arial" panose="020B0604020202020204" pitchFamily="34" charset="0"/>
                <a:cs typeface="Arial" panose="020B0604020202020204" pitchFamily="34" charset="0"/>
              </a:defRPr>
            </a:lvl2pPr>
            <a:lvl3pPr marL="1143000" indent="-228600" eaLnBrk="0" hangingPunct="0">
              <a:defRPr sz="4400">
                <a:solidFill>
                  <a:schemeClr val="tx1"/>
                </a:solidFill>
                <a:latin typeface="Arial" panose="020B0604020202020204" pitchFamily="34" charset="0"/>
                <a:cs typeface="Arial" panose="020B0604020202020204" pitchFamily="34" charset="0"/>
              </a:defRPr>
            </a:lvl3pPr>
            <a:lvl4pPr marL="1600200" indent="-228600" eaLnBrk="0" hangingPunct="0">
              <a:defRPr sz="4400">
                <a:solidFill>
                  <a:schemeClr val="tx1"/>
                </a:solidFill>
                <a:latin typeface="Arial" panose="020B0604020202020204" pitchFamily="34" charset="0"/>
                <a:cs typeface="Arial" panose="020B0604020202020204" pitchFamily="34" charset="0"/>
              </a:defRPr>
            </a:lvl4pPr>
            <a:lvl5pPr marL="2057400" indent="-228600" eaLnBrk="0" hangingPunct="0">
              <a:defRPr sz="4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9pPr>
          </a:lstStyle>
          <a:p>
            <a:endParaRPr lang="en-US" altLang="en-US" sz="2400">
              <a:latin typeface="Times New Roman" panose="02020603050405020304" pitchFamily="18" charset="0"/>
            </a:endParaRPr>
          </a:p>
        </p:txBody>
      </p:sp>
      <p:sp>
        <p:nvSpPr>
          <p:cNvPr id="10247" name="Text Box 7"/>
          <p:cNvSpPr txBox="1">
            <a:spLocks noChangeArrowheads="1"/>
          </p:cNvSpPr>
          <p:nvPr/>
        </p:nvSpPr>
        <p:spPr bwMode="auto">
          <a:xfrm>
            <a:off x="1736725" y="58324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400">
                <a:solidFill>
                  <a:schemeClr val="tx1"/>
                </a:solidFill>
                <a:latin typeface="Arial" panose="020B0604020202020204" pitchFamily="34" charset="0"/>
                <a:cs typeface="Arial" panose="020B0604020202020204" pitchFamily="34" charset="0"/>
              </a:defRPr>
            </a:lvl1pPr>
            <a:lvl2pPr marL="742950" indent="-285750" eaLnBrk="0" hangingPunct="0">
              <a:defRPr sz="4400">
                <a:solidFill>
                  <a:schemeClr val="tx1"/>
                </a:solidFill>
                <a:latin typeface="Arial" panose="020B0604020202020204" pitchFamily="34" charset="0"/>
                <a:cs typeface="Arial" panose="020B0604020202020204" pitchFamily="34" charset="0"/>
              </a:defRPr>
            </a:lvl2pPr>
            <a:lvl3pPr marL="1143000" indent="-228600" eaLnBrk="0" hangingPunct="0">
              <a:defRPr sz="4400">
                <a:solidFill>
                  <a:schemeClr val="tx1"/>
                </a:solidFill>
                <a:latin typeface="Arial" panose="020B0604020202020204" pitchFamily="34" charset="0"/>
                <a:cs typeface="Arial" panose="020B0604020202020204" pitchFamily="34" charset="0"/>
              </a:defRPr>
            </a:lvl3pPr>
            <a:lvl4pPr marL="1600200" indent="-228600" eaLnBrk="0" hangingPunct="0">
              <a:defRPr sz="4400">
                <a:solidFill>
                  <a:schemeClr val="tx1"/>
                </a:solidFill>
                <a:latin typeface="Arial" panose="020B0604020202020204" pitchFamily="34" charset="0"/>
                <a:cs typeface="Arial" panose="020B0604020202020204" pitchFamily="34" charset="0"/>
              </a:defRPr>
            </a:lvl4pPr>
            <a:lvl5pPr marL="2057400" indent="-228600" eaLnBrk="0" hangingPunct="0">
              <a:defRPr sz="4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9pPr>
          </a:lstStyle>
          <a:p>
            <a:endParaRPr lang="en-US" altLang="en-US" sz="2400">
              <a:latin typeface="Times New Roman" panose="02020603050405020304" pitchFamily="18" charset="0"/>
            </a:endParaRPr>
          </a:p>
        </p:txBody>
      </p:sp>
      <p:pic>
        <p:nvPicPr>
          <p:cNvPr id="10248"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9650" y="1916113"/>
            <a:ext cx="2952750" cy="3744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15656293"/>
      </p:ext>
    </p:extLst>
  </p:cSld>
  <p:clrMapOvr>
    <a:masterClrMapping/>
  </p:clrMapOvr>
  <p:transition spd="med">
    <p:fad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14350" indent="-514350">
              <a:buFont typeface="+mj-lt"/>
              <a:buAutoNum type="arabicPeriod" startAt="5"/>
            </a:pPr>
            <a:r>
              <a:rPr lang="en-US" sz="2800" b="1" i="1" u="sng" dirty="0"/>
              <a:t>Departments Involved in National Health </a:t>
            </a:r>
            <a:r>
              <a:rPr lang="en-US" sz="2800" b="1" i="1" u="sng" dirty="0" err="1"/>
              <a:t>programmes</a:t>
            </a:r>
            <a:r>
              <a:rPr lang="en-US" sz="2800" b="1" i="1" u="sng" dirty="0"/>
              <a:t> for Adolescent are except</a:t>
            </a:r>
          </a:p>
          <a:p>
            <a:endParaRPr lang="en-US" sz="2800" b="1" i="1" u="sng" dirty="0"/>
          </a:p>
          <a:p>
            <a:pPr marL="514350" indent="-514350">
              <a:buFont typeface="+mj-lt"/>
              <a:buAutoNum type="alphaLcParenR"/>
            </a:pPr>
            <a:r>
              <a:rPr lang="en-US" sz="2800" dirty="0"/>
              <a:t>Ministry of Youth Affairs &amp; Sports</a:t>
            </a:r>
            <a:endParaRPr lang="en-US" sz="2800" i="1" u="sng" dirty="0"/>
          </a:p>
          <a:p>
            <a:pPr marL="514350" indent="-514350">
              <a:buFont typeface="+mj-lt"/>
              <a:buAutoNum type="alphaLcParenR"/>
            </a:pPr>
            <a:r>
              <a:rPr lang="en-US" sz="2800" dirty="0"/>
              <a:t>Ministry of Health &amp; Family Welfare</a:t>
            </a:r>
          </a:p>
          <a:p>
            <a:pPr marL="514350" indent="-514350">
              <a:buFont typeface="+mj-lt"/>
              <a:buAutoNum type="alphaLcParenR"/>
            </a:pPr>
            <a:r>
              <a:rPr lang="en-US" sz="2800" dirty="0"/>
              <a:t>Ministry of Human Resource Development</a:t>
            </a:r>
          </a:p>
          <a:p>
            <a:pPr marL="514350" indent="-514350">
              <a:buFont typeface="+mj-lt"/>
              <a:buAutoNum type="alphaLcParenR"/>
            </a:pPr>
            <a:r>
              <a:rPr lang="en-US" sz="2800" dirty="0"/>
              <a:t>Ministry of  disaster management</a:t>
            </a:r>
          </a:p>
          <a:p>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pPr/>
              <a:t>60</a:t>
            </a:fld>
            <a:endParaRPr lang="en-US" dirty="0"/>
          </a:p>
        </p:txBody>
      </p:sp>
    </p:spTree>
    <p:extLst>
      <p:ext uri="{BB962C8B-B14F-4D97-AF65-F5344CB8AC3E}">
        <p14:creationId xmlns:p14="http://schemas.microsoft.com/office/powerpoint/2010/main" val="3056909173"/>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an adolescent?</a:t>
            </a:r>
          </a:p>
        </p:txBody>
      </p:sp>
      <p:sp>
        <p:nvSpPr>
          <p:cNvPr id="3" name="Content Placeholder 2"/>
          <p:cNvSpPr>
            <a:spLocks noGrp="1"/>
          </p:cNvSpPr>
          <p:nvPr>
            <p:ph idx="1"/>
          </p:nvPr>
        </p:nvSpPr>
        <p:spPr/>
        <p:txBody>
          <a:bodyPr>
            <a:normAutofit/>
          </a:bodyPr>
          <a:lstStyle/>
          <a:p>
            <a:r>
              <a:rPr lang="en-US" sz="3200" dirty="0"/>
              <a:t>Adolescent Age group:  10-19 years</a:t>
            </a:r>
          </a:p>
          <a:p>
            <a:r>
              <a:rPr lang="en-US" sz="3200" dirty="0"/>
              <a:t>Youth: 15-24 years</a:t>
            </a:r>
          </a:p>
          <a:p>
            <a:r>
              <a:rPr lang="en-US" sz="3200" b="1" i="1" u="sng" dirty="0"/>
              <a:t>Early Adolescence</a:t>
            </a:r>
            <a:r>
              <a:rPr lang="en-US" sz="3200" dirty="0"/>
              <a:t>: (10-14 years): Growth spurt, Secondary sexual characters</a:t>
            </a:r>
          </a:p>
          <a:p>
            <a:r>
              <a:rPr lang="en-US" sz="3200" b="1" i="1" u="sng" dirty="0"/>
              <a:t>Middle Adolescence</a:t>
            </a:r>
            <a:r>
              <a:rPr lang="en-US" sz="3200" dirty="0"/>
              <a:t>: (15-17 years): Striving for identity/ independence; Relationship with opposite gender; experimentation</a:t>
            </a:r>
          </a:p>
          <a:p>
            <a:r>
              <a:rPr lang="en-US" sz="3200" b="1" i="1" u="sng" dirty="0"/>
              <a:t>Late Adolescence</a:t>
            </a:r>
            <a:r>
              <a:rPr lang="en-US" sz="3200" dirty="0"/>
              <a:t>: (18-19 years): Almost an adult</a:t>
            </a:r>
          </a:p>
        </p:txBody>
      </p:sp>
      <p:sp>
        <p:nvSpPr>
          <p:cNvPr id="4" name="Slide Number Placeholder 3"/>
          <p:cNvSpPr>
            <a:spLocks noGrp="1"/>
          </p:cNvSpPr>
          <p:nvPr>
            <p:ph type="sldNum" sz="quarter" idx="12"/>
          </p:nvPr>
        </p:nvSpPr>
        <p:spPr/>
        <p:txBody>
          <a:bodyPr/>
          <a:lstStyle/>
          <a:p>
            <a:fld id="{401CF334-2D5C-4859-84A6-CA7E6E43FAEB}" type="slidenum">
              <a:rPr lang="en-US" smtClean="0"/>
              <a:pPr/>
              <a:t>7</a:t>
            </a:fld>
            <a:endParaRPr lang="en-US" dirty="0"/>
          </a:p>
        </p:txBody>
      </p:sp>
    </p:spTree>
    <p:extLst>
      <p:ext uri="{BB962C8B-B14F-4D97-AF65-F5344CB8AC3E}">
        <p14:creationId xmlns:p14="http://schemas.microsoft.com/office/powerpoint/2010/main" val="4015631616"/>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z="4000">
                <a:solidFill>
                  <a:srgbClr val="FF0000"/>
                </a:solidFill>
              </a:rPr>
              <a:t>Adolescents are a diverse population group</a:t>
            </a:r>
            <a:endParaRPr lang="en-US" altLang="en-US" sz="4000">
              <a:solidFill>
                <a:srgbClr val="FF0000"/>
              </a:solidFill>
            </a:endParaRPr>
          </a:p>
        </p:txBody>
      </p:sp>
      <p:sp>
        <p:nvSpPr>
          <p:cNvPr id="11267" name="Text Box 3"/>
          <p:cNvSpPr txBox="1">
            <a:spLocks noChangeArrowheads="1"/>
          </p:cNvSpPr>
          <p:nvPr/>
        </p:nvSpPr>
        <p:spPr bwMode="auto">
          <a:xfrm>
            <a:off x="1271589" y="2622551"/>
            <a:ext cx="3832225" cy="18589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80147" tIns="40074" rIns="80147" bIns="40074">
            <a:spAutoFit/>
          </a:bodyPr>
          <a:lstStyle>
            <a:lvl1pPr eaLnBrk="0" hangingPunct="0">
              <a:defRPr sz="4400">
                <a:solidFill>
                  <a:schemeClr val="tx1"/>
                </a:solidFill>
                <a:latin typeface="Arial" panose="020B0604020202020204" pitchFamily="34" charset="0"/>
                <a:cs typeface="Arial" panose="020B0604020202020204" pitchFamily="34" charset="0"/>
              </a:defRPr>
            </a:lvl1pPr>
            <a:lvl2pPr marL="742950" indent="-285750" eaLnBrk="0" hangingPunct="0">
              <a:defRPr sz="4400">
                <a:solidFill>
                  <a:schemeClr val="tx1"/>
                </a:solidFill>
                <a:latin typeface="Arial" panose="020B0604020202020204" pitchFamily="34" charset="0"/>
                <a:cs typeface="Arial" panose="020B0604020202020204" pitchFamily="34" charset="0"/>
              </a:defRPr>
            </a:lvl2pPr>
            <a:lvl3pPr marL="1143000" indent="-228600" eaLnBrk="0" hangingPunct="0">
              <a:defRPr sz="4400">
                <a:solidFill>
                  <a:schemeClr val="tx1"/>
                </a:solidFill>
                <a:latin typeface="Arial" panose="020B0604020202020204" pitchFamily="34" charset="0"/>
                <a:cs typeface="Arial" panose="020B0604020202020204" pitchFamily="34" charset="0"/>
              </a:defRPr>
            </a:lvl3pPr>
            <a:lvl4pPr marL="1600200" indent="-228600" eaLnBrk="0" hangingPunct="0">
              <a:defRPr sz="4400">
                <a:solidFill>
                  <a:schemeClr val="tx1"/>
                </a:solidFill>
                <a:latin typeface="Arial" panose="020B0604020202020204" pitchFamily="34" charset="0"/>
                <a:cs typeface="Arial" panose="020B0604020202020204" pitchFamily="34" charset="0"/>
              </a:defRPr>
            </a:lvl4pPr>
            <a:lvl5pPr marL="2057400" indent="-228600" eaLnBrk="0" hangingPunct="0">
              <a:defRPr sz="4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9pPr>
          </a:lstStyle>
          <a:p>
            <a:pPr rtl="1" eaLnBrk="1" hangingPunct="1"/>
            <a:r>
              <a:rPr lang="en-GB" altLang="en-US" sz="2800" b="1"/>
              <a:t>Different needs</a:t>
            </a:r>
          </a:p>
          <a:p>
            <a:pPr rtl="1" eaLnBrk="1" hangingPunct="1"/>
            <a:endParaRPr lang="en-GB" altLang="en-US" sz="2800" b="1"/>
          </a:p>
          <a:p>
            <a:pPr rtl="1" eaLnBrk="1" hangingPunct="1"/>
            <a:r>
              <a:rPr lang="en-GB" altLang="en-US" sz="2800" b="1"/>
              <a:t>Changing needs</a:t>
            </a:r>
          </a:p>
          <a:p>
            <a:pPr rtl="1" eaLnBrk="1" hangingPunct="1"/>
            <a:endParaRPr lang="en-US" altLang="en-US" sz="2800" b="1"/>
          </a:p>
        </p:txBody>
      </p:sp>
      <p:pic>
        <p:nvPicPr>
          <p:cNvPr id="11268" name="Picture 4" descr="foto01 cop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08600" y="1444626"/>
            <a:ext cx="4248150" cy="424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43899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154113" y="404813"/>
            <a:ext cx="8229600" cy="1503362"/>
          </a:xfrm>
        </p:spPr>
        <p:txBody>
          <a:bodyPr/>
          <a:lstStyle/>
          <a:p>
            <a:pPr eaLnBrk="1" hangingPunct="1"/>
            <a:r>
              <a:rPr lang="en-GB" altLang="en-US" sz="3600">
                <a:solidFill>
                  <a:srgbClr val="FF3300"/>
                </a:solidFill>
              </a:rPr>
              <a:t>What is special about adolescence ?</a:t>
            </a:r>
            <a:br>
              <a:rPr lang="en-GB" altLang="en-US" sz="3600">
                <a:solidFill>
                  <a:srgbClr val="FF3300"/>
                </a:solidFill>
              </a:rPr>
            </a:br>
            <a:r>
              <a:rPr lang="en-GB" altLang="en-US" sz="2400">
                <a:solidFill>
                  <a:srgbClr val="0000FF"/>
                </a:solidFill>
              </a:rPr>
              <a:t>(What makes it different from childhood &amp; adulthood ?)</a:t>
            </a:r>
            <a:endParaRPr lang="en-US" altLang="en-US" sz="2400">
              <a:solidFill>
                <a:srgbClr val="0000FF"/>
              </a:solidFill>
            </a:endParaRPr>
          </a:p>
        </p:txBody>
      </p:sp>
      <p:sp>
        <p:nvSpPr>
          <p:cNvPr id="12291" name="Rectangle 3"/>
          <p:cNvSpPr>
            <a:spLocks noGrp="1" noChangeArrowheads="1"/>
          </p:cNvSpPr>
          <p:nvPr>
            <p:ph type="body" idx="1"/>
          </p:nvPr>
        </p:nvSpPr>
        <p:spPr>
          <a:xfrm>
            <a:off x="1441450" y="2092035"/>
            <a:ext cx="7848600" cy="4288127"/>
          </a:xfrm>
          <a:ln>
            <a:solidFill>
              <a:schemeClr val="tx1"/>
            </a:solidFill>
            <a:miter lim="800000"/>
            <a:headEnd/>
            <a:tailEnd/>
          </a:ln>
        </p:spPr>
        <p:txBody>
          <a:bodyPr/>
          <a:lstStyle/>
          <a:p>
            <a:pPr eaLnBrk="1" hangingPunct="1">
              <a:lnSpc>
                <a:spcPct val="80000"/>
              </a:lnSpc>
            </a:pPr>
            <a:endParaRPr lang="en-GB" altLang="en-US" sz="2800" dirty="0"/>
          </a:p>
          <a:p>
            <a:pPr eaLnBrk="1" hangingPunct="1">
              <a:lnSpc>
                <a:spcPct val="80000"/>
              </a:lnSpc>
            </a:pPr>
            <a:r>
              <a:rPr lang="en-GB" altLang="en-US" sz="2800" dirty="0"/>
              <a:t>A time of rapid physical and psychological (cognitive and emotional) growth and development.</a:t>
            </a:r>
          </a:p>
          <a:p>
            <a:pPr eaLnBrk="1" hangingPunct="1">
              <a:lnSpc>
                <a:spcPct val="80000"/>
              </a:lnSpc>
            </a:pPr>
            <a:endParaRPr lang="en-GB" altLang="en-US" sz="2800" dirty="0"/>
          </a:p>
          <a:p>
            <a:pPr eaLnBrk="1" hangingPunct="1">
              <a:lnSpc>
                <a:spcPct val="80000"/>
              </a:lnSpc>
            </a:pPr>
            <a:r>
              <a:rPr lang="en-GB" altLang="en-US" sz="2800" dirty="0"/>
              <a:t>A time in which new capacities are developed.</a:t>
            </a:r>
          </a:p>
          <a:p>
            <a:pPr eaLnBrk="1" hangingPunct="1">
              <a:lnSpc>
                <a:spcPct val="80000"/>
              </a:lnSpc>
            </a:pPr>
            <a:endParaRPr lang="en-GB" altLang="en-US" sz="2800" dirty="0"/>
          </a:p>
          <a:p>
            <a:pPr eaLnBrk="1" hangingPunct="1">
              <a:lnSpc>
                <a:spcPct val="80000"/>
              </a:lnSpc>
            </a:pPr>
            <a:r>
              <a:rPr lang="en-GB" altLang="en-US" sz="2800" dirty="0"/>
              <a:t>A time of changing social relationships, expectations, roles and responsibilities.  </a:t>
            </a:r>
          </a:p>
          <a:p>
            <a:pPr eaLnBrk="1" hangingPunct="1">
              <a:lnSpc>
                <a:spcPct val="80000"/>
              </a:lnSpc>
            </a:pPr>
            <a:endParaRPr lang="en-GB" altLang="en-US" sz="2800" dirty="0"/>
          </a:p>
        </p:txBody>
      </p:sp>
    </p:spTree>
    <p:extLst>
      <p:ext uri="{BB962C8B-B14F-4D97-AF65-F5344CB8AC3E}">
        <p14:creationId xmlns:p14="http://schemas.microsoft.com/office/powerpoint/2010/main" val="2568893253"/>
      </p:ext>
    </p:extLst>
  </p:cSld>
  <p:clrMapOvr>
    <a:masterClrMapping/>
  </p:clrMapOvr>
  <p:transition spd="med">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BD327B88-09D0-470A-ABD6-1E03323FAF8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Flow</Template>
  <TotalTime>0</TotalTime>
  <Words>3788</Words>
  <Application>Microsoft Office PowerPoint</Application>
  <PresentationFormat>Custom</PresentationFormat>
  <Paragraphs>508</Paragraphs>
  <Slides>60</Slides>
  <Notes>14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70" baseType="lpstr">
      <vt:lpstr>Arial</vt:lpstr>
      <vt:lpstr>Calibri</vt:lpstr>
      <vt:lpstr>Century Gothic</vt:lpstr>
      <vt:lpstr>Constantia</vt:lpstr>
      <vt:lpstr>Tempus Sans ITC</vt:lpstr>
      <vt:lpstr>Times New Roman</vt:lpstr>
      <vt:lpstr>Wingdings</vt:lpstr>
      <vt:lpstr>Wingdings 2</vt:lpstr>
      <vt:lpstr>Flow</vt:lpstr>
      <vt:lpstr>Acrobat Document</vt:lpstr>
      <vt:lpstr>CM 10.8 ARSH</vt:lpstr>
      <vt:lpstr>PowerPoint Presentation</vt:lpstr>
      <vt:lpstr>1. What do we mean by the term  'adolescents ' ?</vt:lpstr>
      <vt:lpstr>PowerPoint Presentation</vt:lpstr>
      <vt:lpstr>PowerPoint Presentation</vt:lpstr>
      <vt:lpstr>The second decade: No longer children, not yet adults !</vt:lpstr>
      <vt:lpstr>What is an adolescent?</vt:lpstr>
      <vt:lpstr>Adolescents are a diverse population group</vt:lpstr>
      <vt:lpstr>What is special about adolescence ? (What makes it different from childhood &amp; adulthood ?)</vt:lpstr>
      <vt:lpstr>Special Characteristics</vt:lpstr>
      <vt:lpstr>PowerPoint Presentation</vt:lpstr>
      <vt:lpstr>Puberty</vt:lpstr>
      <vt:lpstr>What adolescents  need &amp; why?</vt:lpstr>
      <vt:lpstr>Health Needs of Adolescents</vt:lpstr>
      <vt:lpstr>Adolescents: Major Health Problems</vt:lpstr>
      <vt:lpstr>Adolescents: Major Health Problems</vt:lpstr>
      <vt:lpstr>Adolescents: Major Health Problems</vt:lpstr>
      <vt:lpstr>Adolescents: Major Health Problems</vt:lpstr>
      <vt:lpstr>Adolescents: Major Health Problems</vt:lpstr>
      <vt:lpstr>Who needs to contribute to meeting these needs &amp; fulfilling these rights ?</vt:lpstr>
      <vt:lpstr>PowerPoint Presentation</vt:lpstr>
      <vt:lpstr>Why should we invest in the health and development of adolescents ?</vt:lpstr>
      <vt:lpstr>PowerPoint Presentation</vt:lpstr>
      <vt:lpstr>Public health rationale – 5/5 sound reasons for investment for this generation</vt:lpstr>
      <vt:lpstr>Frameworks for addressing the health and development of adolescents</vt:lpstr>
      <vt:lpstr>PowerPoint Presentation</vt:lpstr>
      <vt:lpstr>PowerPoint Presentation</vt:lpstr>
      <vt:lpstr>UNFPA framework for action  on adolescents &amp; youth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National Programs for Adolescents</vt:lpstr>
      <vt:lpstr>National Programs for Adolescents</vt:lpstr>
      <vt:lpstr>Adolescent health programmes in India</vt:lpstr>
      <vt:lpstr>National Programs for Adolescents</vt:lpstr>
      <vt:lpstr>National Programs for Adolescents</vt:lpstr>
      <vt:lpstr>ARSH (Adolescent Reproductive &amp; Sexual Health) </vt:lpstr>
      <vt:lpstr>PowerPoint Presentation</vt:lpstr>
      <vt:lpstr>PowerPoint Presentation</vt:lpstr>
      <vt:lpstr>National Programs for Adolescents</vt:lpstr>
      <vt:lpstr>National Programs for Adolescents</vt:lpstr>
      <vt:lpstr>National Programs for Adolescents</vt:lpstr>
      <vt:lpstr>National Programs for Adolescents</vt:lpstr>
      <vt:lpstr>National Programs for Adolescents</vt:lpstr>
      <vt:lpstr>National Programs for Adolescents</vt:lpstr>
      <vt:lpstr>National Programs for Adolescents</vt:lpstr>
      <vt:lpstr>National Programs for Adolescents</vt:lpstr>
      <vt:lpstr>National Programs for Adolescents</vt:lpstr>
      <vt:lpstr>National Programs for Adolescents</vt:lpstr>
      <vt:lpstr>RASHTRIYA KISHOR SWASTHYA KARYAKRAM </vt:lpstr>
      <vt:lpstr>PowerPoint Presentation</vt:lpstr>
      <vt:lpstr>MCQ</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2014-05-13T04:52:23Z</dcterms:created>
  <dcterms:modified xsi:type="dcterms:W3CDTF">2024-02-28T09:27:52Z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TC034605759991</vt:lpwstr>
  </property>
</Properties>
</file>