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7" r:id="rId4"/>
    <p:sldId id="260" r:id="rId5"/>
    <p:sldId id="261" r:id="rId6"/>
    <p:sldId id="262" r:id="rId7"/>
    <p:sldId id="263" r:id="rId8"/>
    <p:sldId id="264" r:id="rId9"/>
    <p:sldId id="265" r:id="rId10"/>
    <p:sldId id="266" r:id="rId11"/>
    <p:sldId id="267" r:id="rId12"/>
    <p:sldId id="268" r:id="rId13"/>
    <p:sldId id="269" r:id="rId14"/>
    <p:sldId id="274" r:id="rId15"/>
    <p:sldId id="270" r:id="rId16"/>
    <p:sldId id="271" r:id="rId17"/>
    <p:sldId id="272" r:id="rId18"/>
    <p:sldId id="273" r:id="rId19"/>
    <p:sldId id="275" r:id="rId20"/>
    <p:sldId id="276" r:id="rId21"/>
    <p:sldId id="277" r:id="rId22"/>
    <p:sldId id="278" r:id="rId23"/>
    <p:sldId id="279" r:id="rId24"/>
    <p:sldId id="280" r:id="rId25"/>
    <p:sldId id="285" r:id="rId26"/>
    <p:sldId id="283" r:id="rId27"/>
    <p:sldId id="284" r:id="rId28"/>
    <p:sldId id="282"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21214-0708-444E-B4BC-919307D46B43}"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CB1B69-44E4-459A-BC03-FBEEF6104833}"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9191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21214-0708-444E-B4BC-919307D46B43}"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CB1B69-44E4-459A-BC03-FBEEF6104833}" type="slidenum">
              <a:rPr lang="en-IN" smtClean="0"/>
              <a:pPr/>
              <a:t>‹#›</a:t>
            </a:fld>
            <a:endParaRPr lang="en-IN"/>
          </a:p>
        </p:txBody>
      </p:sp>
    </p:spTree>
    <p:extLst>
      <p:ext uri="{BB962C8B-B14F-4D97-AF65-F5344CB8AC3E}">
        <p14:creationId xmlns:p14="http://schemas.microsoft.com/office/powerpoint/2010/main" xmlns="" val="166763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21214-0708-444E-B4BC-919307D46B43}"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CB1B69-44E4-459A-BC03-FBEEF6104833}" type="slidenum">
              <a:rPr lang="en-IN" smtClean="0"/>
              <a:pPr/>
              <a:t>‹#›</a:t>
            </a:fld>
            <a:endParaRPr lang="en-IN"/>
          </a:p>
        </p:txBody>
      </p:sp>
    </p:spTree>
    <p:extLst>
      <p:ext uri="{BB962C8B-B14F-4D97-AF65-F5344CB8AC3E}">
        <p14:creationId xmlns:p14="http://schemas.microsoft.com/office/powerpoint/2010/main" xmlns="" val="189259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21214-0708-444E-B4BC-919307D46B43}"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CB1B69-44E4-459A-BC03-FBEEF6104833}" type="slidenum">
              <a:rPr lang="en-IN" smtClean="0"/>
              <a:pPr/>
              <a:t>‹#›</a:t>
            </a:fld>
            <a:endParaRPr lang="en-IN"/>
          </a:p>
        </p:txBody>
      </p:sp>
    </p:spTree>
    <p:extLst>
      <p:ext uri="{BB962C8B-B14F-4D97-AF65-F5344CB8AC3E}">
        <p14:creationId xmlns:p14="http://schemas.microsoft.com/office/powerpoint/2010/main" xmlns="" val="214116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21214-0708-444E-B4BC-919307D46B43}"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CB1B69-44E4-459A-BC03-FBEEF6104833}"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1522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21214-0708-444E-B4BC-919307D46B43}"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CB1B69-44E4-459A-BC03-FBEEF6104833}" type="slidenum">
              <a:rPr lang="en-IN" smtClean="0"/>
              <a:pPr/>
              <a:t>‹#›</a:t>
            </a:fld>
            <a:endParaRPr lang="en-IN"/>
          </a:p>
        </p:txBody>
      </p:sp>
    </p:spTree>
    <p:extLst>
      <p:ext uri="{BB962C8B-B14F-4D97-AF65-F5344CB8AC3E}">
        <p14:creationId xmlns:p14="http://schemas.microsoft.com/office/powerpoint/2010/main" xmlns="" val="468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21214-0708-444E-B4BC-919307D46B43}" type="datetimeFigureOut">
              <a:rPr lang="en-IN" smtClean="0"/>
              <a:pPr/>
              <a:t>27-11-2024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3CB1B69-44E4-459A-BC03-FBEEF6104833}" type="slidenum">
              <a:rPr lang="en-IN" smtClean="0"/>
              <a:pPr/>
              <a:t>‹#›</a:t>
            </a:fld>
            <a:endParaRPr lang="en-IN"/>
          </a:p>
        </p:txBody>
      </p:sp>
    </p:spTree>
    <p:extLst>
      <p:ext uri="{BB962C8B-B14F-4D97-AF65-F5344CB8AC3E}">
        <p14:creationId xmlns:p14="http://schemas.microsoft.com/office/powerpoint/2010/main" xmlns="" val="30103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21214-0708-444E-B4BC-919307D46B43}" type="datetimeFigureOut">
              <a:rPr lang="en-IN" smtClean="0"/>
              <a:pPr/>
              <a:t>27-11-2024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3CB1B69-44E4-459A-BC03-FBEEF6104833}" type="slidenum">
              <a:rPr lang="en-IN" smtClean="0"/>
              <a:pPr/>
              <a:t>‹#›</a:t>
            </a:fld>
            <a:endParaRPr lang="en-IN"/>
          </a:p>
        </p:txBody>
      </p:sp>
    </p:spTree>
    <p:extLst>
      <p:ext uri="{BB962C8B-B14F-4D97-AF65-F5344CB8AC3E}">
        <p14:creationId xmlns:p14="http://schemas.microsoft.com/office/powerpoint/2010/main" xmlns="" val="338711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B21214-0708-444E-B4BC-919307D46B43}" type="datetimeFigureOut">
              <a:rPr lang="en-IN" smtClean="0"/>
              <a:pPr/>
              <a:t>27-11-2024</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A3CB1B69-44E4-459A-BC03-FBEEF6104833}" type="slidenum">
              <a:rPr lang="en-IN" smtClean="0"/>
              <a:pPr/>
              <a:t>‹#›</a:t>
            </a:fld>
            <a:endParaRPr lang="en-IN"/>
          </a:p>
        </p:txBody>
      </p:sp>
    </p:spTree>
    <p:extLst>
      <p:ext uri="{BB962C8B-B14F-4D97-AF65-F5344CB8AC3E}">
        <p14:creationId xmlns:p14="http://schemas.microsoft.com/office/powerpoint/2010/main" xmlns="" val="243067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B21214-0708-444E-B4BC-919307D46B43}" type="datetimeFigureOut">
              <a:rPr lang="en-IN" smtClean="0"/>
              <a:pPr/>
              <a:t>27-11-2024</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CB1B69-44E4-459A-BC03-FBEEF6104833}" type="slidenum">
              <a:rPr lang="en-IN" smtClean="0"/>
              <a:pPr/>
              <a:t>‹#›</a:t>
            </a:fld>
            <a:endParaRPr lang="en-IN"/>
          </a:p>
        </p:txBody>
      </p:sp>
    </p:spTree>
    <p:extLst>
      <p:ext uri="{BB962C8B-B14F-4D97-AF65-F5344CB8AC3E}">
        <p14:creationId xmlns:p14="http://schemas.microsoft.com/office/powerpoint/2010/main" xmlns="" val="391137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21214-0708-444E-B4BC-919307D46B43}"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CB1B69-44E4-459A-BC03-FBEEF6104833}" type="slidenum">
              <a:rPr lang="en-IN" smtClean="0"/>
              <a:pPr/>
              <a:t>‹#›</a:t>
            </a:fld>
            <a:endParaRPr lang="en-IN"/>
          </a:p>
        </p:txBody>
      </p:sp>
    </p:spTree>
    <p:extLst>
      <p:ext uri="{BB962C8B-B14F-4D97-AF65-F5344CB8AC3E}">
        <p14:creationId xmlns:p14="http://schemas.microsoft.com/office/powerpoint/2010/main" xmlns="" val="230672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0B21214-0708-444E-B4BC-919307D46B43}" type="datetimeFigureOut">
              <a:rPr lang="en-IN" smtClean="0"/>
              <a:pPr/>
              <a:t>27-11-2024</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CB1B69-44E4-459A-BC03-FBEEF6104833}" type="slidenum">
              <a:rPr lang="en-IN" smtClean="0"/>
              <a:pPr/>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3184834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36234-DBE5-8B4D-38F9-A0C7B2A404D1}"/>
              </a:ext>
            </a:extLst>
          </p:cNvPr>
          <p:cNvSpPr>
            <a:spLocks noGrp="1"/>
          </p:cNvSpPr>
          <p:nvPr>
            <p:ph type="ctrTitle"/>
          </p:nvPr>
        </p:nvSpPr>
        <p:spPr/>
        <p:txBody>
          <a:bodyPr/>
          <a:lstStyle/>
          <a:p>
            <a:pPr algn="ctr"/>
            <a:r>
              <a:rPr lang="en-US" b="1" dirty="0"/>
              <a:t>PELLAGRA</a:t>
            </a:r>
            <a:r>
              <a:rPr lang="en-US" dirty="0"/>
              <a:t/>
            </a:r>
            <a:br>
              <a:rPr lang="en-US" dirty="0"/>
            </a:br>
            <a:endParaRPr lang="en-IN" dirty="0"/>
          </a:p>
        </p:txBody>
      </p:sp>
      <p:sp>
        <p:nvSpPr>
          <p:cNvPr id="3" name="Subtitle 2">
            <a:extLst>
              <a:ext uri="{FF2B5EF4-FFF2-40B4-BE49-F238E27FC236}">
                <a16:creationId xmlns:a16="http://schemas.microsoft.com/office/drawing/2014/main" xmlns="" id="{6A0FF070-8665-5A2F-2C28-7F56C1C27953}"/>
              </a:ext>
            </a:extLst>
          </p:cNvPr>
          <p:cNvSpPr>
            <a:spLocks noGrp="1"/>
          </p:cNvSpPr>
          <p:nvPr>
            <p:ph type="subTitle" idx="1"/>
          </p:nvPr>
        </p:nvSpPr>
        <p:spPr/>
        <p:txBody>
          <a:bodyPr>
            <a:normAutofit fontScale="85000" lnSpcReduction="20000"/>
          </a:bodyPr>
          <a:lstStyle/>
          <a:p>
            <a:r>
              <a:rPr lang="en-IN" dirty="0" smtClean="0"/>
              <a:t>By- Dr Rashmi mahajan</a:t>
            </a:r>
          </a:p>
          <a:p>
            <a:r>
              <a:rPr lang="en-IN" dirty="0" smtClean="0"/>
              <a:t>Hod &amp; professor</a:t>
            </a:r>
          </a:p>
          <a:p>
            <a:r>
              <a:rPr lang="en-IN" smtClean="0"/>
              <a:t>SBKS MI &amp; RC</a:t>
            </a:r>
            <a:endParaRPr lang="en-IN" dirty="0"/>
          </a:p>
        </p:txBody>
      </p:sp>
    </p:spTree>
    <p:extLst>
      <p:ext uri="{BB962C8B-B14F-4D97-AF65-F5344CB8AC3E}">
        <p14:creationId xmlns:p14="http://schemas.microsoft.com/office/powerpoint/2010/main" xmlns="" val="323908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F9D097B-1E5F-C035-46EA-6C88B1765219}"/>
              </a:ext>
            </a:extLst>
          </p:cNvPr>
          <p:cNvSpPr txBox="1"/>
          <p:nvPr/>
        </p:nvSpPr>
        <p:spPr>
          <a:xfrm>
            <a:off x="1" y="0"/>
            <a:ext cx="12086896" cy="6370975"/>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 Early disease is characterized by: Anorexia, Irritability, Weakness, Fatigue</a:t>
            </a:r>
          </a:p>
          <a:p>
            <a:pPr marL="342900" indent="-342900">
              <a:buFont typeface="Wingdings" panose="05000000000000000000" pitchFamily="2" charset="2"/>
              <a:buChar char="Ø"/>
            </a:pPr>
            <a:r>
              <a:rPr lang="en-US" sz="2400" dirty="0"/>
              <a:t>Cutaneous lesions:</a:t>
            </a:r>
          </a:p>
          <a:p>
            <a:r>
              <a:rPr lang="en-US" sz="2400" dirty="0"/>
              <a:t> - Precipitated by exposure to sunlight, fire, radiant heat.</a:t>
            </a:r>
          </a:p>
          <a:p>
            <a:endParaRPr lang="en-US" sz="2400" dirty="0"/>
          </a:p>
          <a:p>
            <a:r>
              <a:rPr lang="en-US" sz="2400" dirty="0"/>
              <a:t> - In acute phase, there is appearance of </a:t>
            </a:r>
            <a:r>
              <a:rPr lang="en-IN" sz="2400" b="0" i="0" u="none" strike="noStrike" baseline="0" dirty="0">
                <a:ea typeface="Verdana" panose="020B0604030504040204" pitchFamily="34" charset="0"/>
              </a:rPr>
              <a:t>well-demarcated </a:t>
            </a:r>
            <a:r>
              <a:rPr lang="en-US" sz="2400" b="0" i="0" u="none" strike="noStrike" baseline="0" dirty="0">
                <a:ea typeface="Verdana" panose="020B0604030504040204" pitchFamily="34" charset="0"/>
              </a:rPr>
              <a:t>patches of erythema with                      pruritus, burning sensation, and pain resembling sunburn, appearing symmetrically on sun exposed sites such as the dorsum of the hands (“</a:t>
            </a:r>
            <a:r>
              <a:rPr lang="en-US" sz="2400" b="1" i="0" u="none" strike="noStrike" baseline="0" dirty="0">
                <a:solidFill>
                  <a:schemeClr val="accent1">
                    <a:lumMod val="75000"/>
                  </a:schemeClr>
                </a:solidFill>
                <a:ea typeface="Verdana" panose="020B0604030504040204" pitchFamily="34" charset="0"/>
              </a:rPr>
              <a:t>Gauntlet of pellagra</a:t>
            </a:r>
            <a:r>
              <a:rPr lang="en-US" sz="2400" b="0" i="0" u="none" strike="noStrike" baseline="0" dirty="0">
                <a:ea typeface="Verdana" panose="020B0604030504040204" pitchFamily="34" charset="0"/>
              </a:rPr>
              <a:t>”), forearms, face, the “V” area of the upper chest (“</a:t>
            </a:r>
            <a:r>
              <a:rPr lang="en-US" sz="2400" b="1" i="0" u="none" strike="noStrike" baseline="0" dirty="0" err="1">
                <a:solidFill>
                  <a:schemeClr val="accent1">
                    <a:lumMod val="75000"/>
                  </a:schemeClr>
                </a:solidFill>
                <a:ea typeface="Verdana" panose="020B0604030504040204" pitchFamily="34" charset="0"/>
              </a:rPr>
              <a:t>Casal’s</a:t>
            </a:r>
            <a:r>
              <a:rPr lang="en-US" sz="2400" b="1" i="0" u="none" strike="noStrike" baseline="0" dirty="0">
                <a:solidFill>
                  <a:schemeClr val="accent1">
                    <a:lumMod val="75000"/>
                  </a:schemeClr>
                </a:solidFill>
                <a:ea typeface="Verdana" panose="020B0604030504040204" pitchFamily="34" charset="0"/>
              </a:rPr>
              <a:t> Necklace</a:t>
            </a:r>
            <a:r>
              <a:rPr lang="en-US" sz="2400" b="0" i="0" u="none" strike="noStrike" baseline="0" dirty="0">
                <a:ea typeface="Verdana" panose="020B0604030504040204" pitchFamily="34" charset="0"/>
              </a:rPr>
              <a:t>”), elbows, knees, and the dorsum of the feet (“</a:t>
            </a:r>
            <a:r>
              <a:rPr lang="en-US" sz="2400" b="1" i="0" u="none" strike="noStrike" baseline="0" dirty="0">
                <a:solidFill>
                  <a:schemeClr val="accent1">
                    <a:lumMod val="75000"/>
                  </a:schemeClr>
                </a:solidFill>
                <a:ea typeface="Verdana" panose="020B0604030504040204" pitchFamily="34" charset="0"/>
              </a:rPr>
              <a:t>Gaiter of pellagra</a:t>
            </a:r>
            <a:r>
              <a:rPr lang="en-US" sz="2400" b="0" i="0" u="none" strike="noStrike" baseline="0" dirty="0">
                <a:ea typeface="Verdana" panose="020B0604030504040204" pitchFamily="34" charset="0"/>
              </a:rPr>
              <a:t>”), depending upon the </a:t>
            </a:r>
            <a:r>
              <a:rPr lang="en-IN" sz="2400" b="0" i="0" u="none" strike="noStrike" baseline="0" dirty="0">
                <a:ea typeface="Verdana" panose="020B0604030504040204" pitchFamily="34" charset="0"/>
              </a:rPr>
              <a:t>pattern of clothing used.</a:t>
            </a:r>
          </a:p>
          <a:p>
            <a:endParaRPr lang="en-IN" sz="2400" b="0" i="0" u="none" strike="noStrike" baseline="0" dirty="0">
              <a:ea typeface="Verdana" panose="020B0604030504040204" pitchFamily="34" charset="0"/>
            </a:endParaRPr>
          </a:p>
          <a:p>
            <a:pPr algn="l"/>
            <a:r>
              <a:rPr lang="en-IN" sz="2400" dirty="0">
                <a:ea typeface="Verdana" panose="020B0604030504040204" pitchFamily="34" charset="0"/>
              </a:rPr>
              <a:t>- </a:t>
            </a:r>
            <a:r>
              <a:rPr lang="en-US" sz="2400" b="0" i="0" u="none" strike="noStrike" baseline="0" dirty="0">
                <a:ea typeface="Verdana" panose="020B0604030504040204" pitchFamily="34" charset="0"/>
              </a:rPr>
              <a:t>On the face, there is dull-red erythema on the bridge of the nose and adjacent areas on the</a:t>
            </a:r>
          </a:p>
          <a:p>
            <a:pPr algn="l"/>
            <a:r>
              <a:rPr lang="en-US" sz="2400" b="0" i="0" u="none" strike="noStrike" baseline="0" dirty="0">
                <a:ea typeface="Verdana" panose="020B0604030504040204" pitchFamily="34" charset="0"/>
              </a:rPr>
              <a:t>cheeks with powdery scaling, </a:t>
            </a:r>
            <a:r>
              <a:rPr lang="en-US" sz="2400" b="1" i="0" u="none" strike="noStrike" baseline="0" dirty="0">
                <a:solidFill>
                  <a:schemeClr val="accent1">
                    <a:lumMod val="75000"/>
                  </a:schemeClr>
                </a:solidFill>
                <a:ea typeface="Verdana" panose="020B0604030504040204" pitchFamily="34" charset="0"/>
              </a:rPr>
              <a:t>butterfly erythema</a:t>
            </a:r>
            <a:r>
              <a:rPr lang="en-US" sz="2400" b="0" i="0" u="none" strike="noStrike" baseline="0" dirty="0">
                <a:ea typeface="Verdana" panose="020B0604030504040204" pitchFamily="34" charset="0"/>
              </a:rPr>
              <a:t>, and pigmentation that may be misdiagnosed as </a:t>
            </a:r>
            <a:r>
              <a:rPr lang="en-IN" sz="2400" b="0" i="0" u="none" strike="noStrike" baseline="0" dirty="0">
                <a:ea typeface="Verdana" panose="020B0604030504040204" pitchFamily="34" charset="0"/>
              </a:rPr>
              <a:t>lupus erythematosus.</a:t>
            </a:r>
          </a:p>
          <a:p>
            <a:pPr algn="l"/>
            <a:endParaRPr lang="en-IN" sz="2400" b="0" i="0" u="none" strike="noStrike" baseline="0" dirty="0">
              <a:ea typeface="Verdana" panose="020B0604030504040204" pitchFamily="34" charset="0"/>
            </a:endParaRPr>
          </a:p>
          <a:p>
            <a:pPr marL="285750" indent="-285750" algn="l">
              <a:buFontTx/>
              <a:buChar char="-"/>
            </a:pPr>
            <a:r>
              <a:rPr lang="en-IN" sz="2400" b="0" i="0" u="none" strike="noStrike" baseline="0" dirty="0">
                <a:ea typeface="Verdana" panose="020B0604030504040204" pitchFamily="34" charset="0"/>
              </a:rPr>
              <a:t>Vesicles </a:t>
            </a:r>
            <a:r>
              <a:rPr lang="en-US" sz="2400" b="0" i="0" u="none" strike="noStrike" baseline="0" dirty="0">
                <a:ea typeface="Verdana" panose="020B0604030504040204" pitchFamily="34" charset="0"/>
              </a:rPr>
              <a:t>and bullae may erupt in severe cases. </a:t>
            </a:r>
          </a:p>
          <a:p>
            <a:pPr marL="285750" indent="-285750" algn="l">
              <a:buFontTx/>
              <a:buChar char="-"/>
            </a:pPr>
            <a:endParaRPr lang="en-US" sz="2400" b="0" i="0" u="none" strike="noStrike" baseline="0" dirty="0">
              <a:ea typeface="Verdana" panose="020B0604030504040204" pitchFamily="34" charset="0"/>
            </a:endParaRPr>
          </a:p>
          <a:p>
            <a:pPr marL="285750" indent="-285750" algn="l">
              <a:buFontTx/>
              <a:buChar char="-"/>
            </a:pPr>
            <a:r>
              <a:rPr lang="en-US" sz="2400" b="0" i="0" u="none" strike="noStrike" baseline="0" dirty="0">
                <a:ea typeface="Verdana" panose="020B0604030504040204" pitchFamily="34" charset="0"/>
              </a:rPr>
              <a:t>Erythema and maceration may occur in the intertriginous</a:t>
            </a:r>
            <a:r>
              <a:rPr lang="en-US" sz="2400" dirty="0">
                <a:ea typeface="Verdana" panose="020B0604030504040204" pitchFamily="34" charset="0"/>
              </a:rPr>
              <a:t> areas</a:t>
            </a:r>
            <a:r>
              <a:rPr lang="en-US" dirty="0">
                <a:latin typeface="Verdana" panose="020B0604030504040204" pitchFamily="34" charset="0"/>
              </a:rPr>
              <a:t>.</a:t>
            </a:r>
            <a:endParaRPr lang="en-US" sz="1800" b="0" i="0" u="none" strike="noStrike" baseline="0" dirty="0">
              <a:latin typeface="Verdana" panose="020B0604030504040204" pitchFamily="34" charset="0"/>
            </a:endParaRPr>
          </a:p>
        </p:txBody>
      </p:sp>
    </p:spTree>
    <p:extLst>
      <p:ext uri="{BB962C8B-B14F-4D97-AF65-F5344CB8AC3E}">
        <p14:creationId xmlns:p14="http://schemas.microsoft.com/office/powerpoint/2010/main" xmlns="" val="221189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4A9124E-B421-BC4E-FF86-B6CDBCA71F80}"/>
              </a:ext>
            </a:extLst>
          </p:cNvPr>
          <p:cNvPicPr>
            <a:picLocks noChangeAspect="1"/>
          </p:cNvPicPr>
          <p:nvPr/>
        </p:nvPicPr>
        <p:blipFill>
          <a:blip r:embed="rId2"/>
          <a:stretch>
            <a:fillRect/>
          </a:stretch>
        </p:blipFill>
        <p:spPr>
          <a:xfrm>
            <a:off x="859667" y="420413"/>
            <a:ext cx="4374484" cy="4992413"/>
          </a:xfrm>
          <a:prstGeom prst="rect">
            <a:avLst/>
          </a:prstGeom>
        </p:spPr>
      </p:pic>
      <p:pic>
        <p:nvPicPr>
          <p:cNvPr id="5" name="Picture 4">
            <a:extLst>
              <a:ext uri="{FF2B5EF4-FFF2-40B4-BE49-F238E27FC236}">
                <a16:creationId xmlns:a16="http://schemas.microsoft.com/office/drawing/2014/main" xmlns="" id="{92A1C159-13E6-8ACC-69CE-78878A88A387}"/>
              </a:ext>
            </a:extLst>
          </p:cNvPr>
          <p:cNvPicPr>
            <a:picLocks noChangeAspect="1"/>
          </p:cNvPicPr>
          <p:nvPr/>
        </p:nvPicPr>
        <p:blipFill>
          <a:blip r:embed="rId3"/>
          <a:stretch>
            <a:fillRect/>
          </a:stretch>
        </p:blipFill>
        <p:spPr>
          <a:xfrm>
            <a:off x="6619336" y="420413"/>
            <a:ext cx="4374484" cy="4992413"/>
          </a:xfrm>
          <a:prstGeom prst="rect">
            <a:avLst/>
          </a:prstGeom>
        </p:spPr>
      </p:pic>
      <p:sp>
        <p:nvSpPr>
          <p:cNvPr id="7" name="TextBox 6">
            <a:extLst>
              <a:ext uri="{FF2B5EF4-FFF2-40B4-BE49-F238E27FC236}">
                <a16:creationId xmlns:a16="http://schemas.microsoft.com/office/drawing/2014/main" xmlns="" id="{29380D33-126F-745B-6D4B-AEDA16D9C5EC}"/>
              </a:ext>
            </a:extLst>
          </p:cNvPr>
          <p:cNvSpPr txBox="1"/>
          <p:nvPr/>
        </p:nvSpPr>
        <p:spPr>
          <a:xfrm>
            <a:off x="6619336" y="5728137"/>
            <a:ext cx="4374484" cy="523220"/>
          </a:xfrm>
          <a:prstGeom prst="rect">
            <a:avLst/>
          </a:prstGeom>
          <a:noFill/>
        </p:spPr>
        <p:txBody>
          <a:bodyPr wrap="square" rtlCol="0">
            <a:spAutoFit/>
          </a:bodyPr>
          <a:lstStyle/>
          <a:p>
            <a:pPr algn="ctr"/>
            <a:r>
              <a:rPr lang="en-US" dirty="0"/>
              <a:t>  </a:t>
            </a:r>
            <a:r>
              <a:rPr lang="en-US" sz="2800" b="1" dirty="0"/>
              <a:t>CASAL’S NECKLACE</a:t>
            </a:r>
            <a:endParaRPr lang="en-IN" dirty="0"/>
          </a:p>
        </p:txBody>
      </p:sp>
      <p:sp>
        <p:nvSpPr>
          <p:cNvPr id="8" name="TextBox 7">
            <a:extLst>
              <a:ext uri="{FF2B5EF4-FFF2-40B4-BE49-F238E27FC236}">
                <a16:creationId xmlns:a16="http://schemas.microsoft.com/office/drawing/2014/main" xmlns="" id="{749E9B7B-3772-21ED-BB2F-8BF47BAD4075}"/>
              </a:ext>
            </a:extLst>
          </p:cNvPr>
          <p:cNvSpPr txBox="1"/>
          <p:nvPr/>
        </p:nvSpPr>
        <p:spPr>
          <a:xfrm>
            <a:off x="738798" y="5728137"/>
            <a:ext cx="4374484" cy="523220"/>
          </a:xfrm>
          <a:prstGeom prst="rect">
            <a:avLst/>
          </a:prstGeom>
          <a:noFill/>
        </p:spPr>
        <p:txBody>
          <a:bodyPr wrap="square" rtlCol="0">
            <a:spAutoFit/>
          </a:bodyPr>
          <a:lstStyle/>
          <a:p>
            <a:pPr algn="ctr"/>
            <a:r>
              <a:rPr lang="en-US" sz="2800" b="1" dirty="0"/>
              <a:t>  GAUNTLET OF PELLAGRA</a:t>
            </a:r>
            <a:endParaRPr lang="en-IN" sz="2800" b="1" dirty="0"/>
          </a:p>
        </p:txBody>
      </p:sp>
    </p:spTree>
    <p:extLst>
      <p:ext uri="{BB962C8B-B14F-4D97-AF65-F5344CB8AC3E}">
        <p14:creationId xmlns:p14="http://schemas.microsoft.com/office/powerpoint/2010/main" xmlns="" val="3021064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34A6EC1-CADD-42F4-F426-C79EC6708201}"/>
              </a:ext>
            </a:extLst>
          </p:cNvPr>
          <p:cNvSpPr txBox="1"/>
          <p:nvPr/>
        </p:nvSpPr>
        <p:spPr>
          <a:xfrm>
            <a:off x="105103" y="210208"/>
            <a:ext cx="11981793" cy="6001643"/>
          </a:xfrm>
          <a:prstGeom prst="rect">
            <a:avLst/>
          </a:prstGeom>
          <a:noFill/>
        </p:spPr>
        <p:txBody>
          <a:bodyPr wrap="square" rtlCol="0">
            <a:spAutoFit/>
          </a:bodyPr>
          <a:lstStyle/>
          <a:p>
            <a:pPr marL="342900" indent="-342900" algn="l">
              <a:buFont typeface="Wingdings" panose="05000000000000000000" pitchFamily="2" charset="2"/>
              <a:buChar char="Ø"/>
            </a:pPr>
            <a:endParaRPr lang="en-US" sz="2400" dirty="0"/>
          </a:p>
          <a:p>
            <a:pPr marL="342900" indent="-342900" algn="l">
              <a:buFont typeface="Wingdings" panose="05000000000000000000" pitchFamily="2" charset="2"/>
              <a:buChar char="Ø"/>
            </a:pPr>
            <a:r>
              <a:rPr lang="en-US" sz="2400" dirty="0"/>
              <a:t>In chronic cases,</a:t>
            </a:r>
            <a:r>
              <a:rPr lang="en-US" sz="2400" b="0" i="0" u="none" strike="noStrike" baseline="0" dirty="0"/>
              <a:t> the patches turn reddish-brown, rough, scaly, thickened, and pigmented.</a:t>
            </a:r>
          </a:p>
          <a:p>
            <a:pPr marL="285750" indent="-285750" algn="l">
              <a:buFont typeface="Wingdings" panose="05000000000000000000" pitchFamily="2" charset="2"/>
              <a:buChar char="Ø"/>
            </a:pPr>
            <a:r>
              <a:rPr lang="en-US" sz="2400" b="0" i="0" u="none" strike="noStrike" baseline="0" dirty="0"/>
              <a:t>Later on, these lesions become atrophic and desquamate. </a:t>
            </a:r>
          </a:p>
          <a:p>
            <a:pPr marL="285750" indent="-285750" algn="l">
              <a:buFont typeface="Wingdings" panose="05000000000000000000" pitchFamily="2" charset="2"/>
              <a:buChar char="Ø"/>
            </a:pPr>
            <a:r>
              <a:rPr lang="en-US" sz="2400" b="0" i="0" u="none" strike="noStrike" baseline="0" dirty="0"/>
              <a:t>It is common to find thickened, inelastic, deeply pigmented patches over areas of friction or </a:t>
            </a:r>
            <a:r>
              <a:rPr lang="en-IN" sz="2400" b="0" i="0" u="none" strike="noStrike" baseline="0" dirty="0"/>
              <a:t>pressure</a:t>
            </a:r>
            <a:r>
              <a:rPr lang="en-US" sz="2400" dirty="0"/>
              <a:t> </a:t>
            </a:r>
          </a:p>
          <a:p>
            <a:pPr marL="285750" indent="-285750" algn="l">
              <a:buFont typeface="Wingdings" panose="05000000000000000000" pitchFamily="2" charset="2"/>
              <a:buChar char="Ø"/>
            </a:pPr>
            <a:endParaRPr lang="en-US" sz="2400" dirty="0"/>
          </a:p>
          <a:p>
            <a:pPr marL="342900" indent="-342900" algn="l">
              <a:buFont typeface="Wingdings" panose="05000000000000000000" pitchFamily="2" charset="2"/>
              <a:buChar char="Ø"/>
            </a:pPr>
            <a:r>
              <a:rPr lang="en-US" sz="2400" dirty="0"/>
              <a:t> </a:t>
            </a:r>
            <a:r>
              <a:rPr lang="en-US" sz="2400" b="0" i="0" u="none" strike="noStrike" baseline="0" dirty="0"/>
              <a:t>Involvement of the oral mucosa is characteristic. Occasionally, the vagina, urethra, and the perirectal regions are affected. </a:t>
            </a:r>
          </a:p>
          <a:p>
            <a:pPr marL="342900" indent="-342900" algn="l">
              <a:buFont typeface="Wingdings" panose="05000000000000000000" pitchFamily="2" charset="2"/>
              <a:buChar char="Ø"/>
            </a:pPr>
            <a:endParaRPr lang="en-US" sz="2400" b="0" i="0" u="none" strike="noStrike" baseline="0" dirty="0"/>
          </a:p>
          <a:p>
            <a:pPr marL="342900" indent="-342900" algn="l">
              <a:buFont typeface="Wingdings" panose="05000000000000000000" pitchFamily="2" charset="2"/>
              <a:buChar char="Ø"/>
            </a:pPr>
            <a:r>
              <a:rPr lang="en-US" sz="2400" b="0" i="0" u="none" strike="noStrike" baseline="0" dirty="0"/>
              <a:t>Cheilosis (dry fissured lips), angular stomatitis, and oral and perirectal sores are seen.</a:t>
            </a:r>
          </a:p>
          <a:p>
            <a:pPr marL="342900" indent="-342900" algn="l">
              <a:buFont typeface="Wingdings" panose="05000000000000000000" pitchFamily="2" charset="2"/>
              <a:buChar char="Ø"/>
            </a:pPr>
            <a:r>
              <a:rPr lang="en-US" sz="2400" b="0" i="0" u="none" strike="noStrike" baseline="0" dirty="0"/>
              <a:t> The entire tongue and oral mucosa, including the gingival mucosa, become inflamed,</a:t>
            </a:r>
          </a:p>
          <a:p>
            <a:pPr algn="l"/>
            <a:r>
              <a:rPr lang="en-US" sz="2400" b="0" i="0" u="none" strike="noStrike" baseline="0" dirty="0"/>
              <a:t>swollen, and ulcerated, and assume a bright scarlet color (scarlet glossitis and stomatitis).</a:t>
            </a:r>
          </a:p>
          <a:p>
            <a:pPr algn="l"/>
            <a:endParaRPr lang="en-US" sz="2400" b="0" i="0" u="none" strike="noStrike" baseline="0" dirty="0"/>
          </a:p>
          <a:p>
            <a:pPr marL="285750" indent="-285750" algn="l">
              <a:buFont typeface="Wingdings" panose="05000000000000000000" pitchFamily="2" charset="2"/>
              <a:buChar char="Ø"/>
            </a:pPr>
            <a:r>
              <a:rPr lang="en-US" sz="2400" b="0" i="0" u="none" strike="noStrike" baseline="0" dirty="0"/>
              <a:t>There may be swelling of the parotid glands and increased salivation. </a:t>
            </a:r>
          </a:p>
          <a:p>
            <a:pPr marL="285750" indent="-285750" algn="l">
              <a:buFont typeface="Wingdings" panose="05000000000000000000" pitchFamily="2" charset="2"/>
              <a:buChar char="Ø"/>
            </a:pPr>
            <a:r>
              <a:rPr lang="en-US" sz="2400" b="0" i="0" u="none" strike="noStrike" baseline="0" dirty="0"/>
              <a:t>Anorexia, dyspepsia, nausea, vomiting, and abdominal pain may occur.</a:t>
            </a:r>
          </a:p>
          <a:p>
            <a:pPr marL="285750" indent="-285750" algn="l">
              <a:buFont typeface="Wingdings" panose="05000000000000000000" pitchFamily="2" charset="2"/>
              <a:buChar char="Ø"/>
            </a:pPr>
            <a:r>
              <a:rPr lang="en-US" sz="2400" b="0" i="0" u="none" strike="noStrike" baseline="0" dirty="0"/>
              <a:t>GI hyperemia may cause diarrhea that is often bloody. </a:t>
            </a:r>
            <a:endParaRPr lang="en-IN" sz="2400" dirty="0"/>
          </a:p>
        </p:txBody>
      </p:sp>
    </p:spTree>
    <p:extLst>
      <p:ext uri="{BB962C8B-B14F-4D97-AF65-F5344CB8AC3E}">
        <p14:creationId xmlns:p14="http://schemas.microsoft.com/office/powerpoint/2010/main" xmlns="" val="310644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C4C4C04-D4BF-762F-E488-B7ED2676CF86}"/>
              </a:ext>
            </a:extLst>
          </p:cNvPr>
          <p:cNvSpPr txBox="1"/>
          <p:nvPr/>
        </p:nvSpPr>
        <p:spPr>
          <a:xfrm>
            <a:off x="84083" y="0"/>
            <a:ext cx="12023834" cy="6370975"/>
          </a:xfrm>
          <a:prstGeom prst="rect">
            <a:avLst/>
          </a:prstGeom>
          <a:noFill/>
        </p:spPr>
        <p:txBody>
          <a:bodyPr wrap="square" rtlCol="0">
            <a:spAutoFit/>
          </a:bodyPr>
          <a:lstStyle/>
          <a:p>
            <a:pPr marL="285750" indent="-285750" algn="l">
              <a:buFont typeface="Wingdings" panose="05000000000000000000" pitchFamily="2" charset="2"/>
              <a:buChar char="Ø"/>
            </a:pPr>
            <a:r>
              <a:rPr lang="en-US" dirty="0"/>
              <a:t> </a:t>
            </a:r>
            <a:r>
              <a:rPr lang="en-US" sz="2400" b="0" i="0" u="none" strike="noStrike" baseline="0" dirty="0">
                <a:ea typeface="Verdana" panose="020B0604030504040204" pitchFamily="34" charset="0"/>
              </a:rPr>
              <a:t>Neuropsychiatric manifestations </a:t>
            </a:r>
            <a:r>
              <a:rPr lang="en-US" sz="2400" dirty="0">
                <a:ea typeface="Verdana" panose="020B0604030504040204" pitchFamily="34" charset="0"/>
              </a:rPr>
              <a:t>such as</a:t>
            </a:r>
          </a:p>
          <a:p>
            <a:pPr algn="l"/>
            <a:r>
              <a:rPr lang="en-US" sz="2400" b="0" i="0" u="none" strike="noStrike" baseline="0" dirty="0">
                <a:ea typeface="Verdana" panose="020B0604030504040204" pitchFamily="34" charset="0"/>
              </a:rPr>
              <a:t>impairment of memory, </a:t>
            </a:r>
          </a:p>
          <a:p>
            <a:pPr algn="l"/>
            <a:r>
              <a:rPr lang="en-US" sz="2400" b="0" i="0" u="none" strike="noStrike" baseline="0" dirty="0">
                <a:ea typeface="Verdana" panose="020B0604030504040204" pitchFamily="34" charset="0"/>
              </a:rPr>
              <a:t>insomnia, </a:t>
            </a:r>
          </a:p>
          <a:p>
            <a:pPr algn="l"/>
            <a:r>
              <a:rPr lang="en-US" sz="2400" b="0" i="0" u="none" strike="noStrike" baseline="0" dirty="0">
                <a:ea typeface="Verdana" panose="020B0604030504040204" pitchFamily="34" charset="0"/>
              </a:rPr>
              <a:t>apathy,</a:t>
            </a:r>
          </a:p>
          <a:p>
            <a:pPr algn="l"/>
            <a:r>
              <a:rPr lang="fr-FR" sz="2400" b="0" i="0" u="none" strike="noStrike" baseline="0" dirty="0" err="1">
                <a:ea typeface="Verdana" panose="020B0604030504040204" pitchFamily="34" charset="0"/>
              </a:rPr>
              <a:t>depression</a:t>
            </a:r>
            <a:r>
              <a:rPr lang="fr-FR" sz="2400" b="0" i="0" u="none" strike="noStrike" baseline="0" dirty="0">
                <a:ea typeface="Verdana" panose="020B0604030504040204" pitchFamily="34" charset="0"/>
              </a:rPr>
              <a:t>, </a:t>
            </a:r>
          </a:p>
          <a:p>
            <a:pPr algn="l"/>
            <a:r>
              <a:rPr lang="fr-FR" sz="2400" b="0" i="0" u="none" strike="noStrike" baseline="0" dirty="0" err="1">
                <a:ea typeface="Verdana" panose="020B0604030504040204" pitchFamily="34" charset="0"/>
              </a:rPr>
              <a:t>psychosis</a:t>
            </a:r>
            <a:r>
              <a:rPr lang="fr-FR" sz="2400" b="0" i="0" u="none" strike="noStrike" baseline="0" dirty="0">
                <a:ea typeface="Verdana" panose="020B0604030504040204" pitchFamily="34" charset="0"/>
              </a:rPr>
              <a:t>, </a:t>
            </a:r>
          </a:p>
          <a:p>
            <a:pPr algn="l"/>
            <a:r>
              <a:rPr lang="fr-FR" sz="2400" b="0" i="0" u="none" strike="noStrike" baseline="0" dirty="0">
                <a:ea typeface="Verdana" panose="020B0604030504040204" pitchFamily="34" charset="0"/>
              </a:rPr>
              <a:t>and coma </a:t>
            </a:r>
            <a:r>
              <a:rPr lang="fr-FR" sz="2400" b="0" i="0" u="none" strike="noStrike" baseline="0" dirty="0" err="1">
                <a:ea typeface="Verdana" panose="020B0604030504040204" pitchFamily="34" charset="0"/>
              </a:rPr>
              <a:t>may</a:t>
            </a:r>
            <a:r>
              <a:rPr lang="fr-FR" sz="2400" b="0" i="0" u="none" strike="noStrike" baseline="0" dirty="0">
                <a:ea typeface="Verdana" panose="020B0604030504040204" pitchFamily="34" charset="0"/>
              </a:rPr>
              <a:t> </a:t>
            </a:r>
            <a:r>
              <a:rPr lang="fr-FR" sz="2400" b="0" i="0" u="none" strike="noStrike" baseline="0" dirty="0" err="1">
                <a:ea typeface="Verdana" panose="020B0604030504040204" pitchFamily="34" charset="0"/>
              </a:rPr>
              <a:t>occur</a:t>
            </a:r>
            <a:r>
              <a:rPr lang="fr-FR" sz="2400" b="0" i="0" u="none" strike="noStrike" baseline="0" dirty="0">
                <a:ea typeface="Verdana" panose="020B0604030504040204" pitchFamily="34" charset="0"/>
              </a:rPr>
              <a:t>. </a:t>
            </a:r>
          </a:p>
          <a:p>
            <a:pPr algn="l"/>
            <a:endParaRPr lang="fr-FR" sz="2400" b="0" i="0" u="none" strike="noStrike" baseline="0" dirty="0">
              <a:ea typeface="Verdana" panose="020B0604030504040204" pitchFamily="34" charset="0"/>
            </a:endParaRPr>
          </a:p>
          <a:p>
            <a:pPr marL="285750" indent="-285750" algn="l">
              <a:buFont typeface="Wingdings" panose="05000000000000000000" pitchFamily="2" charset="2"/>
              <a:buChar char="Ø"/>
            </a:pPr>
            <a:r>
              <a:rPr lang="fr-FR" sz="2400" b="0" i="0" u="none" strike="noStrike" baseline="0" dirty="0" err="1">
                <a:ea typeface="Verdana" panose="020B0604030504040204" pitchFamily="34" charset="0"/>
              </a:rPr>
              <a:t>Encephalopathic</a:t>
            </a:r>
            <a:r>
              <a:rPr lang="fr-FR" sz="2400" dirty="0">
                <a:ea typeface="Verdana" panose="020B0604030504040204" pitchFamily="34" charset="0"/>
              </a:rPr>
              <a:t> </a:t>
            </a:r>
            <a:r>
              <a:rPr lang="en-US" sz="2400" b="0" i="0" u="none" strike="noStrike" baseline="0" dirty="0">
                <a:ea typeface="Verdana" panose="020B0604030504040204" pitchFamily="34" charset="0"/>
              </a:rPr>
              <a:t>syndrome, with clouding of consciousness, cogwheel rigidity of the extremities, and uncontrollable sucking and grasping reflexes, may also be seen. </a:t>
            </a:r>
          </a:p>
          <a:p>
            <a:pPr marL="285750" indent="-285750" algn="l">
              <a:buFont typeface="Wingdings" panose="05000000000000000000" pitchFamily="2" charset="2"/>
              <a:buChar char="Ø"/>
            </a:pPr>
            <a:endParaRPr lang="en-US" sz="2400" b="0" i="0" u="none" strike="noStrike" baseline="0" dirty="0">
              <a:ea typeface="Verdana" panose="020B0604030504040204" pitchFamily="34" charset="0"/>
            </a:endParaRPr>
          </a:p>
          <a:p>
            <a:pPr marL="285750" indent="-285750" algn="l">
              <a:buFont typeface="Wingdings" panose="05000000000000000000" pitchFamily="2" charset="2"/>
              <a:buChar char="Ø"/>
            </a:pPr>
            <a:r>
              <a:rPr lang="en-US" sz="2400" b="0" i="0" u="none" strike="noStrike" baseline="0" dirty="0">
                <a:ea typeface="Verdana" panose="020B0604030504040204" pitchFamily="34" charset="0"/>
              </a:rPr>
              <a:t>Myelitis, peripheral neuritis, decreased nerve conduction, in-coordination, and tremors may be seen. </a:t>
            </a:r>
          </a:p>
          <a:p>
            <a:pPr marL="285750" indent="-285750" algn="l">
              <a:buFont typeface="Wingdings" panose="05000000000000000000" pitchFamily="2" charset="2"/>
              <a:buChar char="Ø"/>
            </a:pPr>
            <a:endParaRPr lang="en-US" sz="2400" b="0" i="0" u="none" strike="noStrike" baseline="0" dirty="0">
              <a:ea typeface="Verdana" panose="020B0604030504040204" pitchFamily="34" charset="0"/>
            </a:endParaRPr>
          </a:p>
          <a:p>
            <a:pPr marL="285750" indent="-285750" algn="l">
              <a:buFont typeface="Wingdings" panose="05000000000000000000" pitchFamily="2" charset="2"/>
              <a:buChar char="Ø"/>
            </a:pPr>
            <a:r>
              <a:rPr lang="en-US" sz="2400" b="0" i="0" u="none" strike="noStrike" baseline="0" dirty="0">
                <a:ea typeface="Verdana" panose="020B0604030504040204" pitchFamily="34" charset="0"/>
              </a:rPr>
              <a:t>Deep tendon reflexes are exaggerated in almost all cases. </a:t>
            </a:r>
          </a:p>
          <a:p>
            <a:pPr marL="285750" indent="-285750" algn="l">
              <a:buFont typeface="Wingdings" panose="05000000000000000000" pitchFamily="2" charset="2"/>
              <a:buChar char="Ø"/>
            </a:pPr>
            <a:endParaRPr lang="en-US" sz="2400" b="0" i="0" u="none" strike="noStrike" baseline="0" dirty="0">
              <a:ea typeface="Verdana" panose="020B0604030504040204" pitchFamily="34" charset="0"/>
            </a:endParaRPr>
          </a:p>
          <a:p>
            <a:pPr marL="285750" indent="-285750" algn="l">
              <a:buFont typeface="Wingdings" panose="05000000000000000000" pitchFamily="2" charset="2"/>
              <a:buChar char="Ø"/>
            </a:pPr>
            <a:r>
              <a:rPr lang="en-US" sz="2400" b="0" i="0" u="none" strike="noStrike" baseline="0" dirty="0">
                <a:ea typeface="Verdana" panose="020B0604030504040204" pitchFamily="34" charset="0"/>
              </a:rPr>
              <a:t>Increased</a:t>
            </a:r>
            <a:r>
              <a:rPr lang="en-US" sz="2400" dirty="0">
                <a:ea typeface="Verdana" panose="020B0604030504040204" pitchFamily="34" charset="0"/>
              </a:rPr>
              <a:t> </a:t>
            </a:r>
            <a:r>
              <a:rPr lang="en-US" sz="2400" b="0" i="0" u="none" strike="noStrike" baseline="0" dirty="0">
                <a:ea typeface="Verdana" panose="020B0604030504040204" pitchFamily="34" charset="0"/>
              </a:rPr>
              <a:t>serotonin levels may be responsible for mental </a:t>
            </a:r>
            <a:r>
              <a:rPr lang="en-IN" sz="2400" b="0" i="0" u="none" strike="noStrike" baseline="0" dirty="0">
                <a:ea typeface="Verdana" panose="020B0604030504040204" pitchFamily="34" charset="0"/>
              </a:rPr>
              <a:t>depression.</a:t>
            </a:r>
            <a:endParaRPr lang="en-IN" sz="2400" dirty="0">
              <a:ea typeface="Verdana" panose="020B0604030504040204" pitchFamily="34" charset="0"/>
            </a:endParaRPr>
          </a:p>
        </p:txBody>
      </p:sp>
    </p:spTree>
    <p:extLst>
      <p:ext uri="{BB962C8B-B14F-4D97-AF65-F5344CB8AC3E}">
        <p14:creationId xmlns:p14="http://schemas.microsoft.com/office/powerpoint/2010/main" xmlns="" val="286153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9DE685-726D-FBA5-92BD-CE96198ADD0C}"/>
              </a:ext>
            </a:extLst>
          </p:cNvPr>
          <p:cNvSpPr>
            <a:spLocks noGrp="1"/>
          </p:cNvSpPr>
          <p:nvPr>
            <p:ph type="title"/>
          </p:nvPr>
        </p:nvSpPr>
        <p:spPr>
          <a:xfrm>
            <a:off x="1097280" y="286604"/>
            <a:ext cx="10058400" cy="1027189"/>
          </a:xfrm>
        </p:spPr>
        <p:txBody>
          <a:bodyPr/>
          <a:lstStyle/>
          <a:p>
            <a:pPr algn="ctr"/>
            <a:r>
              <a:rPr lang="en-US" b="1" dirty="0"/>
              <a:t>DIFFERENTIAL DIAGNOSIS</a:t>
            </a:r>
            <a:endParaRPr lang="en-IN" b="1" dirty="0"/>
          </a:p>
        </p:txBody>
      </p:sp>
      <p:sp>
        <p:nvSpPr>
          <p:cNvPr id="3" name="Content Placeholder 2">
            <a:extLst>
              <a:ext uri="{FF2B5EF4-FFF2-40B4-BE49-F238E27FC236}">
                <a16:creationId xmlns:a16="http://schemas.microsoft.com/office/drawing/2014/main" xmlns="" id="{B05C953A-D4E8-9097-7B16-23FDC6E3A223}"/>
              </a:ext>
            </a:extLst>
          </p:cNvPr>
          <p:cNvSpPr>
            <a:spLocks noGrp="1"/>
          </p:cNvSpPr>
          <p:nvPr>
            <p:ph idx="1"/>
          </p:nvPr>
        </p:nvSpPr>
        <p:spPr/>
        <p:txBody>
          <a:bodyPr>
            <a:normAutofit/>
          </a:bodyPr>
          <a:lstStyle/>
          <a:p>
            <a:pPr algn="l">
              <a:buFont typeface="Wingdings" panose="05000000000000000000" pitchFamily="2" charset="2"/>
              <a:buChar char="Ø"/>
            </a:pPr>
            <a:r>
              <a:rPr lang="en-US" sz="2400" dirty="0"/>
              <a:t> </a:t>
            </a:r>
            <a:r>
              <a:rPr lang="en-US" sz="2400" b="0" i="0" u="none" strike="noStrike" baseline="0" dirty="0"/>
              <a:t>Pyridoxine deficiency may present with a pellagra‐like dermatitis</a:t>
            </a:r>
          </a:p>
          <a:p>
            <a:pPr algn="l">
              <a:buFont typeface="Wingdings" panose="05000000000000000000" pitchFamily="2" charset="2"/>
              <a:buChar char="Ø"/>
            </a:pPr>
            <a:r>
              <a:rPr lang="en-US" sz="2400" dirty="0"/>
              <a:t> </a:t>
            </a:r>
            <a:r>
              <a:rPr lang="en-US" sz="2400" b="0" i="0" u="none" strike="noStrike" baseline="0" dirty="0"/>
              <a:t>Other photosensitive dermatoses, including</a:t>
            </a:r>
          </a:p>
          <a:p>
            <a:pPr algn="l">
              <a:buFont typeface="Arial" panose="020B0604020202020204" pitchFamily="34" charset="0"/>
              <a:buChar char="•"/>
            </a:pPr>
            <a:r>
              <a:rPr lang="en-IN" sz="2400" b="0" i="0" u="none" strike="noStrike" baseline="0" dirty="0" err="1"/>
              <a:t>porphyrias</a:t>
            </a:r>
            <a:r>
              <a:rPr lang="en-IN" sz="2400" b="0" i="0" u="none" strike="noStrike" baseline="0" dirty="0"/>
              <a:t>, </a:t>
            </a:r>
          </a:p>
          <a:p>
            <a:pPr algn="l">
              <a:buFont typeface="Arial" panose="020B0604020202020204" pitchFamily="34" charset="0"/>
              <a:buChar char="•"/>
            </a:pPr>
            <a:r>
              <a:rPr lang="en-IN" sz="2400" b="0" i="0" u="none" strike="noStrike" baseline="0" dirty="0"/>
              <a:t>polymorphous light eruption, </a:t>
            </a:r>
          </a:p>
          <a:p>
            <a:pPr algn="l">
              <a:buFont typeface="Arial" panose="020B0604020202020204" pitchFamily="34" charset="0"/>
              <a:buChar char="•"/>
            </a:pPr>
            <a:r>
              <a:rPr lang="en-IN" sz="2400" b="0" i="0" u="none" strike="noStrike" baseline="0" dirty="0"/>
              <a:t>chronic actinic dermatitis,</a:t>
            </a:r>
          </a:p>
          <a:p>
            <a:pPr>
              <a:buFont typeface="Arial" panose="020B0604020202020204" pitchFamily="34" charset="0"/>
              <a:buChar char="•"/>
            </a:pPr>
            <a:r>
              <a:rPr lang="en-US" sz="2400" b="0" i="0" u="none" strike="noStrike" baseline="0" dirty="0"/>
              <a:t>photosensitive drug eruptions</a:t>
            </a:r>
          </a:p>
          <a:p>
            <a:pPr algn="l">
              <a:buFont typeface="Arial" panose="020B0604020202020204" pitchFamily="34" charset="0"/>
              <a:buChar char="•"/>
            </a:pPr>
            <a:r>
              <a:rPr lang="en-US" sz="2400" b="0" i="0" u="none" strike="noStrike" baseline="0" dirty="0"/>
              <a:t>cutaneous lupus</a:t>
            </a:r>
          </a:p>
        </p:txBody>
      </p:sp>
    </p:spTree>
    <p:extLst>
      <p:ext uri="{BB962C8B-B14F-4D97-AF65-F5344CB8AC3E}">
        <p14:creationId xmlns:p14="http://schemas.microsoft.com/office/powerpoint/2010/main" xmlns="" val="3300206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A9EAA-D9A8-36FD-5D08-8A8F3849A7B3}"/>
              </a:ext>
            </a:extLst>
          </p:cNvPr>
          <p:cNvSpPr>
            <a:spLocks noGrp="1"/>
          </p:cNvSpPr>
          <p:nvPr>
            <p:ph type="title"/>
          </p:nvPr>
        </p:nvSpPr>
        <p:spPr>
          <a:xfrm>
            <a:off x="1097280" y="286603"/>
            <a:ext cx="10058400" cy="985149"/>
          </a:xfrm>
        </p:spPr>
        <p:txBody>
          <a:bodyPr/>
          <a:lstStyle/>
          <a:p>
            <a:pPr algn="ctr"/>
            <a:r>
              <a:rPr lang="en-US" b="1" dirty="0"/>
              <a:t>INVESTIGATIONS</a:t>
            </a:r>
            <a:endParaRPr lang="en-IN" b="1" dirty="0"/>
          </a:p>
        </p:txBody>
      </p:sp>
      <p:sp>
        <p:nvSpPr>
          <p:cNvPr id="3" name="Content Placeholder 2">
            <a:extLst>
              <a:ext uri="{FF2B5EF4-FFF2-40B4-BE49-F238E27FC236}">
                <a16:creationId xmlns:a16="http://schemas.microsoft.com/office/drawing/2014/main" xmlns="" id="{49026336-977C-C442-D2EE-33C042658AA3}"/>
              </a:ext>
            </a:extLst>
          </p:cNvPr>
          <p:cNvSpPr>
            <a:spLocks noGrp="1"/>
          </p:cNvSpPr>
          <p:nvPr>
            <p:ph idx="1"/>
          </p:nvPr>
        </p:nvSpPr>
        <p:spPr>
          <a:xfrm>
            <a:off x="168165" y="1845733"/>
            <a:ext cx="11761075" cy="4725663"/>
          </a:xfrm>
        </p:spPr>
        <p:txBody>
          <a:bodyPr>
            <a:noAutofit/>
          </a:bodyPr>
          <a:lstStyle/>
          <a:p>
            <a:pPr algn="l">
              <a:buFont typeface="Wingdings" panose="05000000000000000000" pitchFamily="2" charset="2"/>
              <a:buChar char="Ø"/>
            </a:pPr>
            <a:r>
              <a:rPr lang="en-US" sz="2400" b="0" i="0" u="none" strike="noStrike" baseline="0" dirty="0">
                <a:ea typeface="Verdana" panose="020B0604030504040204" pitchFamily="34" charset="0"/>
              </a:rPr>
              <a:t> Blood picture shows megaloblastic anemia.</a:t>
            </a:r>
          </a:p>
          <a:p>
            <a:pPr algn="l">
              <a:buFont typeface="Wingdings" panose="05000000000000000000" pitchFamily="2" charset="2"/>
              <a:buChar char="Ø"/>
            </a:pPr>
            <a:endParaRPr lang="en-US" sz="2400" dirty="0">
              <a:ea typeface="Verdana" panose="020B0604030504040204" pitchFamily="34" charset="0"/>
            </a:endParaRPr>
          </a:p>
          <a:p>
            <a:pPr algn="l">
              <a:buFont typeface="Wingdings" panose="05000000000000000000" pitchFamily="2" charset="2"/>
              <a:buChar char="Ø"/>
            </a:pPr>
            <a:r>
              <a:rPr lang="en-US" sz="2400" b="0" i="0" u="none" strike="noStrike" baseline="0" dirty="0">
                <a:ea typeface="Verdana" panose="020B0604030504040204" pitchFamily="34" charset="0"/>
              </a:rPr>
              <a:t> </a:t>
            </a:r>
            <a:r>
              <a:rPr lang="en-IN" sz="2400" b="0" i="0" u="none" strike="noStrike" baseline="0" dirty="0"/>
              <a:t>Reduced niacin urinary </a:t>
            </a:r>
            <a:r>
              <a:rPr lang="en-US" sz="2400" b="0" i="0" u="none" strike="noStrike" baseline="0" dirty="0"/>
              <a:t>metabolites, such as </a:t>
            </a:r>
            <a:r>
              <a:rPr lang="en-US" sz="2400" b="1" i="1" u="none" strike="noStrike" baseline="0" dirty="0">
                <a:solidFill>
                  <a:schemeClr val="accent1">
                    <a:lumMod val="75000"/>
                  </a:schemeClr>
                </a:solidFill>
              </a:rPr>
              <a:t>N</a:t>
            </a:r>
            <a:r>
              <a:rPr lang="en-US" sz="2400" b="1" i="0" u="none" strike="noStrike" baseline="0" dirty="0">
                <a:solidFill>
                  <a:schemeClr val="accent1">
                    <a:lumMod val="75000"/>
                  </a:schemeClr>
                </a:solidFill>
              </a:rPr>
              <a:t>‐</a:t>
            </a:r>
            <a:r>
              <a:rPr lang="en-US" sz="2400" b="1" i="0" u="none" strike="noStrike" baseline="0" dirty="0" err="1">
                <a:solidFill>
                  <a:schemeClr val="accent1">
                    <a:lumMod val="75000"/>
                  </a:schemeClr>
                </a:solidFill>
              </a:rPr>
              <a:t>methylnicotinamide</a:t>
            </a:r>
            <a:r>
              <a:rPr lang="en-US" sz="2400" b="1" i="0" u="none" strike="noStrike" baseline="0" dirty="0">
                <a:solidFill>
                  <a:schemeClr val="accent1">
                    <a:lumMod val="75000"/>
                  </a:schemeClr>
                </a:solidFill>
              </a:rPr>
              <a:t> </a:t>
            </a:r>
            <a:r>
              <a:rPr lang="en-US" sz="2400" b="0" i="0" u="none" strike="noStrike" baseline="0" dirty="0"/>
              <a:t>and </a:t>
            </a:r>
            <a:r>
              <a:rPr lang="en-US" sz="2400" b="1" i="0" u="none" strike="noStrike" baseline="0" dirty="0">
                <a:solidFill>
                  <a:schemeClr val="accent1">
                    <a:lumMod val="75000"/>
                  </a:schemeClr>
                </a:solidFill>
              </a:rPr>
              <a:t>2‐pyridone</a:t>
            </a:r>
            <a:r>
              <a:rPr lang="en-US" sz="2400" b="0" i="0" u="none" strike="noStrike" baseline="0" dirty="0"/>
              <a:t>, can</a:t>
            </a:r>
          </a:p>
          <a:p>
            <a:pPr algn="l"/>
            <a:r>
              <a:rPr lang="en-US" sz="2400" b="0" i="0" u="none" strike="noStrike" baseline="0" dirty="0"/>
              <a:t>be helpful in confirming diagnosis.</a:t>
            </a:r>
            <a:endParaRPr lang="en-US" sz="2400" b="0" i="0" u="none" strike="noStrike" baseline="0" dirty="0">
              <a:ea typeface="Verdana" panose="020B0604030504040204" pitchFamily="34" charset="0"/>
            </a:endParaRPr>
          </a:p>
          <a:p>
            <a:pPr algn="l">
              <a:buFont typeface="Wingdings" panose="05000000000000000000" pitchFamily="2" charset="2"/>
              <a:buChar char="Ø"/>
            </a:pPr>
            <a:endParaRPr lang="en-US" sz="2400" b="0" i="0" u="none" strike="noStrike" baseline="0" dirty="0">
              <a:ea typeface="Verdana" panose="020B0604030504040204" pitchFamily="34" charset="0"/>
            </a:endParaRPr>
          </a:p>
          <a:p>
            <a:pPr algn="l">
              <a:buFont typeface="Wingdings" panose="05000000000000000000" pitchFamily="2" charset="2"/>
              <a:buChar char="Ø"/>
            </a:pPr>
            <a:r>
              <a:rPr lang="en-US" sz="2400" b="0" i="0" u="none" strike="noStrike" baseline="0" dirty="0">
                <a:ea typeface="Verdana" panose="020B0604030504040204" pitchFamily="34" charset="0"/>
              </a:rPr>
              <a:t> Niacin deficiency is assessed by fluorometric assays of urinary metabolites </a:t>
            </a:r>
          </a:p>
          <a:p>
            <a:pPr marL="0" indent="0" algn="l">
              <a:buNone/>
            </a:pPr>
            <a:r>
              <a:rPr lang="en-US" sz="2400" dirty="0">
                <a:ea typeface="Verdana" panose="020B0604030504040204" pitchFamily="34" charset="0"/>
              </a:rPr>
              <a:t> </a:t>
            </a:r>
            <a:r>
              <a:rPr lang="en-US" sz="2400" b="0" i="0" u="none" strike="noStrike" baseline="0" dirty="0">
                <a:ea typeface="Verdana" panose="020B0604030504040204" pitchFamily="34" charset="0"/>
              </a:rPr>
              <a:t>(</a:t>
            </a:r>
            <a:r>
              <a:rPr lang="en-US" sz="2400" b="1" i="0" u="none" strike="noStrike" baseline="0" dirty="0">
                <a:solidFill>
                  <a:schemeClr val="accent1">
                    <a:lumMod val="75000"/>
                  </a:schemeClr>
                </a:solidFill>
                <a:ea typeface="Verdana" panose="020B0604030504040204" pitchFamily="34" charset="0"/>
              </a:rPr>
              <a:t>2 </a:t>
            </a:r>
            <a:r>
              <a:rPr lang="en-US" sz="2400" b="1" i="0" u="none" strike="noStrike" baseline="0" dirty="0" err="1">
                <a:solidFill>
                  <a:schemeClr val="accent1">
                    <a:lumMod val="75000"/>
                  </a:schemeClr>
                </a:solidFill>
                <a:ea typeface="Verdana" panose="020B0604030504040204" pitchFamily="34" charset="0"/>
              </a:rPr>
              <a:t>pyridone</a:t>
            </a:r>
            <a:r>
              <a:rPr lang="en-US" sz="2400" b="1" i="0" u="none" strike="noStrike" baseline="0" dirty="0">
                <a:solidFill>
                  <a:schemeClr val="accent1">
                    <a:lumMod val="75000"/>
                  </a:schemeClr>
                </a:solidFill>
                <a:ea typeface="Verdana" panose="020B0604030504040204" pitchFamily="34" charset="0"/>
              </a:rPr>
              <a:t>/N methyl</a:t>
            </a:r>
            <a:r>
              <a:rPr lang="en-US" sz="2400" b="1" dirty="0">
                <a:solidFill>
                  <a:schemeClr val="accent1">
                    <a:lumMod val="75000"/>
                  </a:schemeClr>
                </a:solidFill>
                <a:ea typeface="Verdana" panose="020B0604030504040204" pitchFamily="34" charset="0"/>
              </a:rPr>
              <a:t> </a:t>
            </a:r>
            <a:r>
              <a:rPr lang="en-US" sz="2400" b="1" i="0" u="none" strike="noStrike" baseline="0" dirty="0">
                <a:solidFill>
                  <a:schemeClr val="accent1">
                    <a:lumMod val="75000"/>
                  </a:schemeClr>
                </a:solidFill>
                <a:ea typeface="Verdana" panose="020B0604030504040204" pitchFamily="34" charset="0"/>
              </a:rPr>
              <a:t>niacinamide ratio less than 2.0</a:t>
            </a:r>
            <a:r>
              <a:rPr lang="en-US" sz="2400" b="0" i="0" u="none" strike="noStrike" baseline="0" dirty="0">
                <a:ea typeface="Verdana" panose="020B0604030504040204" pitchFamily="34" charset="0"/>
              </a:rPr>
              <a:t>).</a:t>
            </a:r>
          </a:p>
          <a:p>
            <a:pPr marL="0" indent="0" algn="l">
              <a:buNone/>
            </a:pPr>
            <a:endParaRPr lang="en-US" sz="2400" b="0" i="0" u="none" strike="noStrike" baseline="0" dirty="0">
              <a:ea typeface="Verdana" panose="020B0604030504040204" pitchFamily="34" charset="0"/>
            </a:endParaRPr>
          </a:p>
          <a:p>
            <a:pPr algn="l">
              <a:buFont typeface="Wingdings" panose="05000000000000000000" pitchFamily="2" charset="2"/>
              <a:buChar char="Ø"/>
            </a:pPr>
            <a:r>
              <a:rPr lang="en-US" sz="2400" b="0" i="0" u="none" strike="noStrike" baseline="0" dirty="0">
                <a:ea typeface="Verdana" panose="020B0604030504040204" pitchFamily="34" charset="0"/>
              </a:rPr>
              <a:t> Histopathological changes depend upon the stage of the disease. </a:t>
            </a:r>
            <a:endParaRPr lang="en-IN" sz="2400" dirty="0">
              <a:ea typeface="Verdana" panose="020B0604030504040204" pitchFamily="34" charset="0"/>
            </a:endParaRPr>
          </a:p>
        </p:txBody>
      </p:sp>
    </p:spTree>
    <p:extLst>
      <p:ext uri="{BB962C8B-B14F-4D97-AF65-F5344CB8AC3E}">
        <p14:creationId xmlns:p14="http://schemas.microsoft.com/office/powerpoint/2010/main" xmlns="" val="1430731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B0F4D0-445E-103F-F8E9-8F1FB82B7C7C}"/>
              </a:ext>
            </a:extLst>
          </p:cNvPr>
          <p:cNvSpPr/>
          <p:nvPr/>
        </p:nvSpPr>
        <p:spPr>
          <a:xfrm>
            <a:off x="1660634" y="399392"/>
            <a:ext cx="8870731" cy="5665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t> Classically  Histopathology of skin lesions reveal:</a:t>
            </a:r>
          </a:p>
          <a:p>
            <a:pPr marL="285750" indent="-285750" algn="l">
              <a:buFont typeface="Arial" panose="020B0604020202020204" pitchFamily="34" charset="0"/>
              <a:buChar char="•"/>
            </a:pPr>
            <a:r>
              <a:rPr lang="en-IN" sz="2400" b="0" i="0" u="none" strike="noStrike" baseline="0" dirty="0">
                <a:ea typeface="Verdana" panose="020B0604030504040204" pitchFamily="34" charset="0"/>
              </a:rPr>
              <a:t>Hyperkeratosis, </a:t>
            </a:r>
          </a:p>
          <a:p>
            <a:pPr marL="342900" indent="-342900" algn="l">
              <a:buFont typeface="Arial" panose="020B0604020202020204" pitchFamily="34" charset="0"/>
              <a:buChar char="•"/>
            </a:pPr>
            <a:r>
              <a:rPr lang="en-IN" sz="2400" b="0" i="0" u="none" strike="noStrike" baseline="0" dirty="0">
                <a:ea typeface="Verdana" panose="020B0604030504040204" pitchFamily="34" charset="0"/>
              </a:rPr>
              <a:t>patchy parakeratosis, </a:t>
            </a:r>
          </a:p>
          <a:p>
            <a:pPr marL="342900" indent="-342900" algn="l">
              <a:buFont typeface="Arial" panose="020B0604020202020204" pitchFamily="34" charset="0"/>
              <a:buChar char="•"/>
            </a:pPr>
            <a:r>
              <a:rPr lang="en-US" sz="2400" b="0" i="0" u="none" strike="noStrike" baseline="0" dirty="0">
                <a:ea typeface="Verdana" panose="020B0604030504040204" pitchFamily="34" charset="0"/>
              </a:rPr>
              <a:t>acanthosis, </a:t>
            </a:r>
          </a:p>
          <a:p>
            <a:pPr marL="342900" indent="-342900" algn="l">
              <a:buFont typeface="Arial" panose="020B0604020202020204" pitchFamily="34" charset="0"/>
              <a:buChar char="•"/>
            </a:pPr>
            <a:r>
              <a:rPr lang="en-US" sz="2400" b="0" i="0" u="none" strike="noStrike" baseline="0" dirty="0">
                <a:ea typeface="Verdana" panose="020B0604030504040204" pitchFamily="34" charset="0"/>
              </a:rPr>
              <a:t>melanin pigment is increased throughout the epidermis,</a:t>
            </a:r>
          </a:p>
          <a:p>
            <a:pPr marL="342900" indent="-342900" algn="l">
              <a:buFont typeface="Arial" panose="020B0604020202020204" pitchFamily="34" charset="0"/>
              <a:buChar char="•"/>
            </a:pPr>
            <a:r>
              <a:rPr lang="en-US" sz="2400" b="0" i="0" u="none" strike="noStrike" baseline="0" dirty="0">
                <a:ea typeface="Verdana" panose="020B0604030504040204" pitchFamily="34" charset="0"/>
              </a:rPr>
              <a:t>Marked vacuolar changes are seen in the upper stratum </a:t>
            </a:r>
            <a:r>
              <a:rPr lang="en-US" sz="2400" b="0" i="0" u="none" strike="noStrike" baseline="0" dirty="0" err="1">
                <a:ea typeface="Verdana" panose="020B0604030504040204" pitchFamily="34" charset="0"/>
              </a:rPr>
              <a:t>malpighii</a:t>
            </a:r>
            <a:r>
              <a:rPr lang="en-US" sz="2400" b="0" i="0" u="none" strike="noStrike" baseline="0" dirty="0">
                <a:ea typeface="Verdana" panose="020B0604030504040204" pitchFamily="34" charset="0"/>
              </a:rPr>
              <a:t>,</a:t>
            </a:r>
          </a:p>
          <a:p>
            <a:pPr marL="342900" indent="-342900" algn="l">
              <a:buFont typeface="Arial" panose="020B0604020202020204" pitchFamily="34" charset="0"/>
              <a:buChar char="•"/>
            </a:pPr>
            <a:r>
              <a:rPr lang="en-US" sz="2400" b="0" i="0" u="none" strike="noStrike" baseline="0" dirty="0">
                <a:ea typeface="Verdana" panose="020B0604030504040204" pitchFamily="34" charset="0"/>
              </a:rPr>
              <a:t>rete ridges are elongated,</a:t>
            </a:r>
          </a:p>
          <a:p>
            <a:pPr marL="342900" indent="-342900" algn="l">
              <a:buFont typeface="Arial" panose="020B0604020202020204" pitchFamily="34" charset="0"/>
              <a:buChar char="•"/>
            </a:pPr>
            <a:r>
              <a:rPr lang="en-US" sz="2400" b="0" i="0" u="none" strike="noStrike" baseline="0" dirty="0">
                <a:ea typeface="Verdana" panose="020B0604030504040204" pitchFamily="34" charset="0"/>
              </a:rPr>
              <a:t>Dermis </a:t>
            </a:r>
            <a:r>
              <a:rPr lang="en-IN" sz="2400" b="0" i="0" u="none" strike="noStrike" baseline="0" dirty="0">
                <a:ea typeface="Verdana" panose="020B0604030504040204" pitchFamily="34" charset="0"/>
              </a:rPr>
              <a:t>shows moderate vascular dilatation, a perivascular </a:t>
            </a:r>
            <a:r>
              <a:rPr lang="en-US" sz="2400" b="0" i="0" u="none" strike="noStrike" baseline="0" dirty="0">
                <a:ea typeface="Verdana" panose="020B0604030504040204" pitchFamily="34" charset="0"/>
              </a:rPr>
              <a:t>mononuclear cell infiltrate, and edematous collagen,</a:t>
            </a:r>
          </a:p>
          <a:p>
            <a:pPr marL="342900" indent="-342900" algn="l">
              <a:buFont typeface="Arial" panose="020B0604020202020204" pitchFamily="34" charset="0"/>
              <a:buChar char="•"/>
            </a:pPr>
            <a:r>
              <a:rPr lang="en-US" sz="2400" b="0" i="0" u="none" strike="noStrike" baseline="0" dirty="0">
                <a:ea typeface="Verdana" panose="020B0604030504040204" pitchFamily="34" charset="0"/>
              </a:rPr>
              <a:t>Sebaceous glands and hair follicles are often atrophic,</a:t>
            </a:r>
          </a:p>
          <a:p>
            <a:pPr marL="342900" indent="-342900" algn="l">
              <a:buFont typeface="Arial" panose="020B0604020202020204" pitchFamily="34" charset="0"/>
              <a:buChar char="•"/>
            </a:pPr>
            <a:r>
              <a:rPr lang="en-US" sz="2400" b="0" i="0" u="none" strike="noStrike" baseline="0" dirty="0">
                <a:ea typeface="Verdana" panose="020B0604030504040204" pitchFamily="34" charset="0"/>
              </a:rPr>
              <a:t> Degeneration of peripheral cutaneous nerves may be seen.</a:t>
            </a:r>
            <a:endParaRPr lang="en-IN" sz="2400" dirty="0"/>
          </a:p>
        </p:txBody>
      </p:sp>
    </p:spTree>
    <p:extLst>
      <p:ext uri="{BB962C8B-B14F-4D97-AF65-F5344CB8AC3E}">
        <p14:creationId xmlns:p14="http://schemas.microsoft.com/office/powerpoint/2010/main" xmlns="" val="354307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EDF69-66EE-A179-3633-79B9C63A6A57}"/>
              </a:ext>
            </a:extLst>
          </p:cNvPr>
          <p:cNvSpPr>
            <a:spLocks noGrp="1"/>
          </p:cNvSpPr>
          <p:nvPr>
            <p:ph type="title"/>
          </p:nvPr>
        </p:nvSpPr>
        <p:spPr>
          <a:xfrm>
            <a:off x="1066800" y="0"/>
            <a:ext cx="10058400" cy="1450757"/>
          </a:xfrm>
        </p:spPr>
        <p:txBody>
          <a:bodyPr/>
          <a:lstStyle/>
          <a:p>
            <a:pPr algn="ctr"/>
            <a:r>
              <a:rPr lang="en-US" b="1" dirty="0"/>
              <a:t>TREATMENT</a:t>
            </a:r>
            <a:endParaRPr lang="en-IN" b="1" dirty="0"/>
          </a:p>
        </p:txBody>
      </p:sp>
      <p:sp>
        <p:nvSpPr>
          <p:cNvPr id="3" name="Content Placeholder 2">
            <a:extLst>
              <a:ext uri="{FF2B5EF4-FFF2-40B4-BE49-F238E27FC236}">
                <a16:creationId xmlns:a16="http://schemas.microsoft.com/office/drawing/2014/main" xmlns="" id="{31FB1AAD-7065-3609-358E-1550B5FC41FF}"/>
              </a:ext>
            </a:extLst>
          </p:cNvPr>
          <p:cNvSpPr>
            <a:spLocks noGrp="1"/>
          </p:cNvSpPr>
          <p:nvPr>
            <p:ph idx="1"/>
          </p:nvPr>
        </p:nvSpPr>
        <p:spPr>
          <a:xfrm>
            <a:off x="1" y="2039008"/>
            <a:ext cx="12192000" cy="5176344"/>
          </a:xfrm>
        </p:spPr>
        <p:txBody>
          <a:bodyPr>
            <a:normAutofit/>
          </a:bodyPr>
          <a:lstStyle/>
          <a:p>
            <a:pPr algn="l">
              <a:buFont typeface="Wingdings" panose="05000000000000000000" pitchFamily="2" charset="2"/>
              <a:buChar char="Ø"/>
            </a:pPr>
            <a:r>
              <a:rPr lang="en-US" sz="1800" b="0" i="0" u="none" strike="noStrike" baseline="0" dirty="0">
                <a:latin typeface="Verdana" panose="020B0604030504040204" pitchFamily="34" charset="0"/>
              </a:rPr>
              <a:t> </a:t>
            </a:r>
            <a:r>
              <a:rPr lang="en-US" sz="2400" b="0" i="0" u="none" strike="noStrike" baseline="0" dirty="0">
                <a:ea typeface="Verdana" panose="020B0604030504040204" pitchFamily="34" charset="0"/>
              </a:rPr>
              <a:t>The RDA is 0.66 mg per 1000 Kcal (10–20 mg/day which is equal to 60mg of exogenous Tryptophan).</a:t>
            </a:r>
          </a:p>
          <a:p>
            <a:pPr algn="l">
              <a:buFont typeface="Wingdings" panose="05000000000000000000" pitchFamily="2" charset="2"/>
              <a:buChar char="Ø"/>
            </a:pPr>
            <a:r>
              <a:rPr lang="en-US" sz="2400" dirty="0">
                <a:ea typeface="Verdana" panose="020B0604030504040204" pitchFamily="34" charset="0"/>
              </a:rPr>
              <a:t> N</a:t>
            </a:r>
            <a:r>
              <a:rPr lang="en-US" sz="2400" b="0" i="0" u="none" strike="noStrike" baseline="0" dirty="0">
                <a:ea typeface="Verdana" panose="020B0604030504040204" pitchFamily="34" charset="0"/>
              </a:rPr>
              <a:t>iacin causes unpleasant flushing, itching, burning, or tingling sensations, hence Niacinamide is preferred for therapy and 300–500 mg/day orally in divided doses is recommended. </a:t>
            </a:r>
          </a:p>
          <a:p>
            <a:pPr algn="l">
              <a:buFont typeface="Wingdings" panose="05000000000000000000" pitchFamily="2" charset="2"/>
              <a:buChar char="Ø"/>
            </a:pPr>
            <a:r>
              <a:rPr lang="en-US" sz="2400" dirty="0">
                <a:ea typeface="Verdana" panose="020B0604030504040204" pitchFamily="34" charset="0"/>
              </a:rPr>
              <a:t> </a:t>
            </a:r>
            <a:r>
              <a:rPr lang="en-IN" sz="2400" b="0" i="0" u="none" strike="noStrike" baseline="0" dirty="0"/>
              <a:t>Neuropsychiatric </a:t>
            </a:r>
            <a:r>
              <a:rPr lang="en-US" sz="2400" b="0" i="0" u="none" strike="noStrike" baseline="0" dirty="0"/>
              <a:t>symptoms improve within the first 24–48 h of treatment, diarrhea improves in few days,  while cutaneous disease (erythema, mucosal lesions) may require weeks to remit</a:t>
            </a:r>
            <a:endParaRPr lang="en-US" sz="2400" b="0" i="0" u="none" strike="noStrike" baseline="0" dirty="0">
              <a:ea typeface="Verdana" panose="020B0604030504040204" pitchFamily="34" charset="0"/>
            </a:endParaRPr>
          </a:p>
          <a:p>
            <a:pPr algn="l">
              <a:buFont typeface="Wingdings" panose="05000000000000000000" pitchFamily="2" charset="2"/>
              <a:buChar char="Ø"/>
            </a:pPr>
            <a:r>
              <a:rPr lang="en-US" sz="2400" b="0" i="0" u="none" strike="noStrike" baseline="0" dirty="0">
                <a:ea typeface="Verdana" panose="020B0604030504040204" pitchFamily="34" charset="0"/>
              </a:rPr>
              <a:t> When oral therapy is precluded, 100 mg of niacinamide is injected intramuscularly three times a day. </a:t>
            </a:r>
          </a:p>
          <a:p>
            <a:pPr algn="l">
              <a:buFont typeface="Wingdings" panose="05000000000000000000" pitchFamily="2" charset="2"/>
              <a:buChar char="Ø"/>
            </a:pPr>
            <a:r>
              <a:rPr lang="en-US" sz="2400" b="0" i="0" u="none" strike="noStrike" baseline="0" dirty="0">
                <a:ea typeface="Verdana" panose="020B0604030504040204" pitchFamily="34" charset="0"/>
              </a:rPr>
              <a:t> In</a:t>
            </a:r>
            <a:r>
              <a:rPr lang="en-US" sz="2400" dirty="0">
                <a:ea typeface="Verdana" panose="020B0604030504040204" pitchFamily="34" charset="0"/>
              </a:rPr>
              <a:t> </a:t>
            </a:r>
            <a:r>
              <a:rPr lang="en-US" sz="2400" b="0" i="0" u="none" strike="noStrike" baseline="0" dirty="0">
                <a:ea typeface="Verdana" panose="020B0604030504040204" pitchFamily="34" charset="0"/>
              </a:rPr>
              <a:t>severe cases with encephalopathy, 1000 mg of niacinamide is recommended orally in addition to </a:t>
            </a:r>
            <a:r>
              <a:rPr lang="en-IN" sz="2400" b="0" i="0" u="none" strike="noStrike" baseline="0" dirty="0">
                <a:ea typeface="Verdana" panose="020B0604030504040204" pitchFamily="34" charset="0"/>
              </a:rPr>
              <a:t>100–200 mg parenterally.</a:t>
            </a:r>
          </a:p>
          <a:p>
            <a:pPr marL="0" indent="0" algn="l">
              <a:buNone/>
            </a:pPr>
            <a:endParaRPr lang="en-US" sz="2400" b="0" i="0" u="none" strike="noStrike" baseline="0" dirty="0">
              <a:ea typeface="Verdana" panose="020B0604030504040204" pitchFamily="34" charset="0"/>
            </a:endParaRPr>
          </a:p>
        </p:txBody>
      </p:sp>
    </p:spTree>
    <p:extLst>
      <p:ext uri="{BB962C8B-B14F-4D97-AF65-F5344CB8AC3E}">
        <p14:creationId xmlns:p14="http://schemas.microsoft.com/office/powerpoint/2010/main" xmlns="" val="24382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7655209-9AC2-BAE9-1796-C84C11D0E1A0}"/>
              </a:ext>
            </a:extLst>
          </p:cNvPr>
          <p:cNvSpPr txBox="1"/>
          <p:nvPr/>
        </p:nvSpPr>
        <p:spPr>
          <a:xfrm>
            <a:off x="189186" y="346842"/>
            <a:ext cx="11813628" cy="5632311"/>
          </a:xfrm>
          <a:prstGeom prst="rect">
            <a:avLst/>
          </a:prstGeom>
          <a:noFill/>
        </p:spPr>
        <p:txBody>
          <a:bodyPr wrap="square" rtlCol="0">
            <a:spAutoFit/>
          </a:bodyPr>
          <a:lstStyle/>
          <a:p>
            <a:pPr marL="285750" indent="-285750" algn="l">
              <a:buFont typeface="Wingdings" panose="05000000000000000000" pitchFamily="2" charset="2"/>
              <a:buChar char="Ø"/>
            </a:pPr>
            <a:r>
              <a:rPr lang="en-US" sz="2400" dirty="0"/>
              <a:t> </a:t>
            </a:r>
            <a:r>
              <a:rPr lang="en-IN" sz="2400" b="0" i="0" u="none" strike="noStrike" baseline="0" dirty="0"/>
              <a:t>B-complex vitamins, </a:t>
            </a:r>
            <a:r>
              <a:rPr lang="en-US" sz="2400" b="0" i="0" u="none" strike="noStrike" baseline="0" dirty="0"/>
              <a:t>pyridoxine, and riboflavin also needs to be supplemented for the </a:t>
            </a:r>
            <a:r>
              <a:rPr lang="fr-FR" sz="2400" b="0" i="0" u="none" strike="noStrike" baseline="0" dirty="0" err="1"/>
              <a:t>neurological</a:t>
            </a:r>
            <a:r>
              <a:rPr lang="fr-FR" sz="2400" b="0" i="0" u="none" strike="noStrike" baseline="0" dirty="0"/>
              <a:t> manifestations.</a:t>
            </a:r>
          </a:p>
          <a:p>
            <a:pPr marL="285750" indent="-285750" algn="l">
              <a:buFont typeface="Wingdings" panose="05000000000000000000" pitchFamily="2" charset="2"/>
              <a:buChar char="Ø"/>
            </a:pPr>
            <a:endParaRPr lang="fr-FR" sz="2400" b="0" i="0" u="none" strike="noStrike" baseline="0" dirty="0"/>
          </a:p>
          <a:p>
            <a:pPr marL="285750" indent="-285750" algn="l">
              <a:buFont typeface="Wingdings" panose="05000000000000000000" pitchFamily="2" charset="2"/>
              <a:buChar char="Ø"/>
            </a:pPr>
            <a:r>
              <a:rPr lang="fr-FR" sz="2400" b="0" i="0" u="none" strike="noStrike" baseline="0" dirty="0" err="1"/>
              <a:t>Proteins</a:t>
            </a:r>
            <a:r>
              <a:rPr lang="fr-FR" sz="2400" b="0" i="0" u="none" strike="noStrike" baseline="0" dirty="0"/>
              <a:t> and </a:t>
            </a:r>
            <a:r>
              <a:rPr lang="fr-FR" sz="2400" b="0" i="0" u="none" strike="noStrike" baseline="0" dirty="0" err="1"/>
              <a:t>iron</a:t>
            </a:r>
            <a:r>
              <a:rPr lang="fr-FR" sz="2400" dirty="0"/>
              <a:t> </a:t>
            </a:r>
            <a:r>
              <a:rPr lang="en-US" sz="2400" b="0" i="0" u="none" strike="noStrike" baseline="0" dirty="0"/>
              <a:t>should also be supplemented.</a:t>
            </a:r>
          </a:p>
          <a:p>
            <a:pPr algn="l"/>
            <a:r>
              <a:rPr lang="en-US" sz="2400" b="0" i="0" u="none" strike="noStrike" baseline="0" dirty="0"/>
              <a:t> </a:t>
            </a:r>
          </a:p>
          <a:p>
            <a:pPr marL="285750" indent="-285750" algn="l">
              <a:buFont typeface="Wingdings" panose="05000000000000000000" pitchFamily="2" charset="2"/>
              <a:buChar char="Ø"/>
            </a:pPr>
            <a:r>
              <a:rPr lang="en-US" sz="2400" b="0" i="0" u="none" strike="noStrike" baseline="0" dirty="0"/>
              <a:t>A balanced diet should be prescribed. </a:t>
            </a:r>
          </a:p>
          <a:p>
            <a:pPr marL="285750" indent="-285750" algn="l">
              <a:buFont typeface="Wingdings" panose="05000000000000000000" pitchFamily="2" charset="2"/>
              <a:buChar char="Ø"/>
            </a:pPr>
            <a:endParaRPr lang="en-US" sz="2400" b="0" i="0" u="none" strike="noStrike" baseline="0" dirty="0"/>
          </a:p>
          <a:p>
            <a:pPr marL="285750" indent="-285750" algn="l">
              <a:buFont typeface="Wingdings" panose="05000000000000000000" pitchFamily="2" charset="2"/>
              <a:buChar char="Ø"/>
            </a:pPr>
            <a:r>
              <a:rPr lang="en-US" sz="2400" b="0" i="0" u="none" strike="noStrike" baseline="0" dirty="0"/>
              <a:t>Adequate intake of niacin and tryptophan rich foods and avoidance of total dependence on maize or jowar prevent pellagra in </a:t>
            </a:r>
            <a:r>
              <a:rPr lang="en-IN" sz="2400" b="0" i="0" u="none" strike="noStrike" baseline="0" dirty="0"/>
              <a:t>endemic areas.</a:t>
            </a:r>
          </a:p>
          <a:p>
            <a:pPr marL="285750" indent="-285750" algn="l">
              <a:buFont typeface="Wingdings" panose="05000000000000000000" pitchFamily="2" charset="2"/>
              <a:buChar char="Ø"/>
            </a:pPr>
            <a:endParaRPr lang="en-IN" sz="2400" b="0" i="0" u="none" strike="noStrike" baseline="0" dirty="0"/>
          </a:p>
          <a:p>
            <a:pPr marL="285750" indent="-285750" algn="l">
              <a:buFont typeface="Wingdings" panose="05000000000000000000" pitchFamily="2" charset="2"/>
              <a:buChar char="Ø"/>
            </a:pPr>
            <a:r>
              <a:rPr lang="en-US" sz="2400" b="0" i="0" u="none" strike="noStrike" baseline="0" dirty="0"/>
              <a:t>Topical therapy with zinc oxide ointment or </a:t>
            </a:r>
            <a:r>
              <a:rPr lang="en-IN" sz="2400" b="0" i="0" u="none" strike="noStrike" baseline="0" dirty="0"/>
              <a:t>sunscreens may be advised.</a:t>
            </a:r>
          </a:p>
          <a:p>
            <a:pPr marL="285750" indent="-285750" algn="l">
              <a:buFont typeface="Wingdings" panose="05000000000000000000" pitchFamily="2" charset="2"/>
              <a:buChar char="Ø"/>
            </a:pPr>
            <a:endParaRPr lang="en-IN" sz="2400" b="0" i="0" u="none" strike="noStrike" baseline="0" dirty="0"/>
          </a:p>
          <a:p>
            <a:pPr algn="l"/>
            <a:endParaRPr lang="en-IN" sz="2400" dirty="0"/>
          </a:p>
          <a:p>
            <a:pPr marL="342900" indent="-342900" algn="l">
              <a:buFont typeface="Wingdings" panose="05000000000000000000" pitchFamily="2" charset="2"/>
              <a:buChar char="q"/>
            </a:pPr>
            <a:r>
              <a:rPr lang="en-IN" sz="2400" dirty="0"/>
              <a:t> Other uses: </a:t>
            </a:r>
            <a:r>
              <a:rPr lang="en-US" sz="2400" b="0" i="0" u="none" strike="noStrike" baseline="0" dirty="0">
                <a:ea typeface="Verdana" panose="020B0604030504040204" pitchFamily="34" charset="0"/>
              </a:rPr>
              <a:t>Niacin is commonly used as anti-inflammatory drug topically in acne vulgaris and systemically in </a:t>
            </a:r>
            <a:r>
              <a:rPr lang="en-IN" sz="2400" b="0" i="0" u="none" strike="noStrike" baseline="0" dirty="0">
                <a:ea typeface="Verdana" panose="020B0604030504040204" pitchFamily="34" charset="0"/>
              </a:rPr>
              <a:t>photodermatitis and bullous pemphigoid</a:t>
            </a:r>
            <a:endParaRPr lang="en-IN" sz="2400" dirty="0">
              <a:ea typeface="Verdana" panose="020B0604030504040204" pitchFamily="34" charset="0"/>
            </a:endParaRPr>
          </a:p>
        </p:txBody>
      </p:sp>
    </p:spTree>
    <p:extLst>
      <p:ext uri="{BB962C8B-B14F-4D97-AF65-F5344CB8AC3E}">
        <p14:creationId xmlns:p14="http://schemas.microsoft.com/office/powerpoint/2010/main" xmlns="" val="4075392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E9B10-7D48-E624-902A-C5789AE1A870}"/>
              </a:ext>
            </a:extLst>
          </p:cNvPr>
          <p:cNvSpPr>
            <a:spLocks noGrp="1"/>
          </p:cNvSpPr>
          <p:nvPr>
            <p:ph type="ctrTitle"/>
          </p:nvPr>
        </p:nvSpPr>
        <p:spPr>
          <a:xfrm>
            <a:off x="1097280" y="758952"/>
            <a:ext cx="10058400" cy="3045793"/>
          </a:xfrm>
        </p:spPr>
        <p:txBody>
          <a:bodyPr/>
          <a:lstStyle/>
          <a:p>
            <a:pPr algn="ctr"/>
            <a:r>
              <a:rPr lang="en-US" b="1" dirty="0"/>
              <a:t>VITAMIN A RELATED DERMATOSES</a:t>
            </a:r>
            <a:endParaRPr lang="en-IN" b="1" dirty="0"/>
          </a:p>
        </p:txBody>
      </p:sp>
      <p:sp>
        <p:nvSpPr>
          <p:cNvPr id="3" name="Subtitle 2">
            <a:extLst>
              <a:ext uri="{FF2B5EF4-FFF2-40B4-BE49-F238E27FC236}">
                <a16:creationId xmlns:a16="http://schemas.microsoft.com/office/drawing/2014/main" xmlns="" id="{6BFB8E5F-F369-1926-1396-5FA1F4615944}"/>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xmlns="" val="381235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047FC-1E38-48E4-233A-468D34280F76}"/>
              </a:ext>
            </a:extLst>
          </p:cNvPr>
          <p:cNvSpPr>
            <a:spLocks noGrp="1"/>
          </p:cNvSpPr>
          <p:nvPr>
            <p:ph type="title"/>
          </p:nvPr>
        </p:nvSpPr>
        <p:spPr>
          <a:xfrm>
            <a:off x="1097280" y="286604"/>
            <a:ext cx="10058400" cy="890556"/>
          </a:xfrm>
        </p:spPr>
        <p:txBody>
          <a:bodyPr/>
          <a:lstStyle/>
          <a:p>
            <a:pPr algn="ctr"/>
            <a:r>
              <a:rPr lang="en-US" b="1" dirty="0"/>
              <a:t>VITAMINS</a:t>
            </a:r>
            <a:endParaRPr lang="en-IN" b="1" dirty="0"/>
          </a:p>
        </p:txBody>
      </p:sp>
      <p:sp>
        <p:nvSpPr>
          <p:cNvPr id="3" name="Content Placeholder 2">
            <a:extLst>
              <a:ext uri="{FF2B5EF4-FFF2-40B4-BE49-F238E27FC236}">
                <a16:creationId xmlns:a16="http://schemas.microsoft.com/office/drawing/2014/main" xmlns="" id="{2A21D2B6-B8AC-ECAC-BD44-B5871B0F9EF8}"/>
              </a:ext>
            </a:extLst>
          </p:cNvPr>
          <p:cNvSpPr>
            <a:spLocks noGrp="1"/>
          </p:cNvSpPr>
          <p:nvPr>
            <p:ph idx="1"/>
          </p:nvPr>
        </p:nvSpPr>
        <p:spPr>
          <a:xfrm>
            <a:off x="483476" y="1713186"/>
            <a:ext cx="11540358" cy="4239990"/>
          </a:xfrm>
        </p:spPr>
        <p:txBody>
          <a:bodyPr>
            <a:normAutofit/>
          </a:bodyPr>
          <a:lstStyle/>
          <a:p>
            <a:pPr algn="l">
              <a:buFont typeface="Wingdings" panose="05000000000000000000" pitchFamily="2" charset="2"/>
              <a:buChar char="v"/>
            </a:pPr>
            <a:r>
              <a:rPr lang="en-US" sz="2800" dirty="0"/>
              <a:t> </a:t>
            </a:r>
            <a:r>
              <a:rPr lang="en-US" sz="2800" b="0" i="0" u="none" strike="noStrike" baseline="0" dirty="0">
                <a:latin typeface="Verdana" panose="020B0604030504040204" pitchFamily="34" charset="0"/>
              </a:rPr>
              <a:t>Vitamins are organically active molecules that are</a:t>
            </a:r>
          </a:p>
          <a:p>
            <a:pPr algn="l"/>
            <a:r>
              <a:rPr lang="en-US" sz="2800" b="0" i="0" u="none" strike="noStrike" baseline="0" dirty="0">
                <a:latin typeface="Verdana" panose="020B0604030504040204" pitchFamily="34" charset="0"/>
              </a:rPr>
              <a:t>essential to normal body functions. </a:t>
            </a:r>
          </a:p>
          <a:p>
            <a:pPr algn="l">
              <a:buFont typeface="Wingdings" panose="05000000000000000000" pitchFamily="2" charset="2"/>
              <a:buChar char="v"/>
            </a:pPr>
            <a:r>
              <a:rPr lang="en-US" sz="2800" b="0" i="0" u="none" strike="noStrike" baseline="0" dirty="0">
                <a:latin typeface="Verdana" panose="020B0604030504040204" pitchFamily="34" charset="0"/>
              </a:rPr>
              <a:t>They act as coenzymes of different enzyme systems.</a:t>
            </a:r>
          </a:p>
          <a:p>
            <a:pPr algn="l">
              <a:buFont typeface="Wingdings" panose="05000000000000000000" pitchFamily="2" charset="2"/>
              <a:buChar char="v"/>
            </a:pPr>
            <a:r>
              <a:rPr lang="en-US" sz="2800" b="0" i="0" u="none" strike="noStrike" baseline="0" dirty="0">
                <a:latin typeface="Verdana" panose="020B0604030504040204" pitchFamily="34" charset="0"/>
              </a:rPr>
              <a:t>Vitamins are of two types: </a:t>
            </a:r>
          </a:p>
        </p:txBody>
      </p:sp>
      <p:cxnSp>
        <p:nvCxnSpPr>
          <p:cNvPr id="5" name="Straight Arrow Connector 4">
            <a:extLst>
              <a:ext uri="{FF2B5EF4-FFF2-40B4-BE49-F238E27FC236}">
                <a16:creationId xmlns:a16="http://schemas.microsoft.com/office/drawing/2014/main" xmlns="" id="{696F756A-DF8E-085C-E4F0-74F02779EC67}"/>
              </a:ext>
            </a:extLst>
          </p:cNvPr>
          <p:cNvCxnSpPr/>
          <p:nvPr/>
        </p:nvCxnSpPr>
        <p:spPr>
          <a:xfrm flipH="1">
            <a:off x="4843167" y="3544613"/>
            <a:ext cx="1114096" cy="7646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xmlns="" id="{9AC557DC-A3BB-9D18-D74B-6988A1AFD2AA}"/>
              </a:ext>
            </a:extLst>
          </p:cNvPr>
          <p:cNvCxnSpPr>
            <a:cxnSpLocks/>
          </p:cNvCxnSpPr>
          <p:nvPr/>
        </p:nvCxnSpPr>
        <p:spPr>
          <a:xfrm>
            <a:off x="6003509" y="3552028"/>
            <a:ext cx="1114096" cy="7646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Rectangle: Rounded Corners 8">
            <a:extLst>
              <a:ext uri="{FF2B5EF4-FFF2-40B4-BE49-F238E27FC236}">
                <a16:creationId xmlns:a16="http://schemas.microsoft.com/office/drawing/2014/main" xmlns="" id="{F14B6021-3A6D-7D44-B3FB-0578B80167BE}"/>
              </a:ext>
            </a:extLst>
          </p:cNvPr>
          <p:cNvSpPr/>
          <p:nvPr/>
        </p:nvSpPr>
        <p:spPr>
          <a:xfrm>
            <a:off x="1198179" y="4193628"/>
            <a:ext cx="3552497" cy="175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 </a:t>
            </a:r>
            <a:r>
              <a:rPr lang="en-US" sz="2800" b="1" u="sng" dirty="0"/>
              <a:t>FAT SOLUBLE </a:t>
            </a:r>
          </a:p>
          <a:p>
            <a:pPr algn="ctr"/>
            <a:r>
              <a:rPr lang="en-US" sz="2800" dirty="0"/>
              <a:t>Vitamin A, D, E, K</a:t>
            </a:r>
            <a:endParaRPr lang="en-IN" sz="2800" dirty="0"/>
          </a:p>
        </p:txBody>
      </p:sp>
      <p:sp>
        <p:nvSpPr>
          <p:cNvPr id="11" name="Rectangle: Rounded Corners 10">
            <a:extLst>
              <a:ext uri="{FF2B5EF4-FFF2-40B4-BE49-F238E27FC236}">
                <a16:creationId xmlns:a16="http://schemas.microsoft.com/office/drawing/2014/main" xmlns="" id="{0BC32B97-93A3-CABA-215D-56DA24E2BA80}"/>
              </a:ext>
            </a:extLst>
          </p:cNvPr>
          <p:cNvSpPr/>
          <p:nvPr/>
        </p:nvSpPr>
        <p:spPr>
          <a:xfrm>
            <a:off x="7117605" y="4193628"/>
            <a:ext cx="3655498" cy="175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800" b="1" u="sng" dirty="0"/>
              <a:t>WATER SOLUBLE </a:t>
            </a:r>
          </a:p>
          <a:p>
            <a:pPr algn="ctr"/>
            <a:r>
              <a:rPr lang="en-US" sz="2800" dirty="0"/>
              <a:t>Vitamin B Complex and C</a:t>
            </a:r>
            <a:endParaRPr lang="en-IN" dirty="0"/>
          </a:p>
        </p:txBody>
      </p:sp>
    </p:spTree>
    <p:extLst>
      <p:ext uri="{BB962C8B-B14F-4D97-AF65-F5344CB8AC3E}">
        <p14:creationId xmlns:p14="http://schemas.microsoft.com/office/powerpoint/2010/main" xmlns="" val="510814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0B9ABB-E854-6EAD-603E-FE68A53566DD}"/>
              </a:ext>
            </a:extLst>
          </p:cNvPr>
          <p:cNvSpPr>
            <a:spLocks noGrp="1"/>
          </p:cNvSpPr>
          <p:nvPr>
            <p:ph type="title"/>
          </p:nvPr>
        </p:nvSpPr>
        <p:spPr>
          <a:xfrm>
            <a:off x="1097280" y="286604"/>
            <a:ext cx="10058400" cy="1138160"/>
          </a:xfrm>
        </p:spPr>
        <p:txBody>
          <a:bodyPr/>
          <a:lstStyle/>
          <a:p>
            <a:pPr algn="ctr"/>
            <a:r>
              <a:rPr lang="en-US" b="1" dirty="0"/>
              <a:t>VITAMIN A / RETINOL</a:t>
            </a:r>
            <a:endParaRPr lang="en-IN" b="1" dirty="0"/>
          </a:p>
        </p:txBody>
      </p:sp>
      <p:sp>
        <p:nvSpPr>
          <p:cNvPr id="3" name="Content Placeholder 2">
            <a:extLst>
              <a:ext uri="{FF2B5EF4-FFF2-40B4-BE49-F238E27FC236}">
                <a16:creationId xmlns:a16="http://schemas.microsoft.com/office/drawing/2014/main" xmlns="" id="{B47D9CF5-97D3-079C-B784-121BC278DFFD}"/>
              </a:ext>
            </a:extLst>
          </p:cNvPr>
          <p:cNvSpPr>
            <a:spLocks noGrp="1"/>
          </p:cNvSpPr>
          <p:nvPr>
            <p:ph idx="1"/>
          </p:nvPr>
        </p:nvSpPr>
        <p:spPr>
          <a:xfrm>
            <a:off x="1097280" y="1887101"/>
            <a:ext cx="10058400" cy="4023360"/>
          </a:xfrm>
        </p:spPr>
        <p:txBody>
          <a:bodyPr>
            <a:normAutofit/>
          </a:bodyPr>
          <a:lstStyle/>
          <a:p>
            <a:pPr>
              <a:buFont typeface="Wingdings" panose="05000000000000000000" pitchFamily="2" charset="2"/>
              <a:buChar char="Ø"/>
            </a:pPr>
            <a:r>
              <a:rPr lang="en-US" sz="2400" dirty="0"/>
              <a:t> Vitamin A is a fat soluble vitamin.</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 Active forms of Vitamin A</a:t>
            </a:r>
            <a:endParaRPr lang="en-IN" sz="2400" dirty="0"/>
          </a:p>
        </p:txBody>
      </p:sp>
      <p:cxnSp>
        <p:nvCxnSpPr>
          <p:cNvPr id="5" name="Straight Arrow Connector 4">
            <a:extLst>
              <a:ext uri="{FF2B5EF4-FFF2-40B4-BE49-F238E27FC236}">
                <a16:creationId xmlns:a16="http://schemas.microsoft.com/office/drawing/2014/main" xmlns="" id="{85AAA9D2-ACD4-B64D-BA82-74C5D06710AF}"/>
              </a:ext>
            </a:extLst>
          </p:cNvPr>
          <p:cNvCxnSpPr>
            <a:cxnSpLocks/>
          </p:cNvCxnSpPr>
          <p:nvPr/>
        </p:nvCxnSpPr>
        <p:spPr>
          <a:xfrm flipH="1">
            <a:off x="4067503" y="3363310"/>
            <a:ext cx="693683" cy="6201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xmlns="" id="{F06F0A55-B9A6-4287-F896-414657652F8F}"/>
              </a:ext>
            </a:extLst>
          </p:cNvPr>
          <p:cNvCxnSpPr>
            <a:cxnSpLocks/>
          </p:cNvCxnSpPr>
          <p:nvPr/>
        </p:nvCxnSpPr>
        <p:spPr>
          <a:xfrm>
            <a:off x="5449614" y="3418607"/>
            <a:ext cx="676866" cy="5648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xmlns="" id="{3F62C8E9-AB1C-BDA5-A2D3-795845B560D6}"/>
              </a:ext>
            </a:extLst>
          </p:cNvPr>
          <p:cNvCxnSpPr>
            <a:cxnSpLocks/>
          </p:cNvCxnSpPr>
          <p:nvPr/>
        </p:nvCxnSpPr>
        <p:spPr>
          <a:xfrm>
            <a:off x="5076496" y="3379075"/>
            <a:ext cx="0" cy="7362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Rectangle: Rounded Corners 16">
            <a:extLst>
              <a:ext uri="{FF2B5EF4-FFF2-40B4-BE49-F238E27FC236}">
                <a16:creationId xmlns:a16="http://schemas.microsoft.com/office/drawing/2014/main" xmlns="" id="{0542DFFB-868F-1C9D-0CFF-6B2D15DE394D}"/>
              </a:ext>
            </a:extLst>
          </p:cNvPr>
          <p:cNvSpPr/>
          <p:nvPr/>
        </p:nvSpPr>
        <p:spPr>
          <a:xfrm>
            <a:off x="1891862" y="4319752"/>
            <a:ext cx="189186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a:t>RETINOL</a:t>
            </a:r>
            <a:endParaRPr lang="en-IN" dirty="0"/>
          </a:p>
        </p:txBody>
      </p:sp>
      <p:sp>
        <p:nvSpPr>
          <p:cNvPr id="18" name="Rectangle: Rounded Corners 17">
            <a:extLst>
              <a:ext uri="{FF2B5EF4-FFF2-40B4-BE49-F238E27FC236}">
                <a16:creationId xmlns:a16="http://schemas.microsoft.com/office/drawing/2014/main" xmlns="" id="{0D4AEFD0-1304-C057-0F2A-0EA22C88D3D1}"/>
              </a:ext>
            </a:extLst>
          </p:cNvPr>
          <p:cNvSpPr/>
          <p:nvPr/>
        </p:nvSpPr>
        <p:spPr>
          <a:xfrm>
            <a:off x="4245916" y="4319752"/>
            <a:ext cx="189186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a:t>RETINAL</a:t>
            </a:r>
            <a:endParaRPr lang="en-IN" dirty="0"/>
          </a:p>
        </p:txBody>
      </p:sp>
      <p:sp>
        <p:nvSpPr>
          <p:cNvPr id="19" name="Rectangle: Rounded Corners 18">
            <a:extLst>
              <a:ext uri="{FF2B5EF4-FFF2-40B4-BE49-F238E27FC236}">
                <a16:creationId xmlns:a16="http://schemas.microsoft.com/office/drawing/2014/main" xmlns="" id="{C4291B45-8BD2-36CB-3237-96B5142CBAF7}"/>
              </a:ext>
            </a:extLst>
          </p:cNvPr>
          <p:cNvSpPr/>
          <p:nvPr/>
        </p:nvSpPr>
        <p:spPr>
          <a:xfrm>
            <a:off x="6599970" y="4319752"/>
            <a:ext cx="189186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RETINOIC ACID</a:t>
            </a:r>
            <a:endParaRPr lang="en-IN" sz="2400" dirty="0"/>
          </a:p>
        </p:txBody>
      </p:sp>
      <p:sp>
        <p:nvSpPr>
          <p:cNvPr id="22" name="Arrow: Down 21">
            <a:extLst>
              <a:ext uri="{FF2B5EF4-FFF2-40B4-BE49-F238E27FC236}">
                <a16:creationId xmlns:a16="http://schemas.microsoft.com/office/drawing/2014/main" xmlns="" id="{460EDFE8-AE1E-20D9-36C1-B313661770E7}"/>
              </a:ext>
            </a:extLst>
          </p:cNvPr>
          <p:cNvSpPr/>
          <p:nvPr/>
        </p:nvSpPr>
        <p:spPr>
          <a:xfrm rot="2360869">
            <a:off x="8482655" y="3633857"/>
            <a:ext cx="316849" cy="5298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Rounded Corners 22">
            <a:extLst>
              <a:ext uri="{FF2B5EF4-FFF2-40B4-BE49-F238E27FC236}">
                <a16:creationId xmlns:a16="http://schemas.microsoft.com/office/drawing/2014/main" xmlns="" id="{022956FA-3A96-12E3-0ADD-20751E348C05}"/>
              </a:ext>
            </a:extLst>
          </p:cNvPr>
          <p:cNvSpPr/>
          <p:nvPr/>
        </p:nvSpPr>
        <p:spPr>
          <a:xfrm>
            <a:off x="8491832" y="1975924"/>
            <a:ext cx="2827281"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a:t>Most important physiologically active metabolite of vitamin A</a:t>
            </a:r>
            <a:endParaRPr lang="en-IN" dirty="0"/>
          </a:p>
        </p:txBody>
      </p:sp>
    </p:spTree>
    <p:extLst>
      <p:ext uri="{BB962C8B-B14F-4D97-AF65-F5344CB8AC3E}">
        <p14:creationId xmlns:p14="http://schemas.microsoft.com/office/powerpoint/2010/main" xmlns="" val="25248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2B967-090C-3793-3DA6-FF4F52D0DD25}"/>
              </a:ext>
            </a:extLst>
          </p:cNvPr>
          <p:cNvSpPr>
            <a:spLocks noGrp="1"/>
          </p:cNvSpPr>
          <p:nvPr>
            <p:ph type="title"/>
          </p:nvPr>
        </p:nvSpPr>
        <p:spPr>
          <a:xfrm>
            <a:off x="1097280" y="286603"/>
            <a:ext cx="10058400" cy="1100763"/>
          </a:xfrm>
        </p:spPr>
        <p:txBody>
          <a:bodyPr/>
          <a:lstStyle/>
          <a:p>
            <a:pPr algn="ctr"/>
            <a:r>
              <a:rPr lang="en-US" b="1" dirty="0"/>
              <a:t>FUNCTIONS</a:t>
            </a:r>
            <a:endParaRPr lang="en-IN" b="1" dirty="0"/>
          </a:p>
        </p:txBody>
      </p:sp>
      <p:sp>
        <p:nvSpPr>
          <p:cNvPr id="3" name="Content Placeholder 2">
            <a:extLst>
              <a:ext uri="{FF2B5EF4-FFF2-40B4-BE49-F238E27FC236}">
                <a16:creationId xmlns:a16="http://schemas.microsoft.com/office/drawing/2014/main" xmlns="" id="{F9C6A5C1-C1EF-F975-4705-E83F8A6F17B2}"/>
              </a:ext>
            </a:extLst>
          </p:cNvPr>
          <p:cNvSpPr>
            <a:spLocks noGrp="1"/>
          </p:cNvSpPr>
          <p:nvPr>
            <p:ph idx="1"/>
          </p:nvPr>
        </p:nvSpPr>
        <p:spPr>
          <a:xfrm>
            <a:off x="216568" y="1845733"/>
            <a:ext cx="11778916" cy="4916013"/>
          </a:xfrm>
        </p:spPr>
        <p:txBody>
          <a:bodyPr>
            <a:normAutofit/>
          </a:bodyPr>
          <a:lstStyle/>
          <a:p>
            <a:pPr algn="l">
              <a:buFont typeface="Wingdings" panose="05000000000000000000" pitchFamily="2" charset="2"/>
              <a:buChar char="Ø"/>
            </a:pPr>
            <a:r>
              <a:rPr lang="en-US" sz="1800" b="1" i="0" u="none" strike="noStrike" baseline="0" dirty="0">
                <a:latin typeface="Verdana" panose="020B0604030504040204" pitchFamily="34" charset="0"/>
              </a:rPr>
              <a:t> Retinal</a:t>
            </a:r>
            <a:r>
              <a:rPr lang="en-US" sz="1800" b="0" i="0" u="none" strike="noStrike" baseline="0" dirty="0">
                <a:latin typeface="Verdana" panose="020B0604030504040204" pitchFamily="34" charset="0"/>
              </a:rPr>
              <a:t>: It functions as photosensitive pigments for vision in both rods (rhodopsin) and cones (iodopsin). </a:t>
            </a:r>
          </a:p>
          <a:p>
            <a:pPr algn="l">
              <a:buFont typeface="Wingdings" panose="05000000000000000000" pitchFamily="2" charset="2"/>
              <a:buChar char="Ø"/>
            </a:pPr>
            <a:r>
              <a:rPr lang="en-US" sz="1800" b="0" i="0" u="none" strike="noStrike" baseline="0" dirty="0">
                <a:latin typeface="Verdana" panose="020B0604030504040204" pitchFamily="34" charset="0"/>
              </a:rPr>
              <a:t> </a:t>
            </a:r>
            <a:r>
              <a:rPr lang="en-US" sz="1800" b="1" i="0" u="none" strike="noStrike" baseline="0" dirty="0">
                <a:latin typeface="Verdana" panose="020B0604030504040204" pitchFamily="34" charset="0"/>
              </a:rPr>
              <a:t>Retinoic acid</a:t>
            </a:r>
            <a:r>
              <a:rPr lang="en-US" sz="1800" b="0" i="0" u="none" strike="noStrike" baseline="0" dirty="0">
                <a:latin typeface="Verdana" panose="020B0604030504040204" pitchFamily="34" charset="0"/>
              </a:rPr>
              <a:t>: It controls a wide variety of genes that are involved in cell biological activity. </a:t>
            </a:r>
          </a:p>
          <a:p>
            <a:pPr algn="l">
              <a:buFont typeface="Wingdings" panose="05000000000000000000" pitchFamily="2" charset="2"/>
              <a:buChar char="Ø"/>
            </a:pPr>
            <a:r>
              <a:rPr lang="en-US" sz="1800" b="0" i="0" u="none" strike="noStrike" baseline="0" dirty="0">
                <a:latin typeface="Verdana" panose="020B0604030504040204" pitchFamily="34" charset="0"/>
              </a:rPr>
              <a:t>It is also involved in keratinization and bone growth</a:t>
            </a:r>
          </a:p>
          <a:p>
            <a:pPr algn="l">
              <a:buFont typeface="Wingdings" panose="05000000000000000000" pitchFamily="2" charset="2"/>
              <a:buChar char="Ø"/>
            </a:pPr>
            <a:r>
              <a:rPr lang="en-US" sz="1800" b="0" i="0" u="none" strike="noStrike" baseline="0" dirty="0">
                <a:latin typeface="Verdana" panose="020B0604030504040204" pitchFamily="34" charset="0"/>
              </a:rPr>
              <a:t>It is necessary for the stability of the lysosomal membrane.</a:t>
            </a:r>
          </a:p>
          <a:p>
            <a:pPr algn="l">
              <a:buFont typeface="Wingdings" panose="05000000000000000000" pitchFamily="2" charset="2"/>
              <a:buChar char="Ø"/>
            </a:pPr>
            <a:r>
              <a:rPr lang="en-US" sz="1800" dirty="0">
                <a:latin typeface="Verdana" panose="020B0604030504040204" pitchFamily="34" charset="0"/>
              </a:rPr>
              <a:t>It </a:t>
            </a:r>
            <a:r>
              <a:rPr lang="en-US" sz="1800" b="0" i="0" u="none" strike="noStrike" baseline="0" dirty="0">
                <a:latin typeface="Verdana" panose="020B0604030504040204" pitchFamily="34" charset="0"/>
              </a:rPr>
              <a:t>supports the full development of spermatogenic cells into elongated spermatids.</a:t>
            </a:r>
          </a:p>
          <a:p>
            <a:pPr algn="l">
              <a:buFont typeface="Wingdings" panose="05000000000000000000" pitchFamily="2" charset="2"/>
              <a:buChar char="Ø"/>
            </a:pPr>
            <a:r>
              <a:rPr lang="en-US" sz="1800" b="0" i="0" u="none" strike="noStrike" baseline="0" dirty="0">
                <a:latin typeface="Verdana" panose="020B0604030504040204" pitchFamily="34" charset="0"/>
              </a:rPr>
              <a:t>Retinoids suppress carcinogenesis. </a:t>
            </a:r>
          </a:p>
          <a:p>
            <a:pPr algn="l">
              <a:buFont typeface="Wingdings" panose="05000000000000000000" pitchFamily="2" charset="2"/>
              <a:buChar char="Ø"/>
            </a:pPr>
            <a:r>
              <a:rPr lang="en-US" sz="1800" dirty="0">
                <a:latin typeface="Verdana" panose="020B0604030504040204" pitchFamily="34" charset="0"/>
              </a:rPr>
              <a:t>Retinoids</a:t>
            </a:r>
            <a:r>
              <a:rPr lang="en-US" sz="1800" b="0" i="0" u="none" strike="noStrike" baseline="0" dirty="0">
                <a:latin typeface="Verdana" panose="020B0604030504040204" pitchFamily="34" charset="0"/>
              </a:rPr>
              <a:t> have anti-inflammatory </a:t>
            </a:r>
            <a:r>
              <a:rPr lang="en-IN" sz="1800" b="0" i="0" u="none" strike="noStrike" baseline="0" dirty="0">
                <a:latin typeface="Verdana" panose="020B0604030504040204" pitchFamily="34" charset="0"/>
              </a:rPr>
              <a:t>properties and immunomodulatory </a:t>
            </a:r>
            <a:r>
              <a:rPr lang="en-US" sz="1800" b="0" i="0" u="none" strike="noStrike" baseline="0" dirty="0">
                <a:latin typeface="Verdana" panose="020B0604030504040204" pitchFamily="34" charset="0"/>
              </a:rPr>
              <a:t>effects. </a:t>
            </a:r>
          </a:p>
          <a:p>
            <a:pPr algn="l">
              <a:buFont typeface="Wingdings" panose="05000000000000000000" pitchFamily="2" charset="2"/>
              <a:buChar char="Ø"/>
            </a:pPr>
            <a:r>
              <a:rPr lang="en-US" sz="1800" b="0" i="0" u="none" strike="noStrike" baseline="0" dirty="0">
                <a:latin typeface="Verdana" panose="020B0604030504040204" pitchFamily="34" charset="0"/>
              </a:rPr>
              <a:t>Beta-carotene possesses an antioxidant property.</a:t>
            </a:r>
          </a:p>
          <a:p>
            <a:pPr algn="l">
              <a:buFont typeface="Wingdings" panose="05000000000000000000" pitchFamily="2" charset="2"/>
              <a:buChar char="Ø"/>
            </a:pPr>
            <a:r>
              <a:rPr lang="en-US" sz="1800" b="0" i="0" u="none" strike="noStrike" baseline="0" dirty="0">
                <a:latin typeface="Verdana" panose="020B0604030504040204" pitchFamily="34" charset="0"/>
              </a:rPr>
              <a:t> Vitamin A may have a role in iron absorption</a:t>
            </a:r>
          </a:p>
          <a:p>
            <a:pPr algn="l">
              <a:buFont typeface="Wingdings" panose="05000000000000000000" pitchFamily="2" charset="2"/>
              <a:buChar char="Ø"/>
            </a:pPr>
            <a:r>
              <a:rPr lang="en-US" sz="1800" b="0" i="0" u="none" strike="noStrike" baseline="0" dirty="0">
                <a:latin typeface="Verdana" panose="020B0604030504040204" pitchFamily="34" charset="0"/>
              </a:rPr>
              <a:t> Zinc potentiates the effect of </a:t>
            </a:r>
            <a:r>
              <a:rPr lang="en-IN" sz="1800" b="0" i="0" u="none" strike="noStrike" baseline="0" dirty="0">
                <a:latin typeface="Verdana" panose="020B0604030504040204" pitchFamily="34" charset="0"/>
              </a:rPr>
              <a:t>vitamin A.</a:t>
            </a:r>
            <a:endParaRPr lang="en-IN" dirty="0"/>
          </a:p>
        </p:txBody>
      </p:sp>
    </p:spTree>
    <p:extLst>
      <p:ext uri="{BB962C8B-B14F-4D97-AF65-F5344CB8AC3E}">
        <p14:creationId xmlns:p14="http://schemas.microsoft.com/office/powerpoint/2010/main" xmlns="" val="474644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B9652-F3DD-A7D4-C5FC-0EF635533A85}"/>
              </a:ext>
            </a:extLst>
          </p:cNvPr>
          <p:cNvSpPr>
            <a:spLocks noGrp="1"/>
          </p:cNvSpPr>
          <p:nvPr>
            <p:ph type="title"/>
          </p:nvPr>
        </p:nvSpPr>
        <p:spPr>
          <a:xfrm>
            <a:off x="1097280" y="286604"/>
            <a:ext cx="10058400" cy="1132294"/>
          </a:xfrm>
        </p:spPr>
        <p:txBody>
          <a:bodyPr/>
          <a:lstStyle/>
          <a:p>
            <a:pPr algn="ctr"/>
            <a:r>
              <a:rPr lang="en-US" b="1" dirty="0"/>
              <a:t>SOURCES</a:t>
            </a:r>
            <a:endParaRPr lang="en-IN" b="1" dirty="0"/>
          </a:p>
        </p:txBody>
      </p:sp>
      <p:sp>
        <p:nvSpPr>
          <p:cNvPr id="3" name="Content Placeholder 2">
            <a:extLst>
              <a:ext uri="{FF2B5EF4-FFF2-40B4-BE49-F238E27FC236}">
                <a16:creationId xmlns:a16="http://schemas.microsoft.com/office/drawing/2014/main" xmlns="" id="{2A4801A7-B73F-1E17-8956-F705F07173B0}"/>
              </a:ext>
            </a:extLst>
          </p:cNvPr>
          <p:cNvSpPr>
            <a:spLocks noGrp="1"/>
          </p:cNvSpPr>
          <p:nvPr>
            <p:ph idx="1"/>
          </p:nvPr>
        </p:nvSpPr>
        <p:spPr/>
        <p:txBody>
          <a:bodyPr/>
          <a:lstStyle/>
          <a:p>
            <a:pPr algn="l"/>
            <a:endParaRPr lang="en-IN" dirty="0"/>
          </a:p>
        </p:txBody>
      </p:sp>
      <p:sp>
        <p:nvSpPr>
          <p:cNvPr id="4" name="Rectangle: Rounded Corners 3">
            <a:extLst>
              <a:ext uri="{FF2B5EF4-FFF2-40B4-BE49-F238E27FC236}">
                <a16:creationId xmlns:a16="http://schemas.microsoft.com/office/drawing/2014/main" xmlns="" id="{6B553ABD-C6D4-8481-377F-0FA86A2D1D97}"/>
              </a:ext>
            </a:extLst>
          </p:cNvPr>
          <p:cNvSpPr/>
          <p:nvPr/>
        </p:nvSpPr>
        <p:spPr>
          <a:xfrm>
            <a:off x="2133600" y="1845734"/>
            <a:ext cx="3415863" cy="4023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0" i="0" u="none" strike="noStrike" baseline="0" dirty="0">
                <a:ea typeface="Verdana" panose="020B0604030504040204" pitchFamily="34" charset="0"/>
              </a:rPr>
              <a:t>Preformed vitamin A is derived from animal products such as: </a:t>
            </a:r>
          </a:p>
          <a:p>
            <a:pPr algn="l">
              <a:buFont typeface="Arial" panose="020B0604020202020204" pitchFamily="34" charset="0"/>
              <a:buChar char="•"/>
            </a:pPr>
            <a:r>
              <a:rPr lang="en-US" sz="2400" b="0" i="0" u="none" strike="noStrike" baseline="0" dirty="0">
                <a:ea typeface="Verdana" panose="020B0604030504040204" pitchFamily="34" charset="0"/>
              </a:rPr>
              <a:t> liver, </a:t>
            </a:r>
          </a:p>
          <a:p>
            <a:pPr algn="l">
              <a:buFont typeface="Arial" panose="020B0604020202020204" pitchFamily="34" charset="0"/>
              <a:buChar char="•"/>
            </a:pPr>
            <a:r>
              <a:rPr lang="en-US" sz="2400" b="0" i="0" u="none" strike="noStrike" baseline="0" dirty="0">
                <a:ea typeface="Verdana" panose="020B0604030504040204" pitchFamily="34" charset="0"/>
              </a:rPr>
              <a:t> fish, </a:t>
            </a:r>
          </a:p>
          <a:p>
            <a:pPr algn="l">
              <a:buFont typeface="Arial" panose="020B0604020202020204" pitchFamily="34" charset="0"/>
              <a:buChar char="•"/>
            </a:pPr>
            <a:r>
              <a:rPr lang="en-US" sz="2400" b="0" i="0" u="none" strike="noStrike" baseline="0" dirty="0">
                <a:ea typeface="Verdana" panose="020B0604030504040204" pitchFamily="34" charset="0"/>
              </a:rPr>
              <a:t> eggs, </a:t>
            </a:r>
          </a:p>
          <a:p>
            <a:pPr algn="l">
              <a:buFont typeface="Arial" panose="020B0604020202020204" pitchFamily="34" charset="0"/>
              <a:buChar char="•"/>
            </a:pPr>
            <a:r>
              <a:rPr lang="en-US" sz="2400" b="0" i="0" u="none" strike="noStrike" baseline="0" dirty="0">
                <a:ea typeface="Verdana" panose="020B0604030504040204" pitchFamily="34" charset="0"/>
              </a:rPr>
              <a:t> milk,</a:t>
            </a:r>
          </a:p>
          <a:p>
            <a:pPr algn="l">
              <a:buFont typeface="Arial" panose="020B0604020202020204" pitchFamily="34" charset="0"/>
              <a:buChar char="•"/>
            </a:pPr>
            <a:r>
              <a:rPr lang="en-US" sz="2400" b="0" i="0" u="none" strike="noStrike" baseline="0" dirty="0">
                <a:ea typeface="Verdana" panose="020B0604030504040204" pitchFamily="34" charset="0"/>
              </a:rPr>
              <a:t> butter.</a:t>
            </a:r>
            <a:endParaRPr lang="en-IN" sz="2400" dirty="0">
              <a:ea typeface="Verdana" panose="020B0604030504040204" pitchFamily="34" charset="0"/>
            </a:endParaRPr>
          </a:p>
        </p:txBody>
      </p:sp>
      <p:sp>
        <p:nvSpPr>
          <p:cNvPr id="5" name="Rectangle: Rounded Corners 4">
            <a:extLst>
              <a:ext uri="{FF2B5EF4-FFF2-40B4-BE49-F238E27FC236}">
                <a16:creationId xmlns:a16="http://schemas.microsoft.com/office/drawing/2014/main" xmlns="" id="{C2EDDAB0-B359-3E91-9FD6-BE19E99BB537}"/>
              </a:ext>
            </a:extLst>
          </p:cNvPr>
          <p:cNvSpPr/>
          <p:nvPr/>
        </p:nvSpPr>
        <p:spPr>
          <a:xfrm>
            <a:off x="6758152" y="1845734"/>
            <a:ext cx="3415863" cy="4023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t> </a:t>
            </a:r>
            <a:r>
              <a:rPr lang="en-IN" sz="2400" dirty="0"/>
              <a:t>C</a:t>
            </a:r>
            <a:r>
              <a:rPr lang="en-IN" sz="2400" b="0" i="0" u="none" strike="noStrike" baseline="0" dirty="0"/>
              <a:t>arotenoids (beta-carotene) is derived from</a:t>
            </a:r>
            <a:r>
              <a:rPr lang="en-US" sz="2400" dirty="0"/>
              <a:t> </a:t>
            </a:r>
            <a:r>
              <a:rPr lang="en-US" sz="2400" b="0" i="0" u="none" strike="noStrike" baseline="0" dirty="0"/>
              <a:t>yellow and</a:t>
            </a:r>
          </a:p>
          <a:p>
            <a:pPr algn="l"/>
            <a:r>
              <a:rPr lang="en-US" sz="2400" b="0" i="0" u="none" strike="noStrike" baseline="0" dirty="0"/>
              <a:t>the leafy green vegetables such as: </a:t>
            </a:r>
          </a:p>
          <a:p>
            <a:pPr marL="285750" indent="-285750" algn="l">
              <a:buFont typeface="Arial" panose="020B0604020202020204" pitchFamily="34" charset="0"/>
              <a:buChar char="•"/>
            </a:pPr>
            <a:r>
              <a:rPr lang="en-US" sz="2400" b="0" i="0" u="none" strike="noStrike" baseline="0" dirty="0"/>
              <a:t>carrots,</a:t>
            </a:r>
          </a:p>
          <a:p>
            <a:pPr marL="285750" indent="-285750" algn="l">
              <a:buFont typeface="Arial" panose="020B0604020202020204" pitchFamily="34" charset="0"/>
              <a:buChar char="•"/>
            </a:pPr>
            <a:r>
              <a:rPr lang="en-US" sz="2400" b="0" i="0" u="none" strike="noStrike" baseline="0" dirty="0"/>
              <a:t>squash,</a:t>
            </a:r>
          </a:p>
          <a:p>
            <a:pPr marL="285750" indent="-285750" algn="l">
              <a:buFont typeface="Arial" panose="020B0604020202020204" pitchFamily="34" charset="0"/>
              <a:buChar char="•"/>
            </a:pPr>
            <a:r>
              <a:rPr lang="en-IN" sz="2400" b="0" i="0" u="none" strike="noStrike" baseline="0" dirty="0"/>
              <a:t>Spinach.</a:t>
            </a:r>
            <a:endParaRPr lang="en-IN" sz="2400" dirty="0"/>
          </a:p>
          <a:p>
            <a:pPr algn="ctr"/>
            <a:endParaRPr lang="en-IN" dirty="0"/>
          </a:p>
        </p:txBody>
      </p:sp>
    </p:spTree>
    <p:extLst>
      <p:ext uri="{BB962C8B-B14F-4D97-AF65-F5344CB8AC3E}">
        <p14:creationId xmlns:p14="http://schemas.microsoft.com/office/powerpoint/2010/main" xmlns="" val="410153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A8BF2F-8587-1F6A-F62A-7BB92EDC6DB8}"/>
              </a:ext>
            </a:extLst>
          </p:cNvPr>
          <p:cNvSpPr>
            <a:spLocks noGrp="1"/>
          </p:cNvSpPr>
          <p:nvPr>
            <p:ph type="title"/>
          </p:nvPr>
        </p:nvSpPr>
        <p:spPr>
          <a:xfrm>
            <a:off x="1097280" y="286603"/>
            <a:ext cx="10058400" cy="1163825"/>
          </a:xfrm>
        </p:spPr>
        <p:txBody>
          <a:bodyPr/>
          <a:lstStyle/>
          <a:p>
            <a:pPr algn="ctr"/>
            <a:r>
              <a:rPr lang="en-US" b="1" dirty="0"/>
              <a:t>CAUSES OF VITAMIN A DEFICIENCY</a:t>
            </a:r>
            <a:endParaRPr lang="en-IN" b="1" dirty="0"/>
          </a:p>
        </p:txBody>
      </p:sp>
      <p:sp>
        <p:nvSpPr>
          <p:cNvPr id="3" name="Content Placeholder 2">
            <a:extLst>
              <a:ext uri="{FF2B5EF4-FFF2-40B4-BE49-F238E27FC236}">
                <a16:creationId xmlns:a16="http://schemas.microsoft.com/office/drawing/2014/main" xmlns="" id="{1F9B6EBA-8D02-4EAA-CC06-30D05DA1AB48}"/>
              </a:ext>
            </a:extLst>
          </p:cNvPr>
          <p:cNvSpPr>
            <a:spLocks noGrp="1"/>
          </p:cNvSpPr>
          <p:nvPr>
            <p:ph idx="1"/>
          </p:nvPr>
        </p:nvSpPr>
        <p:spPr/>
        <p:txBody>
          <a:bodyPr>
            <a:normAutofit/>
          </a:bodyPr>
          <a:lstStyle/>
          <a:p>
            <a:pPr algn="l">
              <a:buFont typeface="Arial" panose="020B0604020202020204" pitchFamily="34" charset="0"/>
              <a:buChar char="•"/>
            </a:pPr>
            <a:r>
              <a:rPr lang="en-US" sz="1800" b="0" i="0" u="none" strike="noStrike" baseline="0" dirty="0">
                <a:latin typeface="Verdana" panose="020B0604030504040204" pitchFamily="34" charset="0"/>
              </a:rPr>
              <a:t> </a:t>
            </a:r>
            <a:r>
              <a:rPr lang="en-US" sz="2400" dirty="0">
                <a:ea typeface="Verdana" panose="020B0604030504040204" pitchFamily="34" charset="0"/>
              </a:rPr>
              <a:t>P</a:t>
            </a:r>
            <a:r>
              <a:rPr lang="en-US" sz="2400" b="0" i="0" u="none" strike="noStrike" baseline="0" dirty="0">
                <a:ea typeface="Verdana" panose="020B0604030504040204" pitchFamily="34" charset="0"/>
              </a:rPr>
              <a:t>oor absorption,</a:t>
            </a:r>
          </a:p>
          <a:p>
            <a:pPr algn="l">
              <a:buFont typeface="Arial" panose="020B0604020202020204" pitchFamily="34" charset="0"/>
              <a:buChar char="•"/>
            </a:pPr>
            <a:r>
              <a:rPr lang="en-US" sz="2400" b="0" i="0" u="none" strike="noStrike" baseline="0" dirty="0">
                <a:ea typeface="Verdana" panose="020B0604030504040204" pitchFamily="34" charset="0"/>
              </a:rPr>
              <a:t> low-fat diet, </a:t>
            </a:r>
          </a:p>
          <a:p>
            <a:pPr algn="l">
              <a:buFont typeface="Arial" panose="020B0604020202020204" pitchFamily="34" charset="0"/>
              <a:buChar char="•"/>
            </a:pPr>
            <a:r>
              <a:rPr lang="en-US" sz="2400" dirty="0">
                <a:ea typeface="Verdana" panose="020B0604030504040204" pitchFamily="34" charset="0"/>
              </a:rPr>
              <a:t> M</a:t>
            </a:r>
            <a:r>
              <a:rPr lang="en-US" sz="2400" b="0" i="0" u="none" strike="noStrike" baseline="0" dirty="0">
                <a:ea typeface="Verdana" panose="020B0604030504040204" pitchFamily="34" charset="0"/>
              </a:rPr>
              <a:t>alabsorption syndromes,</a:t>
            </a:r>
          </a:p>
          <a:p>
            <a:pPr algn="l">
              <a:buFont typeface="Arial" panose="020B0604020202020204" pitchFamily="34" charset="0"/>
              <a:buChar char="•"/>
            </a:pPr>
            <a:r>
              <a:rPr lang="en-US" sz="2400" dirty="0">
                <a:ea typeface="Verdana" panose="020B0604030504040204" pitchFamily="34" charset="0"/>
              </a:rPr>
              <a:t> H</a:t>
            </a:r>
            <a:r>
              <a:rPr lang="en-US" sz="2400" b="0" i="0" u="none" strike="noStrike" baseline="0" dirty="0">
                <a:ea typeface="Verdana" panose="020B0604030504040204" pitchFamily="34" charset="0"/>
              </a:rPr>
              <a:t>ypoproteinemia, </a:t>
            </a:r>
            <a:endParaRPr lang="en-US" sz="2400" dirty="0">
              <a:ea typeface="Verdana" panose="020B0604030504040204" pitchFamily="34" charset="0"/>
            </a:endParaRPr>
          </a:p>
          <a:p>
            <a:pPr algn="l">
              <a:buFont typeface="Arial" panose="020B0604020202020204" pitchFamily="34" charset="0"/>
              <a:buChar char="•"/>
            </a:pPr>
            <a:r>
              <a:rPr lang="en-US" sz="2400" b="0" i="0" u="none" strike="noStrike" baseline="0" dirty="0">
                <a:ea typeface="Verdana" panose="020B0604030504040204" pitchFamily="34" charset="0"/>
              </a:rPr>
              <a:t> cancer,</a:t>
            </a:r>
            <a:endParaRPr lang="en-US" sz="2400" dirty="0">
              <a:ea typeface="Verdana" panose="020B0604030504040204" pitchFamily="34" charset="0"/>
            </a:endParaRPr>
          </a:p>
          <a:p>
            <a:pPr algn="l">
              <a:buFont typeface="Arial" panose="020B0604020202020204" pitchFamily="34" charset="0"/>
              <a:buChar char="•"/>
            </a:pPr>
            <a:r>
              <a:rPr lang="en-US" sz="2400" b="0" i="0" u="none" strike="noStrike" baseline="0" dirty="0">
                <a:ea typeface="Verdana" panose="020B0604030504040204" pitchFamily="34" charset="0"/>
              </a:rPr>
              <a:t> Vitamin A deficiency is seen in children infected with measles, </a:t>
            </a:r>
          </a:p>
          <a:p>
            <a:pPr algn="l">
              <a:buFont typeface="Arial" panose="020B0604020202020204" pitchFamily="34" charset="0"/>
              <a:buChar char="•"/>
            </a:pPr>
            <a:r>
              <a:rPr lang="en-US" sz="2400" dirty="0">
                <a:ea typeface="Verdana" panose="020B0604030504040204" pitchFamily="34" charset="0"/>
              </a:rPr>
              <a:t> </a:t>
            </a:r>
            <a:r>
              <a:rPr lang="en-US" sz="2400" b="0" i="0" u="none" strike="noStrike" baseline="0" dirty="0">
                <a:ea typeface="Verdana" panose="020B0604030504040204" pitchFamily="34" charset="0"/>
              </a:rPr>
              <a:t>Hypothyroidism interferes with the conversion of carotene to vitamin A,</a:t>
            </a:r>
          </a:p>
          <a:p>
            <a:pPr algn="l">
              <a:buFont typeface="Arial" panose="020B0604020202020204" pitchFamily="34" charset="0"/>
              <a:buChar char="•"/>
            </a:pPr>
            <a:r>
              <a:rPr lang="en-US" sz="2400" b="0" i="0" u="none" strike="noStrike" baseline="0" dirty="0">
                <a:ea typeface="Verdana" panose="020B0604030504040204" pitchFamily="34" charset="0"/>
              </a:rPr>
              <a:t> Zinc</a:t>
            </a:r>
            <a:r>
              <a:rPr lang="en-US" sz="2400" dirty="0">
                <a:ea typeface="Verdana" panose="020B0604030504040204" pitchFamily="34" charset="0"/>
              </a:rPr>
              <a:t> </a:t>
            </a:r>
            <a:r>
              <a:rPr lang="en-US" sz="2400" b="0" i="0" u="none" strike="noStrike" baseline="0" dirty="0">
                <a:ea typeface="Verdana" panose="020B0604030504040204" pitchFamily="34" charset="0"/>
              </a:rPr>
              <a:t>deficiency may also lead to vitamin A deficiency.</a:t>
            </a:r>
            <a:endParaRPr lang="en-IN" sz="2400" dirty="0">
              <a:ea typeface="Verdana" panose="020B0604030504040204" pitchFamily="34" charset="0"/>
            </a:endParaRPr>
          </a:p>
        </p:txBody>
      </p:sp>
    </p:spTree>
    <p:extLst>
      <p:ext uri="{BB962C8B-B14F-4D97-AF65-F5344CB8AC3E}">
        <p14:creationId xmlns:p14="http://schemas.microsoft.com/office/powerpoint/2010/main" xmlns="" val="334002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91201-D3DF-79D5-3EF7-1A04A43D7634}"/>
              </a:ext>
            </a:extLst>
          </p:cNvPr>
          <p:cNvSpPr>
            <a:spLocks noGrp="1"/>
          </p:cNvSpPr>
          <p:nvPr>
            <p:ph type="title"/>
          </p:nvPr>
        </p:nvSpPr>
        <p:spPr>
          <a:xfrm>
            <a:off x="1097280" y="286604"/>
            <a:ext cx="10058400" cy="1090252"/>
          </a:xfrm>
        </p:spPr>
        <p:txBody>
          <a:bodyPr/>
          <a:lstStyle/>
          <a:p>
            <a:pPr algn="ctr"/>
            <a:r>
              <a:rPr lang="en-US" b="1" dirty="0"/>
              <a:t>CLINICAL FEATURES</a:t>
            </a:r>
            <a:endParaRPr lang="en-IN" b="1" dirty="0"/>
          </a:p>
        </p:txBody>
      </p:sp>
      <p:sp>
        <p:nvSpPr>
          <p:cNvPr id="3" name="Content Placeholder 2">
            <a:extLst>
              <a:ext uri="{FF2B5EF4-FFF2-40B4-BE49-F238E27FC236}">
                <a16:creationId xmlns:a16="http://schemas.microsoft.com/office/drawing/2014/main" xmlns="" id="{07352CC1-977D-A5EF-0340-C8E646629956}"/>
              </a:ext>
            </a:extLst>
          </p:cNvPr>
          <p:cNvSpPr>
            <a:spLocks noGrp="1"/>
          </p:cNvSpPr>
          <p:nvPr>
            <p:ph idx="1"/>
          </p:nvPr>
        </p:nvSpPr>
        <p:spPr>
          <a:xfrm>
            <a:off x="73572" y="1818290"/>
            <a:ext cx="11950262" cy="4753106"/>
          </a:xfrm>
        </p:spPr>
        <p:txBody>
          <a:bodyPr>
            <a:normAutofit lnSpcReduction="10000"/>
          </a:bodyPr>
          <a:lstStyle/>
          <a:p>
            <a:pPr algn="l">
              <a:buFont typeface="Arial" panose="020B0604020202020204" pitchFamily="34" charset="0"/>
              <a:buChar char="•"/>
            </a:pPr>
            <a:r>
              <a:rPr lang="en-US" sz="1800" dirty="0">
                <a:latin typeface="Verdana" panose="020B0604030504040204" pitchFamily="34" charset="0"/>
              </a:rPr>
              <a:t> </a:t>
            </a:r>
            <a:r>
              <a:rPr lang="en-US" sz="1800" b="0" i="0" u="none" strike="noStrike" baseline="0" dirty="0">
                <a:latin typeface="Verdana" panose="020B0604030504040204" pitchFamily="34" charset="0"/>
              </a:rPr>
              <a:t> </a:t>
            </a:r>
            <a:r>
              <a:rPr lang="en-US" sz="2400" b="0" i="0" u="none" strike="noStrike" baseline="0" dirty="0"/>
              <a:t>The earliest manifestation of vitamin A deficiency is </a:t>
            </a:r>
            <a:r>
              <a:rPr lang="en-US" sz="2400" b="1" i="0" u="none" strike="noStrike" baseline="0" dirty="0">
                <a:solidFill>
                  <a:schemeClr val="accent1">
                    <a:lumMod val="75000"/>
                  </a:schemeClr>
                </a:solidFill>
              </a:rPr>
              <a:t>XEROSIS</a:t>
            </a:r>
            <a:r>
              <a:rPr lang="en-US" sz="2400" b="0" i="0" u="none" strike="noStrike" baseline="0" dirty="0"/>
              <a:t>. </a:t>
            </a:r>
          </a:p>
          <a:p>
            <a:pPr algn="l">
              <a:buFont typeface="Arial" panose="020B0604020202020204" pitchFamily="34" charset="0"/>
              <a:buChar char="•"/>
            </a:pPr>
            <a:endParaRPr lang="en-US" sz="2400" b="0" i="0" u="none" strike="noStrike" baseline="0" dirty="0"/>
          </a:p>
          <a:p>
            <a:pPr>
              <a:buFont typeface="Arial" panose="020B0604020202020204" pitchFamily="34" charset="0"/>
              <a:buChar char="•"/>
            </a:pPr>
            <a:r>
              <a:rPr lang="en-US" sz="2400" b="0" i="0" u="none" strike="noStrike" baseline="0" dirty="0"/>
              <a:t> It clinically presents as </a:t>
            </a:r>
            <a:r>
              <a:rPr lang="en-US" sz="2400" b="1" i="0" u="none" strike="noStrike" baseline="0" dirty="0">
                <a:solidFill>
                  <a:schemeClr val="accent1">
                    <a:lumMod val="75000"/>
                  </a:schemeClr>
                </a:solidFill>
              </a:rPr>
              <a:t>PHRYNODERMA</a:t>
            </a:r>
            <a:r>
              <a:rPr lang="en-US" sz="2400" b="0" i="0" u="none" strike="noStrike" baseline="0" dirty="0"/>
              <a:t> (toad skin disease), characterized by the development of skin color to dark brown, dry, rough, hyperkeratotic follicular papules with </a:t>
            </a:r>
            <a:r>
              <a:rPr lang="en-IN" sz="2400" b="0" i="0" u="none" strike="noStrike" baseline="0" dirty="0"/>
              <a:t>central keratotic horn spines.</a:t>
            </a:r>
          </a:p>
          <a:p>
            <a:pPr>
              <a:buFont typeface="Arial" panose="020B0604020202020204" pitchFamily="34" charset="0"/>
              <a:buChar char="•"/>
            </a:pPr>
            <a:endParaRPr lang="en-IN" sz="2400" b="0" i="0" u="none" strike="noStrike" baseline="0" dirty="0"/>
          </a:p>
          <a:p>
            <a:pPr algn="l">
              <a:buFont typeface="Arial" panose="020B0604020202020204" pitchFamily="34" charset="0"/>
              <a:buChar char="•"/>
            </a:pPr>
            <a:r>
              <a:rPr lang="en-US" sz="2400" b="0" i="0" u="none" strike="noStrike" baseline="0" dirty="0"/>
              <a:t> The lesions are distributed bilaterally and symmetrically on the anterolateral aspects of the thighs and posterolateral aspects of the arms</a:t>
            </a:r>
            <a:r>
              <a:rPr lang="en-US" sz="2400" b="0" i="0" u="none" strike="noStrike" baseline="0"/>
              <a:t>. </a:t>
            </a:r>
          </a:p>
          <a:p>
            <a:pPr algn="l">
              <a:buFont typeface="Arial" panose="020B0604020202020204" pitchFamily="34" charset="0"/>
              <a:buChar char="•"/>
            </a:pPr>
            <a:endParaRPr lang="en-US" sz="2400" b="0" i="0" u="none" strike="noStrike" baseline="0" dirty="0"/>
          </a:p>
          <a:p>
            <a:pPr algn="l">
              <a:buFont typeface="Arial" panose="020B0604020202020204" pitchFamily="34" charset="0"/>
              <a:buChar char="•"/>
            </a:pPr>
            <a:r>
              <a:rPr lang="en-US" sz="2400" b="0" i="0" u="none" strike="noStrike" baseline="0" dirty="0"/>
              <a:t> In severe cases, the follicular papules or perforating folliculitis with broken hairs develop on all limbs, shoulders, abdomen, back, buttocks, face, and back of the neck. </a:t>
            </a:r>
            <a:endParaRPr lang="en-IN" sz="2400" dirty="0"/>
          </a:p>
        </p:txBody>
      </p:sp>
    </p:spTree>
    <p:extLst>
      <p:ext uri="{BB962C8B-B14F-4D97-AF65-F5344CB8AC3E}">
        <p14:creationId xmlns:p14="http://schemas.microsoft.com/office/powerpoint/2010/main" xmlns="" val="4159044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7EA4F7-B195-86F6-FD90-A2220E5C34F0}"/>
              </a:ext>
            </a:extLst>
          </p:cNvPr>
          <p:cNvPicPr>
            <a:picLocks noChangeAspect="1"/>
          </p:cNvPicPr>
          <p:nvPr/>
        </p:nvPicPr>
        <p:blipFill>
          <a:blip r:embed="rId2"/>
          <a:stretch>
            <a:fillRect/>
          </a:stretch>
        </p:blipFill>
        <p:spPr>
          <a:xfrm>
            <a:off x="2587697" y="116531"/>
            <a:ext cx="6764357" cy="5275275"/>
          </a:xfrm>
          <a:prstGeom prst="rect">
            <a:avLst/>
          </a:prstGeom>
        </p:spPr>
      </p:pic>
      <p:sp>
        <p:nvSpPr>
          <p:cNvPr id="4" name="TextBox 3">
            <a:extLst>
              <a:ext uri="{FF2B5EF4-FFF2-40B4-BE49-F238E27FC236}">
                <a16:creationId xmlns:a16="http://schemas.microsoft.com/office/drawing/2014/main" xmlns="" id="{022F8514-28EA-033A-1D52-06B74B7EE2A5}"/>
              </a:ext>
            </a:extLst>
          </p:cNvPr>
          <p:cNvSpPr txBox="1"/>
          <p:nvPr/>
        </p:nvSpPr>
        <p:spPr>
          <a:xfrm>
            <a:off x="346842" y="5633545"/>
            <a:ext cx="11477296" cy="461665"/>
          </a:xfrm>
          <a:prstGeom prst="rect">
            <a:avLst/>
          </a:prstGeom>
          <a:noFill/>
        </p:spPr>
        <p:txBody>
          <a:bodyPr wrap="square" rtlCol="0">
            <a:spAutoFit/>
          </a:bodyPr>
          <a:lstStyle/>
          <a:p>
            <a:pPr algn="ctr"/>
            <a:r>
              <a:rPr lang="en-US" dirty="0"/>
              <a:t> </a:t>
            </a:r>
            <a:r>
              <a:rPr lang="en-US" sz="2400" dirty="0"/>
              <a:t>PHRYNODERMA: </a:t>
            </a:r>
            <a:r>
              <a:rPr lang="en-US" sz="2400" b="0" i="0" u="none" strike="noStrike" baseline="0" dirty="0"/>
              <a:t>Follicular hyperkeratotic papules with horny spines</a:t>
            </a:r>
            <a:endParaRPr lang="en-IN" sz="2400" dirty="0"/>
          </a:p>
        </p:txBody>
      </p:sp>
    </p:spTree>
    <p:extLst>
      <p:ext uri="{BB962C8B-B14F-4D97-AF65-F5344CB8AC3E}">
        <p14:creationId xmlns:p14="http://schemas.microsoft.com/office/powerpoint/2010/main" xmlns="" val="858751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10204C4-8A45-5DEB-47A9-9553A8139A8C}"/>
              </a:ext>
            </a:extLst>
          </p:cNvPr>
          <p:cNvSpPr txBox="1"/>
          <p:nvPr/>
        </p:nvSpPr>
        <p:spPr>
          <a:xfrm>
            <a:off x="346842" y="557049"/>
            <a:ext cx="11645462" cy="8217634"/>
          </a:xfrm>
          <a:prstGeom prst="rect">
            <a:avLst/>
          </a:prstGeom>
          <a:noFill/>
        </p:spPr>
        <p:txBody>
          <a:bodyPr wrap="square" rtlCol="0">
            <a:spAutoFit/>
          </a:bodyPr>
          <a:lstStyle/>
          <a:p>
            <a:pPr marL="342900" indent="-342900" algn="l">
              <a:buFont typeface="Wingdings" panose="05000000000000000000" pitchFamily="2" charset="2"/>
              <a:buChar char="Ø"/>
            </a:pPr>
            <a:r>
              <a:rPr lang="en-IN" sz="2400" dirty="0"/>
              <a:t>O</a:t>
            </a:r>
            <a:r>
              <a:rPr lang="en-IN" sz="2400" b="0" i="0" u="none" strike="noStrike" baseline="0" dirty="0"/>
              <a:t>cular findings </a:t>
            </a:r>
            <a:r>
              <a:rPr lang="en-US" sz="2400" b="0" i="0" u="none" strike="noStrike" baseline="0" dirty="0"/>
              <a:t>are also very characteristic in vitamin A deficiency. </a:t>
            </a:r>
          </a:p>
          <a:p>
            <a:pPr marL="342900" indent="-342900" algn="l">
              <a:buFont typeface="Wingdings" panose="05000000000000000000" pitchFamily="2" charset="2"/>
              <a:buChar char="Ø"/>
            </a:pPr>
            <a:endParaRPr lang="en-US" sz="2400" b="0" i="0" u="none" strike="noStrike" baseline="0" dirty="0"/>
          </a:p>
          <a:p>
            <a:pPr marL="342900" indent="-342900" algn="l">
              <a:buFont typeface="Wingdings" panose="05000000000000000000" pitchFamily="2" charset="2"/>
              <a:buChar char="Ø"/>
            </a:pPr>
            <a:r>
              <a:rPr lang="en-US" sz="2400" b="0" i="0" u="none" strike="noStrike" baseline="0" dirty="0"/>
              <a:t>Vitamin A deficiency is an important cause of blindness in India, affecting over 50,000 children every year. </a:t>
            </a:r>
          </a:p>
          <a:p>
            <a:pPr marL="342900" indent="-342900" algn="l">
              <a:buFont typeface="Wingdings" panose="05000000000000000000" pitchFamily="2" charset="2"/>
              <a:buChar char="Ø"/>
            </a:pPr>
            <a:endParaRPr lang="en-US" sz="2400" b="0" i="0" u="none" strike="noStrike" baseline="0" dirty="0"/>
          </a:p>
          <a:p>
            <a:pPr marL="342900" indent="-342900" algn="l">
              <a:buFont typeface="Wingdings" panose="05000000000000000000" pitchFamily="2" charset="2"/>
              <a:buChar char="Ø"/>
            </a:pPr>
            <a:r>
              <a:rPr lang="en-US" sz="2400" b="0" i="0" u="none" strike="noStrike" baseline="0" dirty="0"/>
              <a:t>Night blindness (</a:t>
            </a:r>
            <a:r>
              <a:rPr lang="en-US" sz="2400" b="1" i="0" u="none" strike="noStrike" baseline="0" dirty="0">
                <a:solidFill>
                  <a:schemeClr val="accent1">
                    <a:lumMod val="75000"/>
                  </a:schemeClr>
                </a:solidFill>
              </a:rPr>
              <a:t>NYCTALOPIA</a:t>
            </a:r>
            <a:r>
              <a:rPr lang="en-US" sz="2400" b="0" i="0" u="none" strike="noStrike" baseline="0" dirty="0"/>
              <a:t>) with impaired dark adaptation is the earliest symptom.</a:t>
            </a:r>
          </a:p>
          <a:p>
            <a:pPr marL="342900" indent="-342900" algn="l">
              <a:buFont typeface="Wingdings" panose="05000000000000000000" pitchFamily="2" charset="2"/>
              <a:buChar char="Ø"/>
            </a:pPr>
            <a:endParaRPr lang="en-US" sz="2400" b="0" i="0" u="none" strike="noStrike" baseline="0" dirty="0"/>
          </a:p>
          <a:p>
            <a:pPr marL="342900" indent="-342900" algn="l">
              <a:buFont typeface="Wingdings" panose="05000000000000000000" pitchFamily="2" charset="2"/>
              <a:buChar char="Ø"/>
            </a:pPr>
            <a:r>
              <a:rPr lang="en-US" sz="2400" b="0" i="0" u="none" strike="noStrike" baseline="0" dirty="0"/>
              <a:t>Inability to see bright light (</a:t>
            </a:r>
            <a:r>
              <a:rPr lang="en-US" sz="2400" b="1" i="0" u="none" strike="noStrike" baseline="0" dirty="0">
                <a:solidFill>
                  <a:schemeClr val="accent1">
                    <a:lumMod val="75000"/>
                  </a:schemeClr>
                </a:solidFill>
              </a:rPr>
              <a:t>HEMERALOPIA</a:t>
            </a:r>
            <a:r>
              <a:rPr lang="en-US" sz="2400" b="0" i="0" u="none" strike="noStrike" baseline="0" dirty="0"/>
              <a:t>) is another symptom. </a:t>
            </a:r>
          </a:p>
          <a:p>
            <a:pPr marL="342900" indent="-342900" algn="l">
              <a:buFont typeface="Wingdings" panose="05000000000000000000" pitchFamily="2" charset="2"/>
              <a:buChar char="Ø"/>
            </a:pPr>
            <a:endParaRPr lang="en-US" sz="2400" b="0" i="0" u="none" strike="noStrike" baseline="0" dirty="0"/>
          </a:p>
          <a:p>
            <a:pPr marL="342900" indent="-342900" algn="l">
              <a:buFont typeface="Wingdings" panose="05000000000000000000" pitchFamily="2" charset="2"/>
              <a:buChar char="Ø"/>
            </a:pPr>
            <a:r>
              <a:rPr lang="en-US" sz="2400" b="1" i="0" u="none" strike="noStrike" baseline="0" dirty="0">
                <a:solidFill>
                  <a:schemeClr val="accent1">
                    <a:lumMod val="75000"/>
                  </a:schemeClr>
                </a:solidFill>
              </a:rPr>
              <a:t>BITOT’S SPOTS </a:t>
            </a:r>
            <a:r>
              <a:rPr lang="en-US" sz="2400" b="0" i="0" u="none" strike="noStrike" baseline="0" dirty="0"/>
              <a:t>(gray white patches) develop on the conjunctiva. </a:t>
            </a:r>
          </a:p>
          <a:p>
            <a:pPr marL="342900" indent="-342900" algn="l">
              <a:buFont typeface="Wingdings" panose="05000000000000000000" pitchFamily="2" charset="2"/>
              <a:buChar char="Ø"/>
            </a:pPr>
            <a:endParaRPr lang="en-US" sz="2400" b="0" i="0" u="none" strike="noStrike" baseline="0" dirty="0"/>
          </a:p>
          <a:p>
            <a:pPr marL="342900" indent="-342900" algn="l">
              <a:buFont typeface="Wingdings" panose="05000000000000000000" pitchFamily="2" charset="2"/>
              <a:buChar char="Ø"/>
            </a:pPr>
            <a:r>
              <a:rPr lang="en-US" sz="2400" b="0" i="0" u="none" strike="noStrike" baseline="0" dirty="0"/>
              <a:t>Vitamin A deficiency induced eye changes  broadly come under xerophthalmia. </a:t>
            </a:r>
          </a:p>
          <a:p>
            <a:pPr marL="342900" indent="-342900" algn="l">
              <a:buFont typeface="Wingdings" panose="05000000000000000000" pitchFamily="2" charset="2"/>
              <a:buChar char="Ø"/>
            </a:pPr>
            <a:endParaRPr lang="en-US" sz="2400" b="0" i="0" u="none" strike="noStrike" baseline="0" dirty="0"/>
          </a:p>
          <a:p>
            <a:pPr marL="342900" indent="-342900" algn="l">
              <a:buFont typeface="Wingdings" panose="05000000000000000000" pitchFamily="2" charset="2"/>
              <a:buChar char="Ø"/>
            </a:pPr>
            <a:r>
              <a:rPr lang="en-US" sz="2400" b="0" i="0" u="none" strike="noStrike" baseline="0" dirty="0"/>
              <a:t>The WHO recommends the </a:t>
            </a:r>
            <a:r>
              <a:rPr lang="en-IN" sz="2400" b="0" i="0" u="none" strike="noStrike" baseline="0" dirty="0"/>
              <a:t>following classification for xerophthalmia:</a:t>
            </a:r>
          </a:p>
          <a:p>
            <a:pPr marL="342900" indent="-342900" algn="l">
              <a:buFont typeface="Wingdings" panose="05000000000000000000" pitchFamily="2" charset="2"/>
              <a:buChar char="Ø"/>
            </a:pPr>
            <a:endParaRPr lang="en-IN" sz="2400" dirty="0"/>
          </a:p>
          <a:p>
            <a:pPr marL="342900" indent="-342900" algn="l">
              <a:buFont typeface="Wingdings" panose="05000000000000000000" pitchFamily="2" charset="2"/>
              <a:buChar char="Ø"/>
            </a:pPr>
            <a:endParaRPr lang="en-IN" sz="2400" dirty="0"/>
          </a:p>
          <a:p>
            <a:pPr marL="342900" indent="-342900" algn="l">
              <a:buFont typeface="Wingdings" panose="05000000000000000000" pitchFamily="2" charset="2"/>
              <a:buChar char="Ø"/>
            </a:pPr>
            <a:endParaRPr lang="en-IN" sz="2400" dirty="0"/>
          </a:p>
          <a:p>
            <a:pPr marL="342900" indent="-342900" algn="l">
              <a:buFont typeface="Wingdings" panose="05000000000000000000" pitchFamily="2" charset="2"/>
              <a:buChar char="Ø"/>
            </a:pPr>
            <a:endParaRPr lang="en-IN" sz="2400" dirty="0"/>
          </a:p>
          <a:p>
            <a:pPr marL="342900" indent="-342900" algn="l">
              <a:buFont typeface="Wingdings" panose="05000000000000000000" pitchFamily="2" charset="2"/>
              <a:buChar char="Ø"/>
            </a:pPr>
            <a:endParaRPr lang="en-IN" sz="2400" dirty="0"/>
          </a:p>
          <a:p>
            <a:pPr marL="342900" indent="-342900" algn="l">
              <a:buFont typeface="Wingdings" panose="05000000000000000000" pitchFamily="2" charset="2"/>
              <a:buChar char="Ø"/>
            </a:pPr>
            <a:endParaRPr lang="en-IN" sz="2400" dirty="0"/>
          </a:p>
          <a:p>
            <a:pPr marL="342900" indent="-342900" algn="l">
              <a:buFont typeface="Wingdings" panose="05000000000000000000" pitchFamily="2" charset="2"/>
              <a:buChar char="Ø"/>
            </a:pPr>
            <a:endParaRPr lang="en-IN" sz="2400" dirty="0"/>
          </a:p>
          <a:p>
            <a:pPr marL="342900" indent="-342900" algn="l">
              <a:buFont typeface="Wingdings" panose="05000000000000000000" pitchFamily="2" charset="2"/>
              <a:buChar char="Ø"/>
            </a:pPr>
            <a:endParaRPr lang="en-IN" sz="2400" dirty="0"/>
          </a:p>
        </p:txBody>
      </p:sp>
    </p:spTree>
    <p:extLst>
      <p:ext uri="{BB962C8B-B14F-4D97-AF65-F5344CB8AC3E}">
        <p14:creationId xmlns:p14="http://schemas.microsoft.com/office/powerpoint/2010/main" xmlns="" val="3773277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AAC499E-9E67-404F-0AFB-132C8D1489AD}"/>
              </a:ext>
            </a:extLst>
          </p:cNvPr>
          <p:cNvSpPr/>
          <p:nvPr/>
        </p:nvSpPr>
        <p:spPr>
          <a:xfrm>
            <a:off x="1513490" y="851338"/>
            <a:ext cx="8881241" cy="5265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t> </a:t>
            </a:r>
            <a:r>
              <a:rPr lang="en-IN" sz="2800" b="0" i="0" u="none" strike="noStrike" baseline="0" dirty="0"/>
              <a:t>Night blindness </a:t>
            </a:r>
            <a:r>
              <a:rPr lang="en-IN" sz="2800" b="1" i="0" u="none" strike="noStrike" baseline="0" dirty="0">
                <a:solidFill>
                  <a:schemeClr val="bg1"/>
                </a:solidFill>
              </a:rPr>
              <a:t>(XN)</a:t>
            </a:r>
          </a:p>
          <a:p>
            <a:pPr algn="l"/>
            <a:r>
              <a:rPr lang="en-IN" sz="2800" b="0" i="0" u="none" strike="noStrike" baseline="0" dirty="0"/>
              <a:t>• Conjunctival xerosis </a:t>
            </a:r>
            <a:r>
              <a:rPr lang="en-IN" sz="2800" b="1" i="0" u="none" strike="noStrike" baseline="0" dirty="0">
                <a:solidFill>
                  <a:schemeClr val="bg1"/>
                </a:solidFill>
              </a:rPr>
              <a:t>(XIA)</a:t>
            </a:r>
          </a:p>
          <a:p>
            <a:pPr algn="l"/>
            <a:r>
              <a:rPr lang="en-IN" sz="2800" b="0" i="0" u="none" strike="noStrike" baseline="0" dirty="0"/>
              <a:t>• </a:t>
            </a:r>
            <a:r>
              <a:rPr lang="en-IN" sz="2800" b="0" i="0" u="none" strike="noStrike" baseline="0" dirty="0" err="1"/>
              <a:t>Bitot’s</a:t>
            </a:r>
            <a:r>
              <a:rPr lang="en-IN" sz="2800" b="0" i="0" u="none" strike="noStrike" baseline="0" dirty="0"/>
              <a:t> spots </a:t>
            </a:r>
            <a:r>
              <a:rPr lang="en-IN" sz="2800" b="1" i="0" u="none" strike="noStrike" baseline="0" dirty="0">
                <a:solidFill>
                  <a:schemeClr val="bg1"/>
                </a:solidFill>
              </a:rPr>
              <a:t>(XIB)</a:t>
            </a:r>
          </a:p>
          <a:p>
            <a:pPr algn="l"/>
            <a:r>
              <a:rPr lang="en-IN" sz="2800" b="0" i="0" u="none" strike="noStrike" baseline="0" dirty="0"/>
              <a:t>• Corneal xerosis </a:t>
            </a:r>
            <a:r>
              <a:rPr lang="en-IN" sz="2800" b="1" i="0" u="none" strike="noStrike" baseline="0" dirty="0">
                <a:solidFill>
                  <a:schemeClr val="bg1"/>
                </a:solidFill>
              </a:rPr>
              <a:t>(X2)</a:t>
            </a:r>
          </a:p>
          <a:p>
            <a:pPr algn="l"/>
            <a:r>
              <a:rPr lang="en-IN" sz="2800" b="0" i="0" u="none" strike="noStrike" baseline="0" dirty="0"/>
              <a:t>• Corneal ulceration/keratomalacia (&lt;1/3 corneal surface)  </a:t>
            </a:r>
            <a:r>
              <a:rPr lang="en-IN" sz="2800" b="1" i="0" u="none" strike="noStrike" baseline="0" dirty="0">
                <a:solidFill>
                  <a:schemeClr val="bg1"/>
                </a:solidFill>
              </a:rPr>
              <a:t>(X3A)</a:t>
            </a:r>
          </a:p>
          <a:p>
            <a:pPr algn="l"/>
            <a:r>
              <a:rPr lang="en-IN" sz="2800" b="0" i="0" u="none" strike="noStrike" baseline="0" dirty="0"/>
              <a:t>• Corneal ulceration/keratomalacia (≥1/3 corneal surface)  </a:t>
            </a:r>
            <a:r>
              <a:rPr lang="en-IN" sz="2800" b="1" i="0" u="none" strike="noStrike" baseline="0" dirty="0">
                <a:solidFill>
                  <a:schemeClr val="bg1"/>
                </a:solidFill>
              </a:rPr>
              <a:t>(X3B)</a:t>
            </a:r>
          </a:p>
          <a:p>
            <a:pPr algn="l"/>
            <a:r>
              <a:rPr lang="en-IN" sz="2800" b="0" i="0" u="none" strike="noStrike" baseline="0" dirty="0"/>
              <a:t>• Corneal scar </a:t>
            </a:r>
            <a:r>
              <a:rPr lang="en-IN" sz="2800" b="1" i="0" u="none" strike="noStrike" baseline="0" dirty="0">
                <a:solidFill>
                  <a:schemeClr val="bg1"/>
                </a:solidFill>
              </a:rPr>
              <a:t>(XS)</a:t>
            </a:r>
          </a:p>
          <a:p>
            <a:pPr algn="l"/>
            <a:r>
              <a:rPr lang="en-IN" sz="2800" b="0" i="0" u="none" strike="noStrike" baseline="0" dirty="0"/>
              <a:t>• Xerophthalmic fundus </a:t>
            </a:r>
            <a:r>
              <a:rPr lang="en-IN" sz="2800" b="1" i="0" u="none" strike="noStrike" baseline="0" dirty="0">
                <a:solidFill>
                  <a:schemeClr val="bg1"/>
                </a:solidFill>
              </a:rPr>
              <a:t>(XF)</a:t>
            </a:r>
            <a:endParaRPr lang="en-IN" sz="2800" b="1" dirty="0">
              <a:solidFill>
                <a:schemeClr val="bg1"/>
              </a:solidFill>
            </a:endParaRPr>
          </a:p>
        </p:txBody>
      </p:sp>
    </p:spTree>
    <p:extLst>
      <p:ext uri="{BB962C8B-B14F-4D97-AF65-F5344CB8AC3E}">
        <p14:creationId xmlns:p14="http://schemas.microsoft.com/office/powerpoint/2010/main" xmlns="" val="4000773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F426E-65DF-BACC-CA09-325881AF3B90}"/>
              </a:ext>
            </a:extLst>
          </p:cNvPr>
          <p:cNvSpPr>
            <a:spLocks noGrp="1"/>
          </p:cNvSpPr>
          <p:nvPr>
            <p:ph type="title"/>
          </p:nvPr>
        </p:nvSpPr>
        <p:spPr>
          <a:xfrm>
            <a:off x="1097280" y="286604"/>
            <a:ext cx="10058400" cy="1090252"/>
          </a:xfrm>
        </p:spPr>
        <p:txBody>
          <a:bodyPr/>
          <a:lstStyle/>
          <a:p>
            <a:pPr algn="ctr"/>
            <a:r>
              <a:rPr lang="en-US" b="1" dirty="0"/>
              <a:t>DIFFERENTIAL DIAGNOSIS</a:t>
            </a:r>
            <a:endParaRPr lang="en-IN" b="1" dirty="0"/>
          </a:p>
        </p:txBody>
      </p:sp>
      <p:sp>
        <p:nvSpPr>
          <p:cNvPr id="3" name="Content Placeholder 2">
            <a:extLst>
              <a:ext uri="{FF2B5EF4-FFF2-40B4-BE49-F238E27FC236}">
                <a16:creationId xmlns:a16="http://schemas.microsoft.com/office/drawing/2014/main" xmlns="" id="{DE957782-740D-7582-FB32-0FC37B72F62B}"/>
              </a:ext>
            </a:extLst>
          </p:cNvPr>
          <p:cNvSpPr>
            <a:spLocks noGrp="1"/>
          </p:cNvSpPr>
          <p:nvPr>
            <p:ph idx="1"/>
          </p:nvPr>
        </p:nvSpPr>
        <p:spPr/>
        <p:txBody>
          <a:bodyPr/>
          <a:lstStyle/>
          <a:p>
            <a:endParaRPr lang="en-IN" dirty="0"/>
          </a:p>
        </p:txBody>
      </p:sp>
      <p:sp>
        <p:nvSpPr>
          <p:cNvPr id="4" name="Rectangle: Rounded Corners 3">
            <a:extLst>
              <a:ext uri="{FF2B5EF4-FFF2-40B4-BE49-F238E27FC236}">
                <a16:creationId xmlns:a16="http://schemas.microsoft.com/office/drawing/2014/main" xmlns="" id="{0EBA5255-BC3B-C211-38BE-9703A19BBA9E}"/>
              </a:ext>
            </a:extLst>
          </p:cNvPr>
          <p:cNvSpPr/>
          <p:nvPr/>
        </p:nvSpPr>
        <p:spPr>
          <a:xfrm>
            <a:off x="2328041" y="1845734"/>
            <a:ext cx="7535917" cy="4023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N" sz="2400" b="0" i="0" u="none" strike="noStrike" baseline="0" dirty="0"/>
          </a:p>
          <a:p>
            <a:pPr algn="l"/>
            <a:r>
              <a:rPr lang="en-IN" sz="3200" b="0" i="0" u="none" strike="noStrike" baseline="0" dirty="0"/>
              <a:t>• Essential Fatty Acid deficiency</a:t>
            </a:r>
          </a:p>
          <a:p>
            <a:pPr algn="l"/>
            <a:r>
              <a:rPr lang="en-IN" sz="3200" b="0" i="0" u="none" strike="noStrike" baseline="0" dirty="0"/>
              <a:t>• Keratosis pilaris</a:t>
            </a:r>
          </a:p>
          <a:p>
            <a:pPr algn="l"/>
            <a:r>
              <a:rPr lang="en-IN" sz="3200" b="0" i="0" u="none" strike="noStrike" baseline="0" dirty="0"/>
              <a:t>• Acne vulgaris</a:t>
            </a:r>
          </a:p>
          <a:p>
            <a:pPr algn="l"/>
            <a:r>
              <a:rPr lang="en-IN" sz="3200" b="0" i="0" u="none" strike="noStrike" baseline="0" dirty="0"/>
              <a:t>• Lichen </a:t>
            </a:r>
            <a:r>
              <a:rPr lang="en-IN" sz="3200" b="0" i="0" u="none" strike="noStrike" baseline="0" dirty="0" err="1"/>
              <a:t>spinulosus</a:t>
            </a:r>
            <a:endParaRPr lang="en-IN" sz="3200" b="0" i="0" u="none" strike="noStrike" baseline="0" dirty="0"/>
          </a:p>
          <a:p>
            <a:pPr algn="l"/>
            <a:r>
              <a:rPr lang="en-IN" sz="3200" b="0" i="0" u="none" strike="noStrike" baseline="0" dirty="0"/>
              <a:t>• Pityriasis rubra pilaris</a:t>
            </a:r>
          </a:p>
          <a:p>
            <a:pPr algn="l"/>
            <a:r>
              <a:rPr lang="en-IN" sz="3200" b="0" i="0" u="none" strike="noStrike" baseline="0" dirty="0"/>
              <a:t>• </a:t>
            </a:r>
            <a:r>
              <a:rPr lang="en-IN" sz="3200" b="0" i="0" u="none" strike="noStrike" baseline="0" dirty="0" err="1"/>
              <a:t>Kyrle’s</a:t>
            </a:r>
            <a:r>
              <a:rPr lang="en-IN" sz="3200" b="0" i="0" u="none" strike="noStrike" baseline="0" dirty="0"/>
              <a:t> disease</a:t>
            </a:r>
          </a:p>
          <a:p>
            <a:pPr algn="l"/>
            <a:r>
              <a:rPr lang="en-IN" sz="3200" b="0" i="0" u="none" strike="noStrike" baseline="0" dirty="0"/>
              <a:t>• Darier’s disease</a:t>
            </a:r>
            <a:endParaRPr lang="en-IN" sz="3200" dirty="0"/>
          </a:p>
        </p:txBody>
      </p:sp>
    </p:spTree>
    <p:extLst>
      <p:ext uri="{BB962C8B-B14F-4D97-AF65-F5344CB8AC3E}">
        <p14:creationId xmlns:p14="http://schemas.microsoft.com/office/powerpoint/2010/main" xmlns="" val="3116657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984E78-4ECC-5291-39F7-1FBFBF83BB54}"/>
              </a:ext>
            </a:extLst>
          </p:cNvPr>
          <p:cNvSpPr>
            <a:spLocks noGrp="1"/>
          </p:cNvSpPr>
          <p:nvPr>
            <p:ph type="title"/>
          </p:nvPr>
        </p:nvSpPr>
        <p:spPr>
          <a:xfrm>
            <a:off x="1097280" y="286603"/>
            <a:ext cx="10058400" cy="1111273"/>
          </a:xfrm>
        </p:spPr>
        <p:txBody>
          <a:bodyPr/>
          <a:lstStyle/>
          <a:p>
            <a:pPr algn="ctr"/>
            <a:r>
              <a:rPr lang="en-US" b="1" dirty="0"/>
              <a:t>INVESTIGATIONS</a:t>
            </a:r>
            <a:endParaRPr lang="en-IN" b="1" dirty="0"/>
          </a:p>
        </p:txBody>
      </p:sp>
      <p:sp>
        <p:nvSpPr>
          <p:cNvPr id="3" name="Content Placeholder 2">
            <a:extLst>
              <a:ext uri="{FF2B5EF4-FFF2-40B4-BE49-F238E27FC236}">
                <a16:creationId xmlns:a16="http://schemas.microsoft.com/office/drawing/2014/main" xmlns="" id="{0C40C735-F6C9-6CB1-F2A2-CA35B121121D}"/>
              </a:ext>
            </a:extLst>
          </p:cNvPr>
          <p:cNvSpPr>
            <a:spLocks noGrp="1"/>
          </p:cNvSpPr>
          <p:nvPr>
            <p:ph idx="1"/>
          </p:nvPr>
        </p:nvSpPr>
        <p:spPr>
          <a:xfrm>
            <a:off x="241738" y="1845734"/>
            <a:ext cx="11771586" cy="4023360"/>
          </a:xfrm>
        </p:spPr>
        <p:txBody>
          <a:bodyPr>
            <a:normAutofit/>
          </a:bodyPr>
          <a:lstStyle/>
          <a:p>
            <a:pPr algn="l">
              <a:buFont typeface="Wingdings" panose="05000000000000000000" pitchFamily="2" charset="2"/>
              <a:buChar char="Ø"/>
            </a:pPr>
            <a:r>
              <a:rPr lang="en-US" sz="1800" b="0" i="0" u="none" strike="noStrike" baseline="0" dirty="0">
                <a:latin typeface="Verdana" panose="020B0604030504040204" pitchFamily="34" charset="0"/>
              </a:rPr>
              <a:t> </a:t>
            </a:r>
            <a:r>
              <a:rPr lang="en-US" sz="2400" b="0" i="0" u="none" strike="noStrike" baseline="0" dirty="0"/>
              <a:t>If plasma retinol value is </a:t>
            </a:r>
            <a:r>
              <a:rPr lang="en-US" sz="2400" b="1" i="0" u="none" strike="noStrike" baseline="0" dirty="0">
                <a:solidFill>
                  <a:schemeClr val="accent1">
                    <a:lumMod val="75000"/>
                  </a:schemeClr>
                </a:solidFill>
              </a:rPr>
              <a:t>&lt;20 mcg/dl</a:t>
            </a:r>
            <a:r>
              <a:rPr lang="en-US" sz="2400" b="0" i="0" u="none" strike="noStrike" baseline="0" dirty="0"/>
              <a:t>, it indicates </a:t>
            </a:r>
            <a:r>
              <a:rPr lang="en-IN" sz="2400" b="0" i="0" u="none" strike="noStrike" baseline="0" dirty="0"/>
              <a:t>vitamin A deficiency.</a:t>
            </a:r>
          </a:p>
          <a:p>
            <a:pPr algn="l">
              <a:buFont typeface="Wingdings" panose="05000000000000000000" pitchFamily="2" charset="2"/>
              <a:buChar char="Ø"/>
            </a:pPr>
            <a:r>
              <a:rPr lang="en-IN" sz="2400" b="0" i="0" u="none" strike="noStrike" baseline="0" dirty="0"/>
              <a:t> Histopathology reveals:</a:t>
            </a:r>
            <a:endParaRPr lang="en-IN" sz="2400" dirty="0"/>
          </a:p>
        </p:txBody>
      </p:sp>
      <p:sp>
        <p:nvSpPr>
          <p:cNvPr id="4" name="Rectangle: Rounded Corners 3">
            <a:extLst>
              <a:ext uri="{FF2B5EF4-FFF2-40B4-BE49-F238E27FC236}">
                <a16:creationId xmlns:a16="http://schemas.microsoft.com/office/drawing/2014/main" xmlns="" id="{03580431-2C2F-DAEE-ABC2-68E8876AD60A}"/>
              </a:ext>
            </a:extLst>
          </p:cNvPr>
          <p:cNvSpPr/>
          <p:nvPr/>
        </p:nvSpPr>
        <p:spPr>
          <a:xfrm>
            <a:off x="3914053" y="2260658"/>
            <a:ext cx="7430814" cy="4597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Font typeface="Wingdings" panose="05000000000000000000" pitchFamily="2" charset="2"/>
              <a:buChar char="Ø"/>
            </a:pPr>
            <a:r>
              <a:rPr lang="en-US" dirty="0"/>
              <a:t> </a:t>
            </a:r>
            <a:r>
              <a:rPr lang="en-IN" sz="2400" b="0" i="0" u="none" strike="noStrike" baseline="0" dirty="0"/>
              <a:t>perifollicular hyperkeratosis.</a:t>
            </a:r>
          </a:p>
          <a:p>
            <a:pPr marL="285750" indent="-285750" algn="l">
              <a:buFont typeface="Wingdings" panose="05000000000000000000" pitchFamily="2" charset="2"/>
              <a:buChar char="Ø"/>
            </a:pPr>
            <a:r>
              <a:rPr lang="en-US" sz="2400" b="0" i="0" u="none" strike="noStrike" baseline="0" dirty="0"/>
              <a:t>The stratum granulosum is normal. </a:t>
            </a:r>
          </a:p>
          <a:p>
            <a:pPr marL="285750" indent="-285750" algn="l">
              <a:buFont typeface="Wingdings" panose="05000000000000000000" pitchFamily="2" charset="2"/>
              <a:buChar char="Ø"/>
            </a:pPr>
            <a:r>
              <a:rPr lang="en-US" sz="2400" b="0" i="0" u="none" strike="noStrike" baseline="0" dirty="0"/>
              <a:t>The basal cell layer shows increased melanin pigment. </a:t>
            </a:r>
          </a:p>
          <a:p>
            <a:pPr marL="285750" indent="-285750" algn="l">
              <a:buFont typeface="Wingdings" panose="05000000000000000000" pitchFamily="2" charset="2"/>
              <a:buChar char="Ø"/>
            </a:pPr>
            <a:r>
              <a:rPr lang="en-US" sz="2400" b="0" i="0" u="none" strike="noStrike" baseline="0" dirty="0"/>
              <a:t>The upper parts of hair follicles show horny plugs and atrophied, coiled hair</a:t>
            </a:r>
          </a:p>
          <a:p>
            <a:pPr marL="285750" indent="-285750" algn="l">
              <a:buFont typeface="Wingdings" panose="05000000000000000000" pitchFamily="2" charset="2"/>
              <a:buChar char="Ø"/>
            </a:pPr>
            <a:r>
              <a:rPr lang="en-US" sz="2400" b="0" i="0" u="none" strike="noStrike" baseline="0" dirty="0"/>
              <a:t>There is atrophy of sebaceous glands</a:t>
            </a:r>
            <a:endParaRPr lang="en-US" sz="2400" dirty="0"/>
          </a:p>
          <a:p>
            <a:pPr marL="285750" indent="-285750" algn="l">
              <a:buFont typeface="Wingdings" panose="05000000000000000000" pitchFamily="2" charset="2"/>
              <a:buChar char="Ø"/>
            </a:pPr>
            <a:r>
              <a:rPr lang="en-US" sz="2400" b="0" i="0" u="none" strike="noStrike" baseline="0" dirty="0"/>
              <a:t> Keratinizing metaplasia occurs</a:t>
            </a:r>
          </a:p>
          <a:p>
            <a:pPr algn="l"/>
            <a:r>
              <a:rPr lang="en-US" sz="2400" b="0" i="0" u="none" strike="noStrike" baseline="0" dirty="0"/>
              <a:t>in epithelial surfaces throughout the body—in the eye, upper respiratory tract, genitourinary tract, </a:t>
            </a:r>
            <a:r>
              <a:rPr lang="en-IN" sz="2400" b="0" i="0" u="none" strike="noStrike" baseline="0" dirty="0"/>
              <a:t>vagina, salivary glands, gastrointestinal (GI) tract, and pancreatic ducts.</a:t>
            </a:r>
            <a:endParaRPr lang="en-IN" sz="2400" dirty="0"/>
          </a:p>
        </p:txBody>
      </p:sp>
    </p:spTree>
    <p:extLst>
      <p:ext uri="{BB962C8B-B14F-4D97-AF65-F5344CB8AC3E}">
        <p14:creationId xmlns:p14="http://schemas.microsoft.com/office/powerpoint/2010/main" xmlns="" val="393170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970D40-1596-E488-95D3-CB6555F8E62D}"/>
              </a:ext>
            </a:extLst>
          </p:cNvPr>
          <p:cNvSpPr>
            <a:spLocks noGrp="1"/>
          </p:cNvSpPr>
          <p:nvPr>
            <p:ph type="title"/>
          </p:nvPr>
        </p:nvSpPr>
        <p:spPr/>
        <p:txBody>
          <a:bodyPr/>
          <a:lstStyle/>
          <a:p>
            <a:pPr algn="ctr"/>
            <a:r>
              <a:rPr lang="en-US" b="1" dirty="0"/>
              <a:t>VITAMIN B3/ NIACIN/ NICOTINIC ACID/ NICOTINAMIDE</a:t>
            </a:r>
            <a:endParaRPr lang="en-IN" b="1" dirty="0"/>
          </a:p>
        </p:txBody>
      </p:sp>
      <p:sp>
        <p:nvSpPr>
          <p:cNvPr id="3" name="Content Placeholder 2">
            <a:extLst>
              <a:ext uri="{FF2B5EF4-FFF2-40B4-BE49-F238E27FC236}">
                <a16:creationId xmlns:a16="http://schemas.microsoft.com/office/drawing/2014/main" xmlns="" id="{A4084ED2-D7C9-3686-C34D-6BED764EC480}"/>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sz="2800" dirty="0"/>
              <a:t>FUNCTIONS</a:t>
            </a:r>
          </a:p>
          <a:p>
            <a:pPr algn="l">
              <a:buFont typeface="Arial" panose="020B0604020202020204" pitchFamily="34" charset="0"/>
              <a:buChar char="•"/>
            </a:pPr>
            <a:r>
              <a:rPr lang="en-US" sz="2400" dirty="0"/>
              <a:t> P</a:t>
            </a:r>
            <a:r>
              <a:rPr lang="en-US" sz="2400" b="0" i="0" u="none" strike="noStrike" baseline="0" dirty="0"/>
              <a:t>lays a vital role in cell metabolism and fatty acid </a:t>
            </a:r>
            <a:r>
              <a:rPr lang="en-IN" sz="2400" b="0" i="0" u="none" strike="noStrike" baseline="0" dirty="0"/>
              <a:t>synthesis. </a:t>
            </a:r>
          </a:p>
          <a:p>
            <a:pPr algn="l">
              <a:buFont typeface="Arial" panose="020B0604020202020204" pitchFamily="34" charset="0"/>
              <a:buChar char="•"/>
            </a:pPr>
            <a:r>
              <a:rPr lang="en-IN" sz="2400" b="0" i="0" u="none" strike="noStrike" baseline="0" dirty="0"/>
              <a:t>Nicotinamide increases ceramide </a:t>
            </a:r>
            <a:r>
              <a:rPr lang="en-US" sz="2400" b="0" i="0" u="none" strike="noStrike" baseline="0" dirty="0"/>
              <a:t>and other corneal lipid biosynthesis to enhance </a:t>
            </a:r>
            <a:r>
              <a:rPr lang="en-IN" sz="2400" b="0" i="0" u="none" strike="noStrike" baseline="0" dirty="0"/>
              <a:t>epidermal permeability barrier.</a:t>
            </a:r>
          </a:p>
          <a:p>
            <a:pPr algn="l">
              <a:buFont typeface="Wingdings" panose="05000000000000000000" pitchFamily="2" charset="2"/>
              <a:buChar char="v"/>
            </a:pPr>
            <a:r>
              <a:rPr lang="en-IN" sz="2400" dirty="0"/>
              <a:t> </a:t>
            </a:r>
            <a:r>
              <a:rPr lang="en-IN" sz="2800" dirty="0"/>
              <a:t>SOURCES</a:t>
            </a:r>
          </a:p>
          <a:p>
            <a:pPr algn="l">
              <a:buFont typeface="Arial" panose="020B0604020202020204" pitchFamily="34" charset="0"/>
              <a:buChar char="•"/>
            </a:pPr>
            <a:r>
              <a:rPr lang="en-IN" sz="2400" dirty="0"/>
              <a:t> Legumes</a:t>
            </a:r>
          </a:p>
          <a:p>
            <a:pPr algn="l">
              <a:buFont typeface="Arial" panose="020B0604020202020204" pitchFamily="34" charset="0"/>
              <a:buChar char="•"/>
            </a:pPr>
            <a:r>
              <a:rPr lang="en-IN" sz="2400" dirty="0"/>
              <a:t>Groundnut</a:t>
            </a:r>
          </a:p>
          <a:p>
            <a:pPr algn="l">
              <a:buFont typeface="Arial" panose="020B0604020202020204" pitchFamily="34" charset="0"/>
              <a:buChar char="•"/>
            </a:pPr>
            <a:r>
              <a:rPr lang="en-IN" sz="2400" dirty="0"/>
              <a:t> Fish</a:t>
            </a:r>
          </a:p>
          <a:p>
            <a:pPr algn="l">
              <a:buFont typeface="Arial" panose="020B0604020202020204" pitchFamily="34" charset="0"/>
              <a:buChar char="•"/>
            </a:pPr>
            <a:r>
              <a:rPr lang="en-IN" sz="2400" dirty="0"/>
              <a:t>Poultry</a:t>
            </a:r>
          </a:p>
          <a:p>
            <a:pPr algn="l">
              <a:buFont typeface="Arial" panose="020B0604020202020204" pitchFamily="34" charset="0"/>
              <a:buChar char="•"/>
            </a:pPr>
            <a:r>
              <a:rPr lang="en-IN" sz="2400" dirty="0"/>
              <a:t>Meat</a:t>
            </a:r>
          </a:p>
        </p:txBody>
      </p:sp>
    </p:spTree>
    <p:extLst>
      <p:ext uri="{BB962C8B-B14F-4D97-AF65-F5344CB8AC3E}">
        <p14:creationId xmlns:p14="http://schemas.microsoft.com/office/powerpoint/2010/main" xmlns="" val="1225349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83FF5C-3D79-B0EE-8A3E-29FB87270ED1}"/>
              </a:ext>
            </a:extLst>
          </p:cNvPr>
          <p:cNvSpPr>
            <a:spLocks noGrp="1"/>
          </p:cNvSpPr>
          <p:nvPr>
            <p:ph type="title"/>
          </p:nvPr>
        </p:nvSpPr>
        <p:spPr>
          <a:xfrm>
            <a:off x="1097280" y="286603"/>
            <a:ext cx="10058400" cy="1100763"/>
          </a:xfrm>
        </p:spPr>
        <p:txBody>
          <a:bodyPr/>
          <a:lstStyle/>
          <a:p>
            <a:pPr algn="ctr"/>
            <a:r>
              <a:rPr lang="en-US" b="1" dirty="0"/>
              <a:t>TREATMENT</a:t>
            </a:r>
            <a:endParaRPr lang="en-IN" b="1" dirty="0"/>
          </a:p>
        </p:txBody>
      </p:sp>
      <p:sp>
        <p:nvSpPr>
          <p:cNvPr id="3" name="Content Placeholder 2">
            <a:extLst>
              <a:ext uri="{FF2B5EF4-FFF2-40B4-BE49-F238E27FC236}">
                <a16:creationId xmlns:a16="http://schemas.microsoft.com/office/drawing/2014/main" xmlns="" id="{7202FD50-2484-E660-892C-506CCA967855}"/>
              </a:ext>
            </a:extLst>
          </p:cNvPr>
          <p:cNvSpPr>
            <a:spLocks noGrp="1"/>
          </p:cNvSpPr>
          <p:nvPr>
            <p:ph idx="1"/>
          </p:nvPr>
        </p:nvSpPr>
        <p:spPr>
          <a:xfrm>
            <a:off x="296091" y="1845733"/>
            <a:ext cx="11652069" cy="4546357"/>
          </a:xfrm>
        </p:spPr>
        <p:txBody>
          <a:bodyPr>
            <a:normAutofit fontScale="92500" lnSpcReduction="10000"/>
          </a:bodyPr>
          <a:lstStyle/>
          <a:p>
            <a:pPr algn="l">
              <a:buFont typeface="Wingdings" panose="05000000000000000000" pitchFamily="2" charset="2"/>
              <a:buChar char="Ø"/>
            </a:pPr>
            <a:r>
              <a:rPr lang="en-US" sz="2600" dirty="0"/>
              <a:t> </a:t>
            </a:r>
            <a:r>
              <a:rPr lang="en-US" sz="2600" b="0" i="0" u="none" strike="noStrike" baseline="0" dirty="0">
                <a:ea typeface="Verdana" panose="020B0604030504040204" pitchFamily="34" charset="0"/>
              </a:rPr>
              <a:t>The recommended daily allowance (RDA) of vitamin A for adults is around </a:t>
            </a:r>
            <a:r>
              <a:rPr lang="en-US" sz="2600" b="1" i="0" u="none" strike="noStrike" baseline="0" dirty="0">
                <a:solidFill>
                  <a:schemeClr val="accent1">
                    <a:lumMod val="75000"/>
                  </a:schemeClr>
                </a:solidFill>
                <a:ea typeface="Verdana" panose="020B0604030504040204" pitchFamily="34" charset="0"/>
              </a:rPr>
              <a:t>5000 IU</a:t>
            </a:r>
            <a:r>
              <a:rPr lang="en-US" sz="2600" b="0" i="0" u="none" strike="noStrike" baseline="0" dirty="0">
                <a:ea typeface="Verdana" panose="020B0604030504040204" pitchFamily="34" charset="0"/>
              </a:rPr>
              <a:t>.</a:t>
            </a:r>
          </a:p>
          <a:p>
            <a:pPr algn="l">
              <a:buFont typeface="Wingdings" panose="05000000000000000000" pitchFamily="2" charset="2"/>
              <a:buChar char="Ø"/>
            </a:pPr>
            <a:r>
              <a:rPr lang="en-US" sz="2600" b="0" i="0" u="none" strike="noStrike" baseline="0" dirty="0">
                <a:ea typeface="Verdana" panose="020B0604030504040204" pitchFamily="34" charset="0"/>
              </a:rPr>
              <a:t> In India, </a:t>
            </a:r>
            <a:r>
              <a:rPr lang="en-US" sz="2600" b="1" i="0" u="none" strike="noStrike" baseline="0" dirty="0">
                <a:solidFill>
                  <a:schemeClr val="accent1">
                    <a:lumMod val="75000"/>
                  </a:schemeClr>
                </a:solidFill>
                <a:ea typeface="Verdana" panose="020B0604030504040204" pitchFamily="34" charset="0"/>
              </a:rPr>
              <a:t>2,00,000 IU </a:t>
            </a:r>
            <a:r>
              <a:rPr lang="en-US" sz="2600" b="0" i="0" u="none" strike="noStrike" baseline="0" dirty="0">
                <a:ea typeface="Verdana" panose="020B0604030504040204" pitchFamily="34" charset="0"/>
              </a:rPr>
              <a:t>of vitamin A is administered orally every six months to preschool children under the National Vitamin A Prophylaxis Program for Prevention of Blindness in Children.</a:t>
            </a:r>
          </a:p>
          <a:p>
            <a:pPr algn="l">
              <a:buFont typeface="Wingdings" panose="05000000000000000000" pitchFamily="2" charset="2"/>
              <a:buChar char="Ø"/>
            </a:pPr>
            <a:r>
              <a:rPr lang="en-US" sz="2600" b="0" i="0" u="none" strike="noStrike" baseline="0" dirty="0">
                <a:ea typeface="Verdana" panose="020B0604030504040204" pitchFamily="34" charset="0"/>
              </a:rPr>
              <a:t> The therapeutic dose of vitamin A is </a:t>
            </a:r>
            <a:r>
              <a:rPr lang="en-US" sz="2600" b="1" i="0" u="none" strike="noStrike" baseline="0" dirty="0">
                <a:solidFill>
                  <a:schemeClr val="accent1">
                    <a:lumMod val="75000"/>
                  </a:schemeClr>
                </a:solidFill>
                <a:ea typeface="Verdana" panose="020B0604030504040204" pitchFamily="34" charset="0"/>
              </a:rPr>
              <a:t>30,000 IU per day </a:t>
            </a:r>
            <a:r>
              <a:rPr lang="en-US" sz="2600" b="0" i="0" u="none" strike="noStrike" baseline="0" dirty="0">
                <a:ea typeface="Verdana" panose="020B0604030504040204" pitchFamily="34" charset="0"/>
              </a:rPr>
              <a:t>orally for neonates for 1–2 weeks and </a:t>
            </a:r>
            <a:r>
              <a:rPr lang="en-US" sz="2600" b="1" i="0" u="none" strike="noStrike" baseline="0" dirty="0">
                <a:solidFill>
                  <a:schemeClr val="accent1">
                    <a:lumMod val="75000"/>
                  </a:schemeClr>
                </a:solidFill>
                <a:ea typeface="Verdana" panose="020B0604030504040204" pitchFamily="34" charset="0"/>
              </a:rPr>
              <a:t>50,000 IU</a:t>
            </a:r>
            <a:r>
              <a:rPr lang="en-US" sz="2600" b="0" i="0" u="none" strike="noStrike" baseline="0" dirty="0">
                <a:ea typeface="Verdana" panose="020B0604030504040204" pitchFamily="34" charset="0"/>
              </a:rPr>
              <a:t> orally for children and adults; subsequent doses are determined by monitoring </a:t>
            </a:r>
            <a:r>
              <a:rPr lang="pt-BR" sz="2600" b="0" i="0" u="none" strike="noStrike" baseline="0" dirty="0">
                <a:ea typeface="Verdana" panose="020B0604030504040204" pitchFamily="34" charset="0"/>
              </a:rPr>
              <a:t>serum retinol levels. </a:t>
            </a:r>
          </a:p>
          <a:p>
            <a:pPr algn="l">
              <a:buFont typeface="Wingdings" panose="05000000000000000000" pitchFamily="2" charset="2"/>
              <a:buChar char="Ø"/>
            </a:pPr>
            <a:r>
              <a:rPr lang="pt-BR" sz="2600" b="0" i="0" u="none" strike="noStrike" baseline="0" dirty="0">
                <a:ea typeface="Verdana" panose="020B0604030504040204" pitchFamily="34" charset="0"/>
              </a:rPr>
              <a:t> Visual disturbances resolve in </a:t>
            </a:r>
            <a:r>
              <a:rPr lang="en-US" sz="2600" b="0" i="0" u="none" strike="noStrike" baseline="0" dirty="0">
                <a:ea typeface="Verdana" panose="020B0604030504040204" pitchFamily="34" charset="0"/>
              </a:rPr>
              <a:t>days but corneal ulcerations are permanent.</a:t>
            </a:r>
          </a:p>
          <a:p>
            <a:pPr algn="l">
              <a:buFont typeface="Wingdings" panose="05000000000000000000" pitchFamily="2" charset="2"/>
              <a:buChar char="Ø"/>
            </a:pPr>
            <a:r>
              <a:rPr lang="en-US" sz="2600" b="0" i="0" u="none" strike="noStrike" baseline="0" dirty="0">
                <a:ea typeface="Verdana" panose="020B0604030504040204" pitchFamily="34" charset="0"/>
              </a:rPr>
              <a:t> For the treatment of phrynoderma, vitamin B complexes are also prescribed, along with essential FAs (e.g., safflower oil). </a:t>
            </a:r>
          </a:p>
          <a:p>
            <a:pPr algn="l">
              <a:buFont typeface="Wingdings" panose="05000000000000000000" pitchFamily="2" charset="2"/>
              <a:buChar char="Ø"/>
            </a:pPr>
            <a:r>
              <a:rPr lang="en-US" sz="2600" b="0" i="0" u="none" strike="noStrike" baseline="0" dirty="0">
                <a:ea typeface="Verdana" panose="020B0604030504040204" pitchFamily="34" charset="0"/>
              </a:rPr>
              <a:t> Keratolytic ointments, e.g., 3–6% salicylic acid, are useful.</a:t>
            </a:r>
            <a:endParaRPr lang="en-IN" sz="2600" dirty="0">
              <a:ea typeface="Verdana" panose="020B0604030504040204" pitchFamily="34" charset="0"/>
            </a:endParaRPr>
          </a:p>
        </p:txBody>
      </p:sp>
    </p:spTree>
    <p:extLst>
      <p:ext uri="{BB962C8B-B14F-4D97-AF65-F5344CB8AC3E}">
        <p14:creationId xmlns:p14="http://schemas.microsoft.com/office/powerpoint/2010/main" xmlns="" val="2321483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E8624-CB8E-0D39-7751-B37A3E21698C}"/>
              </a:ext>
            </a:extLst>
          </p:cNvPr>
          <p:cNvSpPr>
            <a:spLocks noGrp="1"/>
          </p:cNvSpPr>
          <p:nvPr>
            <p:ph type="title"/>
          </p:nvPr>
        </p:nvSpPr>
        <p:spPr>
          <a:xfrm>
            <a:off x="1097280" y="286603"/>
            <a:ext cx="10058400" cy="1089351"/>
          </a:xfrm>
        </p:spPr>
        <p:txBody>
          <a:bodyPr>
            <a:normAutofit/>
          </a:bodyPr>
          <a:lstStyle/>
          <a:p>
            <a:pPr algn="ctr"/>
            <a:r>
              <a:rPr lang="en-US" b="1" i="0" u="none" strike="noStrike" baseline="0" dirty="0">
                <a:solidFill>
                  <a:schemeClr val="tx1"/>
                </a:solidFill>
              </a:rPr>
              <a:t>Vitamin A Derivative and its Uses</a:t>
            </a:r>
            <a:endParaRPr lang="en-IN" dirty="0">
              <a:solidFill>
                <a:schemeClr val="tx1"/>
              </a:solidFill>
            </a:endParaRPr>
          </a:p>
        </p:txBody>
      </p:sp>
      <p:sp>
        <p:nvSpPr>
          <p:cNvPr id="3" name="Content Placeholder 2">
            <a:extLst>
              <a:ext uri="{FF2B5EF4-FFF2-40B4-BE49-F238E27FC236}">
                <a16:creationId xmlns:a16="http://schemas.microsoft.com/office/drawing/2014/main" xmlns="" id="{4B9E61B9-474F-FF5A-21E1-770DF87C1B8C}"/>
              </a:ext>
            </a:extLst>
          </p:cNvPr>
          <p:cNvSpPr>
            <a:spLocks noGrp="1"/>
          </p:cNvSpPr>
          <p:nvPr>
            <p:ph idx="1"/>
          </p:nvPr>
        </p:nvSpPr>
        <p:spPr/>
        <p:txBody>
          <a:bodyPr/>
          <a:lstStyle/>
          <a:p>
            <a:endParaRPr lang="en-IN" dirty="0"/>
          </a:p>
        </p:txBody>
      </p:sp>
      <p:sp>
        <p:nvSpPr>
          <p:cNvPr id="4" name="Rectangle: Rounded Corners 3">
            <a:extLst>
              <a:ext uri="{FF2B5EF4-FFF2-40B4-BE49-F238E27FC236}">
                <a16:creationId xmlns:a16="http://schemas.microsoft.com/office/drawing/2014/main" xmlns="" id="{646B624E-69F3-FD6F-86B0-626A9BB81F9B}"/>
              </a:ext>
            </a:extLst>
          </p:cNvPr>
          <p:cNvSpPr/>
          <p:nvPr/>
        </p:nvSpPr>
        <p:spPr>
          <a:xfrm>
            <a:off x="304798" y="1297578"/>
            <a:ext cx="5529945" cy="4868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t> </a:t>
            </a:r>
            <a:r>
              <a:rPr lang="en-US" sz="2400" b="0" i="0" u="none" strike="noStrike" baseline="0" dirty="0"/>
              <a:t>High doses of vitamin A or its synthetic derivatives</a:t>
            </a:r>
          </a:p>
          <a:p>
            <a:pPr algn="l"/>
            <a:r>
              <a:rPr lang="en-US" sz="2400" b="0" i="0" u="none" strike="noStrike" baseline="0" dirty="0"/>
              <a:t>(Retinoids) have been used with variable results in:</a:t>
            </a:r>
          </a:p>
          <a:p>
            <a:pPr marL="342900" indent="-342900" algn="l">
              <a:buFont typeface="Arial" panose="020B0604020202020204" pitchFamily="34" charset="0"/>
              <a:buChar char="•"/>
            </a:pPr>
            <a:r>
              <a:rPr lang="en-IN" sz="2400" dirty="0"/>
              <a:t>P</a:t>
            </a:r>
            <a:r>
              <a:rPr lang="en-IN" sz="2400" b="0" i="0" u="none" strike="noStrike" baseline="0" dirty="0"/>
              <a:t>ityriasis rubra pilaris,</a:t>
            </a:r>
          </a:p>
          <a:p>
            <a:pPr marL="342900" indent="-342900" algn="l">
              <a:buFont typeface="Arial" panose="020B0604020202020204" pitchFamily="34" charset="0"/>
              <a:buChar char="•"/>
            </a:pPr>
            <a:r>
              <a:rPr lang="en-IN" sz="2400" b="0" i="0" u="none" strike="noStrike" baseline="0" dirty="0"/>
              <a:t>Darier’s disease, </a:t>
            </a:r>
          </a:p>
          <a:p>
            <a:pPr marL="342900" indent="-342900" algn="l">
              <a:buFont typeface="Arial" panose="020B0604020202020204" pitchFamily="34" charset="0"/>
              <a:buChar char="•"/>
            </a:pPr>
            <a:r>
              <a:rPr lang="en-IN" sz="2400" b="0" i="0" u="none" strike="noStrike" baseline="0" dirty="0"/>
              <a:t>Ichthyosis,</a:t>
            </a:r>
          </a:p>
          <a:p>
            <a:pPr marL="342900" indent="-342900" algn="l">
              <a:buFont typeface="Arial" panose="020B0604020202020204" pitchFamily="34" charset="0"/>
              <a:buChar char="•"/>
            </a:pPr>
            <a:r>
              <a:rPr lang="fr-FR" sz="2400" dirty="0"/>
              <a:t>T</a:t>
            </a:r>
            <a:r>
              <a:rPr lang="fr-FR" sz="2400" b="0" i="0" u="none" strike="noStrike" baseline="0" dirty="0"/>
              <a:t>ransient </a:t>
            </a:r>
            <a:r>
              <a:rPr lang="fr-FR" sz="2400" b="0" i="0" u="none" strike="noStrike" baseline="0" dirty="0" err="1"/>
              <a:t>acantholytic</a:t>
            </a:r>
            <a:r>
              <a:rPr lang="fr-FR" sz="2400" dirty="0"/>
              <a:t> </a:t>
            </a:r>
            <a:r>
              <a:rPr lang="fr-FR" sz="2400" b="0" i="0" u="none" strike="noStrike" baseline="0" dirty="0" err="1"/>
              <a:t>dermatosis</a:t>
            </a:r>
            <a:r>
              <a:rPr lang="fr-FR" sz="2400" b="0" i="0" u="none" strike="noStrike" baseline="0" dirty="0"/>
              <a:t>,</a:t>
            </a:r>
          </a:p>
          <a:p>
            <a:pPr marL="342900" indent="-342900" algn="l">
              <a:buFont typeface="Arial" panose="020B0604020202020204" pitchFamily="34" charset="0"/>
              <a:buChar char="•"/>
            </a:pPr>
            <a:r>
              <a:rPr lang="fr-FR" sz="2400" dirty="0"/>
              <a:t>L</a:t>
            </a:r>
            <a:r>
              <a:rPr lang="fr-FR" sz="2400" b="0" i="0" u="none" strike="noStrike" baseline="0" dirty="0"/>
              <a:t>ichen </a:t>
            </a:r>
            <a:r>
              <a:rPr lang="fr-FR" sz="2400" b="0" i="0" u="none" strike="noStrike" baseline="0" dirty="0" err="1"/>
              <a:t>planus</a:t>
            </a:r>
            <a:r>
              <a:rPr lang="fr-FR" sz="2400" b="0" i="0" u="none" strike="noStrike" baseline="0" dirty="0"/>
              <a:t>,</a:t>
            </a:r>
          </a:p>
          <a:p>
            <a:pPr marL="342900" indent="-342900" algn="l">
              <a:buFont typeface="Arial" panose="020B0604020202020204" pitchFamily="34" charset="0"/>
              <a:buChar char="•"/>
            </a:pPr>
            <a:r>
              <a:rPr lang="en-US" sz="2400" dirty="0"/>
              <a:t>N</a:t>
            </a:r>
            <a:r>
              <a:rPr lang="en-US" sz="2400" b="0" i="0" u="none" strike="noStrike" baseline="0" dirty="0"/>
              <a:t>odulocystic acne, </a:t>
            </a:r>
          </a:p>
          <a:p>
            <a:pPr marL="342900" indent="-342900" algn="l">
              <a:buFont typeface="Arial" panose="020B0604020202020204" pitchFamily="34" charset="0"/>
              <a:buChar char="•"/>
            </a:pPr>
            <a:r>
              <a:rPr lang="en-US" sz="2400" dirty="0"/>
              <a:t>P</a:t>
            </a:r>
            <a:r>
              <a:rPr lang="en-US" sz="2400" b="0" i="0" u="none" strike="noStrike" baseline="0" dirty="0"/>
              <a:t>soriasis, </a:t>
            </a:r>
          </a:p>
          <a:p>
            <a:pPr marL="342900" indent="-342900" algn="l">
              <a:buFont typeface="Arial" panose="020B0604020202020204" pitchFamily="34" charset="0"/>
              <a:buChar char="•"/>
            </a:pPr>
            <a:r>
              <a:rPr lang="en-US" sz="2400" dirty="0"/>
              <a:t>V</a:t>
            </a:r>
            <a:r>
              <a:rPr lang="en-US" sz="2400" b="0" i="0" u="none" strike="noStrike" baseline="0" dirty="0"/>
              <a:t>iral wart, </a:t>
            </a:r>
          </a:p>
          <a:p>
            <a:pPr marL="342900" indent="-342900" algn="l">
              <a:buFont typeface="Arial" panose="020B0604020202020204" pitchFamily="34" charset="0"/>
              <a:buChar char="•"/>
            </a:pPr>
            <a:r>
              <a:rPr lang="en-IN" sz="2400" dirty="0" err="1"/>
              <a:t>L</a:t>
            </a:r>
            <a:r>
              <a:rPr lang="en-IN" sz="2400" b="0" i="0" u="none" strike="noStrike" baseline="0" dirty="0" err="1"/>
              <a:t>eukoplakia</a:t>
            </a:r>
            <a:r>
              <a:rPr lang="en-IN" sz="2400" b="0" i="0" u="none" strike="noStrike" baseline="0" dirty="0"/>
              <a:t>. </a:t>
            </a:r>
            <a:endParaRPr lang="en-IN" sz="2400" dirty="0"/>
          </a:p>
        </p:txBody>
      </p:sp>
      <p:sp>
        <p:nvSpPr>
          <p:cNvPr id="5" name="Rectangle: Rounded Corners 4">
            <a:extLst>
              <a:ext uri="{FF2B5EF4-FFF2-40B4-BE49-F238E27FC236}">
                <a16:creationId xmlns:a16="http://schemas.microsoft.com/office/drawing/2014/main" xmlns="" id="{954CA073-8F92-8476-5201-E6FB8EE3F940}"/>
              </a:ext>
            </a:extLst>
          </p:cNvPr>
          <p:cNvSpPr/>
          <p:nvPr/>
        </p:nvSpPr>
        <p:spPr>
          <a:xfrm>
            <a:off x="6357259" y="1232263"/>
            <a:ext cx="5529945" cy="499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0" i="0" u="none" strike="noStrike" baseline="0" dirty="0"/>
              <a:t>Beta-carotenes have been used in the treatment of: </a:t>
            </a:r>
          </a:p>
          <a:p>
            <a:pPr marL="342900" indent="-342900" algn="l">
              <a:buFont typeface="Arial" panose="020B0604020202020204" pitchFamily="34" charset="0"/>
              <a:buChar char="•"/>
            </a:pPr>
            <a:r>
              <a:rPr lang="en-US" sz="2400" dirty="0"/>
              <a:t>P</a:t>
            </a:r>
            <a:r>
              <a:rPr lang="en-US" sz="2400" b="0" i="0" u="none" strike="noStrike" baseline="0" dirty="0"/>
              <a:t>olymorphic light eruption,</a:t>
            </a:r>
          </a:p>
          <a:p>
            <a:pPr marL="342900" indent="-342900" algn="l">
              <a:buFont typeface="Arial" panose="020B0604020202020204" pitchFamily="34" charset="0"/>
              <a:buChar char="•"/>
            </a:pPr>
            <a:r>
              <a:rPr lang="en-US" sz="2400" dirty="0"/>
              <a:t>E</a:t>
            </a:r>
            <a:r>
              <a:rPr lang="en-US" sz="2400" b="0" i="0" u="none" strike="noStrike" baseline="0" dirty="0"/>
              <a:t>rythropoietic </a:t>
            </a:r>
            <a:r>
              <a:rPr lang="en-IN" sz="2400" b="0" i="0" u="none" strike="noStrike" baseline="0" dirty="0"/>
              <a:t>protoporphyria,</a:t>
            </a:r>
          </a:p>
          <a:p>
            <a:pPr marL="342900" indent="-342900" algn="l">
              <a:buFont typeface="Arial" panose="020B0604020202020204" pitchFamily="34" charset="0"/>
              <a:buChar char="•"/>
            </a:pPr>
            <a:r>
              <a:rPr lang="en-IN" sz="2400" dirty="0"/>
              <a:t>C</a:t>
            </a:r>
            <a:r>
              <a:rPr lang="en-IN" sz="2400" b="0" i="0" u="none" strike="noStrike" baseline="0" dirty="0"/>
              <a:t>ongenital erythropoietic porphyria,</a:t>
            </a:r>
          </a:p>
          <a:p>
            <a:pPr marL="342900" indent="-342900" algn="l">
              <a:buFont typeface="Arial" panose="020B0604020202020204" pitchFamily="34" charset="0"/>
              <a:buChar char="•"/>
            </a:pPr>
            <a:r>
              <a:rPr lang="en-IN" sz="2400" dirty="0" err="1"/>
              <a:t>H</a:t>
            </a:r>
            <a:r>
              <a:rPr lang="en-IN" sz="2400" b="0" i="0" u="none" strike="noStrike" baseline="0" dirty="0" err="1"/>
              <a:t>ydroa</a:t>
            </a:r>
            <a:r>
              <a:rPr lang="en-IN" sz="2400" b="0" i="0" u="none" strike="noStrike" baseline="0" dirty="0"/>
              <a:t> </a:t>
            </a:r>
            <a:r>
              <a:rPr lang="en-IN" sz="2400" b="0" i="0" u="none" strike="noStrike" baseline="0" dirty="0" err="1"/>
              <a:t>vacciniforme</a:t>
            </a:r>
            <a:r>
              <a:rPr lang="en-IN" sz="2400" b="0" i="0" u="none" strike="noStrike" baseline="0" dirty="0"/>
              <a:t>, </a:t>
            </a:r>
          </a:p>
          <a:p>
            <a:pPr marL="342900" indent="-342900" algn="l">
              <a:buFont typeface="Arial" panose="020B0604020202020204" pitchFamily="34" charset="0"/>
              <a:buChar char="•"/>
            </a:pPr>
            <a:r>
              <a:rPr lang="en-IN" sz="2400" dirty="0"/>
              <a:t>S</a:t>
            </a:r>
            <a:r>
              <a:rPr lang="en-IN" sz="2400" b="0" i="0" u="none" strike="noStrike" baseline="0" dirty="0"/>
              <a:t>olar urticaria,</a:t>
            </a:r>
          </a:p>
          <a:p>
            <a:pPr marL="342900" indent="-342900" algn="l">
              <a:buFont typeface="Arial" panose="020B0604020202020204" pitchFamily="34" charset="0"/>
              <a:buChar char="•"/>
            </a:pPr>
            <a:r>
              <a:rPr lang="en-IN" sz="2400" dirty="0"/>
              <a:t>D</a:t>
            </a:r>
            <a:r>
              <a:rPr lang="en-IN" sz="2400" b="0" i="0" u="none" strike="noStrike" baseline="0" dirty="0"/>
              <a:t>iscoid lupus erythematosus.</a:t>
            </a:r>
            <a:endParaRPr lang="en-IN" sz="2400" dirty="0"/>
          </a:p>
        </p:txBody>
      </p:sp>
    </p:spTree>
    <p:extLst>
      <p:ext uri="{BB962C8B-B14F-4D97-AF65-F5344CB8AC3E}">
        <p14:creationId xmlns:p14="http://schemas.microsoft.com/office/powerpoint/2010/main" xmlns="" val="1878298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876D2A7B-0CEF-7019-2357-297F1C1B51D0}"/>
              </a:ext>
            </a:extLst>
          </p:cNvPr>
          <p:cNvSpPr/>
          <p:nvPr/>
        </p:nvSpPr>
        <p:spPr>
          <a:xfrm>
            <a:off x="2403565" y="1898469"/>
            <a:ext cx="7602583" cy="318733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0" i="0" u="none" strike="noStrike" baseline="0" dirty="0"/>
              <a:t>High doses of vitamin A are potentially teratogenic and are, therefore, contraindicated during pregnancy and in women </a:t>
            </a:r>
            <a:r>
              <a:rPr lang="en-IN" sz="2800" b="0" i="0" u="none" strike="noStrike" baseline="0" dirty="0"/>
              <a:t>of childbearing age.</a:t>
            </a:r>
            <a:endParaRPr lang="en-IN" sz="2800" dirty="0"/>
          </a:p>
        </p:txBody>
      </p:sp>
    </p:spTree>
    <p:extLst>
      <p:ext uri="{BB962C8B-B14F-4D97-AF65-F5344CB8AC3E}">
        <p14:creationId xmlns:p14="http://schemas.microsoft.com/office/powerpoint/2010/main" xmlns="" val="1674130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C15FE-3D51-26A9-30A8-00C2341D04AA}"/>
              </a:ext>
            </a:extLst>
          </p:cNvPr>
          <p:cNvSpPr>
            <a:spLocks noGrp="1"/>
          </p:cNvSpPr>
          <p:nvPr>
            <p:ph type="title"/>
          </p:nvPr>
        </p:nvSpPr>
        <p:spPr>
          <a:xfrm>
            <a:off x="1097280" y="286603"/>
            <a:ext cx="10058400" cy="1084997"/>
          </a:xfrm>
        </p:spPr>
        <p:txBody>
          <a:bodyPr>
            <a:normAutofit/>
          </a:bodyPr>
          <a:lstStyle/>
          <a:p>
            <a:pPr algn="ctr"/>
            <a:r>
              <a:rPr lang="en-IN" b="1" i="0" u="none" strike="noStrike" baseline="0" dirty="0">
                <a:solidFill>
                  <a:schemeClr val="tx1"/>
                </a:solidFill>
              </a:rPr>
              <a:t>Vitamin A Toxicity (Hypervitaminosis A)</a:t>
            </a:r>
            <a:endParaRPr lang="en-IN" dirty="0">
              <a:solidFill>
                <a:schemeClr val="tx1"/>
              </a:solidFill>
            </a:endParaRPr>
          </a:p>
        </p:txBody>
      </p:sp>
      <p:sp>
        <p:nvSpPr>
          <p:cNvPr id="3" name="Content Placeholder 2">
            <a:extLst>
              <a:ext uri="{FF2B5EF4-FFF2-40B4-BE49-F238E27FC236}">
                <a16:creationId xmlns:a16="http://schemas.microsoft.com/office/drawing/2014/main" xmlns="" id="{B737BF17-A6E6-78DB-B702-CDFDF4A96F0B}"/>
              </a:ext>
            </a:extLst>
          </p:cNvPr>
          <p:cNvSpPr>
            <a:spLocks noGrp="1"/>
          </p:cNvSpPr>
          <p:nvPr>
            <p:ph idx="1"/>
          </p:nvPr>
        </p:nvSpPr>
        <p:spPr>
          <a:xfrm>
            <a:off x="274319" y="1845733"/>
            <a:ext cx="11756571" cy="4881637"/>
          </a:xfrm>
        </p:spPr>
        <p:txBody>
          <a:bodyPr/>
          <a:lstStyle/>
          <a:p>
            <a:pPr algn="l">
              <a:buFont typeface="Wingdings" panose="05000000000000000000" pitchFamily="2" charset="2"/>
              <a:buChar char="Ø"/>
            </a:pPr>
            <a:r>
              <a:rPr lang="en-US" dirty="0"/>
              <a:t> </a:t>
            </a:r>
            <a:r>
              <a:rPr lang="en-US" sz="2800" b="0" i="0" u="none" strike="noStrike" baseline="0" dirty="0">
                <a:ea typeface="Verdana" panose="020B0604030504040204" pitchFamily="34" charset="0"/>
              </a:rPr>
              <a:t>Usually, toxicity occurs when a child’s intake is more than </a:t>
            </a:r>
            <a:r>
              <a:rPr lang="en-US" sz="2800" b="1" i="0" u="none" strike="noStrike" baseline="0" dirty="0">
                <a:solidFill>
                  <a:schemeClr val="accent1">
                    <a:lumMod val="75000"/>
                  </a:schemeClr>
                </a:solidFill>
                <a:ea typeface="Verdana" panose="020B0604030504040204" pitchFamily="34" charset="0"/>
              </a:rPr>
              <a:t>20 fold </a:t>
            </a:r>
            <a:r>
              <a:rPr lang="en-US" sz="2800" b="0" i="0" u="none" strike="noStrike" baseline="0" dirty="0">
                <a:ea typeface="Verdana" panose="020B0604030504040204" pitchFamily="34" charset="0"/>
              </a:rPr>
              <a:t>or adult’s intake is more than </a:t>
            </a:r>
            <a:r>
              <a:rPr lang="en-US" sz="2800" b="1" i="0" u="none" strike="noStrike" baseline="0" dirty="0">
                <a:solidFill>
                  <a:schemeClr val="accent1">
                    <a:lumMod val="75000"/>
                  </a:schemeClr>
                </a:solidFill>
                <a:ea typeface="Verdana" panose="020B0604030504040204" pitchFamily="34" charset="0"/>
              </a:rPr>
              <a:t>100 fold </a:t>
            </a:r>
            <a:r>
              <a:rPr lang="en-US" sz="2800" b="0" i="0" u="none" strike="noStrike" baseline="0" dirty="0">
                <a:ea typeface="Verdana" panose="020B0604030504040204" pitchFamily="34" charset="0"/>
              </a:rPr>
              <a:t>than the RDA. </a:t>
            </a:r>
          </a:p>
          <a:p>
            <a:pPr algn="l">
              <a:buFont typeface="Wingdings" panose="05000000000000000000" pitchFamily="2" charset="2"/>
              <a:buChar char="Ø"/>
            </a:pPr>
            <a:endParaRPr lang="en-US" sz="2800" b="0" i="0" u="none" strike="noStrike" baseline="0" dirty="0">
              <a:ea typeface="Verdana" panose="020B0604030504040204" pitchFamily="34" charset="0"/>
            </a:endParaRPr>
          </a:p>
          <a:p>
            <a:pPr algn="l">
              <a:buFont typeface="Wingdings" panose="05000000000000000000" pitchFamily="2" charset="2"/>
              <a:buChar char="Ø"/>
            </a:pPr>
            <a:r>
              <a:rPr lang="en-US" sz="2800" b="0" i="0" u="none" strike="noStrike" baseline="0" dirty="0">
                <a:ea typeface="Verdana" panose="020B0604030504040204" pitchFamily="34" charset="0"/>
              </a:rPr>
              <a:t> Acute</a:t>
            </a:r>
            <a:r>
              <a:rPr lang="en-US" sz="2800" dirty="0">
                <a:ea typeface="Verdana" panose="020B0604030504040204" pitchFamily="34" charset="0"/>
              </a:rPr>
              <a:t> </a:t>
            </a:r>
            <a:r>
              <a:rPr lang="en-US" sz="2800" b="0" i="0" u="none" strike="noStrike" baseline="0" dirty="0">
                <a:ea typeface="Verdana" panose="020B0604030504040204" pitchFamily="34" charset="0"/>
              </a:rPr>
              <a:t>intoxication is due to intake of excessively </a:t>
            </a:r>
            <a:r>
              <a:rPr lang="en-US" sz="2800" b="1" i="0" u="none" strike="noStrike" baseline="0" dirty="0">
                <a:solidFill>
                  <a:schemeClr val="accent1">
                    <a:lumMod val="75000"/>
                  </a:schemeClr>
                </a:solidFill>
                <a:ea typeface="Verdana" panose="020B0604030504040204" pitchFamily="34" charset="0"/>
              </a:rPr>
              <a:t>large single doses &gt;300,000 IU </a:t>
            </a:r>
            <a:r>
              <a:rPr lang="en-US" sz="2800" b="0" i="0" u="none" strike="noStrike" baseline="0" dirty="0">
                <a:ea typeface="Verdana" panose="020B0604030504040204" pitchFamily="34" charset="0"/>
              </a:rPr>
              <a:t>of vitamin A. </a:t>
            </a:r>
          </a:p>
          <a:p>
            <a:pPr algn="l">
              <a:buFont typeface="Wingdings" panose="05000000000000000000" pitchFamily="2" charset="2"/>
              <a:buChar char="Ø"/>
            </a:pPr>
            <a:endParaRPr lang="en-US" sz="2800" b="0" i="0" u="none" strike="noStrike" baseline="0" dirty="0">
              <a:ea typeface="Verdana" panose="020B0604030504040204" pitchFamily="34" charset="0"/>
            </a:endParaRPr>
          </a:p>
          <a:p>
            <a:pPr algn="l">
              <a:buFont typeface="Wingdings" panose="05000000000000000000" pitchFamily="2" charset="2"/>
              <a:buChar char="Ø"/>
            </a:pPr>
            <a:r>
              <a:rPr lang="en-US" sz="2800" b="0" i="0" u="none" strike="noStrike" baseline="0" dirty="0">
                <a:ea typeface="Verdana" panose="020B0604030504040204" pitchFamily="34" charset="0"/>
              </a:rPr>
              <a:t> Chronic toxicities result from average vitamin A ingestion </a:t>
            </a:r>
            <a:r>
              <a:rPr lang="en-US" sz="2800" b="1" i="0" u="none" strike="noStrike" baseline="0" dirty="0">
                <a:solidFill>
                  <a:schemeClr val="accent1">
                    <a:lumMod val="75000"/>
                  </a:schemeClr>
                </a:solidFill>
                <a:ea typeface="Verdana" panose="020B0604030504040204" pitchFamily="34" charset="0"/>
              </a:rPr>
              <a:t>of &gt;25,000 IU for over 6 years or &gt;100,000 IU for </a:t>
            </a:r>
            <a:r>
              <a:rPr lang="en-IN" sz="2800" b="1" i="0" u="none" strike="noStrike" baseline="0" dirty="0">
                <a:solidFill>
                  <a:schemeClr val="accent1">
                    <a:lumMod val="75000"/>
                  </a:schemeClr>
                </a:solidFill>
                <a:ea typeface="Verdana" panose="020B0604030504040204" pitchFamily="34" charset="0"/>
              </a:rPr>
              <a:t>over 6 months.</a:t>
            </a:r>
          </a:p>
          <a:p>
            <a:pPr algn="l">
              <a:buFont typeface="Wingdings" panose="05000000000000000000" pitchFamily="2" charset="2"/>
              <a:buChar char="Ø"/>
            </a:pPr>
            <a:endParaRPr lang="en-IN" b="1" dirty="0">
              <a:solidFill>
                <a:schemeClr val="tx1"/>
              </a:solidFill>
            </a:endParaRPr>
          </a:p>
        </p:txBody>
      </p:sp>
    </p:spTree>
    <p:extLst>
      <p:ext uri="{BB962C8B-B14F-4D97-AF65-F5344CB8AC3E}">
        <p14:creationId xmlns:p14="http://schemas.microsoft.com/office/powerpoint/2010/main" xmlns="" val="1933454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08A7E-8BAA-B908-436E-2331199C7643}"/>
              </a:ext>
            </a:extLst>
          </p:cNvPr>
          <p:cNvSpPr>
            <a:spLocks noGrp="1"/>
          </p:cNvSpPr>
          <p:nvPr>
            <p:ph type="title"/>
          </p:nvPr>
        </p:nvSpPr>
        <p:spPr>
          <a:xfrm>
            <a:off x="1097280" y="286603"/>
            <a:ext cx="10058400" cy="1058871"/>
          </a:xfrm>
        </p:spPr>
        <p:txBody>
          <a:bodyPr/>
          <a:lstStyle/>
          <a:p>
            <a:pPr algn="ctr"/>
            <a:r>
              <a:rPr lang="en-US" b="1" dirty="0"/>
              <a:t>CLINICAL FEATURES</a:t>
            </a:r>
            <a:endParaRPr lang="en-IN" b="1" dirty="0"/>
          </a:p>
        </p:txBody>
      </p:sp>
      <p:sp>
        <p:nvSpPr>
          <p:cNvPr id="3" name="Content Placeholder 2">
            <a:extLst>
              <a:ext uri="{FF2B5EF4-FFF2-40B4-BE49-F238E27FC236}">
                <a16:creationId xmlns:a16="http://schemas.microsoft.com/office/drawing/2014/main" xmlns="" id="{D4486B6A-B252-6DCA-C8C8-C542E2191E5D}"/>
              </a:ext>
            </a:extLst>
          </p:cNvPr>
          <p:cNvSpPr>
            <a:spLocks noGrp="1"/>
          </p:cNvSpPr>
          <p:nvPr>
            <p:ph idx="1"/>
          </p:nvPr>
        </p:nvSpPr>
        <p:spPr/>
        <p:txBody>
          <a:bodyPr/>
          <a:lstStyle/>
          <a:p>
            <a:pPr>
              <a:buFont typeface="Wingdings" panose="05000000000000000000" pitchFamily="2" charset="2"/>
              <a:buChar char="Ø"/>
            </a:pPr>
            <a:r>
              <a:rPr lang="en-IN" sz="2000" dirty="0">
                <a:solidFill>
                  <a:schemeClr val="tx1"/>
                </a:solidFill>
                <a:latin typeface="Verdana" panose="020B0604030504040204" pitchFamily="34" charset="0"/>
              </a:rPr>
              <a:t> Hypervitaminosis A may present as:</a:t>
            </a:r>
            <a:endParaRPr lang="en-IN" dirty="0"/>
          </a:p>
        </p:txBody>
      </p:sp>
      <p:cxnSp>
        <p:nvCxnSpPr>
          <p:cNvPr id="4" name="Straight Arrow Connector 3">
            <a:extLst>
              <a:ext uri="{FF2B5EF4-FFF2-40B4-BE49-F238E27FC236}">
                <a16:creationId xmlns:a16="http://schemas.microsoft.com/office/drawing/2014/main" xmlns="" id="{725EE274-4627-7E95-3EFD-5B9CE9E643AC}"/>
              </a:ext>
            </a:extLst>
          </p:cNvPr>
          <p:cNvCxnSpPr>
            <a:cxnSpLocks/>
          </p:cNvCxnSpPr>
          <p:nvPr/>
        </p:nvCxnSpPr>
        <p:spPr>
          <a:xfrm flipH="1">
            <a:off x="4804955" y="2244877"/>
            <a:ext cx="1018903" cy="7968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 name="Straight Arrow Connector 4">
            <a:extLst>
              <a:ext uri="{FF2B5EF4-FFF2-40B4-BE49-F238E27FC236}">
                <a16:creationId xmlns:a16="http://schemas.microsoft.com/office/drawing/2014/main" xmlns="" id="{238959E7-5E49-F164-1E12-5D02A43129AF}"/>
              </a:ext>
            </a:extLst>
          </p:cNvPr>
          <p:cNvCxnSpPr>
            <a:cxnSpLocks/>
          </p:cNvCxnSpPr>
          <p:nvPr/>
        </p:nvCxnSpPr>
        <p:spPr>
          <a:xfrm>
            <a:off x="6048102" y="2268539"/>
            <a:ext cx="1045029" cy="6988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Rectangle: Rounded Corners 9">
            <a:extLst>
              <a:ext uri="{FF2B5EF4-FFF2-40B4-BE49-F238E27FC236}">
                <a16:creationId xmlns:a16="http://schemas.microsoft.com/office/drawing/2014/main" xmlns="" id="{3B0E8B46-D796-6762-E59B-0804BAA3510A}"/>
              </a:ext>
            </a:extLst>
          </p:cNvPr>
          <p:cNvSpPr/>
          <p:nvPr/>
        </p:nvSpPr>
        <p:spPr>
          <a:xfrm>
            <a:off x="172995" y="3172340"/>
            <a:ext cx="5782962" cy="3685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IN" sz="1800" b="1" i="0" u="none" strike="noStrike" baseline="0" dirty="0">
                <a:latin typeface="Verdana-Bold"/>
              </a:rPr>
              <a:t>Acute intoxication</a:t>
            </a:r>
          </a:p>
          <a:p>
            <a:pPr algn="l"/>
            <a:r>
              <a:rPr lang="en-US" sz="2400" b="0" i="0" u="none" strike="noStrike" baseline="0" dirty="0">
                <a:solidFill>
                  <a:schemeClr val="bg1"/>
                </a:solidFill>
              </a:rPr>
              <a:t>1. Dry, scaly skin, with large </a:t>
            </a:r>
            <a:r>
              <a:rPr lang="en-IN" sz="2400" b="0" i="0" u="none" strike="noStrike" baseline="0" dirty="0">
                <a:solidFill>
                  <a:schemeClr val="bg1"/>
                </a:solidFill>
              </a:rPr>
              <a:t>areas of desquamation </a:t>
            </a:r>
            <a:r>
              <a:rPr lang="en-US" sz="2400" b="0" i="0" u="none" strike="noStrike" baseline="0" dirty="0">
                <a:solidFill>
                  <a:schemeClr val="bg1"/>
                </a:solidFill>
              </a:rPr>
              <a:t>and fissuring of the lips</a:t>
            </a:r>
          </a:p>
          <a:p>
            <a:pPr algn="l"/>
            <a:r>
              <a:rPr lang="en-US" sz="2400" b="0" i="0" u="none" strike="noStrike" baseline="0" dirty="0">
                <a:solidFill>
                  <a:schemeClr val="bg1"/>
                </a:solidFill>
              </a:rPr>
              <a:t>and angles of the mouth</a:t>
            </a:r>
          </a:p>
          <a:p>
            <a:pPr algn="l"/>
            <a:r>
              <a:rPr lang="en-IN" sz="2400" b="0" i="0" u="none" strike="noStrike" baseline="0" dirty="0">
                <a:solidFill>
                  <a:schemeClr val="bg1"/>
                </a:solidFill>
              </a:rPr>
              <a:t>2. Infants: nausea &amp; vomiting, drowsiness or irritability with signs of increased ICP</a:t>
            </a:r>
          </a:p>
          <a:p>
            <a:pPr algn="l"/>
            <a:r>
              <a:rPr lang="en-IN" sz="2400" b="0" i="0" u="none" strike="noStrike" baseline="0" dirty="0">
                <a:solidFill>
                  <a:schemeClr val="bg1"/>
                </a:solidFill>
              </a:rPr>
              <a:t>3. Adults: drowsiness, irritability, headache and vomiting</a:t>
            </a:r>
            <a:endParaRPr lang="en-IN" sz="2400" dirty="0">
              <a:solidFill>
                <a:schemeClr val="bg1"/>
              </a:solidFill>
            </a:endParaRPr>
          </a:p>
        </p:txBody>
      </p:sp>
      <p:sp>
        <p:nvSpPr>
          <p:cNvPr id="11" name="Rectangle: Rounded Corners 10">
            <a:extLst>
              <a:ext uri="{FF2B5EF4-FFF2-40B4-BE49-F238E27FC236}">
                <a16:creationId xmlns:a16="http://schemas.microsoft.com/office/drawing/2014/main" xmlns="" id="{BBCC9992-A71A-1416-7288-2F2871D58F43}"/>
              </a:ext>
            </a:extLst>
          </p:cNvPr>
          <p:cNvSpPr/>
          <p:nvPr/>
        </p:nvSpPr>
        <p:spPr>
          <a:xfrm>
            <a:off x="6849942" y="3101546"/>
            <a:ext cx="4876151" cy="3756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IN" sz="2400" b="1" i="0" u="none" strike="noStrike" baseline="0" dirty="0"/>
              <a:t>Chronic intoxication</a:t>
            </a:r>
          </a:p>
          <a:p>
            <a:pPr algn="l"/>
            <a:r>
              <a:rPr lang="en-US" sz="2400" b="0" i="0" u="none" strike="noStrike" baseline="0" dirty="0">
                <a:solidFill>
                  <a:srgbClr val="000000"/>
                </a:solidFill>
              </a:rPr>
              <a:t>1. Early cutaneous sign is </a:t>
            </a:r>
            <a:r>
              <a:rPr lang="en-IN" sz="2400" b="0" i="0" u="none" strike="noStrike" baseline="0" dirty="0">
                <a:solidFill>
                  <a:srgbClr val="000000"/>
                </a:solidFill>
              </a:rPr>
              <a:t>dryness of the lips</a:t>
            </a:r>
          </a:p>
          <a:p>
            <a:pPr algn="l"/>
            <a:r>
              <a:rPr lang="en-IN" sz="2400" b="0" i="0" u="none" strike="noStrike" baseline="0" dirty="0">
                <a:solidFill>
                  <a:srgbClr val="000000"/>
                </a:solidFill>
              </a:rPr>
              <a:t>2. Diffuse, dry, pruritic, </a:t>
            </a:r>
            <a:r>
              <a:rPr lang="en-US" sz="2400" b="0" i="0" u="none" strike="noStrike" baseline="0" dirty="0">
                <a:solidFill>
                  <a:srgbClr val="000000"/>
                </a:solidFill>
              </a:rPr>
              <a:t>scaly skin with peeling of </a:t>
            </a:r>
            <a:r>
              <a:rPr lang="en-IN" sz="2400" b="0" i="0" u="none" strike="noStrike" baseline="0" dirty="0">
                <a:solidFill>
                  <a:srgbClr val="000000"/>
                </a:solidFill>
              </a:rPr>
              <a:t>palms and soles</a:t>
            </a:r>
          </a:p>
          <a:p>
            <a:pPr algn="l"/>
            <a:r>
              <a:rPr lang="en-IN" sz="2400" b="0" i="0" u="none" strike="noStrike" baseline="0" dirty="0">
                <a:solidFill>
                  <a:srgbClr val="000000"/>
                </a:solidFill>
              </a:rPr>
              <a:t>3. Alopecia, </a:t>
            </a:r>
          </a:p>
          <a:p>
            <a:pPr algn="l"/>
            <a:r>
              <a:rPr lang="en-IN" sz="2400" b="0" i="0" u="none" strike="noStrike" baseline="0" dirty="0">
                <a:solidFill>
                  <a:srgbClr val="000000"/>
                </a:solidFill>
              </a:rPr>
              <a:t>follicular hyperkeratosis, and</a:t>
            </a:r>
          </a:p>
          <a:p>
            <a:pPr algn="l"/>
            <a:r>
              <a:rPr lang="en-IN" sz="2400" b="0" i="0" u="none" strike="noStrike" baseline="0" dirty="0">
                <a:solidFill>
                  <a:srgbClr val="000000"/>
                </a:solidFill>
              </a:rPr>
              <a:t>hyperpigmentation of the</a:t>
            </a:r>
          </a:p>
          <a:p>
            <a:pPr algn="l"/>
            <a:r>
              <a:rPr lang="en-IN" sz="2400" b="0" i="0" u="none" strike="noStrike" baseline="0" dirty="0">
                <a:solidFill>
                  <a:srgbClr val="000000"/>
                </a:solidFill>
              </a:rPr>
              <a:t>face and neck</a:t>
            </a:r>
          </a:p>
          <a:p>
            <a:pPr algn="l"/>
            <a:endParaRPr lang="en-IN" dirty="0"/>
          </a:p>
        </p:txBody>
      </p:sp>
    </p:spTree>
    <p:extLst>
      <p:ext uri="{BB962C8B-B14F-4D97-AF65-F5344CB8AC3E}">
        <p14:creationId xmlns:p14="http://schemas.microsoft.com/office/powerpoint/2010/main" xmlns="" val="3682030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0E95E-7306-59BF-B888-9F85C33C18D1}"/>
              </a:ext>
            </a:extLst>
          </p:cNvPr>
          <p:cNvSpPr>
            <a:spLocks noGrp="1"/>
          </p:cNvSpPr>
          <p:nvPr>
            <p:ph type="title"/>
          </p:nvPr>
        </p:nvSpPr>
        <p:spPr>
          <a:xfrm>
            <a:off x="1097280" y="286604"/>
            <a:ext cx="10058400" cy="1035570"/>
          </a:xfrm>
        </p:spPr>
        <p:txBody>
          <a:bodyPr/>
          <a:lstStyle/>
          <a:p>
            <a:pPr algn="ctr"/>
            <a:r>
              <a:rPr lang="en-US" b="1" dirty="0"/>
              <a:t>TREATMENT</a:t>
            </a:r>
            <a:endParaRPr lang="en-IN" b="1" dirty="0"/>
          </a:p>
        </p:txBody>
      </p:sp>
      <p:sp>
        <p:nvSpPr>
          <p:cNvPr id="3" name="Content Placeholder 2">
            <a:extLst>
              <a:ext uri="{FF2B5EF4-FFF2-40B4-BE49-F238E27FC236}">
                <a16:creationId xmlns:a16="http://schemas.microsoft.com/office/drawing/2014/main" xmlns="" id="{8E474F64-9F0B-F277-E11E-35B3AA0A9949}"/>
              </a:ext>
            </a:extLst>
          </p:cNvPr>
          <p:cNvSpPr>
            <a:spLocks noGrp="1"/>
          </p:cNvSpPr>
          <p:nvPr>
            <p:ph idx="1"/>
          </p:nvPr>
        </p:nvSpPr>
        <p:spPr/>
        <p:txBody>
          <a:bodyPr/>
          <a:lstStyle/>
          <a:p>
            <a:pPr algn="l">
              <a:buFont typeface="Wingdings" panose="05000000000000000000" pitchFamily="2" charset="2"/>
              <a:buChar char="Ø"/>
            </a:pPr>
            <a:r>
              <a:rPr lang="en-US" sz="1800" b="0" i="0" u="none" strike="noStrike" baseline="0" dirty="0">
                <a:latin typeface="Verdana" panose="020B0604030504040204" pitchFamily="34" charset="0"/>
              </a:rPr>
              <a:t> </a:t>
            </a:r>
            <a:r>
              <a:rPr lang="en-US" sz="2800" b="0" i="0" u="none" strike="noStrike" baseline="0" dirty="0"/>
              <a:t>Discontinuation of excess intake of vitamin A is the main treatment.</a:t>
            </a:r>
          </a:p>
          <a:p>
            <a:pPr algn="l">
              <a:buFont typeface="Wingdings" panose="05000000000000000000" pitchFamily="2" charset="2"/>
              <a:buChar char="Ø"/>
            </a:pPr>
            <a:endParaRPr lang="en-US" sz="2800" dirty="0"/>
          </a:p>
          <a:p>
            <a:pPr marL="0" indent="0" algn="l">
              <a:buNone/>
            </a:pPr>
            <a:r>
              <a:rPr lang="en-US" sz="2800" b="0" i="0" u="none" strike="noStrike" baseline="0" dirty="0"/>
              <a:t> </a:t>
            </a:r>
          </a:p>
          <a:p>
            <a:pPr algn="l">
              <a:buFont typeface="Wingdings" panose="05000000000000000000" pitchFamily="2" charset="2"/>
              <a:buChar char="Ø"/>
            </a:pPr>
            <a:r>
              <a:rPr lang="en-US" sz="2800" dirty="0"/>
              <a:t> </a:t>
            </a:r>
            <a:r>
              <a:rPr lang="en-US" sz="2800" b="0" i="0" u="none" strike="noStrike" baseline="0" dirty="0"/>
              <a:t>With the exception of hepatic cirrhosis and pseudotumor cerebri, all of other </a:t>
            </a:r>
            <a:r>
              <a:rPr lang="en-IN" sz="2800" b="0" i="0" u="none" strike="noStrike" baseline="0" dirty="0"/>
              <a:t>signs revert to normal.</a:t>
            </a:r>
            <a:endParaRPr lang="en-IN" sz="2800" dirty="0"/>
          </a:p>
        </p:txBody>
      </p:sp>
    </p:spTree>
    <p:extLst>
      <p:ext uri="{BB962C8B-B14F-4D97-AF65-F5344CB8AC3E}">
        <p14:creationId xmlns:p14="http://schemas.microsoft.com/office/powerpoint/2010/main" xmlns="" val="3277850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698DF-F020-62B0-C73A-CE6790261061}"/>
              </a:ext>
            </a:extLst>
          </p:cNvPr>
          <p:cNvSpPr>
            <a:spLocks noGrp="1"/>
          </p:cNvSpPr>
          <p:nvPr>
            <p:ph type="title"/>
          </p:nvPr>
        </p:nvSpPr>
        <p:spPr>
          <a:xfrm>
            <a:off x="1097280" y="286603"/>
            <a:ext cx="10058400" cy="1060283"/>
          </a:xfrm>
        </p:spPr>
        <p:txBody>
          <a:bodyPr/>
          <a:lstStyle/>
          <a:p>
            <a:pPr algn="ctr"/>
            <a:r>
              <a:rPr lang="en-US" b="1" dirty="0"/>
              <a:t>CAROTENODERMA</a:t>
            </a:r>
            <a:endParaRPr lang="en-IN" b="1" dirty="0"/>
          </a:p>
        </p:txBody>
      </p:sp>
      <p:sp>
        <p:nvSpPr>
          <p:cNvPr id="3" name="Content Placeholder 2">
            <a:extLst>
              <a:ext uri="{FF2B5EF4-FFF2-40B4-BE49-F238E27FC236}">
                <a16:creationId xmlns:a16="http://schemas.microsoft.com/office/drawing/2014/main" xmlns="" id="{26F40F86-C916-9920-95DD-D1ECF830A037}"/>
              </a:ext>
            </a:extLst>
          </p:cNvPr>
          <p:cNvSpPr>
            <a:spLocks noGrp="1"/>
          </p:cNvSpPr>
          <p:nvPr>
            <p:ph idx="1"/>
          </p:nvPr>
        </p:nvSpPr>
        <p:spPr>
          <a:xfrm>
            <a:off x="0" y="1753386"/>
            <a:ext cx="12192000" cy="5104614"/>
          </a:xfrm>
        </p:spPr>
        <p:txBody>
          <a:bodyPr>
            <a:normAutofit fontScale="40000" lnSpcReduction="20000"/>
          </a:bodyPr>
          <a:lstStyle/>
          <a:p>
            <a:pPr algn="l">
              <a:buFont typeface="Wingdings" panose="05000000000000000000" pitchFamily="2" charset="2"/>
              <a:buChar char="Ø"/>
            </a:pPr>
            <a:r>
              <a:rPr lang="en-US" sz="6000" b="0" i="0" u="none" strike="noStrike" baseline="0" dirty="0"/>
              <a:t> Prolonged and excessive intake of carotene rich foods, such as: carrots, papaya, and red palm oil, results in asymptomatic yellowish discoloration of the skin, notably the palms and soles, nasolabial folds and forehead, due to excess carotenes in the sweat.  Children develop the condition more readily than adults do.</a:t>
            </a:r>
          </a:p>
          <a:p>
            <a:pPr algn="l">
              <a:buFont typeface="Wingdings" panose="05000000000000000000" pitchFamily="2" charset="2"/>
              <a:buChar char="Ø"/>
            </a:pPr>
            <a:r>
              <a:rPr lang="en-US" sz="6000" b="0" i="0" u="none" strike="noStrike" baseline="0" dirty="0"/>
              <a:t> The mucous membranes including the sclerae are spared and there is no significant discoloration of urine which differentiates it from icterus. </a:t>
            </a:r>
          </a:p>
          <a:p>
            <a:pPr algn="l">
              <a:buFont typeface="Wingdings" panose="05000000000000000000" pitchFamily="2" charset="2"/>
              <a:buChar char="Ø"/>
            </a:pPr>
            <a:r>
              <a:rPr lang="en-US" sz="6000" b="0" i="0" u="none" strike="noStrike" baseline="0" dirty="0"/>
              <a:t> Carotenoderma may occur in:</a:t>
            </a:r>
          </a:p>
          <a:p>
            <a:pPr algn="l">
              <a:buFont typeface="Arial" panose="020B0604020202020204" pitchFamily="34" charset="0"/>
              <a:buChar char="•"/>
            </a:pPr>
            <a:r>
              <a:rPr lang="en-US" sz="6000" dirty="0"/>
              <a:t>D</a:t>
            </a:r>
            <a:r>
              <a:rPr lang="en-US" sz="6000" b="0" i="0" u="none" strike="noStrike" baseline="0" dirty="0"/>
              <a:t>iabetes mellitus and hypothyroidism due to hepatic conversion of carotene to vitamin A. </a:t>
            </a:r>
          </a:p>
          <a:p>
            <a:pPr algn="l">
              <a:buFont typeface="Arial" panose="020B0604020202020204" pitchFamily="34" charset="0"/>
              <a:buChar char="•"/>
            </a:pPr>
            <a:r>
              <a:rPr lang="en-US" sz="6000" b="0" i="0" u="none" strike="noStrike" baseline="0" dirty="0"/>
              <a:t>It occurs in pregnancy as a “pica”. </a:t>
            </a:r>
          </a:p>
          <a:p>
            <a:pPr algn="l">
              <a:buFont typeface="Arial" panose="020B0604020202020204" pitchFamily="34" charset="0"/>
              <a:buChar char="•"/>
            </a:pPr>
            <a:r>
              <a:rPr lang="en-US" sz="6000" b="0" i="0" u="none" strike="noStrike" baseline="0" dirty="0"/>
              <a:t>It is also reported in anorexia nervosa. </a:t>
            </a:r>
          </a:p>
          <a:p>
            <a:pPr algn="l">
              <a:buFont typeface="Arial" panose="020B0604020202020204" pitchFamily="34" charset="0"/>
              <a:buChar char="•"/>
            </a:pPr>
            <a:r>
              <a:rPr lang="en-US" sz="6000" b="0" i="0" u="none" strike="noStrike" baseline="0" dirty="0"/>
              <a:t>Carotenoderma has also been reported in a child, probably due to a genetic defect in the metabolism of carotenoids.</a:t>
            </a:r>
          </a:p>
          <a:p>
            <a:pPr algn="l">
              <a:buFont typeface="Wingdings" panose="05000000000000000000" pitchFamily="2" charset="2"/>
              <a:buChar char="Ø"/>
            </a:pPr>
            <a:r>
              <a:rPr lang="en-US" sz="6000" b="0" i="0" u="none" strike="noStrike" baseline="0" dirty="0"/>
              <a:t> If the condition is due to a dietary cause, reduced intake of carotene rich foods results in gradual improvement in 2–6 weeks.</a:t>
            </a:r>
            <a:endParaRPr lang="en-IN" sz="6000" dirty="0"/>
          </a:p>
        </p:txBody>
      </p:sp>
    </p:spTree>
    <p:extLst>
      <p:ext uri="{BB962C8B-B14F-4D97-AF65-F5344CB8AC3E}">
        <p14:creationId xmlns:p14="http://schemas.microsoft.com/office/powerpoint/2010/main" xmlns="" val="3671520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B00C2-E9AE-B348-109E-96BDABA5B014}"/>
              </a:ext>
            </a:extLst>
          </p:cNvPr>
          <p:cNvSpPr>
            <a:spLocks noGrp="1"/>
          </p:cNvSpPr>
          <p:nvPr>
            <p:ph type="ctrTitle"/>
          </p:nvPr>
        </p:nvSpPr>
        <p:spPr/>
        <p:txBody>
          <a:bodyPr/>
          <a:lstStyle/>
          <a:p>
            <a:pPr algn="ctr"/>
            <a:r>
              <a:rPr lang="en-US" b="1" dirty="0"/>
              <a:t>SCURVY</a:t>
            </a:r>
            <a:endParaRPr lang="en-IN" b="1" dirty="0"/>
          </a:p>
        </p:txBody>
      </p:sp>
      <p:sp>
        <p:nvSpPr>
          <p:cNvPr id="3" name="Subtitle 2">
            <a:extLst>
              <a:ext uri="{FF2B5EF4-FFF2-40B4-BE49-F238E27FC236}">
                <a16:creationId xmlns:a16="http://schemas.microsoft.com/office/drawing/2014/main" xmlns="" id="{367882EC-246E-193B-782E-F357E7C9F449}"/>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xmlns="" val="95616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952A4-8138-51B7-5A52-33ACED0C47F7}"/>
              </a:ext>
            </a:extLst>
          </p:cNvPr>
          <p:cNvSpPr>
            <a:spLocks noGrp="1"/>
          </p:cNvSpPr>
          <p:nvPr>
            <p:ph type="title"/>
          </p:nvPr>
        </p:nvSpPr>
        <p:spPr>
          <a:xfrm>
            <a:off x="1097280" y="286604"/>
            <a:ext cx="10058400" cy="1219468"/>
          </a:xfrm>
        </p:spPr>
        <p:txBody>
          <a:bodyPr>
            <a:normAutofit/>
          </a:bodyPr>
          <a:lstStyle/>
          <a:p>
            <a:pPr algn="ctr"/>
            <a:r>
              <a:rPr lang="en-IN" b="1" i="0" u="none" strike="noStrike" baseline="0" dirty="0">
                <a:solidFill>
                  <a:schemeClr val="tx1"/>
                </a:solidFill>
              </a:rPr>
              <a:t>VITAMIN C (ASCORBIC ACID)</a:t>
            </a:r>
            <a:endParaRPr lang="en-IN" dirty="0">
              <a:solidFill>
                <a:schemeClr val="tx1"/>
              </a:solidFill>
            </a:endParaRPr>
          </a:p>
        </p:txBody>
      </p:sp>
      <p:sp>
        <p:nvSpPr>
          <p:cNvPr id="3" name="Content Placeholder 2">
            <a:extLst>
              <a:ext uri="{FF2B5EF4-FFF2-40B4-BE49-F238E27FC236}">
                <a16:creationId xmlns:a16="http://schemas.microsoft.com/office/drawing/2014/main" xmlns="" id="{20E26A46-3C0E-0B9C-2997-72428A122D36}"/>
              </a:ext>
            </a:extLst>
          </p:cNvPr>
          <p:cNvSpPr>
            <a:spLocks noGrp="1"/>
          </p:cNvSpPr>
          <p:nvPr>
            <p:ph idx="1"/>
          </p:nvPr>
        </p:nvSpPr>
        <p:spPr/>
        <p:txBody>
          <a:bodyPr/>
          <a:lstStyle/>
          <a:p>
            <a:pPr algn="l">
              <a:buFont typeface="Wingdings" panose="05000000000000000000" pitchFamily="2" charset="2"/>
              <a:buChar char="Ø"/>
            </a:pPr>
            <a:r>
              <a:rPr lang="en-US" dirty="0"/>
              <a:t> </a:t>
            </a:r>
            <a:r>
              <a:rPr lang="en-US" sz="2400" b="0" i="0" u="none" strike="noStrike" baseline="0" dirty="0"/>
              <a:t>Vitamin C is an effective antioxidant that neutralizes and removes free radicals which are present in pollutants and after exposure to ultraviolet radiation. </a:t>
            </a:r>
          </a:p>
          <a:p>
            <a:pPr algn="l">
              <a:buFont typeface="Wingdings" panose="05000000000000000000" pitchFamily="2" charset="2"/>
              <a:buChar char="Ø"/>
            </a:pPr>
            <a:r>
              <a:rPr lang="en-US" sz="2400" b="0" i="0" u="none" strike="noStrike" baseline="0" dirty="0"/>
              <a:t> This activity appears to be of particular significance in the epidermis, where vitamin C is </a:t>
            </a:r>
            <a:r>
              <a:rPr lang="en-IN" sz="2400" b="0" i="0" u="none" strike="noStrike" baseline="0" dirty="0"/>
              <a:t>concentrated.</a:t>
            </a:r>
          </a:p>
          <a:p>
            <a:pPr algn="ctr"/>
            <a:endParaRPr lang="en-IN" sz="2400" b="1" i="0" u="none" strike="noStrike" baseline="0" dirty="0">
              <a:solidFill>
                <a:schemeClr val="tx1"/>
              </a:solidFill>
            </a:endParaRPr>
          </a:p>
          <a:p>
            <a:pPr algn="ctr"/>
            <a:r>
              <a:rPr lang="en-IN" sz="2400" b="1" i="0" u="none" strike="noStrike" baseline="0" dirty="0">
                <a:solidFill>
                  <a:schemeClr val="tx1"/>
                </a:solidFill>
              </a:rPr>
              <a:t>Source</a:t>
            </a:r>
          </a:p>
          <a:p>
            <a:pPr algn="l">
              <a:buFont typeface="Wingdings" panose="05000000000000000000" pitchFamily="2" charset="2"/>
              <a:buChar char="Ø"/>
            </a:pPr>
            <a:r>
              <a:rPr lang="en-US" sz="2400" b="0" i="0" u="none" strike="noStrike" baseline="0" dirty="0">
                <a:solidFill>
                  <a:schemeClr val="tx1"/>
                </a:solidFill>
              </a:rPr>
              <a:t> Fresh fruits and green vegetables are rich sources </a:t>
            </a:r>
            <a:r>
              <a:rPr lang="en-US" sz="2400" b="0" i="0" u="none" strike="noStrike" baseline="0" dirty="0"/>
              <a:t>of ascorbic acid. </a:t>
            </a:r>
          </a:p>
          <a:p>
            <a:pPr algn="l">
              <a:buFont typeface="Wingdings" panose="05000000000000000000" pitchFamily="2" charset="2"/>
              <a:buChar char="Ø"/>
            </a:pPr>
            <a:r>
              <a:rPr lang="en-US" sz="2400" b="0" i="0" u="none" strike="noStrike" baseline="0" dirty="0"/>
              <a:t> Amla or the Indian gooseberry is one of the richest sources of vitamin C.</a:t>
            </a:r>
            <a:endParaRPr lang="en-IN" sz="2400" dirty="0">
              <a:solidFill>
                <a:schemeClr val="tx1"/>
              </a:solidFill>
            </a:endParaRPr>
          </a:p>
        </p:txBody>
      </p:sp>
    </p:spTree>
    <p:extLst>
      <p:ext uri="{BB962C8B-B14F-4D97-AF65-F5344CB8AC3E}">
        <p14:creationId xmlns:p14="http://schemas.microsoft.com/office/powerpoint/2010/main" xmlns="" val="2272847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EBA435-B688-5979-943C-32E62BCF455D}"/>
              </a:ext>
            </a:extLst>
          </p:cNvPr>
          <p:cNvSpPr>
            <a:spLocks noGrp="1"/>
          </p:cNvSpPr>
          <p:nvPr>
            <p:ph type="title"/>
          </p:nvPr>
        </p:nvSpPr>
        <p:spPr>
          <a:xfrm>
            <a:off x="1097280" y="286604"/>
            <a:ext cx="10058400" cy="1132622"/>
          </a:xfrm>
        </p:spPr>
        <p:txBody>
          <a:bodyPr/>
          <a:lstStyle/>
          <a:p>
            <a:pPr algn="ctr"/>
            <a:r>
              <a:rPr lang="en-US" b="1" dirty="0"/>
              <a:t>PATHOPHYSIOLOGY</a:t>
            </a:r>
            <a:endParaRPr lang="en-IN" b="1" dirty="0"/>
          </a:p>
        </p:txBody>
      </p:sp>
      <p:sp>
        <p:nvSpPr>
          <p:cNvPr id="3" name="Content Placeholder 2">
            <a:extLst>
              <a:ext uri="{FF2B5EF4-FFF2-40B4-BE49-F238E27FC236}">
                <a16:creationId xmlns:a16="http://schemas.microsoft.com/office/drawing/2014/main" xmlns="" id="{E1239DF6-2BBA-F634-9E7E-B3E47B4F432A}"/>
              </a:ext>
            </a:extLst>
          </p:cNvPr>
          <p:cNvSpPr>
            <a:spLocks noGrp="1"/>
          </p:cNvSpPr>
          <p:nvPr>
            <p:ph idx="1"/>
          </p:nvPr>
        </p:nvSpPr>
        <p:spPr>
          <a:xfrm>
            <a:off x="256032" y="1845734"/>
            <a:ext cx="11759184" cy="4527634"/>
          </a:xfrm>
        </p:spPr>
        <p:txBody>
          <a:bodyPr>
            <a:normAutofit fontScale="92500" lnSpcReduction="10000"/>
          </a:bodyPr>
          <a:lstStyle/>
          <a:p>
            <a:pPr algn="l">
              <a:buFont typeface="Wingdings" panose="05000000000000000000" pitchFamily="2" charset="2"/>
              <a:buChar char="Ø"/>
            </a:pPr>
            <a:r>
              <a:rPr lang="en-US" dirty="0"/>
              <a:t>  </a:t>
            </a:r>
            <a:r>
              <a:rPr lang="en-US" sz="2400" b="0" i="0" u="none" strike="noStrike" baseline="0" dirty="0">
                <a:ea typeface="Verdana" panose="020B0604030504040204" pitchFamily="34" charset="0"/>
              </a:rPr>
              <a:t>The normal skin contains elevated concentrations of vitamin C (</a:t>
            </a:r>
            <a:r>
              <a:rPr lang="en-US" sz="2400" b="1" i="0" u="none" strike="noStrike" baseline="0" dirty="0">
                <a:solidFill>
                  <a:schemeClr val="accent1">
                    <a:lumMod val="75000"/>
                  </a:schemeClr>
                </a:solidFill>
                <a:ea typeface="Verdana" panose="020B0604030504040204" pitchFamily="34" charset="0"/>
              </a:rPr>
              <a:t>3–13 mg/g wet weight</a:t>
            </a:r>
            <a:r>
              <a:rPr lang="en-US" sz="2400" b="0" i="0" u="none" strike="noStrike" baseline="0" dirty="0">
                <a:ea typeface="Verdana" panose="020B0604030504040204" pitchFamily="34" charset="0"/>
              </a:rPr>
              <a:t>), with levels that are equivalent to other body tissues and well above plasma concentrations, indicating successful </a:t>
            </a:r>
            <a:r>
              <a:rPr lang="en-IN" sz="2400" b="0" i="0" u="none" strike="noStrike" baseline="0" dirty="0">
                <a:ea typeface="Verdana" panose="020B0604030504040204" pitchFamily="34" charset="0"/>
              </a:rPr>
              <a:t>absorption from circulation. </a:t>
            </a:r>
          </a:p>
          <a:p>
            <a:pPr algn="l">
              <a:buFont typeface="Wingdings" panose="05000000000000000000" pitchFamily="2" charset="2"/>
              <a:buChar char="Ø"/>
            </a:pPr>
            <a:r>
              <a:rPr lang="en-IN" sz="2400" b="0" i="0" u="none" strike="noStrike" baseline="0" dirty="0">
                <a:ea typeface="Verdana" panose="020B0604030504040204" pitchFamily="34" charset="0"/>
              </a:rPr>
              <a:t> Vitamin C absorption </a:t>
            </a:r>
            <a:r>
              <a:rPr lang="en-US" sz="2400" b="0" i="0" u="none" strike="noStrike" baseline="0" dirty="0">
                <a:ea typeface="Verdana" panose="020B0604030504040204" pitchFamily="34" charset="0"/>
              </a:rPr>
              <a:t>from the plasma and transport across skin layers are regulated through the presence in the body of </a:t>
            </a:r>
            <a:r>
              <a:rPr lang="en-IN" sz="2400" b="0" i="0" u="none" strike="noStrike" baseline="0" dirty="0">
                <a:ea typeface="Verdana" panose="020B0604030504040204" pitchFamily="34" charset="0"/>
              </a:rPr>
              <a:t>particular </a:t>
            </a:r>
            <a:r>
              <a:rPr lang="en-IN" sz="2400" b="1" i="0" u="none" strike="noStrike" baseline="0" dirty="0">
                <a:solidFill>
                  <a:schemeClr val="accent1">
                    <a:lumMod val="75000"/>
                  </a:schemeClr>
                </a:solidFill>
                <a:ea typeface="Verdana" panose="020B0604030504040204" pitchFamily="34" charset="0"/>
              </a:rPr>
              <a:t>sodium-dependent vitamin C </a:t>
            </a:r>
            <a:r>
              <a:rPr lang="en-US" sz="2400" b="1" i="0" u="none" strike="noStrike" baseline="0" dirty="0">
                <a:solidFill>
                  <a:schemeClr val="accent1">
                    <a:lumMod val="75000"/>
                  </a:schemeClr>
                </a:solidFill>
                <a:ea typeface="Verdana" panose="020B0604030504040204" pitchFamily="34" charset="0"/>
              </a:rPr>
              <a:t>transporters </a:t>
            </a:r>
            <a:r>
              <a:rPr lang="en-IN" sz="2400" b="0" i="0" u="none" strike="noStrike" baseline="0" dirty="0">
                <a:ea typeface="Verdana" panose="020B0604030504040204" pitchFamily="34" charset="0"/>
              </a:rPr>
              <a:t>(SVCTS) </a:t>
            </a:r>
            <a:r>
              <a:rPr lang="en-US" sz="2400" b="0" i="0" u="none" strike="noStrike" baseline="0" dirty="0">
                <a:ea typeface="Verdana" panose="020B0604030504040204" pitchFamily="34" charset="0"/>
              </a:rPr>
              <a:t>which also take care of transport into other tissues.</a:t>
            </a:r>
          </a:p>
          <a:p>
            <a:pPr>
              <a:buFont typeface="Wingdings" panose="05000000000000000000" pitchFamily="2" charset="2"/>
              <a:buChar char="Ø"/>
            </a:pPr>
            <a:r>
              <a:rPr lang="en-US" sz="2400" b="0" i="0" u="none" strike="noStrike" baseline="0" dirty="0">
                <a:ea typeface="Verdana" panose="020B0604030504040204" pitchFamily="34" charset="0"/>
              </a:rPr>
              <a:t> Cells in epidermis express both forms of transporters of vitamin C, SVCT1 and SVCT2, w</a:t>
            </a:r>
            <a:r>
              <a:rPr lang="en-US" sz="2400" dirty="0">
                <a:ea typeface="Verdana" panose="020B0604030504040204" pitchFamily="34" charset="0"/>
              </a:rPr>
              <a:t>hich </a:t>
            </a:r>
            <a:r>
              <a:rPr lang="en-US" sz="2400" b="0" i="0" u="none" strike="noStrike" baseline="0" dirty="0">
                <a:ea typeface="Verdana" panose="020B0604030504040204" pitchFamily="34" charset="0"/>
              </a:rPr>
              <a:t>is in contrast to most tissues expressing only SVCT2.</a:t>
            </a:r>
          </a:p>
          <a:p>
            <a:pPr algn="l">
              <a:buFont typeface="Wingdings" panose="05000000000000000000" pitchFamily="2" charset="2"/>
              <a:buChar char="Ø"/>
            </a:pPr>
            <a:r>
              <a:rPr lang="en-US" sz="2400" b="0" i="0" u="none" strike="noStrike" baseline="0" dirty="0">
                <a:ea typeface="Verdana" panose="020B0604030504040204" pitchFamily="34" charset="0"/>
              </a:rPr>
              <a:t> Vitamin C serves as a co-factor for the </a:t>
            </a:r>
            <a:r>
              <a:rPr lang="en-US" sz="2400" b="1" i="0" u="none" strike="noStrike" baseline="0" dirty="0">
                <a:solidFill>
                  <a:schemeClr val="accent1">
                    <a:lumMod val="75000"/>
                  </a:schemeClr>
                </a:solidFill>
                <a:ea typeface="Verdana" panose="020B0604030504040204" pitchFamily="34" charset="0"/>
              </a:rPr>
              <a:t>proline and lysine hydroxylases </a:t>
            </a:r>
            <a:r>
              <a:rPr lang="en-US" sz="2400" b="0" i="0" u="none" strike="noStrike" baseline="0" dirty="0">
                <a:ea typeface="Verdana" panose="020B0604030504040204" pitchFamily="34" charset="0"/>
              </a:rPr>
              <a:t>that stabilize the tertiary structure of the collagen molecule and also enhances the collagen genes expression.</a:t>
            </a:r>
          </a:p>
          <a:p>
            <a:pPr algn="l">
              <a:buFont typeface="Wingdings" panose="05000000000000000000" pitchFamily="2" charset="2"/>
              <a:buChar char="Ø"/>
            </a:pPr>
            <a:r>
              <a:rPr lang="en-US" sz="2400" b="0" i="0" u="none" strike="noStrike" baseline="0" dirty="0">
                <a:ea typeface="Verdana" panose="020B0604030504040204" pitchFamily="34" charset="0"/>
              </a:rPr>
              <a:t> Vitamin C also increases the amount of </a:t>
            </a:r>
            <a:r>
              <a:rPr lang="en-US" sz="2400" b="1" i="0" u="none" strike="noStrike" baseline="0" dirty="0" err="1">
                <a:solidFill>
                  <a:schemeClr val="accent1">
                    <a:lumMod val="75000"/>
                  </a:schemeClr>
                </a:solidFill>
                <a:ea typeface="Verdana" panose="020B0604030504040204" pitchFamily="34" charset="0"/>
              </a:rPr>
              <a:t>keratohyaline</a:t>
            </a:r>
            <a:r>
              <a:rPr lang="en-US" sz="2400" b="1" i="0" u="none" strike="noStrike" baseline="0" dirty="0">
                <a:solidFill>
                  <a:schemeClr val="accent1">
                    <a:lumMod val="75000"/>
                  </a:schemeClr>
                </a:solidFill>
                <a:ea typeface="Verdana" panose="020B0604030504040204" pitchFamily="34" charset="0"/>
              </a:rPr>
              <a:t> granules </a:t>
            </a:r>
            <a:r>
              <a:rPr lang="en-US" sz="2400" b="0" i="0" u="none" strike="noStrike" baseline="0" dirty="0">
                <a:ea typeface="Verdana" panose="020B0604030504040204" pitchFamily="34" charset="0"/>
              </a:rPr>
              <a:t>and late differentiation marker </a:t>
            </a:r>
            <a:r>
              <a:rPr lang="en-US" sz="2400" b="1" i="0" u="none" strike="noStrike" baseline="0" dirty="0">
                <a:solidFill>
                  <a:schemeClr val="accent1">
                    <a:lumMod val="75000"/>
                  </a:schemeClr>
                </a:solidFill>
                <a:ea typeface="Verdana" panose="020B0604030504040204" pitchFamily="34" charset="0"/>
              </a:rPr>
              <a:t>filaggrin levels </a:t>
            </a:r>
            <a:r>
              <a:rPr lang="en-US" sz="2400" b="0" i="0" u="none" strike="noStrike" baseline="0" dirty="0">
                <a:ea typeface="Verdana" panose="020B0604030504040204" pitchFamily="34" charset="0"/>
              </a:rPr>
              <a:t>which appear to have been triggered by changed gene expression.</a:t>
            </a:r>
          </a:p>
          <a:p>
            <a:pPr algn="l">
              <a:buFont typeface="Wingdings" panose="05000000000000000000" pitchFamily="2" charset="2"/>
              <a:buChar char="Ø"/>
            </a:pPr>
            <a:r>
              <a:rPr lang="en-US" sz="2400" dirty="0">
                <a:ea typeface="Verdana" panose="020B0604030504040204" pitchFamily="34" charset="0"/>
              </a:rPr>
              <a:t> </a:t>
            </a:r>
            <a:r>
              <a:rPr lang="en-US" sz="2400" b="0" i="0" u="none" strike="noStrike" baseline="0" dirty="0">
                <a:ea typeface="Verdana" panose="020B0604030504040204" pitchFamily="34" charset="0"/>
              </a:rPr>
              <a:t>It helps in the absorption of iron and the metabolism of folate (folic acid to the folinic acid)</a:t>
            </a:r>
            <a:endParaRPr lang="en-IN" sz="2400" dirty="0">
              <a:ea typeface="Verdana" panose="020B0604030504040204" pitchFamily="34" charset="0"/>
            </a:endParaRPr>
          </a:p>
        </p:txBody>
      </p:sp>
    </p:spTree>
    <p:extLst>
      <p:ext uri="{BB962C8B-B14F-4D97-AF65-F5344CB8AC3E}">
        <p14:creationId xmlns:p14="http://schemas.microsoft.com/office/powerpoint/2010/main" xmlns="" val="111320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DDA0C-AC07-FE0B-75DB-6EEA50DA63D2}"/>
              </a:ext>
            </a:extLst>
          </p:cNvPr>
          <p:cNvSpPr>
            <a:spLocks noGrp="1"/>
          </p:cNvSpPr>
          <p:nvPr>
            <p:ph type="title"/>
          </p:nvPr>
        </p:nvSpPr>
        <p:spPr>
          <a:xfrm>
            <a:off x="1097280" y="286603"/>
            <a:ext cx="10058400" cy="1100763"/>
          </a:xfrm>
        </p:spPr>
        <p:txBody>
          <a:bodyPr/>
          <a:lstStyle/>
          <a:p>
            <a:pPr algn="ctr"/>
            <a:r>
              <a:rPr lang="en-US" b="1" dirty="0"/>
              <a:t>SYNTHESIS</a:t>
            </a:r>
            <a:endParaRPr lang="en-IN" b="1" dirty="0"/>
          </a:p>
        </p:txBody>
      </p:sp>
      <p:sp>
        <p:nvSpPr>
          <p:cNvPr id="3" name="Content Placeholder 2">
            <a:extLst>
              <a:ext uri="{FF2B5EF4-FFF2-40B4-BE49-F238E27FC236}">
                <a16:creationId xmlns:a16="http://schemas.microsoft.com/office/drawing/2014/main" xmlns="" id="{672F9464-A69B-878E-C492-D293D239FD31}"/>
              </a:ext>
            </a:extLst>
          </p:cNvPr>
          <p:cNvSpPr>
            <a:spLocks noGrp="1"/>
          </p:cNvSpPr>
          <p:nvPr>
            <p:ph idx="1"/>
          </p:nvPr>
        </p:nvSpPr>
        <p:spPr/>
        <p:txBody>
          <a:bodyPr/>
          <a:lstStyle/>
          <a:p>
            <a:pPr>
              <a:buFont typeface="Wingdings" panose="05000000000000000000" pitchFamily="2" charset="2"/>
              <a:buChar char="v"/>
            </a:pPr>
            <a:r>
              <a:rPr lang="en-US" sz="2400" dirty="0"/>
              <a:t>Niacin is obtained directly from the food or synthesized in the human body.</a:t>
            </a:r>
          </a:p>
          <a:p>
            <a:pPr>
              <a:buFont typeface="Wingdings" panose="05000000000000000000" pitchFamily="2" charset="2"/>
              <a:buChar char="v"/>
            </a:pPr>
            <a:endParaRPr lang="en-IN" dirty="0"/>
          </a:p>
        </p:txBody>
      </p:sp>
      <p:sp>
        <p:nvSpPr>
          <p:cNvPr id="4" name="Rectangle: Rounded Corners 3">
            <a:extLst>
              <a:ext uri="{FF2B5EF4-FFF2-40B4-BE49-F238E27FC236}">
                <a16:creationId xmlns:a16="http://schemas.microsoft.com/office/drawing/2014/main" xmlns="" id="{0646D3B5-3E14-1D0C-7EEF-721E798906EB}"/>
              </a:ext>
            </a:extLst>
          </p:cNvPr>
          <p:cNvSpPr/>
          <p:nvPr/>
        </p:nvSpPr>
        <p:spPr>
          <a:xfrm>
            <a:off x="3220367" y="2245387"/>
            <a:ext cx="5812221" cy="739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ESSENTIAL AMINO ACID - </a:t>
            </a:r>
            <a:r>
              <a:rPr lang="en-US" sz="2400" b="1" dirty="0"/>
              <a:t>TRYPTOPHAN</a:t>
            </a:r>
            <a:endParaRPr lang="en-IN" sz="2400" b="1" dirty="0"/>
          </a:p>
        </p:txBody>
      </p:sp>
      <p:cxnSp>
        <p:nvCxnSpPr>
          <p:cNvPr id="5" name="Straight Arrow Connector 4">
            <a:extLst>
              <a:ext uri="{FF2B5EF4-FFF2-40B4-BE49-F238E27FC236}">
                <a16:creationId xmlns:a16="http://schemas.microsoft.com/office/drawing/2014/main" xmlns="" id="{95125698-2F43-FC23-C883-8121C7C01861}"/>
              </a:ext>
            </a:extLst>
          </p:cNvPr>
          <p:cNvCxnSpPr>
            <a:cxnSpLocks/>
          </p:cNvCxnSpPr>
          <p:nvPr/>
        </p:nvCxnSpPr>
        <p:spPr>
          <a:xfrm>
            <a:off x="6126477" y="3030104"/>
            <a:ext cx="0" cy="5982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Rectangle: Rounded Corners 5">
            <a:extLst>
              <a:ext uri="{FF2B5EF4-FFF2-40B4-BE49-F238E27FC236}">
                <a16:creationId xmlns:a16="http://schemas.microsoft.com/office/drawing/2014/main" xmlns="" id="{22DCB17E-2737-7FB3-B866-2BBB505CE31D}"/>
              </a:ext>
            </a:extLst>
          </p:cNvPr>
          <p:cNvSpPr/>
          <p:nvPr/>
        </p:nvSpPr>
        <p:spPr>
          <a:xfrm>
            <a:off x="5259375" y="3768623"/>
            <a:ext cx="1734205" cy="746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a:t>NIACIN</a:t>
            </a:r>
            <a:endParaRPr lang="en-IN" sz="2400" dirty="0"/>
          </a:p>
        </p:txBody>
      </p:sp>
      <p:sp>
        <p:nvSpPr>
          <p:cNvPr id="7" name="TextBox 6">
            <a:extLst>
              <a:ext uri="{FF2B5EF4-FFF2-40B4-BE49-F238E27FC236}">
                <a16:creationId xmlns:a16="http://schemas.microsoft.com/office/drawing/2014/main" xmlns="" id="{522105D5-2305-D47A-5941-7C639F16AB75}"/>
              </a:ext>
            </a:extLst>
          </p:cNvPr>
          <p:cNvSpPr txBox="1"/>
          <p:nvPr/>
        </p:nvSpPr>
        <p:spPr>
          <a:xfrm>
            <a:off x="6483831" y="3030104"/>
            <a:ext cx="5097515" cy="461665"/>
          </a:xfrm>
          <a:prstGeom prst="rect">
            <a:avLst/>
          </a:prstGeom>
          <a:noFill/>
        </p:spPr>
        <p:txBody>
          <a:bodyPr wrap="square" rtlCol="0">
            <a:spAutoFit/>
          </a:bodyPr>
          <a:lstStyle/>
          <a:p>
            <a:pPr algn="ctr"/>
            <a:r>
              <a:rPr lang="en-US" sz="2400" dirty="0"/>
              <a:t>VIA KYNURENINE</a:t>
            </a:r>
            <a:r>
              <a:rPr lang="en-IN" sz="2400" b="0" i="0" u="none" strike="noStrike" baseline="0" dirty="0">
                <a:latin typeface="Verdana" panose="020B0604030504040204" pitchFamily="34" charset="0"/>
              </a:rPr>
              <a:t> </a:t>
            </a:r>
            <a:r>
              <a:rPr lang="en-IN" sz="2000" b="0" i="0" u="none" strike="noStrike" baseline="0" dirty="0">
                <a:latin typeface="Verdana" panose="020B0604030504040204" pitchFamily="34" charset="0"/>
              </a:rPr>
              <a:t>PATHWAY</a:t>
            </a:r>
            <a:endParaRPr lang="en-IN" sz="2000" dirty="0"/>
          </a:p>
        </p:txBody>
      </p:sp>
      <p:cxnSp>
        <p:nvCxnSpPr>
          <p:cNvPr id="8" name="Straight Arrow Connector 7">
            <a:extLst>
              <a:ext uri="{FF2B5EF4-FFF2-40B4-BE49-F238E27FC236}">
                <a16:creationId xmlns:a16="http://schemas.microsoft.com/office/drawing/2014/main" xmlns="" id="{505C4585-7055-B002-78D3-D44AF69AC588}"/>
              </a:ext>
            </a:extLst>
          </p:cNvPr>
          <p:cNvCxnSpPr>
            <a:cxnSpLocks/>
          </p:cNvCxnSpPr>
          <p:nvPr/>
        </p:nvCxnSpPr>
        <p:spPr>
          <a:xfrm flipH="1">
            <a:off x="4953528" y="4559985"/>
            <a:ext cx="634822" cy="4302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xmlns="" id="{0506A5A2-665B-AAFA-3ADE-B02A9E487150}"/>
              </a:ext>
            </a:extLst>
          </p:cNvPr>
          <p:cNvCxnSpPr>
            <a:cxnSpLocks/>
          </p:cNvCxnSpPr>
          <p:nvPr/>
        </p:nvCxnSpPr>
        <p:spPr>
          <a:xfrm>
            <a:off x="6705600" y="4559985"/>
            <a:ext cx="773559" cy="4345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Rectangle: Rounded Corners 12">
            <a:extLst>
              <a:ext uri="{FF2B5EF4-FFF2-40B4-BE49-F238E27FC236}">
                <a16:creationId xmlns:a16="http://schemas.microsoft.com/office/drawing/2014/main" xmlns="" id="{896645EA-23BB-186D-A868-EF805BF9BE37}"/>
              </a:ext>
            </a:extLst>
          </p:cNvPr>
          <p:cNvSpPr/>
          <p:nvPr/>
        </p:nvSpPr>
        <p:spPr>
          <a:xfrm>
            <a:off x="210207" y="5105153"/>
            <a:ext cx="5201573" cy="1203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IN" sz="2400" dirty="0"/>
              <a:t>NICOTINE</a:t>
            </a:r>
            <a:r>
              <a:rPr lang="en-IN" sz="2400" b="0" i="0" u="none" strike="noStrike" baseline="0" dirty="0"/>
              <a:t>-ADENINE-NUCLEOTIDE/ NAD/  CO-ENZYME I</a:t>
            </a:r>
            <a:endParaRPr lang="en-IN" sz="2400" dirty="0"/>
          </a:p>
        </p:txBody>
      </p:sp>
      <p:sp>
        <p:nvSpPr>
          <p:cNvPr id="14" name="Rectangle: Rounded Corners 13">
            <a:extLst>
              <a:ext uri="{FF2B5EF4-FFF2-40B4-BE49-F238E27FC236}">
                <a16:creationId xmlns:a16="http://schemas.microsoft.com/office/drawing/2014/main" xmlns="" id="{40373803-D95A-77B6-5FEF-ADD3E4D9CB29}"/>
              </a:ext>
            </a:extLst>
          </p:cNvPr>
          <p:cNvSpPr/>
          <p:nvPr/>
        </p:nvSpPr>
        <p:spPr>
          <a:xfrm>
            <a:off x="6993581" y="5023881"/>
            <a:ext cx="5049172" cy="1284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IN" sz="2400" dirty="0"/>
              <a:t>NICOTINE</a:t>
            </a:r>
            <a:r>
              <a:rPr lang="en-IN" sz="2400" b="0" i="0" u="none" strike="noStrike" baseline="0" dirty="0"/>
              <a:t>-ADENINE-DINUCLEOTIDE-PHOSPHATE/ NADP/  CO-ENZYME II</a:t>
            </a:r>
            <a:endParaRPr lang="en-IN" sz="2400" dirty="0"/>
          </a:p>
        </p:txBody>
      </p:sp>
      <p:sp>
        <p:nvSpPr>
          <p:cNvPr id="9" name="TextBox 8">
            <a:extLst>
              <a:ext uri="{FF2B5EF4-FFF2-40B4-BE49-F238E27FC236}">
                <a16:creationId xmlns:a16="http://schemas.microsoft.com/office/drawing/2014/main" xmlns="" id="{ABF00EA9-C297-3E96-3EED-C3EA161A7BD7}"/>
              </a:ext>
            </a:extLst>
          </p:cNvPr>
          <p:cNvSpPr txBox="1"/>
          <p:nvPr/>
        </p:nvSpPr>
        <p:spPr>
          <a:xfrm>
            <a:off x="429872" y="6456863"/>
            <a:ext cx="12107917" cy="430887"/>
          </a:xfrm>
          <a:prstGeom prst="rect">
            <a:avLst/>
          </a:prstGeom>
          <a:noFill/>
        </p:spPr>
        <p:txBody>
          <a:bodyPr wrap="square" rtlCol="0">
            <a:spAutoFit/>
          </a:bodyPr>
          <a:lstStyle/>
          <a:p>
            <a:r>
              <a:rPr lang="en-US" dirty="0"/>
              <a:t> </a:t>
            </a:r>
            <a:r>
              <a:rPr lang="en-US" sz="2200" dirty="0"/>
              <a:t>NAD and NADP act as hydrogen donors and acceptors in various anabolic and catabolic reactions</a:t>
            </a:r>
            <a:endParaRPr lang="en-IN" sz="2200" dirty="0"/>
          </a:p>
        </p:txBody>
      </p:sp>
    </p:spTree>
    <p:extLst>
      <p:ext uri="{BB962C8B-B14F-4D97-AF65-F5344CB8AC3E}">
        <p14:creationId xmlns:p14="http://schemas.microsoft.com/office/powerpoint/2010/main" xmlns="" val="3976629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372E4-5639-E54F-D845-31A75F858D8D}"/>
              </a:ext>
            </a:extLst>
          </p:cNvPr>
          <p:cNvSpPr>
            <a:spLocks noGrp="1"/>
          </p:cNvSpPr>
          <p:nvPr>
            <p:ph type="title"/>
          </p:nvPr>
        </p:nvSpPr>
        <p:spPr>
          <a:xfrm>
            <a:off x="1066800" y="202520"/>
            <a:ext cx="10058400" cy="1158149"/>
          </a:xfrm>
        </p:spPr>
        <p:txBody>
          <a:bodyPr>
            <a:normAutofit/>
          </a:bodyPr>
          <a:lstStyle/>
          <a:p>
            <a:pPr algn="ctr"/>
            <a:r>
              <a:rPr lang="en-IN" b="1" i="0" u="none" strike="noStrike" baseline="0" dirty="0">
                <a:solidFill>
                  <a:schemeClr val="tx1"/>
                </a:solidFill>
              </a:rPr>
              <a:t>Vitamin C Deficiency—SCURVY</a:t>
            </a:r>
            <a:endParaRPr lang="en-IN" b="1" dirty="0">
              <a:solidFill>
                <a:schemeClr val="tx1"/>
              </a:solidFill>
            </a:endParaRPr>
          </a:p>
        </p:txBody>
      </p:sp>
      <p:sp>
        <p:nvSpPr>
          <p:cNvPr id="3" name="Content Placeholder 2">
            <a:extLst>
              <a:ext uri="{FF2B5EF4-FFF2-40B4-BE49-F238E27FC236}">
                <a16:creationId xmlns:a16="http://schemas.microsoft.com/office/drawing/2014/main" xmlns="" id="{4034DF80-4BDF-7F28-2DE6-09AC31D0ED24}"/>
              </a:ext>
            </a:extLst>
          </p:cNvPr>
          <p:cNvSpPr>
            <a:spLocks noGrp="1"/>
          </p:cNvSpPr>
          <p:nvPr>
            <p:ph idx="1"/>
          </p:nvPr>
        </p:nvSpPr>
        <p:spPr>
          <a:xfrm>
            <a:off x="100584" y="1845734"/>
            <a:ext cx="11954782" cy="4939114"/>
          </a:xfrm>
        </p:spPr>
        <p:txBody>
          <a:bodyPr>
            <a:noAutofit/>
          </a:bodyPr>
          <a:lstStyle/>
          <a:p>
            <a:pPr algn="l">
              <a:buFont typeface="Wingdings" panose="05000000000000000000" pitchFamily="2" charset="2"/>
              <a:buChar char="Ø"/>
            </a:pPr>
            <a:r>
              <a:rPr lang="en-US" sz="2400" b="0" i="0" u="none" strike="noStrike" baseline="0" dirty="0">
                <a:ea typeface="Verdana" panose="020B0604030504040204" pitchFamily="34" charset="0"/>
              </a:rPr>
              <a:t> Most of the body’s tissues respond to the plasma availability of vitamin C and concentrations differ accordingly, recording lower tissue levels when plasma levels are below saturation.</a:t>
            </a:r>
          </a:p>
          <a:p>
            <a:pPr algn="l">
              <a:buFont typeface="Wingdings" panose="05000000000000000000" pitchFamily="2" charset="2"/>
              <a:buChar char="Ø"/>
            </a:pPr>
            <a:r>
              <a:rPr lang="en-US" sz="2400" b="0" i="0" u="none" strike="noStrike" baseline="0" dirty="0">
                <a:ea typeface="Verdana" panose="020B0604030504040204" pitchFamily="34" charset="0"/>
              </a:rPr>
              <a:t> Deficient</a:t>
            </a:r>
            <a:r>
              <a:rPr lang="en-US" sz="2400" dirty="0">
                <a:ea typeface="Verdana" panose="020B0604030504040204" pitchFamily="34" charset="0"/>
              </a:rPr>
              <a:t> </a:t>
            </a:r>
            <a:r>
              <a:rPr lang="en-US" sz="2400" b="0" i="0" u="none" strike="noStrike" baseline="0" dirty="0">
                <a:ea typeface="Verdana" panose="020B0604030504040204" pitchFamily="34" charset="0"/>
              </a:rPr>
              <a:t>intake of fresh fruits and vegetables in association with malnutrition for as few as 3 months can lead to scurvy in most of the developing countries. </a:t>
            </a:r>
          </a:p>
          <a:p>
            <a:pPr algn="l">
              <a:buFont typeface="Wingdings" panose="05000000000000000000" pitchFamily="2" charset="2"/>
              <a:buChar char="Ø"/>
            </a:pPr>
            <a:r>
              <a:rPr lang="en-US" sz="2400" b="0" i="0" u="none" strike="noStrike" baseline="0" dirty="0">
                <a:ea typeface="Verdana" panose="020B0604030504040204" pitchFamily="34" charset="0"/>
              </a:rPr>
              <a:t> By contrast, most cases in developed countries are a consequence of food faddism, ignorance, or alcoholism.</a:t>
            </a:r>
          </a:p>
          <a:p>
            <a:pPr algn="l">
              <a:buFont typeface="Wingdings" panose="05000000000000000000" pitchFamily="2" charset="2"/>
              <a:buChar char="Ø"/>
            </a:pPr>
            <a:r>
              <a:rPr lang="en-US" sz="2400" b="0" i="0" u="none" strike="noStrike" baseline="0" dirty="0">
                <a:ea typeface="Verdana" panose="020B0604030504040204" pitchFamily="34" charset="0"/>
              </a:rPr>
              <a:t> Several reports have indicated that vitamin C levels are lower in aged or photodamaged skin. </a:t>
            </a:r>
          </a:p>
          <a:p>
            <a:pPr algn="l">
              <a:buFont typeface="Wingdings" panose="05000000000000000000" pitchFamily="2" charset="2"/>
              <a:buChar char="Ø"/>
            </a:pPr>
            <a:r>
              <a:rPr lang="en-US" sz="2400" b="0" i="0" u="none" strike="noStrike" baseline="0" dirty="0">
                <a:ea typeface="Verdana" panose="020B0604030504040204" pitchFamily="34" charset="0"/>
              </a:rPr>
              <a:t> It is also common in GI disease especially in </a:t>
            </a:r>
            <a:r>
              <a:rPr lang="de-DE" sz="2400" b="0" i="0" u="none" strike="noStrike" baseline="0" dirty="0">
                <a:ea typeface="Verdana" panose="020B0604030504040204" pitchFamily="34" charset="0"/>
              </a:rPr>
              <a:t>patients on an ulcer diet, in diarrhea, achlorhydria, </a:t>
            </a:r>
            <a:r>
              <a:rPr lang="en-US" sz="2400" b="0" i="0" u="none" strike="noStrike" baseline="0" dirty="0">
                <a:ea typeface="Verdana" panose="020B0604030504040204" pitchFamily="34" charset="0"/>
              </a:rPr>
              <a:t>malignancy, Crohn’s disease, and chronic renal </a:t>
            </a:r>
            <a:r>
              <a:rPr lang="en-IN" sz="2400" b="0" i="0" u="none" strike="noStrike" baseline="0" dirty="0">
                <a:ea typeface="Verdana" panose="020B0604030504040204" pitchFamily="34" charset="0"/>
              </a:rPr>
              <a:t>failure.</a:t>
            </a:r>
          </a:p>
          <a:p>
            <a:pPr algn="l">
              <a:buFont typeface="Wingdings" panose="05000000000000000000" pitchFamily="2" charset="2"/>
              <a:buChar char="Ø"/>
            </a:pPr>
            <a:r>
              <a:rPr lang="en-IN" sz="2400" b="0" i="0" u="none" strike="noStrike" baseline="0" dirty="0">
                <a:ea typeface="Verdana" panose="020B0604030504040204" pitchFamily="34" charset="0"/>
              </a:rPr>
              <a:t> Pregnancy, lactation, thyrotoxicosis, </a:t>
            </a:r>
            <a:r>
              <a:rPr lang="en-US" sz="2400" b="0" i="0" u="none" strike="noStrike" baseline="0" dirty="0">
                <a:ea typeface="Verdana" panose="020B0604030504040204" pitchFamily="34" charset="0"/>
              </a:rPr>
              <a:t>stress, extremes of temperature, and strenuous activity have increased vitamin C requirements. Smoking lowers the absorption of vitamin C.</a:t>
            </a:r>
            <a:endParaRPr lang="en-IN" sz="2400" dirty="0">
              <a:ea typeface="Verdana" panose="020B0604030504040204" pitchFamily="34" charset="0"/>
            </a:endParaRPr>
          </a:p>
        </p:txBody>
      </p:sp>
    </p:spTree>
    <p:extLst>
      <p:ext uri="{BB962C8B-B14F-4D97-AF65-F5344CB8AC3E}">
        <p14:creationId xmlns:p14="http://schemas.microsoft.com/office/powerpoint/2010/main" xmlns="" val="1538179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FA441B-8FF6-DBAB-90A1-CDEC23E5E0DA}"/>
              </a:ext>
            </a:extLst>
          </p:cNvPr>
          <p:cNvSpPr>
            <a:spLocks noGrp="1"/>
          </p:cNvSpPr>
          <p:nvPr>
            <p:ph type="title"/>
          </p:nvPr>
        </p:nvSpPr>
        <p:spPr>
          <a:xfrm>
            <a:off x="1097280" y="286604"/>
            <a:ext cx="10058400" cy="954968"/>
          </a:xfrm>
        </p:spPr>
        <p:txBody>
          <a:bodyPr/>
          <a:lstStyle/>
          <a:p>
            <a:pPr algn="ctr"/>
            <a:r>
              <a:rPr lang="en-US" b="1" dirty="0"/>
              <a:t>CLINICAL FEATURES</a:t>
            </a:r>
            <a:endParaRPr lang="en-IN" b="1" dirty="0"/>
          </a:p>
        </p:txBody>
      </p:sp>
      <p:sp>
        <p:nvSpPr>
          <p:cNvPr id="3" name="Content Placeholder 2">
            <a:extLst>
              <a:ext uri="{FF2B5EF4-FFF2-40B4-BE49-F238E27FC236}">
                <a16:creationId xmlns:a16="http://schemas.microsoft.com/office/drawing/2014/main" xmlns="" id="{9CFBF2B9-CBED-4E1D-72BE-5260716C1668}"/>
              </a:ext>
            </a:extLst>
          </p:cNvPr>
          <p:cNvSpPr>
            <a:spLocks noGrp="1"/>
          </p:cNvSpPr>
          <p:nvPr>
            <p:ph idx="1"/>
          </p:nvPr>
        </p:nvSpPr>
        <p:spPr>
          <a:xfrm>
            <a:off x="377505" y="1845733"/>
            <a:ext cx="11509695" cy="4392335"/>
          </a:xfrm>
        </p:spPr>
        <p:txBody>
          <a:bodyPr>
            <a:normAutofit lnSpcReduction="10000"/>
          </a:bodyPr>
          <a:lstStyle/>
          <a:p>
            <a:pPr algn="l">
              <a:buFont typeface="Wingdings" panose="05000000000000000000" pitchFamily="2" charset="2"/>
              <a:buChar char="Ø"/>
            </a:pPr>
            <a:r>
              <a:rPr lang="en-US" sz="2400" b="0" i="0" u="none" strike="noStrike" baseline="0" dirty="0">
                <a:ea typeface="Verdana" panose="020B0604030504040204" pitchFamily="34" charset="0"/>
              </a:rPr>
              <a:t> Scurvy is clinically characterized as spongy gingivae with bleeding and erosions, petechiae, and ecchymoses. </a:t>
            </a:r>
          </a:p>
          <a:p>
            <a:pPr algn="l">
              <a:buFont typeface="Wingdings" panose="05000000000000000000" pitchFamily="2" charset="2"/>
              <a:buChar char="Ø"/>
            </a:pPr>
            <a:r>
              <a:rPr lang="en-US" sz="2400" b="0" i="0" u="none" strike="noStrike" baseline="0" dirty="0">
                <a:ea typeface="Verdana" panose="020B0604030504040204" pitchFamily="34" charset="0"/>
              </a:rPr>
              <a:t> The vessel walls with poor collagen support are pliable and rupture easily. </a:t>
            </a:r>
          </a:p>
          <a:p>
            <a:pPr algn="l">
              <a:buFont typeface="Wingdings" panose="05000000000000000000" pitchFamily="2" charset="2"/>
              <a:buChar char="Ø"/>
            </a:pPr>
            <a:r>
              <a:rPr lang="en-US" sz="2400" b="0" i="0" u="none" strike="noStrike" baseline="0" dirty="0">
                <a:ea typeface="Verdana" panose="020B0604030504040204" pitchFamily="34" charset="0"/>
              </a:rPr>
              <a:t> The feet and ankles are involved early with “woody” edema and discoloration (woody leg). </a:t>
            </a:r>
          </a:p>
          <a:p>
            <a:pPr algn="l">
              <a:buFont typeface="Wingdings" panose="05000000000000000000" pitchFamily="2" charset="2"/>
              <a:buChar char="Ø"/>
            </a:pPr>
            <a:r>
              <a:rPr lang="en-US" sz="2400" b="0" i="0" u="none" strike="noStrike" baseline="0" dirty="0">
                <a:ea typeface="Verdana" panose="020B0604030504040204" pitchFamily="34" charset="0"/>
              </a:rPr>
              <a:t> Subconjunctival, </a:t>
            </a:r>
            <a:r>
              <a:rPr lang="en-IN" sz="2400" b="0" i="0" u="none" strike="noStrike" baseline="0" dirty="0">
                <a:ea typeface="Verdana" panose="020B0604030504040204" pitchFamily="34" charset="0"/>
              </a:rPr>
              <a:t>subungual, subcutaneous, intramuscular, </a:t>
            </a:r>
            <a:r>
              <a:rPr lang="en-US" sz="2400" b="0" i="0" u="none" strike="noStrike" baseline="0" dirty="0">
                <a:ea typeface="Verdana" panose="020B0604030504040204" pitchFamily="34" charset="0"/>
              </a:rPr>
              <a:t>subperiosteal, and intraarticular hemorrhages may occur. </a:t>
            </a:r>
          </a:p>
          <a:p>
            <a:pPr algn="l">
              <a:buFont typeface="Wingdings" panose="05000000000000000000" pitchFamily="2" charset="2"/>
              <a:buChar char="Ø"/>
            </a:pPr>
            <a:r>
              <a:rPr lang="en-US" sz="2400" b="0" i="0" u="none" strike="noStrike" baseline="0" dirty="0">
                <a:ea typeface="Verdana" panose="020B0604030504040204" pitchFamily="34" charset="0"/>
              </a:rPr>
              <a:t> The extravasation of blood in the skin induces tissue inflammation, which, in turn, causes release of proteases that cause necrosis of fat, resulting in panniculitis. </a:t>
            </a:r>
          </a:p>
          <a:p>
            <a:pPr algn="l">
              <a:buFont typeface="Wingdings" panose="05000000000000000000" pitchFamily="2" charset="2"/>
              <a:buChar char="Ø"/>
            </a:pPr>
            <a:r>
              <a:rPr lang="en-US" sz="2400" b="0" i="0" u="none" strike="noStrike" baseline="0" dirty="0">
                <a:ea typeface="Verdana" panose="020B0604030504040204" pitchFamily="34" charset="0"/>
              </a:rPr>
              <a:t> Depression of osteoblastic activity in vitamin C deficiency leads to failure of bone matrix formation and increased bone resorption resulting in pain, weakness, or </a:t>
            </a:r>
            <a:r>
              <a:rPr lang="en-US" sz="2400" b="0" i="0" u="none" strike="noStrike" baseline="0" dirty="0" err="1">
                <a:ea typeface="Verdana" panose="020B0604030504040204" pitchFamily="34" charset="0"/>
              </a:rPr>
              <a:t>pseudoparalysis</a:t>
            </a:r>
            <a:r>
              <a:rPr lang="en-US" sz="2400" b="0" i="0" u="none" strike="noStrike" baseline="0" dirty="0">
                <a:ea typeface="Verdana" panose="020B0604030504040204" pitchFamily="34" charset="0"/>
              </a:rPr>
              <a:t> of legs (frog position).</a:t>
            </a:r>
            <a:endParaRPr lang="en-IN" sz="2400" dirty="0">
              <a:ea typeface="Verdana" panose="020B0604030504040204" pitchFamily="34" charset="0"/>
            </a:endParaRPr>
          </a:p>
        </p:txBody>
      </p:sp>
    </p:spTree>
    <p:extLst>
      <p:ext uri="{BB962C8B-B14F-4D97-AF65-F5344CB8AC3E}">
        <p14:creationId xmlns:p14="http://schemas.microsoft.com/office/powerpoint/2010/main" xmlns="" val="135494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69B87B7-157C-8025-7024-3BBC8994262E}"/>
              </a:ext>
            </a:extLst>
          </p:cNvPr>
          <p:cNvSpPr txBox="1"/>
          <p:nvPr/>
        </p:nvSpPr>
        <p:spPr>
          <a:xfrm>
            <a:off x="164983" y="143094"/>
            <a:ext cx="11862033" cy="5632311"/>
          </a:xfrm>
          <a:prstGeom prst="rect">
            <a:avLst/>
          </a:prstGeom>
          <a:noFill/>
        </p:spPr>
        <p:txBody>
          <a:bodyPr wrap="square" rtlCol="0">
            <a:spAutoFit/>
          </a:bodyPr>
          <a:lstStyle/>
          <a:p>
            <a:pPr marL="342900" indent="-342900" algn="l">
              <a:buFont typeface="Wingdings" panose="05000000000000000000" pitchFamily="2" charset="2"/>
              <a:buChar char="Ø"/>
            </a:pPr>
            <a:r>
              <a:rPr lang="en-US" sz="2400" b="0" i="0" u="none" strike="noStrike" baseline="0" dirty="0">
                <a:ea typeface="Verdana" panose="020B0604030504040204" pitchFamily="34" charset="0"/>
              </a:rPr>
              <a:t>Follicular hyperkeratosis is seen on the anterior aspect of the forearms, abdomen, and posterior aspect of the thighs. </a:t>
            </a:r>
          </a:p>
          <a:p>
            <a:pPr algn="l"/>
            <a:endParaRPr lang="en-US" sz="2400" b="0" i="0" u="none" strike="noStrike" baseline="0" dirty="0">
              <a:ea typeface="Verdana" panose="020B0604030504040204" pitchFamily="34" charset="0"/>
            </a:endParaRPr>
          </a:p>
          <a:p>
            <a:pPr marL="342900" indent="-342900" algn="l">
              <a:buFont typeface="Wingdings" panose="05000000000000000000" pitchFamily="2" charset="2"/>
              <a:buChar char="Ø"/>
            </a:pPr>
            <a:r>
              <a:rPr lang="en-US" sz="2400" b="0" i="0" u="none" strike="noStrike" baseline="0" dirty="0">
                <a:ea typeface="Verdana" panose="020B0604030504040204" pitchFamily="34" charset="0"/>
              </a:rPr>
              <a:t>Hairs</a:t>
            </a:r>
            <a:r>
              <a:rPr lang="en-US" sz="2400" dirty="0">
                <a:ea typeface="Verdana" panose="020B0604030504040204" pitchFamily="34" charset="0"/>
              </a:rPr>
              <a:t> </a:t>
            </a:r>
            <a:r>
              <a:rPr lang="en-US" sz="2400" b="0" i="0" u="none" strike="noStrike" baseline="0" dirty="0">
                <a:ea typeface="Verdana" panose="020B0604030504040204" pitchFamily="34" charset="0"/>
              </a:rPr>
              <a:t>are curled in follicles and capped by keratotic plugs.</a:t>
            </a:r>
          </a:p>
          <a:p>
            <a:pPr algn="l"/>
            <a:endParaRPr lang="en-US" sz="2400" b="0" i="0" u="none" strike="noStrike" baseline="0" dirty="0">
              <a:ea typeface="Verdana" panose="020B0604030504040204" pitchFamily="34" charset="0"/>
            </a:endParaRPr>
          </a:p>
          <a:p>
            <a:pPr marL="342900" indent="-342900" algn="l">
              <a:buFont typeface="Wingdings" panose="05000000000000000000" pitchFamily="2" charset="2"/>
              <a:buChar char="Ø"/>
            </a:pPr>
            <a:r>
              <a:rPr lang="en-US" sz="2400" b="0" i="0" u="none" strike="noStrike" baseline="0" dirty="0">
                <a:ea typeface="Verdana" panose="020B0604030504040204" pitchFamily="34" charset="0"/>
              </a:rPr>
              <a:t>Corkscrew hairs due to reduced disulfide bonds are seen. </a:t>
            </a:r>
          </a:p>
          <a:p>
            <a:pPr algn="l"/>
            <a:endParaRPr lang="en-US" sz="2400" dirty="0">
              <a:ea typeface="Verdana" panose="020B0604030504040204" pitchFamily="34" charset="0"/>
            </a:endParaRPr>
          </a:p>
          <a:p>
            <a:pPr marL="342900" indent="-342900" algn="l">
              <a:buFont typeface="Wingdings" panose="05000000000000000000" pitchFamily="2" charset="2"/>
              <a:buChar char="Ø"/>
            </a:pPr>
            <a:r>
              <a:rPr lang="en-US" sz="2400" b="0" i="0" u="none" strike="noStrike" baseline="0" dirty="0">
                <a:ea typeface="Verdana" panose="020B0604030504040204" pitchFamily="34" charset="0"/>
              </a:rPr>
              <a:t>Epistaxis, hematemesis, and bloody diarrhea may develop. </a:t>
            </a:r>
          </a:p>
          <a:p>
            <a:pPr algn="l"/>
            <a:endParaRPr lang="en-US" sz="2400" dirty="0">
              <a:ea typeface="Verdana" panose="020B0604030504040204" pitchFamily="34" charset="0"/>
            </a:endParaRPr>
          </a:p>
          <a:p>
            <a:pPr marL="342900" indent="-342900" algn="l">
              <a:buFont typeface="Wingdings" panose="05000000000000000000" pitchFamily="2" charset="2"/>
              <a:buChar char="Ø"/>
            </a:pPr>
            <a:r>
              <a:rPr lang="en-US" sz="2400" b="0" i="0" u="none" strike="noStrike" baseline="0" dirty="0">
                <a:ea typeface="Verdana" panose="020B0604030504040204" pitchFamily="34" charset="0"/>
              </a:rPr>
              <a:t>There is impaired wound healing.</a:t>
            </a:r>
          </a:p>
          <a:p>
            <a:pPr algn="l"/>
            <a:endParaRPr lang="en-US" sz="2400" b="0" i="0" u="none" strike="noStrike" baseline="0" dirty="0">
              <a:ea typeface="Verdana" panose="020B0604030504040204" pitchFamily="34" charset="0"/>
            </a:endParaRPr>
          </a:p>
          <a:p>
            <a:pPr marL="342900" indent="-342900" algn="l">
              <a:buFont typeface="Wingdings" panose="05000000000000000000" pitchFamily="2" charset="2"/>
              <a:buChar char="Ø"/>
            </a:pPr>
            <a:r>
              <a:rPr lang="en-US" sz="2400" b="0" i="0" u="none" strike="noStrike" baseline="0" dirty="0">
                <a:ea typeface="Verdana" panose="020B0604030504040204" pitchFamily="34" charset="0"/>
              </a:rPr>
              <a:t>Weakness, malaise, depression, and vasomotor instability are other associated features. </a:t>
            </a:r>
          </a:p>
          <a:p>
            <a:pPr algn="l"/>
            <a:endParaRPr lang="en-US" sz="2400" dirty="0">
              <a:ea typeface="Verdana" panose="020B0604030504040204" pitchFamily="34" charset="0"/>
            </a:endParaRPr>
          </a:p>
          <a:p>
            <a:pPr marL="342900" indent="-342900" algn="l">
              <a:buFont typeface="Wingdings" panose="05000000000000000000" pitchFamily="2" charset="2"/>
              <a:buChar char="Ø"/>
            </a:pPr>
            <a:r>
              <a:rPr lang="en-US" sz="2400" b="0" i="0" u="none" strike="noStrike" baseline="0" dirty="0">
                <a:ea typeface="Verdana" panose="020B0604030504040204" pitchFamily="34" charset="0"/>
              </a:rPr>
              <a:t>Bleeding</a:t>
            </a:r>
            <a:r>
              <a:rPr lang="en-US" sz="2400" dirty="0">
                <a:ea typeface="Verdana" panose="020B0604030504040204" pitchFamily="34" charset="0"/>
              </a:rPr>
              <a:t> </a:t>
            </a:r>
            <a:r>
              <a:rPr lang="en-US" sz="2400" b="0" i="0" u="none" strike="noStrike" baseline="0" dirty="0">
                <a:ea typeface="Verdana" panose="020B0604030504040204" pitchFamily="34" charset="0"/>
              </a:rPr>
              <a:t>from the femoral sheath, cerebrum, or GI tract in untreated case of scurvy may end with death.</a:t>
            </a:r>
            <a:endParaRPr lang="en-IN" sz="2400" dirty="0">
              <a:ea typeface="Verdana" panose="020B0604030504040204" pitchFamily="34" charset="0"/>
            </a:endParaRPr>
          </a:p>
        </p:txBody>
      </p:sp>
    </p:spTree>
    <p:extLst>
      <p:ext uri="{BB962C8B-B14F-4D97-AF65-F5344CB8AC3E}">
        <p14:creationId xmlns:p14="http://schemas.microsoft.com/office/powerpoint/2010/main" xmlns="" val="3433350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94DDD-D9C6-FB63-053E-352E24FF6943}"/>
              </a:ext>
            </a:extLst>
          </p:cNvPr>
          <p:cNvSpPr>
            <a:spLocks noGrp="1"/>
          </p:cNvSpPr>
          <p:nvPr>
            <p:ph type="title"/>
          </p:nvPr>
        </p:nvSpPr>
        <p:spPr>
          <a:xfrm>
            <a:off x="1097280" y="286604"/>
            <a:ext cx="10058400" cy="1016680"/>
          </a:xfrm>
        </p:spPr>
        <p:txBody>
          <a:bodyPr/>
          <a:lstStyle/>
          <a:p>
            <a:pPr algn="ctr"/>
            <a:r>
              <a:rPr lang="en-US" b="1" dirty="0"/>
              <a:t>INVESTIGATIONS</a:t>
            </a:r>
            <a:endParaRPr lang="en-IN" b="1" dirty="0"/>
          </a:p>
        </p:txBody>
      </p:sp>
      <p:sp>
        <p:nvSpPr>
          <p:cNvPr id="3" name="Content Placeholder 2">
            <a:extLst>
              <a:ext uri="{FF2B5EF4-FFF2-40B4-BE49-F238E27FC236}">
                <a16:creationId xmlns:a16="http://schemas.microsoft.com/office/drawing/2014/main" xmlns="" id="{1B78201B-C121-95FC-0D58-519028327001}"/>
              </a:ext>
            </a:extLst>
          </p:cNvPr>
          <p:cNvSpPr>
            <a:spLocks noGrp="1"/>
          </p:cNvSpPr>
          <p:nvPr>
            <p:ph idx="1"/>
          </p:nvPr>
        </p:nvSpPr>
        <p:spPr>
          <a:xfrm>
            <a:off x="0" y="1944547"/>
            <a:ext cx="12037671" cy="4328931"/>
          </a:xfrm>
        </p:spPr>
        <p:txBody>
          <a:bodyPr>
            <a:noAutofit/>
          </a:bodyPr>
          <a:lstStyle/>
          <a:p>
            <a:pPr algn="l">
              <a:buFont typeface="Wingdings" panose="05000000000000000000" pitchFamily="2" charset="2"/>
              <a:buChar char="Ø"/>
            </a:pPr>
            <a:r>
              <a:rPr lang="en-US" sz="2400" b="0" i="0" u="none" strike="noStrike" baseline="0" dirty="0"/>
              <a:t> </a:t>
            </a:r>
            <a:r>
              <a:rPr lang="en-US" sz="2400" b="1" i="0" u="none" strike="noStrike" baseline="0" dirty="0" err="1">
                <a:solidFill>
                  <a:schemeClr val="accent1">
                    <a:lumMod val="75000"/>
                  </a:schemeClr>
                </a:solidFill>
              </a:rPr>
              <a:t>Rumpel</a:t>
            </a:r>
            <a:r>
              <a:rPr lang="en-US" sz="2400" b="1" i="0" u="none" strike="noStrike" baseline="0" dirty="0">
                <a:solidFill>
                  <a:schemeClr val="accent1">
                    <a:lumMod val="75000"/>
                  </a:schemeClr>
                </a:solidFill>
              </a:rPr>
              <a:t>–Leede capillary fragility test </a:t>
            </a:r>
            <a:r>
              <a:rPr lang="en-US" sz="2400" b="0" i="0" u="none" strike="noStrike" baseline="0" dirty="0"/>
              <a:t>is usually positive with normal bleeding, clotting, and</a:t>
            </a:r>
          </a:p>
          <a:p>
            <a:pPr algn="l"/>
            <a:r>
              <a:rPr lang="en-US" sz="2400" b="0" i="0" u="none" strike="noStrike" baseline="0" dirty="0"/>
              <a:t>prothrombin times. </a:t>
            </a:r>
          </a:p>
          <a:p>
            <a:pPr algn="l">
              <a:buFont typeface="Wingdings" panose="05000000000000000000" pitchFamily="2" charset="2"/>
              <a:buChar char="Ø"/>
            </a:pPr>
            <a:r>
              <a:rPr lang="en-US" sz="2400" b="0" i="0" u="none" strike="noStrike" baseline="0" dirty="0"/>
              <a:t> The serum assay or leukocyte assay, with vitamin C values of </a:t>
            </a:r>
            <a:r>
              <a:rPr lang="en-US" sz="2400" b="1" i="0" u="none" strike="noStrike" baseline="0" dirty="0">
                <a:solidFill>
                  <a:schemeClr val="accent1">
                    <a:lumMod val="75000"/>
                  </a:schemeClr>
                </a:solidFill>
              </a:rPr>
              <a:t>&lt;0.1 mg </a:t>
            </a:r>
            <a:r>
              <a:rPr lang="en-US" sz="2400" b="0" i="0" u="none" strike="noStrike" baseline="0" dirty="0"/>
              <a:t>and </a:t>
            </a:r>
            <a:r>
              <a:rPr lang="en-US" sz="2400" b="1" i="0" u="none" strike="noStrike" baseline="0" dirty="0">
                <a:solidFill>
                  <a:schemeClr val="accent1">
                    <a:lumMod val="75000"/>
                  </a:schemeClr>
                </a:solidFill>
              </a:rPr>
              <a:t>7 mg/dl</a:t>
            </a:r>
            <a:r>
              <a:rPr lang="en-US" sz="2400" b="0" i="0" u="none" strike="noStrike" baseline="0" dirty="0"/>
              <a:t>, respectively, is suggestive of deficiency. </a:t>
            </a:r>
          </a:p>
          <a:p>
            <a:pPr algn="l">
              <a:buFont typeface="Wingdings" panose="05000000000000000000" pitchFamily="2" charset="2"/>
              <a:buChar char="Ø"/>
            </a:pPr>
            <a:r>
              <a:rPr lang="en-US" sz="2400" b="0" i="0" u="none" strike="noStrike" baseline="0" dirty="0"/>
              <a:t> Skin biopsy of petechial lesions shows </a:t>
            </a:r>
            <a:r>
              <a:rPr lang="en-IN" sz="2400" b="0" i="0" u="none" strike="noStrike" baseline="0" dirty="0"/>
              <a:t>perifollicular </a:t>
            </a:r>
            <a:r>
              <a:rPr lang="en-IN" sz="2400" b="0" i="0" u="none" strike="noStrike" baseline="0" dirty="0" err="1"/>
              <a:t>hemorrhages</a:t>
            </a:r>
            <a:r>
              <a:rPr lang="en-IN" sz="2400" b="0" i="0" u="none" strike="noStrike" baseline="0" dirty="0"/>
              <a:t>, hyperkeratosis, and</a:t>
            </a:r>
          </a:p>
          <a:p>
            <a:pPr algn="l"/>
            <a:r>
              <a:rPr lang="en-US" sz="2400" b="0" i="0" u="none" strike="noStrike" baseline="0" dirty="0"/>
              <a:t>mild lymphocytic infiltrate. </a:t>
            </a:r>
          </a:p>
          <a:p>
            <a:pPr algn="l">
              <a:buFont typeface="Wingdings" panose="05000000000000000000" pitchFamily="2" charset="2"/>
              <a:buChar char="Ø"/>
            </a:pPr>
            <a:r>
              <a:rPr lang="en-US" sz="2400" b="0" i="0" u="none" strike="noStrike" baseline="0" dirty="0"/>
              <a:t> The hair follicles may show infundibular dilatation with hyperkeratosis and coiled hair shafts. </a:t>
            </a:r>
          </a:p>
          <a:p>
            <a:pPr algn="l">
              <a:buFont typeface="Wingdings" panose="05000000000000000000" pitchFamily="2" charset="2"/>
              <a:buChar char="Ø"/>
            </a:pPr>
            <a:r>
              <a:rPr lang="en-US" sz="2400" b="0" i="0" u="none" strike="noStrike" baseline="0" dirty="0"/>
              <a:t> Leukocytoclastic vasculitis is not present and direct immunofluorescence </a:t>
            </a:r>
            <a:r>
              <a:rPr lang="en-IN" sz="2400" b="0" i="0" u="none" strike="noStrike" baseline="0" dirty="0"/>
              <a:t>studies are negative for vasculitis.</a:t>
            </a:r>
            <a:endParaRPr lang="en-IN" sz="2400" dirty="0"/>
          </a:p>
        </p:txBody>
      </p:sp>
    </p:spTree>
    <p:extLst>
      <p:ext uri="{BB962C8B-B14F-4D97-AF65-F5344CB8AC3E}">
        <p14:creationId xmlns:p14="http://schemas.microsoft.com/office/powerpoint/2010/main" xmlns="" val="4209124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7E279B-7D7D-035F-2932-E06FA51C8149}"/>
              </a:ext>
            </a:extLst>
          </p:cNvPr>
          <p:cNvSpPr>
            <a:spLocks noGrp="1"/>
          </p:cNvSpPr>
          <p:nvPr>
            <p:ph type="title"/>
          </p:nvPr>
        </p:nvSpPr>
        <p:spPr>
          <a:xfrm>
            <a:off x="1097280" y="286604"/>
            <a:ext cx="10058400" cy="1090784"/>
          </a:xfrm>
        </p:spPr>
        <p:txBody>
          <a:bodyPr/>
          <a:lstStyle/>
          <a:p>
            <a:pPr algn="ctr"/>
            <a:r>
              <a:rPr lang="en-US" b="1" dirty="0"/>
              <a:t>TREATMENT</a:t>
            </a:r>
            <a:endParaRPr lang="en-IN" b="1" dirty="0"/>
          </a:p>
        </p:txBody>
      </p:sp>
      <p:sp>
        <p:nvSpPr>
          <p:cNvPr id="3" name="Content Placeholder 2">
            <a:extLst>
              <a:ext uri="{FF2B5EF4-FFF2-40B4-BE49-F238E27FC236}">
                <a16:creationId xmlns:a16="http://schemas.microsoft.com/office/drawing/2014/main" xmlns="" id="{C28F8C5F-8904-ACC8-5EA8-6EA3169E13A1}"/>
              </a:ext>
            </a:extLst>
          </p:cNvPr>
          <p:cNvSpPr>
            <a:spLocks noGrp="1"/>
          </p:cNvSpPr>
          <p:nvPr>
            <p:ph idx="1"/>
          </p:nvPr>
        </p:nvSpPr>
        <p:spPr>
          <a:xfrm>
            <a:off x="178676" y="1845734"/>
            <a:ext cx="11887200" cy="5012266"/>
          </a:xfrm>
        </p:spPr>
        <p:txBody>
          <a:bodyPr>
            <a:normAutofit/>
          </a:bodyPr>
          <a:lstStyle/>
          <a:p>
            <a:pPr algn="l">
              <a:buFont typeface="Wingdings" panose="05000000000000000000" pitchFamily="2" charset="2"/>
              <a:buChar char="Ø"/>
            </a:pPr>
            <a:r>
              <a:rPr lang="en-US" sz="1800" b="0" i="0" u="none" strike="noStrike" baseline="0" dirty="0">
                <a:latin typeface="Verdana" panose="020B0604030504040204" pitchFamily="34" charset="0"/>
              </a:rPr>
              <a:t> </a:t>
            </a:r>
            <a:r>
              <a:rPr lang="en-US" sz="2800" b="0" i="0" u="none" strike="noStrike" baseline="0" dirty="0">
                <a:ea typeface="Verdana" panose="020B0604030504040204" pitchFamily="34" charset="0"/>
              </a:rPr>
              <a:t>The RDA for adults is </a:t>
            </a:r>
            <a:r>
              <a:rPr lang="en-US" sz="2800" b="1" i="0" u="none" strike="noStrike" baseline="0" dirty="0">
                <a:solidFill>
                  <a:schemeClr val="accent1">
                    <a:lumMod val="75000"/>
                  </a:schemeClr>
                </a:solidFill>
                <a:ea typeface="Verdana" panose="020B0604030504040204" pitchFamily="34" charset="0"/>
              </a:rPr>
              <a:t>200 mg/day </a:t>
            </a:r>
            <a:r>
              <a:rPr lang="en-US" sz="2800" b="0" i="0" u="none" strike="noStrike" baseline="0" dirty="0">
                <a:ea typeface="Verdana" panose="020B0604030504040204" pitchFamily="34" charset="0"/>
              </a:rPr>
              <a:t>and for infants</a:t>
            </a:r>
            <a:r>
              <a:rPr lang="en-US" sz="2800" dirty="0">
                <a:ea typeface="Verdana" panose="020B0604030504040204" pitchFamily="34" charset="0"/>
              </a:rPr>
              <a:t> is </a:t>
            </a:r>
            <a:r>
              <a:rPr lang="en-US" sz="2800" b="1" i="0" u="none" strike="noStrike" baseline="0" dirty="0">
                <a:solidFill>
                  <a:schemeClr val="accent1">
                    <a:lumMod val="75000"/>
                  </a:schemeClr>
                </a:solidFill>
                <a:ea typeface="Verdana" panose="020B0604030504040204" pitchFamily="34" charset="0"/>
              </a:rPr>
              <a:t>25 mg/day</a:t>
            </a:r>
            <a:r>
              <a:rPr lang="en-US" sz="2800" b="0" i="0" u="none" strike="noStrike" baseline="0" dirty="0">
                <a:ea typeface="Verdana" panose="020B0604030504040204" pitchFamily="34" charset="0"/>
              </a:rPr>
              <a:t>. </a:t>
            </a:r>
          </a:p>
          <a:p>
            <a:pPr algn="l">
              <a:buFont typeface="Wingdings" panose="05000000000000000000" pitchFamily="2" charset="2"/>
              <a:buChar char="Ø"/>
            </a:pPr>
            <a:r>
              <a:rPr lang="en-US" sz="2800" b="0" i="0" u="none" strike="noStrike" baseline="0" dirty="0">
                <a:ea typeface="Verdana" panose="020B0604030504040204" pitchFamily="34" charset="0"/>
              </a:rPr>
              <a:t>  The upper safe limit for adults is </a:t>
            </a:r>
            <a:r>
              <a:rPr lang="en-US" sz="2800" b="1" i="0" u="none" strike="noStrike" baseline="0" dirty="0">
                <a:solidFill>
                  <a:schemeClr val="accent1">
                    <a:lumMod val="75000"/>
                  </a:schemeClr>
                </a:solidFill>
                <a:ea typeface="Verdana" panose="020B0604030504040204" pitchFamily="34" charset="0"/>
              </a:rPr>
              <a:t>2000 mg/day</a:t>
            </a:r>
            <a:r>
              <a:rPr lang="en-US" sz="2800" b="0" i="0" u="none" strike="noStrike" baseline="0" dirty="0">
                <a:ea typeface="Verdana" panose="020B0604030504040204" pitchFamily="34" charset="0"/>
              </a:rPr>
              <a:t>. </a:t>
            </a:r>
          </a:p>
          <a:p>
            <a:pPr algn="l">
              <a:buFont typeface="Wingdings" panose="05000000000000000000" pitchFamily="2" charset="2"/>
              <a:buChar char="Ø"/>
            </a:pPr>
            <a:r>
              <a:rPr lang="en-US" sz="2800" b="0" i="0" u="none" strike="noStrike" baseline="0" dirty="0">
                <a:ea typeface="Verdana" panose="020B0604030504040204" pitchFamily="34" charset="0"/>
              </a:rPr>
              <a:t> Deficiency symptoms in adults are prevented by a dose of </a:t>
            </a:r>
            <a:r>
              <a:rPr lang="en-US" sz="2800" b="1" i="0" u="none" strike="noStrike" baseline="0" dirty="0">
                <a:solidFill>
                  <a:schemeClr val="accent1">
                    <a:lumMod val="75000"/>
                  </a:schemeClr>
                </a:solidFill>
                <a:ea typeface="Verdana" panose="020B0604030504040204" pitchFamily="34" charset="0"/>
              </a:rPr>
              <a:t>60 mg/day</a:t>
            </a:r>
            <a:r>
              <a:rPr lang="en-US" sz="2800" b="0" i="0" u="none" strike="noStrike" baseline="0" dirty="0">
                <a:ea typeface="Verdana" panose="020B0604030504040204" pitchFamily="34" charset="0"/>
              </a:rPr>
              <a:t>. </a:t>
            </a:r>
          </a:p>
          <a:p>
            <a:pPr algn="l">
              <a:buFont typeface="Wingdings" panose="05000000000000000000" pitchFamily="2" charset="2"/>
              <a:buChar char="Ø"/>
            </a:pPr>
            <a:r>
              <a:rPr lang="en-US" sz="2800" b="0" i="0" u="none" strike="noStrike" baseline="0" dirty="0">
                <a:ea typeface="Verdana" panose="020B0604030504040204" pitchFamily="34" charset="0"/>
              </a:rPr>
              <a:t> The therapeutic dose ranges from </a:t>
            </a:r>
            <a:r>
              <a:rPr lang="en-US" sz="2800" b="1" i="0" u="none" strike="noStrike" baseline="0" dirty="0">
                <a:solidFill>
                  <a:schemeClr val="accent1">
                    <a:lumMod val="75000"/>
                  </a:schemeClr>
                </a:solidFill>
                <a:ea typeface="Verdana" panose="020B0604030504040204" pitchFamily="34" charset="0"/>
              </a:rPr>
              <a:t>300 to 1000 mg/day </a:t>
            </a:r>
            <a:r>
              <a:rPr lang="en-US" sz="2800" b="0" i="0" u="none" strike="noStrike" baseline="0" dirty="0">
                <a:ea typeface="Verdana" panose="020B0604030504040204" pitchFamily="34" charset="0"/>
              </a:rPr>
              <a:t>orally. </a:t>
            </a:r>
          </a:p>
          <a:p>
            <a:pPr algn="l">
              <a:buFont typeface="Wingdings" panose="05000000000000000000" pitchFamily="2" charset="2"/>
              <a:buChar char="Ø"/>
            </a:pPr>
            <a:r>
              <a:rPr lang="en-US" sz="2800" b="0" i="0" u="none" strike="noStrike" baseline="0" dirty="0">
                <a:ea typeface="Verdana" panose="020B0604030504040204" pitchFamily="34" charset="0"/>
              </a:rPr>
              <a:t> A protein rich diet is advised. Treatment with vitamin C results in rapid, often dramatic improvement in less than a week. </a:t>
            </a:r>
          </a:p>
          <a:p>
            <a:pPr algn="l">
              <a:buFont typeface="Wingdings" panose="05000000000000000000" pitchFamily="2" charset="2"/>
              <a:buChar char="Ø"/>
            </a:pPr>
            <a:r>
              <a:rPr lang="en-US" sz="2800" dirty="0">
                <a:ea typeface="Verdana" panose="020B0604030504040204" pitchFamily="34" charset="0"/>
              </a:rPr>
              <a:t> L</a:t>
            </a:r>
            <a:r>
              <a:rPr lang="en-US" sz="2800" b="0" i="0" u="none" strike="noStrike" baseline="0" dirty="0">
                <a:ea typeface="Verdana" panose="020B0604030504040204" pitchFamily="34" charset="0"/>
              </a:rPr>
              <a:t>arge doses of vitamin C supplements increase urine’s acidity and thus may change the rate of excretion and activity of certain drugs (e.g., aspirin </a:t>
            </a:r>
            <a:r>
              <a:rPr lang="en-IN" sz="2800" b="0" i="0" u="none" strike="noStrike" baseline="0" dirty="0">
                <a:ea typeface="Verdana" panose="020B0604030504040204" pitchFamily="34" charset="0"/>
              </a:rPr>
              <a:t>and pseudoephedrine).</a:t>
            </a:r>
            <a:endParaRPr lang="en-IN" sz="2800" dirty="0">
              <a:ea typeface="Verdana" panose="020B0604030504040204" pitchFamily="34" charset="0"/>
            </a:endParaRPr>
          </a:p>
        </p:txBody>
      </p:sp>
    </p:spTree>
    <p:extLst>
      <p:ext uri="{BB962C8B-B14F-4D97-AF65-F5344CB8AC3E}">
        <p14:creationId xmlns:p14="http://schemas.microsoft.com/office/powerpoint/2010/main" xmlns="" val="3034178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884BA-D6FB-ED4E-3C27-2CFE8F16F530}"/>
              </a:ext>
            </a:extLst>
          </p:cNvPr>
          <p:cNvSpPr>
            <a:spLocks noGrp="1"/>
          </p:cNvSpPr>
          <p:nvPr>
            <p:ph type="title"/>
          </p:nvPr>
        </p:nvSpPr>
        <p:spPr>
          <a:xfrm>
            <a:off x="1097280" y="286603"/>
            <a:ext cx="10058400" cy="1058721"/>
          </a:xfrm>
        </p:spPr>
        <p:txBody>
          <a:bodyPr>
            <a:normAutofit/>
          </a:bodyPr>
          <a:lstStyle/>
          <a:p>
            <a:pPr algn="ctr"/>
            <a:r>
              <a:rPr lang="en-US" b="1" dirty="0">
                <a:solidFill>
                  <a:schemeClr val="tx1"/>
                </a:solidFill>
              </a:rPr>
              <a:t>OTHER USES OF VITAMIN C</a:t>
            </a:r>
            <a:endParaRPr lang="en-IN" dirty="0">
              <a:solidFill>
                <a:schemeClr val="tx1"/>
              </a:solidFill>
            </a:endParaRPr>
          </a:p>
        </p:txBody>
      </p:sp>
      <p:sp>
        <p:nvSpPr>
          <p:cNvPr id="3" name="Content Placeholder 2">
            <a:extLst>
              <a:ext uri="{FF2B5EF4-FFF2-40B4-BE49-F238E27FC236}">
                <a16:creationId xmlns:a16="http://schemas.microsoft.com/office/drawing/2014/main" xmlns="" id="{6ADB29DB-5492-D605-E332-D4ADC8CCB0D1}"/>
              </a:ext>
            </a:extLst>
          </p:cNvPr>
          <p:cNvSpPr>
            <a:spLocks noGrp="1"/>
          </p:cNvSpPr>
          <p:nvPr>
            <p:ph idx="1"/>
          </p:nvPr>
        </p:nvSpPr>
        <p:spPr>
          <a:xfrm>
            <a:off x="189186" y="1929816"/>
            <a:ext cx="11876690" cy="4344859"/>
          </a:xfrm>
        </p:spPr>
        <p:txBody>
          <a:bodyPr>
            <a:normAutofit/>
          </a:bodyPr>
          <a:lstStyle/>
          <a:p>
            <a:pPr algn="l">
              <a:buFont typeface="Wingdings" panose="05000000000000000000" pitchFamily="2" charset="2"/>
              <a:buChar char="Ø"/>
            </a:pPr>
            <a:r>
              <a:rPr lang="en-US" sz="1800" b="0" i="0" u="none" strike="noStrike" baseline="0" dirty="0">
                <a:latin typeface="Verdana" panose="020B0604030504040204" pitchFamily="34" charset="0"/>
              </a:rPr>
              <a:t> </a:t>
            </a:r>
            <a:r>
              <a:rPr lang="en-US" sz="2800" b="0" i="0" u="none" strike="noStrike" baseline="0" dirty="0"/>
              <a:t>When used together with vitamin E, vitamin C is especially effective in reducing oxidative damage to the skin.</a:t>
            </a:r>
          </a:p>
          <a:p>
            <a:pPr algn="l">
              <a:buFont typeface="Wingdings" panose="05000000000000000000" pitchFamily="2" charset="2"/>
              <a:buChar char="Ø"/>
            </a:pPr>
            <a:endParaRPr lang="en-US" sz="2800" dirty="0"/>
          </a:p>
          <a:p>
            <a:pPr algn="l">
              <a:buFont typeface="Wingdings" panose="05000000000000000000" pitchFamily="2" charset="2"/>
              <a:buChar char="Ø"/>
            </a:pPr>
            <a:r>
              <a:rPr lang="en-US" sz="2800" b="0" i="0" u="none" strike="noStrike" baseline="0" dirty="0"/>
              <a:t> The derivatives of vitamin C, including the </a:t>
            </a:r>
            <a:r>
              <a:rPr lang="en-US" sz="2800" b="1" i="0" u="none" strike="noStrike" baseline="0" dirty="0">
                <a:solidFill>
                  <a:schemeClr val="accent1">
                    <a:lumMod val="75000"/>
                  </a:schemeClr>
                </a:solidFill>
              </a:rPr>
              <a:t>magnesium phosphate </a:t>
            </a:r>
            <a:r>
              <a:rPr lang="en-US" sz="2800" b="1" i="0" u="none" strike="noStrike" baseline="0" dirty="0" err="1">
                <a:solidFill>
                  <a:schemeClr val="accent1">
                    <a:lumMod val="75000"/>
                  </a:schemeClr>
                </a:solidFill>
              </a:rPr>
              <a:t>ascorbyl</a:t>
            </a:r>
            <a:r>
              <a:rPr lang="en-US" sz="2800" b="0" i="0" u="none" strike="noStrike" baseline="0" dirty="0"/>
              <a:t>, have been demonstrated as an inhibitor of melanin synthesis in cultured melanocytes and in vivo.</a:t>
            </a:r>
          </a:p>
          <a:p>
            <a:pPr algn="l"/>
            <a:endParaRPr lang="en-US" sz="2800" dirty="0"/>
          </a:p>
          <a:p>
            <a:pPr algn="l">
              <a:buFont typeface="Wingdings" panose="05000000000000000000" pitchFamily="2" charset="2"/>
              <a:buChar char="Ø"/>
            </a:pPr>
            <a:r>
              <a:rPr lang="en-US" sz="2800" b="0" i="0" u="none" strike="noStrike" baseline="0" dirty="0"/>
              <a:t> Vitamin C inhibition of melanin production is thought to have been due to the ability of the vitamin to reduce </a:t>
            </a:r>
            <a:r>
              <a:rPr lang="en-IN" sz="2800" b="1" i="0" u="none" strike="noStrike" baseline="0" dirty="0">
                <a:solidFill>
                  <a:schemeClr val="accent1">
                    <a:lumMod val="75000"/>
                  </a:schemeClr>
                </a:solidFill>
              </a:rPr>
              <a:t>tyrosinase ortho-quinones</a:t>
            </a:r>
            <a:endParaRPr lang="en-IN" sz="2800" b="1" dirty="0">
              <a:solidFill>
                <a:schemeClr val="accent1">
                  <a:lumMod val="75000"/>
                </a:schemeClr>
              </a:solidFill>
            </a:endParaRPr>
          </a:p>
        </p:txBody>
      </p:sp>
    </p:spTree>
    <p:extLst>
      <p:ext uri="{BB962C8B-B14F-4D97-AF65-F5344CB8AC3E}">
        <p14:creationId xmlns:p14="http://schemas.microsoft.com/office/powerpoint/2010/main" xmlns="" val="1292892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296BD66-AB5A-0855-03B1-67813FF743CE}"/>
              </a:ext>
            </a:extLst>
          </p:cNvPr>
          <p:cNvSpPr txBox="1"/>
          <p:nvPr/>
        </p:nvSpPr>
        <p:spPr>
          <a:xfrm rot="10800000" flipV="1">
            <a:off x="336331" y="375222"/>
            <a:ext cx="11309131" cy="5693866"/>
          </a:xfrm>
          <a:prstGeom prst="rect">
            <a:avLst/>
          </a:prstGeom>
          <a:noFill/>
        </p:spPr>
        <p:txBody>
          <a:bodyPr wrap="square" rtlCol="0">
            <a:spAutoFit/>
          </a:bodyPr>
          <a:lstStyle/>
          <a:p>
            <a:pPr marL="285750" indent="-285750" algn="l">
              <a:buFont typeface="Wingdings" panose="05000000000000000000" pitchFamily="2" charset="2"/>
              <a:buChar char="Ø"/>
            </a:pPr>
            <a:r>
              <a:rPr lang="en-US" sz="1800" b="0" i="0" u="none" strike="noStrike" baseline="0" dirty="0">
                <a:latin typeface="Verdana" panose="020B0604030504040204" pitchFamily="34" charset="0"/>
              </a:rPr>
              <a:t> </a:t>
            </a:r>
            <a:r>
              <a:rPr lang="en-US" sz="2800" b="0" i="0" u="none" strike="noStrike" baseline="0" dirty="0">
                <a:ea typeface="Verdana" panose="020B0604030504040204" pitchFamily="34" charset="0"/>
              </a:rPr>
              <a:t>Topical ascorbic acid is used in the treatment of photoaged skin. It improves the wrinkling, roughness, texture, coarse </a:t>
            </a:r>
            <a:r>
              <a:rPr lang="en-US" sz="2800" b="0" i="0" u="none" strike="noStrike" baseline="0" dirty="0" err="1">
                <a:ea typeface="Verdana" panose="020B0604030504040204" pitchFamily="34" charset="0"/>
              </a:rPr>
              <a:t>rhytides</a:t>
            </a:r>
            <a:r>
              <a:rPr lang="en-US" sz="2800" b="0" i="0" u="none" strike="noStrike" baseline="0" dirty="0">
                <a:ea typeface="Verdana" panose="020B0604030504040204" pitchFamily="34" charset="0"/>
              </a:rPr>
              <a:t>, skin laxity, and yellowing. It also improves skin hydration.</a:t>
            </a:r>
          </a:p>
          <a:p>
            <a:pPr marL="285750" indent="-285750" algn="l">
              <a:buFont typeface="Wingdings" panose="05000000000000000000" pitchFamily="2" charset="2"/>
              <a:buChar char="Ø"/>
            </a:pPr>
            <a:endParaRPr lang="en-US" sz="2800" b="0" i="0" u="none" strike="noStrike" baseline="0" dirty="0">
              <a:ea typeface="Verdana" panose="020B0604030504040204" pitchFamily="34" charset="0"/>
            </a:endParaRPr>
          </a:p>
          <a:p>
            <a:pPr marL="285750" indent="-285750" algn="l">
              <a:buFont typeface="Wingdings" panose="05000000000000000000" pitchFamily="2" charset="2"/>
              <a:buChar char="Ø"/>
            </a:pPr>
            <a:r>
              <a:rPr lang="en-US" sz="2800" b="0" i="0" u="none" strike="noStrike" baseline="0" dirty="0">
                <a:ea typeface="Verdana" panose="020B0604030504040204" pitchFamily="34" charset="0"/>
              </a:rPr>
              <a:t>Stinging, erythema, and dryness of skin are minor side effects. </a:t>
            </a:r>
          </a:p>
          <a:p>
            <a:pPr marL="285750" indent="-285750" algn="l">
              <a:buFont typeface="Wingdings" panose="05000000000000000000" pitchFamily="2" charset="2"/>
              <a:buChar char="Ø"/>
            </a:pPr>
            <a:endParaRPr lang="en-US" sz="2800" b="0" i="0" u="none" strike="noStrike" baseline="0" dirty="0">
              <a:ea typeface="Verdana" panose="020B0604030504040204" pitchFamily="34" charset="0"/>
            </a:endParaRPr>
          </a:p>
          <a:p>
            <a:pPr marL="285750" indent="-285750" algn="l">
              <a:buFont typeface="Wingdings" panose="05000000000000000000" pitchFamily="2" charset="2"/>
              <a:buChar char="Ø"/>
            </a:pPr>
            <a:r>
              <a:rPr lang="en-US" sz="2800" b="0" i="0" u="none" strike="noStrike" baseline="0" dirty="0">
                <a:ea typeface="Verdana" panose="020B0604030504040204" pitchFamily="34" charset="0"/>
              </a:rPr>
              <a:t>In combination with certain depigmenting agents, it is found to be useful in treating </a:t>
            </a:r>
            <a:r>
              <a:rPr lang="en-US" sz="2800" b="0" i="0" u="none" strike="noStrike" baseline="0" dirty="0" err="1">
                <a:ea typeface="Verdana" panose="020B0604030504040204" pitchFamily="34" charset="0"/>
              </a:rPr>
              <a:t>hyperpigmentary</a:t>
            </a:r>
            <a:r>
              <a:rPr lang="en-US" sz="2800" b="0" i="0" u="none" strike="noStrike" baseline="0" dirty="0">
                <a:ea typeface="Verdana" panose="020B0604030504040204" pitchFamily="34" charset="0"/>
              </a:rPr>
              <a:t> lesions. </a:t>
            </a:r>
          </a:p>
          <a:p>
            <a:pPr marL="285750" indent="-285750" algn="l">
              <a:buFont typeface="Wingdings" panose="05000000000000000000" pitchFamily="2" charset="2"/>
              <a:buChar char="Ø"/>
            </a:pPr>
            <a:endParaRPr lang="en-US" sz="2800" b="0" i="0" u="none" strike="noStrike" baseline="0" dirty="0">
              <a:ea typeface="Verdana" panose="020B0604030504040204" pitchFamily="34" charset="0"/>
            </a:endParaRPr>
          </a:p>
          <a:p>
            <a:pPr marL="285750" indent="-285750" algn="l">
              <a:buFont typeface="Wingdings" panose="05000000000000000000" pitchFamily="2" charset="2"/>
              <a:buChar char="Ø"/>
            </a:pPr>
            <a:r>
              <a:rPr lang="en-US" sz="2800" b="0" i="0" u="none" strike="noStrike" baseline="0" dirty="0">
                <a:ea typeface="Verdana" panose="020B0604030504040204" pitchFamily="34" charset="0"/>
              </a:rPr>
              <a:t>However, the plasma level of vitamin C in the individual will likely be the most relevant determinant for the efficacy of topical application: it seems that </a:t>
            </a:r>
            <a:r>
              <a:rPr lang="en-US" sz="2800" b="1" i="0" u="none" strike="noStrike" baseline="0" dirty="0">
                <a:solidFill>
                  <a:schemeClr val="accent1">
                    <a:lumMod val="75000"/>
                  </a:schemeClr>
                </a:solidFill>
                <a:ea typeface="Verdana" panose="020B0604030504040204" pitchFamily="34" charset="0"/>
              </a:rPr>
              <a:t>topical application does not raise skin vitamin C content if plasma levels are saturated.</a:t>
            </a:r>
            <a:endParaRPr lang="en-IN" sz="2800" b="1" dirty="0">
              <a:solidFill>
                <a:schemeClr val="accent1">
                  <a:lumMod val="75000"/>
                </a:schemeClr>
              </a:solidFill>
              <a:ea typeface="Verdana" panose="020B0604030504040204" pitchFamily="34" charset="0"/>
            </a:endParaRPr>
          </a:p>
        </p:txBody>
      </p:sp>
    </p:spTree>
    <p:extLst>
      <p:ext uri="{BB962C8B-B14F-4D97-AF65-F5344CB8AC3E}">
        <p14:creationId xmlns:p14="http://schemas.microsoft.com/office/powerpoint/2010/main" xmlns="" val="992944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32937-C1BC-5969-8AB7-03DE98F53954}"/>
              </a:ext>
            </a:extLst>
          </p:cNvPr>
          <p:cNvSpPr>
            <a:spLocks noGrp="1"/>
          </p:cNvSpPr>
          <p:nvPr>
            <p:ph type="ctrTitle"/>
          </p:nvPr>
        </p:nvSpPr>
        <p:spPr>
          <a:xfrm>
            <a:off x="1097280" y="758952"/>
            <a:ext cx="10058400" cy="2930179"/>
          </a:xfrm>
        </p:spPr>
        <p:txBody>
          <a:bodyPr>
            <a:normAutofit/>
          </a:bodyPr>
          <a:lstStyle/>
          <a:p>
            <a:pPr algn="ctr"/>
            <a:r>
              <a:rPr lang="en-US" sz="15000" b="1" dirty="0">
                <a:latin typeface="Freestyle Script" panose="030804020302050B0404" pitchFamily="66" charset="0"/>
              </a:rPr>
              <a:t>THANK YOU</a:t>
            </a:r>
            <a:endParaRPr lang="en-IN" sz="15000" b="1" dirty="0"/>
          </a:p>
        </p:txBody>
      </p:sp>
      <p:sp>
        <p:nvSpPr>
          <p:cNvPr id="3" name="Subtitle 2">
            <a:extLst>
              <a:ext uri="{FF2B5EF4-FFF2-40B4-BE49-F238E27FC236}">
                <a16:creationId xmlns:a16="http://schemas.microsoft.com/office/drawing/2014/main" xmlns="" id="{C7D32099-F642-CD0A-D208-0DA450CA63A0}"/>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xmlns="" val="264831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72A191-FCA0-738E-ED94-C9F8AB9C5F4B}"/>
              </a:ext>
            </a:extLst>
          </p:cNvPr>
          <p:cNvSpPr>
            <a:spLocks noGrp="1"/>
          </p:cNvSpPr>
          <p:nvPr>
            <p:ph type="title"/>
          </p:nvPr>
        </p:nvSpPr>
        <p:spPr>
          <a:xfrm>
            <a:off x="1097280" y="-133811"/>
            <a:ext cx="10058400" cy="1450757"/>
          </a:xfrm>
        </p:spPr>
        <p:txBody>
          <a:bodyPr/>
          <a:lstStyle/>
          <a:p>
            <a:pPr algn="ctr"/>
            <a:r>
              <a:rPr lang="en-US" b="1" dirty="0"/>
              <a:t>PELLAGRA / VITAMIN B3 DEFICIENCY</a:t>
            </a:r>
            <a:endParaRPr lang="en-IN" b="1" dirty="0"/>
          </a:p>
        </p:txBody>
      </p:sp>
      <p:sp>
        <p:nvSpPr>
          <p:cNvPr id="3" name="Content Placeholder 2">
            <a:extLst>
              <a:ext uri="{FF2B5EF4-FFF2-40B4-BE49-F238E27FC236}">
                <a16:creationId xmlns:a16="http://schemas.microsoft.com/office/drawing/2014/main" xmlns="" id="{92E5986A-DD65-F559-9373-4750937DB093}"/>
              </a:ext>
            </a:extLst>
          </p:cNvPr>
          <p:cNvSpPr>
            <a:spLocks noGrp="1"/>
          </p:cNvSpPr>
          <p:nvPr>
            <p:ph idx="1"/>
          </p:nvPr>
        </p:nvSpPr>
        <p:spPr/>
        <p:txBody>
          <a:bodyPr>
            <a:normAutofit/>
          </a:bodyPr>
          <a:lstStyle/>
          <a:p>
            <a:pPr>
              <a:buFont typeface="Wingdings" panose="05000000000000000000" pitchFamily="2" charset="2"/>
              <a:buChar char="v"/>
            </a:pPr>
            <a:r>
              <a:rPr lang="en-US" sz="2400" dirty="0"/>
              <a:t> </a:t>
            </a:r>
            <a:r>
              <a:rPr lang="en-IN" sz="2400" b="0" i="0" u="none" strike="noStrike" baseline="0" dirty="0" err="1"/>
              <a:t>pelle</a:t>
            </a:r>
            <a:r>
              <a:rPr lang="en-IN" sz="2400" b="0" i="0" u="none" strike="noStrike" baseline="0" dirty="0"/>
              <a:t> = skin, </a:t>
            </a:r>
            <a:r>
              <a:rPr lang="en-IN" sz="2400" b="0" i="0" u="none" strike="noStrike" baseline="0" dirty="0" err="1"/>
              <a:t>agra</a:t>
            </a:r>
            <a:r>
              <a:rPr lang="en-IN" sz="2400" b="0" i="0" u="none" strike="noStrike" baseline="0" dirty="0"/>
              <a:t> = rough</a:t>
            </a:r>
          </a:p>
          <a:p>
            <a:pPr>
              <a:buFont typeface="Wingdings" panose="05000000000000000000" pitchFamily="2" charset="2"/>
              <a:buChar char="v"/>
            </a:pPr>
            <a:r>
              <a:rPr lang="en-IN" sz="2400" dirty="0"/>
              <a:t> Pellagra was first described by CASAL in 1735.</a:t>
            </a:r>
          </a:p>
          <a:p>
            <a:pPr>
              <a:buFont typeface="Wingdings" panose="05000000000000000000" pitchFamily="2" charset="2"/>
              <a:buChar char="v"/>
            </a:pPr>
            <a:r>
              <a:rPr lang="en-IN" sz="2400" dirty="0"/>
              <a:t> Pellagra is endemic in developing countries, more in rural areas amongst population whose staple diet is maize/jowar with insufficient quantities of animal proteins, fruits and vegetables.</a:t>
            </a:r>
          </a:p>
          <a:p>
            <a:pPr>
              <a:buFont typeface="Wingdings" panose="05000000000000000000" pitchFamily="2" charset="2"/>
              <a:buChar char="v"/>
            </a:pPr>
            <a:r>
              <a:rPr lang="en-IN" sz="2400" dirty="0"/>
              <a:t>  </a:t>
            </a:r>
          </a:p>
        </p:txBody>
      </p:sp>
      <p:sp>
        <p:nvSpPr>
          <p:cNvPr id="4" name="Rectangle: Rounded Corners 3">
            <a:extLst>
              <a:ext uri="{FF2B5EF4-FFF2-40B4-BE49-F238E27FC236}">
                <a16:creationId xmlns:a16="http://schemas.microsoft.com/office/drawing/2014/main" xmlns="" id="{38767059-E708-3D43-B201-9910CB721011}"/>
              </a:ext>
            </a:extLst>
          </p:cNvPr>
          <p:cNvSpPr/>
          <p:nvPr/>
        </p:nvSpPr>
        <p:spPr>
          <a:xfrm>
            <a:off x="4813737" y="4046483"/>
            <a:ext cx="2175642" cy="420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Maize/Jowar</a:t>
            </a:r>
            <a:endParaRPr lang="en-IN" sz="2400" dirty="0"/>
          </a:p>
        </p:txBody>
      </p:sp>
      <p:cxnSp>
        <p:nvCxnSpPr>
          <p:cNvPr id="6" name="Straight Arrow Connector 5">
            <a:extLst>
              <a:ext uri="{FF2B5EF4-FFF2-40B4-BE49-F238E27FC236}">
                <a16:creationId xmlns:a16="http://schemas.microsoft.com/office/drawing/2014/main" xmlns="" id="{56046288-9A2E-9864-3FF6-9A4CA2A102AD}"/>
              </a:ext>
            </a:extLst>
          </p:cNvPr>
          <p:cNvCxnSpPr/>
          <p:nvPr/>
        </p:nvCxnSpPr>
        <p:spPr>
          <a:xfrm flipH="1">
            <a:off x="5202621" y="4561490"/>
            <a:ext cx="493986" cy="2732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xmlns="" id="{034AC0B8-ABC5-EF21-D432-906386BA7E04}"/>
              </a:ext>
            </a:extLst>
          </p:cNvPr>
          <p:cNvCxnSpPr>
            <a:cxnSpLocks/>
          </p:cNvCxnSpPr>
          <p:nvPr/>
        </p:nvCxnSpPr>
        <p:spPr>
          <a:xfrm>
            <a:off x="5901558" y="4561490"/>
            <a:ext cx="499242" cy="2732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Rectangle: Rounded Corners 13">
            <a:extLst>
              <a:ext uri="{FF2B5EF4-FFF2-40B4-BE49-F238E27FC236}">
                <a16:creationId xmlns:a16="http://schemas.microsoft.com/office/drawing/2014/main" xmlns="" id="{04D68520-F251-01AB-8A7F-B8D46DD45AFF}"/>
              </a:ext>
            </a:extLst>
          </p:cNvPr>
          <p:cNvSpPr/>
          <p:nvPr/>
        </p:nvSpPr>
        <p:spPr>
          <a:xfrm>
            <a:off x="1036321" y="5129048"/>
            <a:ext cx="4471100" cy="1072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a:t>Poor source of both</a:t>
            </a:r>
            <a:r>
              <a:rPr lang="en-US" sz="2400" b="1" dirty="0"/>
              <a:t> NICOTINIC ACID</a:t>
            </a:r>
            <a:r>
              <a:rPr lang="en-US" sz="2400" dirty="0"/>
              <a:t> and </a:t>
            </a:r>
            <a:r>
              <a:rPr lang="en-US" sz="2400" b="1" dirty="0"/>
              <a:t>TRYPTOPHAN</a:t>
            </a:r>
            <a:endParaRPr lang="en-IN" b="1" dirty="0"/>
          </a:p>
        </p:txBody>
      </p:sp>
      <p:sp>
        <p:nvSpPr>
          <p:cNvPr id="15" name="Rectangle: Rounded Corners 14">
            <a:extLst>
              <a:ext uri="{FF2B5EF4-FFF2-40B4-BE49-F238E27FC236}">
                <a16:creationId xmlns:a16="http://schemas.microsoft.com/office/drawing/2014/main" xmlns="" id="{8B492189-9570-1FAF-F95D-A0C073EA56A8}"/>
              </a:ext>
            </a:extLst>
          </p:cNvPr>
          <p:cNvSpPr/>
          <p:nvPr/>
        </p:nvSpPr>
        <p:spPr>
          <a:xfrm>
            <a:off x="6400800" y="4834759"/>
            <a:ext cx="4471100" cy="1460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a:t>Have excess of </a:t>
            </a:r>
            <a:r>
              <a:rPr lang="en-US" sz="2400" b="1" dirty="0"/>
              <a:t>LEUCINE </a:t>
            </a:r>
            <a:r>
              <a:rPr lang="en-US" sz="2400" dirty="0"/>
              <a:t>which inhibits tryptophan uptake and conversion to niacin (quinolinic acid to nicotinic acid)</a:t>
            </a:r>
            <a:endParaRPr lang="en-IN" dirty="0"/>
          </a:p>
        </p:txBody>
      </p:sp>
    </p:spTree>
    <p:extLst>
      <p:ext uri="{BB962C8B-B14F-4D97-AF65-F5344CB8AC3E}">
        <p14:creationId xmlns:p14="http://schemas.microsoft.com/office/powerpoint/2010/main" xmlns="" val="172047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8B0D25-47D0-51CB-0DD2-F5F83830F565}"/>
              </a:ext>
            </a:extLst>
          </p:cNvPr>
          <p:cNvSpPr>
            <a:spLocks noGrp="1"/>
          </p:cNvSpPr>
          <p:nvPr>
            <p:ph type="title"/>
          </p:nvPr>
        </p:nvSpPr>
        <p:spPr>
          <a:xfrm>
            <a:off x="1097280" y="286604"/>
            <a:ext cx="10058400" cy="1037700"/>
          </a:xfrm>
        </p:spPr>
        <p:txBody>
          <a:bodyPr/>
          <a:lstStyle/>
          <a:p>
            <a:pPr algn="ctr"/>
            <a:r>
              <a:rPr lang="en-US" b="1" dirty="0"/>
              <a:t>CAUSES</a:t>
            </a:r>
            <a:endParaRPr lang="en-IN" b="1" dirty="0"/>
          </a:p>
        </p:txBody>
      </p:sp>
      <p:sp>
        <p:nvSpPr>
          <p:cNvPr id="3" name="Content Placeholder 2">
            <a:extLst>
              <a:ext uri="{FF2B5EF4-FFF2-40B4-BE49-F238E27FC236}">
                <a16:creationId xmlns:a16="http://schemas.microsoft.com/office/drawing/2014/main" xmlns="" id="{32D4A36E-5713-D4D0-677C-3EBD23CA9B58}"/>
              </a:ext>
            </a:extLst>
          </p:cNvPr>
          <p:cNvSpPr>
            <a:spLocks noGrp="1"/>
          </p:cNvSpPr>
          <p:nvPr>
            <p:ph idx="1"/>
          </p:nvPr>
        </p:nvSpPr>
        <p:spPr>
          <a:xfrm>
            <a:off x="262759" y="1845734"/>
            <a:ext cx="11803117" cy="4725662"/>
          </a:xfrm>
        </p:spPr>
        <p:txBody>
          <a:bodyPr>
            <a:normAutofit/>
          </a:bodyPr>
          <a:lstStyle/>
          <a:p>
            <a:pPr>
              <a:buFont typeface="Wingdings" panose="05000000000000000000" pitchFamily="2" charset="2"/>
              <a:buChar char="Ø"/>
            </a:pPr>
            <a:r>
              <a:rPr lang="en-US" sz="2400" dirty="0"/>
              <a:t>  Diet: </a:t>
            </a:r>
          </a:p>
          <a:p>
            <a:pPr>
              <a:buFont typeface="Arial" panose="020B0604020202020204" pitchFamily="34" charset="0"/>
              <a:buChar char="•"/>
            </a:pPr>
            <a:r>
              <a:rPr lang="en-IN" sz="2400" dirty="0"/>
              <a:t>Amongst population whose staple diet is maize/jowar with insufficient quantities of animal proteins, fruits and vegetables.</a:t>
            </a:r>
          </a:p>
          <a:p>
            <a:pPr>
              <a:buFont typeface="Arial" panose="020B0604020202020204" pitchFamily="34" charset="0"/>
              <a:buChar char="•"/>
            </a:pPr>
            <a:r>
              <a:rPr lang="en-IN" sz="2400" b="0" i="0" u="none" strike="noStrike" baseline="0" dirty="0"/>
              <a:t> </a:t>
            </a:r>
            <a:r>
              <a:rPr lang="en-US" sz="2400" b="0" i="0" u="none" strike="noStrike" baseline="0" dirty="0"/>
              <a:t>Inadequate intake of iron, vitamin B2, vitamin B6, and protein increases the risk of developing </a:t>
            </a:r>
            <a:r>
              <a:rPr lang="en-IN" sz="2400" b="0" i="0" u="none" strike="noStrike" baseline="0" dirty="0"/>
              <a:t>pellagra.</a:t>
            </a:r>
          </a:p>
          <a:p>
            <a:pPr algn="l"/>
            <a:r>
              <a:rPr lang="en-IN" sz="2400" dirty="0"/>
              <a:t> Diseases: Carcinoid Syndrome (</a:t>
            </a:r>
            <a:r>
              <a:rPr lang="en-US" sz="2600" b="0" i="0" u="none" strike="noStrike" baseline="0" dirty="0"/>
              <a:t>excess conversion of tryptophan to serotonin by carcinoid </a:t>
            </a:r>
            <a:r>
              <a:rPr lang="en-US" sz="2600" b="0" i="0" u="none" strike="noStrike" baseline="0" dirty="0" err="1"/>
              <a:t>tumours</a:t>
            </a:r>
            <a:r>
              <a:rPr lang="en-US" sz="2600" b="0" i="0" u="none" strike="noStrike" baseline="0" dirty="0"/>
              <a:t> leads to depletion of tryptophan stores and insufficient </a:t>
            </a:r>
            <a:r>
              <a:rPr lang="en-IN" sz="2600" b="0" i="0" u="none" strike="noStrike" baseline="0" dirty="0"/>
              <a:t>niacin synthesis</a:t>
            </a:r>
            <a:r>
              <a:rPr lang="en-IN" sz="2400" dirty="0"/>
              <a:t>), </a:t>
            </a:r>
            <a:r>
              <a:rPr lang="en-IN" sz="2400" dirty="0" err="1"/>
              <a:t>Hartnup</a:t>
            </a:r>
            <a:r>
              <a:rPr lang="en-IN" sz="2400" dirty="0"/>
              <a:t> disease</a:t>
            </a:r>
          </a:p>
          <a:p>
            <a:pPr algn="l">
              <a:buFont typeface="Wingdings" panose="05000000000000000000" pitchFamily="2" charset="2"/>
              <a:buChar char="Ø"/>
            </a:pPr>
            <a:r>
              <a:rPr lang="en-IN" sz="2400" dirty="0"/>
              <a:t> Drugs: I</a:t>
            </a:r>
            <a:r>
              <a:rPr lang="en-IN" sz="2400" b="0" i="0" u="none" strike="noStrike" baseline="0" dirty="0"/>
              <a:t>soniazid, pyrazinamide, azathioprine, 6-mercaptopurine, 5-fluorouracil, </a:t>
            </a:r>
            <a:r>
              <a:rPr lang="en-IN" sz="2400" b="0" i="0" u="none" strike="noStrike" baseline="0" dirty="0" err="1"/>
              <a:t>sulfonamides</a:t>
            </a:r>
            <a:r>
              <a:rPr lang="en-IN" sz="2400" b="0" i="0" u="none" strike="noStrike" baseline="0" dirty="0"/>
              <a:t>, anticonvulsants (carbamazepine, phenobarbital, </a:t>
            </a:r>
            <a:r>
              <a:rPr lang="en-US" sz="2400" b="0" i="0" u="none" strike="noStrike" baseline="0" dirty="0"/>
              <a:t>and hydantoins), and antidepressants may also </a:t>
            </a:r>
            <a:r>
              <a:rPr lang="en-IN" sz="2400" b="0" i="0" u="none" strike="noStrike" baseline="0" dirty="0"/>
              <a:t>result in a pellagra-like syndrome</a:t>
            </a:r>
            <a:r>
              <a:rPr lang="en-IN" sz="1800" b="0" i="0" u="none" strike="noStrike" baseline="0" dirty="0">
                <a:latin typeface="Verdana" panose="020B0604030504040204" pitchFamily="34" charset="0"/>
              </a:rPr>
              <a:t>.</a:t>
            </a:r>
            <a:endParaRPr lang="en-IN" sz="2400" dirty="0"/>
          </a:p>
        </p:txBody>
      </p:sp>
      <p:sp>
        <p:nvSpPr>
          <p:cNvPr id="4" name="Rectangle: Rounded Corners 3">
            <a:extLst>
              <a:ext uri="{FF2B5EF4-FFF2-40B4-BE49-F238E27FC236}">
                <a16:creationId xmlns:a16="http://schemas.microsoft.com/office/drawing/2014/main" xmlns="" id="{907C0A10-6B8C-8A09-17C9-8F88ABF4B563}"/>
              </a:ext>
            </a:extLst>
          </p:cNvPr>
          <p:cNvSpPr/>
          <p:nvPr/>
        </p:nvSpPr>
        <p:spPr>
          <a:xfrm>
            <a:off x="1986455" y="1707103"/>
            <a:ext cx="7977352" cy="3909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t> </a:t>
            </a:r>
            <a:r>
              <a:rPr lang="en-US" sz="2400" b="0" i="0" u="none" strike="noStrike" baseline="0" dirty="0" err="1"/>
              <a:t>Hartnup</a:t>
            </a:r>
            <a:r>
              <a:rPr lang="en-US" sz="2400" b="0" i="0" u="none" strike="noStrike" baseline="0" dirty="0"/>
              <a:t> disease is a rare autosomal recessive disorder characterized by a defective neutral amino acid transport system, resulting in malabsorption of tryptophan, thus giving rise to niacin deficiency. It is caused by mutations in the </a:t>
            </a:r>
            <a:r>
              <a:rPr lang="en-US" sz="2400" b="1" i="1" u="none" strike="noStrike" baseline="0" dirty="0">
                <a:solidFill>
                  <a:schemeClr val="bg1"/>
                </a:solidFill>
              </a:rPr>
              <a:t>SLC6A19 </a:t>
            </a:r>
            <a:r>
              <a:rPr lang="en-US" sz="2400" b="0" i="0" u="none" strike="noStrike" baseline="0" dirty="0"/>
              <a:t>gene, which encodes a neutral amino acid transporter expressed in the intestine and kidneys. </a:t>
            </a:r>
            <a:r>
              <a:rPr lang="en-US" sz="2400" b="0" i="0" u="none" strike="noStrike" baseline="0" dirty="0" err="1"/>
              <a:t>Hartnup</a:t>
            </a:r>
            <a:r>
              <a:rPr lang="en-US" sz="2400" b="0" i="0" u="none" strike="noStrike" baseline="0" dirty="0"/>
              <a:t> disease presents with cerebellar </a:t>
            </a:r>
            <a:r>
              <a:rPr lang="en-IN" sz="2400" b="0" i="0" u="none" strike="noStrike" baseline="0" dirty="0"/>
              <a:t>ataxia, psychiatric symptoms, aminoaciduria and pellagra.</a:t>
            </a:r>
            <a:endParaRPr lang="en-IN" sz="2400" dirty="0"/>
          </a:p>
        </p:txBody>
      </p:sp>
    </p:spTree>
    <p:extLst>
      <p:ext uri="{BB962C8B-B14F-4D97-AF65-F5344CB8AC3E}">
        <p14:creationId xmlns:p14="http://schemas.microsoft.com/office/powerpoint/2010/main" xmlns="" val="363038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2D50A0-A89C-7FC6-77BD-E46F63790144}"/>
              </a:ext>
            </a:extLst>
          </p:cNvPr>
          <p:cNvSpPr>
            <a:spLocks noGrp="1"/>
          </p:cNvSpPr>
          <p:nvPr>
            <p:ph type="title"/>
          </p:nvPr>
        </p:nvSpPr>
        <p:spPr>
          <a:xfrm>
            <a:off x="1097280" y="286603"/>
            <a:ext cx="10058400" cy="1111273"/>
          </a:xfrm>
        </p:spPr>
        <p:txBody>
          <a:bodyPr/>
          <a:lstStyle/>
          <a:p>
            <a:pPr algn="ctr"/>
            <a:r>
              <a:rPr lang="en-US" b="1" dirty="0"/>
              <a:t>PATHOPHYSIOLOGY</a:t>
            </a:r>
            <a:endParaRPr lang="en-IN" b="1" dirty="0"/>
          </a:p>
        </p:txBody>
      </p:sp>
      <p:sp>
        <p:nvSpPr>
          <p:cNvPr id="3" name="Content Placeholder 2">
            <a:extLst>
              <a:ext uri="{FF2B5EF4-FFF2-40B4-BE49-F238E27FC236}">
                <a16:creationId xmlns:a16="http://schemas.microsoft.com/office/drawing/2014/main" xmlns="" id="{1981C292-F085-80D6-FBAD-6F14C6F0C6B5}"/>
              </a:ext>
            </a:extLst>
          </p:cNvPr>
          <p:cNvSpPr>
            <a:spLocks noGrp="1"/>
          </p:cNvSpPr>
          <p:nvPr>
            <p:ph idx="1"/>
          </p:nvPr>
        </p:nvSpPr>
        <p:spPr>
          <a:xfrm>
            <a:off x="325821" y="1845734"/>
            <a:ext cx="11782096" cy="4439452"/>
          </a:xfrm>
        </p:spPr>
        <p:txBody>
          <a:bodyPr>
            <a:normAutofit/>
          </a:bodyPr>
          <a:lstStyle/>
          <a:p>
            <a:r>
              <a:rPr lang="en-US" sz="2400" dirty="0"/>
              <a:t>The Probable causes include:</a:t>
            </a:r>
          </a:p>
          <a:p>
            <a:endParaRPr lang="en-IN" sz="2400" dirty="0"/>
          </a:p>
        </p:txBody>
      </p:sp>
      <p:sp>
        <p:nvSpPr>
          <p:cNvPr id="4" name="Rectangle: Rounded Corners 3">
            <a:extLst>
              <a:ext uri="{FF2B5EF4-FFF2-40B4-BE49-F238E27FC236}">
                <a16:creationId xmlns:a16="http://schemas.microsoft.com/office/drawing/2014/main" xmlns="" id="{73F7ACDA-6502-C52F-591A-5F07FD16B0A7}"/>
              </a:ext>
            </a:extLst>
          </p:cNvPr>
          <p:cNvSpPr/>
          <p:nvPr/>
        </p:nvSpPr>
        <p:spPr>
          <a:xfrm>
            <a:off x="409904" y="2438400"/>
            <a:ext cx="11456275" cy="3689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latin typeface="Verdana" panose="020B0604030504040204" pitchFamily="34" charset="0"/>
              </a:rPr>
              <a:t>P</a:t>
            </a:r>
            <a:r>
              <a:rPr lang="en-US" sz="2400" b="0" i="0" u="none" strike="noStrike" baseline="0" dirty="0">
                <a:latin typeface="Verdana" panose="020B0604030504040204" pitchFamily="34" charset="0"/>
              </a:rPr>
              <a:t>athogenesis of photosensitivity and cutaneous </a:t>
            </a:r>
            <a:r>
              <a:rPr lang="en-IN" sz="2400" b="0" i="0" u="none" strike="noStrike" baseline="0" dirty="0">
                <a:latin typeface="Verdana" panose="020B0604030504040204" pitchFamily="34" charset="0"/>
              </a:rPr>
              <a:t>lesions of pellagra may include: </a:t>
            </a:r>
          </a:p>
          <a:p>
            <a:pPr marL="342900" indent="-342900" algn="l">
              <a:buFont typeface="Arial" panose="020B0604020202020204" pitchFamily="34" charset="0"/>
              <a:buChar char="•"/>
            </a:pPr>
            <a:r>
              <a:rPr lang="en-IN" sz="2400" dirty="0">
                <a:latin typeface="Verdana" panose="020B0604030504040204" pitchFamily="34" charset="0"/>
              </a:rPr>
              <a:t>Lowered collagen content of the dermis</a:t>
            </a:r>
          </a:p>
          <a:p>
            <a:pPr marL="342900" indent="-342900" algn="l">
              <a:buFont typeface="Arial" panose="020B0604020202020204" pitchFamily="34" charset="0"/>
              <a:buChar char="•"/>
            </a:pPr>
            <a:r>
              <a:rPr lang="en-IN" sz="2400" dirty="0">
                <a:latin typeface="Verdana" panose="020B0604030504040204" pitchFamily="34" charset="0"/>
              </a:rPr>
              <a:t>Lowered skin UROCANIC ACID (which serves as filter for UV radiation)</a:t>
            </a:r>
          </a:p>
          <a:p>
            <a:pPr marL="342900" indent="-342900" algn="l">
              <a:buFont typeface="Arial" panose="020B0604020202020204" pitchFamily="34" charset="0"/>
              <a:buChar char="•"/>
            </a:pPr>
            <a:r>
              <a:rPr lang="en-IN" sz="2400" dirty="0">
                <a:latin typeface="Verdana" panose="020B0604030504040204" pitchFamily="34" charset="0"/>
              </a:rPr>
              <a:t>Altered Porphyrin metabolism</a:t>
            </a:r>
          </a:p>
          <a:p>
            <a:pPr marL="342900" indent="-342900" algn="l">
              <a:buFont typeface="Arial" panose="020B0604020202020204" pitchFamily="34" charset="0"/>
              <a:buChar char="•"/>
            </a:pPr>
            <a:r>
              <a:rPr lang="en-US" sz="2800" b="0" i="0" u="none" strike="noStrike" baseline="0" dirty="0">
                <a:ea typeface="Verdana" panose="020B0604030504040204" pitchFamily="34" charset="0"/>
              </a:rPr>
              <a:t>Impaired zinc and fatty acid metabolism may also </a:t>
            </a:r>
            <a:r>
              <a:rPr lang="en-IN" sz="2800" b="0" i="0" u="none" strike="noStrike" baseline="0" dirty="0">
                <a:ea typeface="Verdana" panose="020B0604030504040204" pitchFamily="34" charset="0"/>
              </a:rPr>
              <a:t>be causative factors</a:t>
            </a:r>
            <a:endParaRPr lang="en-IN" sz="2800" dirty="0">
              <a:ea typeface="Verdana" panose="020B0604030504040204" pitchFamily="34" charset="0"/>
            </a:endParaRPr>
          </a:p>
          <a:p>
            <a:pPr marL="342900" indent="-342900" algn="l">
              <a:buFont typeface="Arial" panose="020B0604020202020204" pitchFamily="34" charset="0"/>
              <a:buChar char="•"/>
            </a:pPr>
            <a:endParaRPr lang="en-IN" sz="2400" dirty="0"/>
          </a:p>
        </p:txBody>
      </p:sp>
    </p:spTree>
    <p:extLst>
      <p:ext uri="{BB962C8B-B14F-4D97-AF65-F5344CB8AC3E}">
        <p14:creationId xmlns:p14="http://schemas.microsoft.com/office/powerpoint/2010/main" xmlns="" val="237613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02AF544-2C6D-EDFA-6E07-7A6CE64BD8FA}"/>
              </a:ext>
            </a:extLst>
          </p:cNvPr>
          <p:cNvSpPr/>
          <p:nvPr/>
        </p:nvSpPr>
        <p:spPr>
          <a:xfrm>
            <a:off x="346841" y="737883"/>
            <a:ext cx="11098925" cy="5382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u="none" strike="noStrike" baseline="0" dirty="0">
                <a:latin typeface="Verdana" panose="020B0604030504040204" pitchFamily="34" charset="0"/>
              </a:rPr>
              <a:t>In pellagra, the NAD and NADP levels are inadequate to maintain cellular </a:t>
            </a:r>
            <a:r>
              <a:rPr lang="en-IN" sz="2400" b="0" i="0" u="none" strike="noStrike" baseline="0" dirty="0">
                <a:latin typeface="Verdana" panose="020B0604030504040204" pitchFamily="34" charset="0"/>
              </a:rPr>
              <a:t>energy transfer reactions.</a:t>
            </a:r>
          </a:p>
          <a:p>
            <a:pPr algn="ctr"/>
            <a:endParaRPr lang="en-IN" sz="2400" dirty="0">
              <a:latin typeface="Verdana" panose="020B0604030504040204" pitchFamily="34" charset="0"/>
            </a:endParaRPr>
          </a:p>
          <a:p>
            <a:pPr algn="ctr"/>
            <a:endParaRPr lang="en-IN" sz="2400" b="0" i="0" u="none" strike="noStrike" baseline="0" dirty="0">
              <a:latin typeface="Verdana" panose="020B0604030504040204" pitchFamily="34" charset="0"/>
            </a:endParaRPr>
          </a:p>
          <a:p>
            <a:pPr algn="ctr"/>
            <a:endParaRPr lang="en-IN" sz="2400" dirty="0">
              <a:latin typeface="Verdana" panose="020B0604030504040204" pitchFamily="34" charset="0"/>
            </a:endParaRPr>
          </a:p>
          <a:p>
            <a:pPr algn="ctr"/>
            <a:endParaRPr lang="en-IN" sz="2400" b="0" i="0" u="none" strike="noStrike" baseline="0" dirty="0">
              <a:latin typeface="Verdana" panose="020B0604030504040204" pitchFamily="34" charset="0"/>
            </a:endParaRPr>
          </a:p>
          <a:p>
            <a:pPr algn="ctr"/>
            <a:endParaRPr lang="en-IN" sz="2400" dirty="0">
              <a:latin typeface="Verdana" panose="020B0604030504040204" pitchFamily="34" charset="0"/>
            </a:endParaRPr>
          </a:p>
          <a:p>
            <a:pPr algn="ctr"/>
            <a:endParaRPr lang="en-IN" sz="2400" b="0" i="0" u="none" strike="noStrike" baseline="0" dirty="0">
              <a:latin typeface="Verdana" panose="020B0604030504040204" pitchFamily="34" charset="0"/>
            </a:endParaRPr>
          </a:p>
          <a:p>
            <a:pPr algn="l"/>
            <a:endParaRPr lang="en-IN" dirty="0"/>
          </a:p>
        </p:txBody>
      </p:sp>
      <p:cxnSp>
        <p:nvCxnSpPr>
          <p:cNvPr id="4" name="Straight Arrow Connector 3">
            <a:extLst>
              <a:ext uri="{FF2B5EF4-FFF2-40B4-BE49-F238E27FC236}">
                <a16:creationId xmlns:a16="http://schemas.microsoft.com/office/drawing/2014/main" xmlns="" id="{199F50B0-89F0-8C5D-0B5E-4A323895111C}"/>
              </a:ext>
            </a:extLst>
          </p:cNvPr>
          <p:cNvCxnSpPr>
            <a:cxnSpLocks/>
          </p:cNvCxnSpPr>
          <p:nvPr/>
        </p:nvCxnSpPr>
        <p:spPr>
          <a:xfrm flipH="1">
            <a:off x="4456387" y="2854175"/>
            <a:ext cx="998483" cy="7882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xmlns="" id="{46684043-3BEE-880D-C1F6-8EA0C2CED84A}"/>
              </a:ext>
            </a:extLst>
          </p:cNvPr>
          <p:cNvCxnSpPr>
            <a:cxnSpLocks/>
          </p:cNvCxnSpPr>
          <p:nvPr/>
        </p:nvCxnSpPr>
        <p:spPr>
          <a:xfrm>
            <a:off x="6526924" y="2854175"/>
            <a:ext cx="977462" cy="7672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xmlns="" id="{19F2B34A-7A3B-F4D7-ED88-4EADD0E09739}"/>
              </a:ext>
            </a:extLst>
          </p:cNvPr>
          <p:cNvSpPr txBox="1"/>
          <p:nvPr/>
        </p:nvSpPr>
        <p:spPr>
          <a:xfrm>
            <a:off x="1098332" y="3927176"/>
            <a:ext cx="3857296" cy="954107"/>
          </a:xfrm>
          <a:prstGeom prst="rect">
            <a:avLst/>
          </a:prstGeom>
          <a:noFill/>
        </p:spPr>
        <p:txBody>
          <a:bodyPr wrap="square" rtlCol="0">
            <a:spAutoFit/>
          </a:bodyPr>
          <a:lstStyle/>
          <a:p>
            <a:r>
              <a:rPr lang="en-US" sz="2800" dirty="0"/>
              <a:t>Tissue with high energy requirement (Brain)</a:t>
            </a:r>
            <a:endParaRPr lang="en-IN" sz="2800" dirty="0"/>
          </a:p>
        </p:txBody>
      </p:sp>
      <p:sp>
        <p:nvSpPr>
          <p:cNvPr id="11" name="TextBox 10">
            <a:extLst>
              <a:ext uri="{FF2B5EF4-FFF2-40B4-BE49-F238E27FC236}">
                <a16:creationId xmlns:a16="http://schemas.microsoft.com/office/drawing/2014/main" xmlns="" id="{550B46F4-4337-26E9-9E88-7FCB0F6A9427}"/>
              </a:ext>
            </a:extLst>
          </p:cNvPr>
          <p:cNvSpPr txBox="1"/>
          <p:nvPr/>
        </p:nvSpPr>
        <p:spPr>
          <a:xfrm>
            <a:off x="6726622" y="3921840"/>
            <a:ext cx="4146328" cy="1384995"/>
          </a:xfrm>
          <a:prstGeom prst="rect">
            <a:avLst/>
          </a:prstGeom>
          <a:noFill/>
        </p:spPr>
        <p:txBody>
          <a:bodyPr wrap="square" rtlCol="0">
            <a:spAutoFit/>
          </a:bodyPr>
          <a:lstStyle/>
          <a:p>
            <a:r>
              <a:rPr lang="en-US" dirty="0"/>
              <a:t> </a:t>
            </a:r>
            <a:r>
              <a:rPr lang="en-US" sz="2800" dirty="0"/>
              <a:t>Tissue with high turnover rate (Skin and Gut)</a:t>
            </a:r>
          </a:p>
          <a:p>
            <a:endParaRPr lang="en-IN" sz="2800" dirty="0"/>
          </a:p>
        </p:txBody>
      </p:sp>
      <p:sp>
        <p:nvSpPr>
          <p:cNvPr id="13" name="TextBox 12">
            <a:extLst>
              <a:ext uri="{FF2B5EF4-FFF2-40B4-BE49-F238E27FC236}">
                <a16:creationId xmlns:a16="http://schemas.microsoft.com/office/drawing/2014/main" xmlns="" id="{181EFB04-D6FA-FAD4-08BC-E2FE856CF637}"/>
              </a:ext>
            </a:extLst>
          </p:cNvPr>
          <p:cNvSpPr txBox="1"/>
          <p:nvPr/>
        </p:nvSpPr>
        <p:spPr>
          <a:xfrm>
            <a:off x="5029201" y="3372815"/>
            <a:ext cx="2659117" cy="461665"/>
          </a:xfrm>
          <a:prstGeom prst="rect">
            <a:avLst/>
          </a:prstGeom>
          <a:noFill/>
        </p:spPr>
        <p:txBody>
          <a:bodyPr wrap="square" rtlCol="0">
            <a:spAutoFit/>
          </a:bodyPr>
          <a:lstStyle/>
          <a:p>
            <a:r>
              <a:rPr lang="en-US" dirty="0"/>
              <a:t> </a:t>
            </a:r>
            <a:r>
              <a:rPr lang="en-US" sz="2400" dirty="0"/>
              <a:t>Mainly affects</a:t>
            </a:r>
            <a:endParaRPr lang="en-IN" dirty="0"/>
          </a:p>
        </p:txBody>
      </p:sp>
    </p:spTree>
    <p:extLst>
      <p:ext uri="{BB962C8B-B14F-4D97-AF65-F5344CB8AC3E}">
        <p14:creationId xmlns:p14="http://schemas.microsoft.com/office/powerpoint/2010/main" xmlns="" val="144815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A1B25-859A-20CD-4090-A5EC1E4D911D}"/>
              </a:ext>
            </a:extLst>
          </p:cNvPr>
          <p:cNvSpPr>
            <a:spLocks noGrp="1"/>
          </p:cNvSpPr>
          <p:nvPr>
            <p:ph type="title"/>
          </p:nvPr>
        </p:nvSpPr>
        <p:spPr>
          <a:xfrm>
            <a:off x="1097280" y="286604"/>
            <a:ext cx="10058400" cy="974638"/>
          </a:xfrm>
        </p:spPr>
        <p:txBody>
          <a:bodyPr/>
          <a:lstStyle/>
          <a:p>
            <a:pPr algn="ctr"/>
            <a:r>
              <a:rPr lang="en-US" b="1" dirty="0"/>
              <a:t>CLINICAL FEATURES</a:t>
            </a:r>
            <a:endParaRPr lang="en-IN" b="1" dirty="0"/>
          </a:p>
        </p:txBody>
      </p:sp>
      <p:sp>
        <p:nvSpPr>
          <p:cNvPr id="3" name="Content Placeholder 2">
            <a:extLst>
              <a:ext uri="{FF2B5EF4-FFF2-40B4-BE49-F238E27FC236}">
                <a16:creationId xmlns:a16="http://schemas.microsoft.com/office/drawing/2014/main" xmlns="" id="{0B74FF1C-A864-610F-A772-558D638C908B}"/>
              </a:ext>
            </a:extLst>
          </p:cNvPr>
          <p:cNvSpPr>
            <a:spLocks noGrp="1"/>
          </p:cNvSpPr>
          <p:nvPr>
            <p:ph idx="1"/>
          </p:nvPr>
        </p:nvSpPr>
        <p:spPr/>
        <p:txBody>
          <a:bodyPr>
            <a:normAutofit/>
          </a:bodyPr>
          <a:lstStyle/>
          <a:p>
            <a:pPr marL="0" indent="0">
              <a:buNone/>
            </a:pPr>
            <a:r>
              <a:rPr lang="en-US" sz="2400" dirty="0"/>
              <a:t> Commonly occurs in                                                   Characterized by 3 D’s                                    </a:t>
            </a:r>
          </a:p>
          <a:p>
            <a:pPr marL="0" indent="0">
              <a:buNone/>
            </a:pPr>
            <a:r>
              <a:rPr lang="en-US" sz="2400" dirty="0"/>
              <a:t>  </a:t>
            </a:r>
          </a:p>
          <a:p>
            <a:pPr>
              <a:buFont typeface="Arial" panose="020B0604020202020204" pitchFamily="34" charset="0"/>
              <a:buChar char="•"/>
            </a:pPr>
            <a:endParaRPr lang="en-IN" sz="2400" dirty="0"/>
          </a:p>
        </p:txBody>
      </p:sp>
      <p:sp>
        <p:nvSpPr>
          <p:cNvPr id="4" name="Rectangle: Rounded Corners 3">
            <a:extLst>
              <a:ext uri="{FF2B5EF4-FFF2-40B4-BE49-F238E27FC236}">
                <a16:creationId xmlns:a16="http://schemas.microsoft.com/office/drawing/2014/main" xmlns="" id="{0BBCDD45-679D-9905-305D-51D1F4D18501}"/>
              </a:ext>
            </a:extLst>
          </p:cNvPr>
          <p:cNvSpPr/>
          <p:nvPr/>
        </p:nvSpPr>
        <p:spPr>
          <a:xfrm>
            <a:off x="834521" y="2464734"/>
            <a:ext cx="3695438" cy="2238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a:t>Middle aged population</a:t>
            </a:r>
          </a:p>
          <a:p>
            <a:pPr algn="ctr"/>
            <a:r>
              <a:rPr lang="en-US" sz="2400" dirty="0"/>
              <a:t>Males = Females</a:t>
            </a:r>
          </a:p>
          <a:p>
            <a:pPr algn="ctr"/>
            <a:r>
              <a:rPr lang="en-US" sz="2400" dirty="0"/>
              <a:t>Common in winters</a:t>
            </a:r>
            <a:endParaRPr lang="en-IN" dirty="0"/>
          </a:p>
        </p:txBody>
      </p:sp>
      <p:sp>
        <p:nvSpPr>
          <p:cNvPr id="5" name="Isosceles Triangle 4">
            <a:extLst>
              <a:ext uri="{FF2B5EF4-FFF2-40B4-BE49-F238E27FC236}">
                <a16:creationId xmlns:a16="http://schemas.microsoft.com/office/drawing/2014/main" xmlns="" id="{2973CED0-3C26-D499-2B57-76C0B46F8E35}"/>
              </a:ext>
            </a:extLst>
          </p:cNvPr>
          <p:cNvSpPr/>
          <p:nvPr/>
        </p:nvSpPr>
        <p:spPr>
          <a:xfrm>
            <a:off x="7472855" y="2827282"/>
            <a:ext cx="1975945" cy="15134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a:t>3 D’s</a:t>
            </a:r>
            <a:endParaRPr lang="en-IN" dirty="0"/>
          </a:p>
        </p:txBody>
      </p:sp>
      <p:sp>
        <p:nvSpPr>
          <p:cNvPr id="7" name="TextBox 6">
            <a:extLst>
              <a:ext uri="{FF2B5EF4-FFF2-40B4-BE49-F238E27FC236}">
                <a16:creationId xmlns:a16="http://schemas.microsoft.com/office/drawing/2014/main" xmlns="" id="{BC7AEE5C-5D95-9B01-03C9-7FBC9DE5D66B}"/>
              </a:ext>
            </a:extLst>
          </p:cNvPr>
          <p:cNvSpPr txBox="1"/>
          <p:nvPr/>
        </p:nvSpPr>
        <p:spPr>
          <a:xfrm>
            <a:off x="7252136" y="2242790"/>
            <a:ext cx="2417381" cy="461665"/>
          </a:xfrm>
          <a:prstGeom prst="rect">
            <a:avLst/>
          </a:prstGeom>
          <a:noFill/>
        </p:spPr>
        <p:txBody>
          <a:bodyPr wrap="square" rtlCol="0">
            <a:spAutoFit/>
          </a:bodyPr>
          <a:lstStyle/>
          <a:p>
            <a:pPr algn="ctr"/>
            <a:r>
              <a:rPr lang="en-US" sz="2400" dirty="0"/>
              <a:t>Dermatitis</a:t>
            </a:r>
            <a:endParaRPr lang="en-IN" sz="2400" dirty="0"/>
          </a:p>
        </p:txBody>
      </p:sp>
      <p:sp>
        <p:nvSpPr>
          <p:cNvPr id="9" name="TextBox 8">
            <a:extLst>
              <a:ext uri="{FF2B5EF4-FFF2-40B4-BE49-F238E27FC236}">
                <a16:creationId xmlns:a16="http://schemas.microsoft.com/office/drawing/2014/main" xmlns="" id="{04F4BF62-0708-9FD3-52C6-BDED521B0EFF}"/>
              </a:ext>
            </a:extLst>
          </p:cNvPr>
          <p:cNvSpPr txBox="1"/>
          <p:nvPr/>
        </p:nvSpPr>
        <p:spPr>
          <a:xfrm>
            <a:off x="6096000" y="5213616"/>
            <a:ext cx="5227845" cy="1200329"/>
          </a:xfrm>
          <a:prstGeom prst="rect">
            <a:avLst/>
          </a:prstGeom>
          <a:noFill/>
        </p:spPr>
        <p:txBody>
          <a:bodyPr wrap="square" rtlCol="0">
            <a:spAutoFit/>
          </a:bodyPr>
          <a:lstStyle/>
          <a:p>
            <a:pPr algn="ctr"/>
            <a:r>
              <a:rPr lang="en-US" dirty="0"/>
              <a:t> </a:t>
            </a:r>
            <a:r>
              <a:rPr lang="en-US" sz="2400" dirty="0"/>
              <a:t>These findings are not seen in all the patients. Predominantly, skin and mucosal manifestations are seen.</a:t>
            </a:r>
            <a:endParaRPr lang="en-IN" dirty="0"/>
          </a:p>
        </p:txBody>
      </p:sp>
      <p:sp>
        <p:nvSpPr>
          <p:cNvPr id="10" name="TextBox 9">
            <a:extLst>
              <a:ext uri="{FF2B5EF4-FFF2-40B4-BE49-F238E27FC236}">
                <a16:creationId xmlns:a16="http://schemas.microsoft.com/office/drawing/2014/main" xmlns="" id="{6BA368AA-051B-2B37-64DE-9262A2F41F01}"/>
              </a:ext>
            </a:extLst>
          </p:cNvPr>
          <p:cNvSpPr txBox="1"/>
          <p:nvPr/>
        </p:nvSpPr>
        <p:spPr>
          <a:xfrm>
            <a:off x="5947280" y="4538996"/>
            <a:ext cx="1895539" cy="461665"/>
          </a:xfrm>
          <a:prstGeom prst="rect">
            <a:avLst/>
          </a:prstGeom>
          <a:noFill/>
        </p:spPr>
        <p:txBody>
          <a:bodyPr wrap="square" rtlCol="0">
            <a:spAutoFit/>
          </a:bodyPr>
          <a:lstStyle/>
          <a:p>
            <a:pPr algn="ctr"/>
            <a:r>
              <a:rPr lang="en-US" dirty="0"/>
              <a:t> </a:t>
            </a:r>
            <a:r>
              <a:rPr lang="en-US" sz="2400" dirty="0"/>
              <a:t>Dementia</a:t>
            </a:r>
            <a:endParaRPr lang="en-IN" dirty="0"/>
          </a:p>
        </p:txBody>
      </p:sp>
      <p:sp>
        <p:nvSpPr>
          <p:cNvPr id="11" name="TextBox 10">
            <a:extLst>
              <a:ext uri="{FF2B5EF4-FFF2-40B4-BE49-F238E27FC236}">
                <a16:creationId xmlns:a16="http://schemas.microsoft.com/office/drawing/2014/main" xmlns="" id="{3D61CB90-F527-AF36-12EE-6E28171C3CF3}"/>
              </a:ext>
            </a:extLst>
          </p:cNvPr>
          <p:cNvSpPr txBox="1"/>
          <p:nvPr/>
        </p:nvSpPr>
        <p:spPr>
          <a:xfrm>
            <a:off x="8612177" y="4486444"/>
            <a:ext cx="2806262" cy="461665"/>
          </a:xfrm>
          <a:prstGeom prst="rect">
            <a:avLst/>
          </a:prstGeom>
          <a:noFill/>
        </p:spPr>
        <p:txBody>
          <a:bodyPr wrap="square" rtlCol="0">
            <a:spAutoFit/>
          </a:bodyPr>
          <a:lstStyle/>
          <a:p>
            <a:pPr algn="ctr"/>
            <a:r>
              <a:rPr lang="en-US" sz="2400" dirty="0" err="1"/>
              <a:t>Diarrhoea</a:t>
            </a:r>
            <a:endParaRPr lang="en-IN" sz="2400" dirty="0"/>
          </a:p>
        </p:txBody>
      </p:sp>
    </p:spTree>
    <p:extLst>
      <p:ext uri="{BB962C8B-B14F-4D97-AF65-F5344CB8AC3E}">
        <p14:creationId xmlns:p14="http://schemas.microsoft.com/office/powerpoint/2010/main" xmlns="" val="121768071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CA72677B-2F8C-4192-8EBE-D360BE3B20F6}"/>
    </a:ext>
  </a:extLst>
</a:theme>
</file>

<file path=docProps/app.xml><?xml version="1.0" encoding="utf-8"?>
<Properties xmlns="http://schemas.openxmlformats.org/officeDocument/2006/extended-properties" xmlns:vt="http://schemas.openxmlformats.org/officeDocument/2006/docPropsVTypes">
  <Template>Retrospect</Template>
  <TotalTime>7694</TotalTime>
  <Words>3668</Words>
  <Application>Microsoft Office PowerPoint</Application>
  <PresentationFormat>Custom</PresentationFormat>
  <Paragraphs>390</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Retrospect</vt:lpstr>
      <vt:lpstr>PELLAGRA </vt:lpstr>
      <vt:lpstr>VITAMINS</vt:lpstr>
      <vt:lpstr>VITAMIN B3/ NIACIN/ NICOTINIC ACID/ NICOTINAMIDE</vt:lpstr>
      <vt:lpstr>SYNTHESIS</vt:lpstr>
      <vt:lpstr>PELLAGRA / VITAMIN B3 DEFICIENCY</vt:lpstr>
      <vt:lpstr>CAUSES</vt:lpstr>
      <vt:lpstr>PATHOPHYSIOLOGY</vt:lpstr>
      <vt:lpstr>Slide 8</vt:lpstr>
      <vt:lpstr>CLINICAL FEATURES</vt:lpstr>
      <vt:lpstr>Slide 10</vt:lpstr>
      <vt:lpstr>Slide 11</vt:lpstr>
      <vt:lpstr>Slide 12</vt:lpstr>
      <vt:lpstr>Slide 13</vt:lpstr>
      <vt:lpstr>DIFFERENTIAL DIAGNOSIS</vt:lpstr>
      <vt:lpstr>INVESTIGATIONS</vt:lpstr>
      <vt:lpstr>Slide 16</vt:lpstr>
      <vt:lpstr>TREATMENT</vt:lpstr>
      <vt:lpstr>Slide 18</vt:lpstr>
      <vt:lpstr>VITAMIN A RELATED DERMATOSES</vt:lpstr>
      <vt:lpstr>VITAMIN A / RETINOL</vt:lpstr>
      <vt:lpstr>FUNCTIONS</vt:lpstr>
      <vt:lpstr>SOURCES</vt:lpstr>
      <vt:lpstr>CAUSES OF VITAMIN A DEFICIENCY</vt:lpstr>
      <vt:lpstr>CLINICAL FEATURES</vt:lpstr>
      <vt:lpstr>Slide 25</vt:lpstr>
      <vt:lpstr>Slide 26</vt:lpstr>
      <vt:lpstr>Slide 27</vt:lpstr>
      <vt:lpstr>DIFFERENTIAL DIAGNOSIS</vt:lpstr>
      <vt:lpstr>INVESTIGATIONS</vt:lpstr>
      <vt:lpstr>TREATMENT</vt:lpstr>
      <vt:lpstr>Vitamin A Derivative and its Uses</vt:lpstr>
      <vt:lpstr>Slide 32</vt:lpstr>
      <vt:lpstr>Vitamin A Toxicity (Hypervitaminosis A)</vt:lpstr>
      <vt:lpstr>CLINICAL FEATURES</vt:lpstr>
      <vt:lpstr>TREATMENT</vt:lpstr>
      <vt:lpstr>CAROTENODERMA</vt:lpstr>
      <vt:lpstr>SCURVY</vt:lpstr>
      <vt:lpstr>VITAMIN C (ASCORBIC ACID)</vt:lpstr>
      <vt:lpstr>PATHOPHYSIOLOGY</vt:lpstr>
      <vt:lpstr>Vitamin C Deficiency—SCURVY</vt:lpstr>
      <vt:lpstr>CLINICAL FEATURES</vt:lpstr>
      <vt:lpstr>Slide 42</vt:lpstr>
      <vt:lpstr>INVESTIGATIONS</vt:lpstr>
      <vt:lpstr>TREATMENT</vt:lpstr>
      <vt:lpstr>OTHER USES OF VITAMIN C</vt:lpstr>
      <vt:lpstr>Slide 46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PELLAGRA</dc:title>
  <dc:creator>Shivika Khanna</dc:creator>
  <cp:lastModifiedBy>user</cp:lastModifiedBy>
  <cp:revision>23</cp:revision>
  <dcterms:created xsi:type="dcterms:W3CDTF">2024-04-10T08:37:51Z</dcterms:created>
  <dcterms:modified xsi:type="dcterms:W3CDTF">2024-11-27T04:19:05Z</dcterms:modified>
</cp:coreProperties>
</file>