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9" r:id="rId2"/>
    <p:sldId id="328" r:id="rId3"/>
    <p:sldId id="330" r:id="rId4"/>
    <p:sldId id="331" r:id="rId5"/>
    <p:sldId id="341" r:id="rId6"/>
    <p:sldId id="332" r:id="rId7"/>
    <p:sldId id="342" r:id="rId8"/>
    <p:sldId id="333" r:id="rId9"/>
    <p:sldId id="343" r:id="rId10"/>
    <p:sldId id="334" r:id="rId11"/>
    <p:sldId id="344" r:id="rId12"/>
    <p:sldId id="335" r:id="rId13"/>
    <p:sldId id="345" r:id="rId14"/>
    <p:sldId id="336" r:id="rId15"/>
    <p:sldId id="346" r:id="rId16"/>
    <p:sldId id="34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C80"/>
    <a:srgbClr val="FF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hi, Dr Chakshu" userId="0e846130-c8fa-4a4b-b937-2f6216d571df" providerId="ADAL" clId="{D30CB96E-DDBB-4BB1-B0C2-452925257F42}"/>
    <pc:docChg chg="delSld">
      <pc:chgData name="Joshi, Dr Chakshu" userId="0e846130-c8fa-4a4b-b937-2f6216d571df" providerId="ADAL" clId="{D30CB96E-DDBB-4BB1-B0C2-452925257F42}" dt="2023-05-04T17:19:10.203" v="3" actId="47"/>
      <pc:docMkLst>
        <pc:docMk/>
      </pc:docMkLst>
      <pc:sldChg chg="del">
        <pc:chgData name="Joshi, Dr Chakshu" userId="0e846130-c8fa-4a4b-b937-2f6216d571df" providerId="ADAL" clId="{D30CB96E-DDBB-4BB1-B0C2-452925257F42}" dt="2023-05-04T17:19:10.203" v="3" actId="47"/>
        <pc:sldMkLst>
          <pc:docMk/>
          <pc:sldMk cId="4203204569" sldId="256"/>
        </pc:sldMkLst>
      </pc:sldChg>
      <pc:sldChg chg="del">
        <pc:chgData name="Joshi, Dr Chakshu" userId="0e846130-c8fa-4a4b-b937-2f6216d571df" providerId="ADAL" clId="{D30CB96E-DDBB-4BB1-B0C2-452925257F42}" dt="2023-05-04T17:19:10.203" v="3" actId="47"/>
        <pc:sldMkLst>
          <pc:docMk/>
          <pc:sldMk cId="877618110" sldId="257"/>
        </pc:sldMkLst>
      </pc:sldChg>
      <pc:sldChg chg="del">
        <pc:chgData name="Joshi, Dr Chakshu" userId="0e846130-c8fa-4a4b-b937-2f6216d571df" providerId="ADAL" clId="{D30CB96E-DDBB-4BB1-B0C2-452925257F42}" dt="2023-05-04T17:16:23.092" v="0" actId="47"/>
        <pc:sldMkLst>
          <pc:docMk/>
          <pc:sldMk cId="1760219859" sldId="258"/>
        </pc:sldMkLst>
      </pc:sldChg>
      <pc:sldChg chg="del">
        <pc:chgData name="Joshi, Dr Chakshu" userId="0e846130-c8fa-4a4b-b937-2f6216d571df" providerId="ADAL" clId="{D30CB96E-DDBB-4BB1-B0C2-452925257F42}" dt="2023-05-04T17:16:23.092" v="0" actId="47"/>
        <pc:sldMkLst>
          <pc:docMk/>
          <pc:sldMk cId="1828864022" sldId="260"/>
        </pc:sldMkLst>
      </pc:sldChg>
      <pc:sldChg chg="del">
        <pc:chgData name="Joshi, Dr Chakshu" userId="0e846130-c8fa-4a4b-b937-2f6216d571df" providerId="ADAL" clId="{D30CB96E-DDBB-4BB1-B0C2-452925257F42}" dt="2023-05-04T17:16:23.092" v="0" actId="47"/>
        <pc:sldMkLst>
          <pc:docMk/>
          <pc:sldMk cId="614010310" sldId="261"/>
        </pc:sldMkLst>
      </pc:sldChg>
      <pc:sldChg chg="del">
        <pc:chgData name="Joshi, Dr Chakshu" userId="0e846130-c8fa-4a4b-b937-2f6216d571df" providerId="ADAL" clId="{D30CB96E-DDBB-4BB1-B0C2-452925257F42}" dt="2023-05-04T17:18:47.751" v="2" actId="47"/>
        <pc:sldMkLst>
          <pc:docMk/>
          <pc:sldMk cId="3888841220" sldId="262"/>
        </pc:sldMkLst>
      </pc:sldChg>
      <pc:sldChg chg="del">
        <pc:chgData name="Joshi, Dr Chakshu" userId="0e846130-c8fa-4a4b-b937-2f6216d571df" providerId="ADAL" clId="{D30CB96E-DDBB-4BB1-B0C2-452925257F42}" dt="2023-05-04T17:16:23.092" v="0" actId="47"/>
        <pc:sldMkLst>
          <pc:docMk/>
          <pc:sldMk cId="3744941432" sldId="263"/>
        </pc:sldMkLst>
      </pc:sldChg>
      <pc:sldChg chg="del">
        <pc:chgData name="Joshi, Dr Chakshu" userId="0e846130-c8fa-4a4b-b937-2f6216d571df" providerId="ADAL" clId="{D30CB96E-DDBB-4BB1-B0C2-452925257F42}" dt="2023-05-04T17:16:23.092" v="0" actId="47"/>
        <pc:sldMkLst>
          <pc:docMk/>
          <pc:sldMk cId="2132562268" sldId="264"/>
        </pc:sldMkLst>
      </pc:sldChg>
      <pc:sldChg chg="del">
        <pc:chgData name="Joshi, Dr Chakshu" userId="0e846130-c8fa-4a4b-b937-2f6216d571df" providerId="ADAL" clId="{D30CB96E-DDBB-4BB1-B0C2-452925257F42}" dt="2023-05-04T17:16:23.092" v="0" actId="47"/>
        <pc:sldMkLst>
          <pc:docMk/>
          <pc:sldMk cId="2757290570" sldId="267"/>
        </pc:sldMkLst>
      </pc:sldChg>
      <pc:sldChg chg="del">
        <pc:chgData name="Joshi, Dr Chakshu" userId="0e846130-c8fa-4a4b-b937-2f6216d571df" providerId="ADAL" clId="{D30CB96E-DDBB-4BB1-B0C2-452925257F42}" dt="2023-05-04T17:16:23.092" v="0" actId="47"/>
        <pc:sldMkLst>
          <pc:docMk/>
          <pc:sldMk cId="2257468624" sldId="269"/>
        </pc:sldMkLst>
      </pc:sldChg>
      <pc:sldChg chg="del">
        <pc:chgData name="Joshi, Dr Chakshu" userId="0e846130-c8fa-4a4b-b937-2f6216d571df" providerId="ADAL" clId="{D30CB96E-DDBB-4BB1-B0C2-452925257F42}" dt="2023-05-04T17:18:47.751" v="2" actId="47"/>
        <pc:sldMkLst>
          <pc:docMk/>
          <pc:sldMk cId="1958479966" sldId="270"/>
        </pc:sldMkLst>
      </pc:sldChg>
      <pc:sldChg chg="del">
        <pc:chgData name="Joshi, Dr Chakshu" userId="0e846130-c8fa-4a4b-b937-2f6216d571df" providerId="ADAL" clId="{D30CB96E-DDBB-4BB1-B0C2-452925257F42}" dt="2023-05-04T17:18:47.751" v="2" actId="47"/>
        <pc:sldMkLst>
          <pc:docMk/>
          <pc:sldMk cId="1486343661" sldId="274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3674705113" sldId="323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3022491579" sldId="324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249256789" sldId="339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2532215176" sldId="345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1890537501" sldId="346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3742478853" sldId="347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456961332" sldId="348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2174795745" sldId="349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2204604593" sldId="350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2145624787" sldId="351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1781451726" sldId="352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2508558606" sldId="353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536333668" sldId="354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332273805" sldId="355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4028005402" sldId="356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1050126342" sldId="357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3044600859" sldId="358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1052548211" sldId="359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896725761" sldId="360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3783160778" sldId="361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2232035366" sldId="362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1391099049" sldId="363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539897693" sldId="364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3116931400" sldId="365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1272510" sldId="366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2446735545" sldId="367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885773455" sldId="368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3468381181" sldId="369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1665258673" sldId="376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3434214358" sldId="377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2063828298" sldId="378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1401480161" sldId="379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3493588486" sldId="380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1497030833" sldId="381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1377513734" sldId="382"/>
        </pc:sldMkLst>
      </pc:sldChg>
      <pc:sldChg chg="del">
        <pc:chgData name="Joshi, Dr Chakshu" userId="0e846130-c8fa-4a4b-b937-2f6216d571df" providerId="ADAL" clId="{D30CB96E-DDBB-4BB1-B0C2-452925257F42}" dt="2023-05-04T17:18:47.751" v="2" actId="47"/>
        <pc:sldMkLst>
          <pc:docMk/>
          <pc:sldMk cId="3028437717" sldId="647"/>
        </pc:sldMkLst>
      </pc:sldChg>
      <pc:sldChg chg="del">
        <pc:chgData name="Joshi, Dr Chakshu" userId="0e846130-c8fa-4a4b-b937-2f6216d571df" providerId="ADAL" clId="{D30CB96E-DDBB-4BB1-B0C2-452925257F42}" dt="2023-05-04T17:18:47.751" v="2" actId="47"/>
        <pc:sldMkLst>
          <pc:docMk/>
          <pc:sldMk cId="1804674878" sldId="648"/>
        </pc:sldMkLst>
      </pc:sldChg>
      <pc:sldChg chg="del">
        <pc:chgData name="Joshi, Dr Chakshu" userId="0e846130-c8fa-4a4b-b937-2f6216d571df" providerId="ADAL" clId="{D30CB96E-DDBB-4BB1-B0C2-452925257F42}" dt="2023-05-04T17:18:47.751" v="2" actId="47"/>
        <pc:sldMkLst>
          <pc:docMk/>
          <pc:sldMk cId="3469909239" sldId="649"/>
        </pc:sldMkLst>
      </pc:sldChg>
      <pc:sldChg chg="del">
        <pc:chgData name="Joshi, Dr Chakshu" userId="0e846130-c8fa-4a4b-b937-2f6216d571df" providerId="ADAL" clId="{D30CB96E-DDBB-4BB1-B0C2-452925257F42}" dt="2023-05-04T17:18:47.751" v="2" actId="47"/>
        <pc:sldMkLst>
          <pc:docMk/>
          <pc:sldMk cId="3066175324" sldId="650"/>
        </pc:sldMkLst>
      </pc:sldChg>
      <pc:sldChg chg="del">
        <pc:chgData name="Joshi, Dr Chakshu" userId="0e846130-c8fa-4a4b-b937-2f6216d571df" providerId="ADAL" clId="{D30CB96E-DDBB-4BB1-B0C2-452925257F42}" dt="2023-05-04T17:19:10.203" v="3" actId="47"/>
        <pc:sldMkLst>
          <pc:docMk/>
          <pc:sldMk cId="1357003764" sldId="651"/>
        </pc:sldMkLst>
      </pc:sldChg>
      <pc:sldChg chg="del">
        <pc:chgData name="Joshi, Dr Chakshu" userId="0e846130-c8fa-4a4b-b937-2f6216d571df" providerId="ADAL" clId="{D30CB96E-DDBB-4BB1-B0C2-452925257F42}" dt="2023-05-04T17:19:10.203" v="3" actId="47"/>
        <pc:sldMkLst>
          <pc:docMk/>
          <pc:sldMk cId="3123746554" sldId="652"/>
        </pc:sldMkLst>
      </pc:sldChg>
      <pc:sldChg chg="del">
        <pc:chgData name="Joshi, Dr Chakshu" userId="0e846130-c8fa-4a4b-b937-2f6216d571df" providerId="ADAL" clId="{D30CB96E-DDBB-4BB1-B0C2-452925257F42}" dt="2023-05-04T17:19:10.203" v="3" actId="47"/>
        <pc:sldMkLst>
          <pc:docMk/>
          <pc:sldMk cId="847440466" sldId="653"/>
        </pc:sldMkLst>
      </pc:sldChg>
      <pc:sldChg chg="del">
        <pc:chgData name="Joshi, Dr Chakshu" userId="0e846130-c8fa-4a4b-b937-2f6216d571df" providerId="ADAL" clId="{D30CB96E-DDBB-4BB1-B0C2-452925257F42}" dt="2023-05-04T17:19:10.203" v="3" actId="47"/>
        <pc:sldMkLst>
          <pc:docMk/>
          <pc:sldMk cId="2955391625" sldId="654"/>
        </pc:sldMkLst>
      </pc:sldChg>
      <pc:sldChg chg="del">
        <pc:chgData name="Joshi, Dr Chakshu" userId="0e846130-c8fa-4a4b-b937-2f6216d571df" providerId="ADAL" clId="{D30CB96E-DDBB-4BB1-B0C2-452925257F42}" dt="2023-05-04T17:19:10.203" v="3" actId="47"/>
        <pc:sldMkLst>
          <pc:docMk/>
          <pc:sldMk cId="653147603" sldId="655"/>
        </pc:sldMkLst>
      </pc:sldChg>
      <pc:sldChg chg="del">
        <pc:chgData name="Joshi, Dr Chakshu" userId="0e846130-c8fa-4a4b-b937-2f6216d571df" providerId="ADAL" clId="{D30CB96E-DDBB-4BB1-B0C2-452925257F42}" dt="2023-05-04T17:19:10.203" v="3" actId="47"/>
        <pc:sldMkLst>
          <pc:docMk/>
          <pc:sldMk cId="3216684934" sldId="656"/>
        </pc:sldMkLst>
      </pc:sldChg>
      <pc:sldChg chg="del">
        <pc:chgData name="Joshi, Dr Chakshu" userId="0e846130-c8fa-4a4b-b937-2f6216d571df" providerId="ADAL" clId="{D30CB96E-DDBB-4BB1-B0C2-452925257F42}" dt="2023-05-04T17:19:10.203" v="3" actId="47"/>
        <pc:sldMkLst>
          <pc:docMk/>
          <pc:sldMk cId="2010280673" sldId="657"/>
        </pc:sldMkLst>
      </pc:sldChg>
      <pc:sldChg chg="del">
        <pc:chgData name="Joshi, Dr Chakshu" userId="0e846130-c8fa-4a4b-b937-2f6216d571df" providerId="ADAL" clId="{D30CB96E-DDBB-4BB1-B0C2-452925257F42}" dt="2023-05-04T17:19:10.203" v="3" actId="47"/>
        <pc:sldMkLst>
          <pc:docMk/>
          <pc:sldMk cId="1929369030" sldId="658"/>
        </pc:sldMkLst>
      </pc:sldChg>
      <pc:sldChg chg="del">
        <pc:chgData name="Joshi, Dr Chakshu" userId="0e846130-c8fa-4a4b-b937-2f6216d571df" providerId="ADAL" clId="{D30CB96E-DDBB-4BB1-B0C2-452925257F42}" dt="2023-05-04T17:19:10.203" v="3" actId="47"/>
        <pc:sldMkLst>
          <pc:docMk/>
          <pc:sldMk cId="1614371671" sldId="659"/>
        </pc:sldMkLst>
      </pc:sldChg>
      <pc:sldChg chg="del">
        <pc:chgData name="Joshi, Dr Chakshu" userId="0e846130-c8fa-4a4b-b937-2f6216d571df" providerId="ADAL" clId="{D30CB96E-DDBB-4BB1-B0C2-452925257F42}" dt="2023-05-04T17:18:47.751" v="2" actId="47"/>
        <pc:sldMkLst>
          <pc:docMk/>
          <pc:sldMk cId="1073898041" sldId="660"/>
        </pc:sldMkLst>
      </pc:sldChg>
      <pc:sldChg chg="del">
        <pc:chgData name="Joshi, Dr Chakshu" userId="0e846130-c8fa-4a4b-b937-2f6216d571df" providerId="ADAL" clId="{D30CB96E-DDBB-4BB1-B0C2-452925257F42}" dt="2023-05-04T17:18:47.751" v="2" actId="47"/>
        <pc:sldMkLst>
          <pc:docMk/>
          <pc:sldMk cId="415859421" sldId="662"/>
        </pc:sldMkLst>
      </pc:sldChg>
      <pc:sldChg chg="del">
        <pc:chgData name="Joshi, Dr Chakshu" userId="0e846130-c8fa-4a4b-b937-2f6216d571df" providerId="ADAL" clId="{D30CB96E-DDBB-4BB1-B0C2-452925257F42}" dt="2023-05-04T17:16:23.092" v="0" actId="47"/>
        <pc:sldMkLst>
          <pc:docMk/>
          <pc:sldMk cId="1115425949" sldId="663"/>
        </pc:sldMkLst>
      </pc:sldChg>
      <pc:sldChg chg="del">
        <pc:chgData name="Joshi, Dr Chakshu" userId="0e846130-c8fa-4a4b-b937-2f6216d571df" providerId="ADAL" clId="{D30CB96E-DDBB-4BB1-B0C2-452925257F42}" dt="2023-05-04T17:16:23.092" v="0" actId="47"/>
        <pc:sldMkLst>
          <pc:docMk/>
          <pc:sldMk cId="1196012545" sldId="664"/>
        </pc:sldMkLst>
      </pc:sldChg>
      <pc:sldChg chg="del">
        <pc:chgData name="Joshi, Dr Chakshu" userId="0e846130-c8fa-4a4b-b937-2f6216d571df" providerId="ADAL" clId="{D30CB96E-DDBB-4BB1-B0C2-452925257F42}" dt="2023-05-04T17:18:47.751" v="2" actId="47"/>
        <pc:sldMkLst>
          <pc:docMk/>
          <pc:sldMk cId="1005401843" sldId="682"/>
        </pc:sldMkLst>
      </pc:sldChg>
      <pc:sldChg chg="del">
        <pc:chgData name="Joshi, Dr Chakshu" userId="0e846130-c8fa-4a4b-b937-2f6216d571df" providerId="ADAL" clId="{D30CB96E-DDBB-4BB1-B0C2-452925257F42}" dt="2023-05-04T17:18:47.751" v="2" actId="47"/>
        <pc:sldMkLst>
          <pc:docMk/>
          <pc:sldMk cId="1418181865" sldId="683"/>
        </pc:sldMkLst>
      </pc:sldChg>
      <pc:sldChg chg="del">
        <pc:chgData name="Joshi, Dr Chakshu" userId="0e846130-c8fa-4a4b-b937-2f6216d571df" providerId="ADAL" clId="{D30CB96E-DDBB-4BB1-B0C2-452925257F42}" dt="2023-05-04T17:18:47.751" v="2" actId="47"/>
        <pc:sldMkLst>
          <pc:docMk/>
          <pc:sldMk cId="2212115088" sldId="684"/>
        </pc:sldMkLst>
      </pc:sldChg>
      <pc:sldChg chg="del">
        <pc:chgData name="Joshi, Dr Chakshu" userId="0e846130-c8fa-4a4b-b937-2f6216d571df" providerId="ADAL" clId="{D30CB96E-DDBB-4BB1-B0C2-452925257F42}" dt="2023-05-04T17:18:47.751" v="2" actId="47"/>
        <pc:sldMkLst>
          <pc:docMk/>
          <pc:sldMk cId="389478620" sldId="685"/>
        </pc:sldMkLst>
      </pc:sldChg>
      <pc:sldChg chg="del">
        <pc:chgData name="Joshi, Dr Chakshu" userId="0e846130-c8fa-4a4b-b937-2f6216d571df" providerId="ADAL" clId="{D30CB96E-DDBB-4BB1-B0C2-452925257F42}" dt="2023-05-04T17:18:47.751" v="2" actId="47"/>
        <pc:sldMkLst>
          <pc:docMk/>
          <pc:sldMk cId="396897845" sldId="686"/>
        </pc:sldMkLst>
      </pc:sldChg>
      <pc:sldChg chg="del">
        <pc:chgData name="Joshi, Dr Chakshu" userId="0e846130-c8fa-4a4b-b937-2f6216d571df" providerId="ADAL" clId="{D30CB96E-DDBB-4BB1-B0C2-452925257F42}" dt="2023-05-04T17:16:49.416" v="1" actId="47"/>
        <pc:sldMkLst>
          <pc:docMk/>
          <pc:sldMk cId="2781943363" sldId="687"/>
        </pc:sldMkLst>
      </pc:sldChg>
      <pc:sldChg chg="del">
        <pc:chgData name="Joshi, Dr Chakshu" userId="0e846130-c8fa-4a4b-b937-2f6216d571df" providerId="ADAL" clId="{D30CB96E-DDBB-4BB1-B0C2-452925257F42}" dt="2023-05-04T17:16:23.092" v="0" actId="47"/>
        <pc:sldMkLst>
          <pc:docMk/>
          <pc:sldMk cId="2066690439" sldId="688"/>
        </pc:sldMkLst>
      </pc:sldChg>
      <pc:sldChg chg="del">
        <pc:chgData name="Joshi, Dr Chakshu" userId="0e846130-c8fa-4a4b-b937-2f6216d571df" providerId="ADAL" clId="{D30CB96E-DDBB-4BB1-B0C2-452925257F42}" dt="2023-05-04T17:16:23.092" v="0" actId="47"/>
        <pc:sldMkLst>
          <pc:docMk/>
          <pc:sldMk cId="351810044" sldId="689"/>
        </pc:sldMkLst>
      </pc:sldChg>
      <pc:sldChg chg="del">
        <pc:chgData name="Joshi, Dr Chakshu" userId="0e846130-c8fa-4a4b-b937-2f6216d571df" providerId="ADAL" clId="{D30CB96E-DDBB-4BB1-B0C2-452925257F42}" dt="2023-05-04T17:16:23.092" v="0" actId="47"/>
        <pc:sldMkLst>
          <pc:docMk/>
          <pc:sldMk cId="2862842506" sldId="690"/>
        </pc:sldMkLst>
      </pc:sldChg>
      <pc:sldChg chg="del">
        <pc:chgData name="Joshi, Dr Chakshu" userId="0e846130-c8fa-4a4b-b937-2f6216d571df" providerId="ADAL" clId="{D30CB96E-DDBB-4BB1-B0C2-452925257F42}" dt="2023-05-04T17:16:23.092" v="0" actId="47"/>
        <pc:sldMkLst>
          <pc:docMk/>
          <pc:sldMk cId="2349701771" sldId="691"/>
        </pc:sldMkLst>
      </pc:sldChg>
      <pc:sldChg chg="del">
        <pc:chgData name="Joshi, Dr Chakshu" userId="0e846130-c8fa-4a4b-b937-2f6216d571df" providerId="ADAL" clId="{D30CB96E-DDBB-4BB1-B0C2-452925257F42}" dt="2023-05-04T17:16:23.092" v="0" actId="47"/>
        <pc:sldMkLst>
          <pc:docMk/>
          <pc:sldMk cId="3815497031" sldId="692"/>
        </pc:sldMkLst>
      </pc:sldChg>
      <pc:sldChg chg="del">
        <pc:chgData name="Joshi, Dr Chakshu" userId="0e846130-c8fa-4a4b-b937-2f6216d571df" providerId="ADAL" clId="{D30CB96E-DDBB-4BB1-B0C2-452925257F42}" dt="2023-05-04T17:16:23.092" v="0" actId="47"/>
        <pc:sldMkLst>
          <pc:docMk/>
          <pc:sldMk cId="1050299971" sldId="693"/>
        </pc:sldMkLst>
      </pc:sldChg>
      <pc:sldChg chg="del">
        <pc:chgData name="Joshi, Dr Chakshu" userId="0e846130-c8fa-4a4b-b937-2f6216d571df" providerId="ADAL" clId="{D30CB96E-DDBB-4BB1-B0C2-452925257F42}" dt="2023-05-04T17:16:23.092" v="0" actId="47"/>
        <pc:sldMkLst>
          <pc:docMk/>
          <pc:sldMk cId="3390421178" sldId="694"/>
        </pc:sldMkLst>
      </pc:sldChg>
      <pc:sldChg chg="del">
        <pc:chgData name="Joshi, Dr Chakshu" userId="0e846130-c8fa-4a4b-b937-2f6216d571df" providerId="ADAL" clId="{D30CB96E-DDBB-4BB1-B0C2-452925257F42}" dt="2023-05-04T17:16:23.092" v="0" actId="47"/>
        <pc:sldMkLst>
          <pc:docMk/>
          <pc:sldMk cId="4169100519" sldId="695"/>
        </pc:sldMkLst>
      </pc:sldChg>
      <pc:sldChg chg="del">
        <pc:chgData name="Joshi, Dr Chakshu" userId="0e846130-c8fa-4a4b-b937-2f6216d571df" providerId="ADAL" clId="{D30CB96E-DDBB-4BB1-B0C2-452925257F42}" dt="2023-05-04T17:16:23.092" v="0" actId="47"/>
        <pc:sldMkLst>
          <pc:docMk/>
          <pc:sldMk cId="3562913452" sldId="696"/>
        </pc:sldMkLst>
      </pc:sldChg>
      <pc:sldChg chg="del">
        <pc:chgData name="Joshi, Dr Chakshu" userId="0e846130-c8fa-4a4b-b937-2f6216d571df" providerId="ADAL" clId="{D30CB96E-DDBB-4BB1-B0C2-452925257F42}" dt="2023-05-04T17:16:23.092" v="0" actId="47"/>
        <pc:sldMkLst>
          <pc:docMk/>
          <pc:sldMk cId="384164205" sldId="697"/>
        </pc:sldMkLst>
      </pc:sldChg>
      <pc:sldChg chg="del">
        <pc:chgData name="Joshi, Dr Chakshu" userId="0e846130-c8fa-4a4b-b937-2f6216d571df" providerId="ADAL" clId="{D30CB96E-DDBB-4BB1-B0C2-452925257F42}" dt="2023-05-04T17:16:23.092" v="0" actId="47"/>
        <pc:sldMkLst>
          <pc:docMk/>
          <pc:sldMk cId="471908356" sldId="698"/>
        </pc:sldMkLst>
      </pc:sldChg>
      <pc:sldChg chg="del">
        <pc:chgData name="Joshi, Dr Chakshu" userId="0e846130-c8fa-4a4b-b937-2f6216d571df" providerId="ADAL" clId="{D30CB96E-DDBB-4BB1-B0C2-452925257F42}" dt="2023-05-04T17:16:23.092" v="0" actId="47"/>
        <pc:sldMkLst>
          <pc:docMk/>
          <pc:sldMk cId="1075808008" sldId="699"/>
        </pc:sldMkLst>
      </pc:sldChg>
      <pc:sldChg chg="del">
        <pc:chgData name="Joshi, Dr Chakshu" userId="0e846130-c8fa-4a4b-b937-2f6216d571df" providerId="ADAL" clId="{D30CB96E-DDBB-4BB1-B0C2-452925257F42}" dt="2023-05-04T17:16:23.092" v="0" actId="47"/>
        <pc:sldMkLst>
          <pc:docMk/>
          <pc:sldMk cId="1070089125" sldId="700"/>
        </pc:sldMkLst>
      </pc:sldChg>
      <pc:sldChg chg="del">
        <pc:chgData name="Joshi, Dr Chakshu" userId="0e846130-c8fa-4a4b-b937-2f6216d571df" providerId="ADAL" clId="{D30CB96E-DDBB-4BB1-B0C2-452925257F42}" dt="2023-05-04T17:16:23.092" v="0" actId="47"/>
        <pc:sldMkLst>
          <pc:docMk/>
          <pc:sldMk cId="2845698867" sldId="701"/>
        </pc:sldMkLst>
      </pc:sldChg>
      <pc:sldChg chg="del">
        <pc:chgData name="Joshi, Dr Chakshu" userId="0e846130-c8fa-4a4b-b937-2f6216d571df" providerId="ADAL" clId="{D30CB96E-DDBB-4BB1-B0C2-452925257F42}" dt="2023-05-04T17:16:23.092" v="0" actId="47"/>
        <pc:sldMkLst>
          <pc:docMk/>
          <pc:sldMk cId="3581458439" sldId="70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09C65-BFC3-4321-A63A-BA8115481A61}" type="datetimeFigureOut">
              <a:rPr lang="en-IN" smtClean="0"/>
              <a:pPr/>
              <a:t>25-11-2024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2E5888-A896-415A-915A-8A50990F9D6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269537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AEA420-5170-4AF0-B84E-ADDBB8F02121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816219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AEA420-5170-4AF0-B84E-ADDBB8F02121}" type="slidenum">
              <a:rPr lang="en-IN" smtClean="0"/>
              <a:pPr/>
              <a:t>2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268479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AEA420-5170-4AF0-B84E-ADDBB8F02121}" type="slidenum">
              <a:rPr lang="en-IN" smtClean="0"/>
              <a:pPr/>
              <a:t>3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110370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National Program for prevention and control of cancer, diabetes, cardiovascular</a:t>
            </a:r>
            <a:r>
              <a:rPr lang="en-IN" baseline="0" dirty="0"/>
              <a:t> disease and stroke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1DA2F2-1515-4BDF-B413-06466DC0BE54}" type="slidenum">
              <a:rPr lang="en-IN" smtClean="0"/>
              <a:pPr/>
              <a:t>4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521791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E39EBE-A54A-482C-9108-0E2FC0635745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IN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7994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6BBE6-37C8-48A7-84C5-486C46627F0E}" type="datetimeFigureOut">
              <a:rPr lang="en-IN" smtClean="0"/>
              <a:pPr/>
              <a:t>25-11-2024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BF7E-8897-4EBC-A775-BBE7A052F73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296444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6BBE6-37C8-48A7-84C5-486C46627F0E}" type="datetimeFigureOut">
              <a:rPr lang="en-IN" smtClean="0"/>
              <a:pPr/>
              <a:t>25-11-2024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BF7E-8897-4EBC-A775-BBE7A052F73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962363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6BBE6-37C8-48A7-84C5-486C46627F0E}" type="datetimeFigureOut">
              <a:rPr lang="en-IN" smtClean="0"/>
              <a:pPr/>
              <a:t>25-11-2024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BF7E-8897-4EBC-A775-BBE7A052F73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332253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05866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3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69900" y="382039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300"/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478609" y="1709363"/>
            <a:ext cx="11252200" cy="463338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/>
            </a:lvl1pPr>
            <a:lvl2pPr>
              <a:spcBef>
                <a:spcPts val="600"/>
              </a:spcBef>
              <a:spcAft>
                <a:spcPts val="600"/>
              </a:spcAft>
              <a:defRPr/>
            </a:lvl2pPr>
            <a:lvl3pPr marL="180000" indent="-180000">
              <a:spcBef>
                <a:spcPts val="600"/>
              </a:spcBef>
              <a:spcAft>
                <a:spcPts val="600"/>
              </a:spcAft>
              <a:defRPr/>
            </a:lvl3pPr>
            <a:lvl4pPr marL="360000" indent="-180000">
              <a:spcBef>
                <a:spcPts val="600"/>
              </a:spcBef>
              <a:spcAft>
                <a:spcPts val="600"/>
              </a:spcAft>
              <a:defRPr/>
            </a:lvl4pPr>
            <a:lvl5pPr marL="540000" indent="-180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542556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6BBE6-37C8-48A7-84C5-486C46627F0E}" type="datetimeFigureOut">
              <a:rPr lang="en-IN" smtClean="0"/>
              <a:pPr/>
              <a:t>25-11-2024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BF7E-8897-4EBC-A775-BBE7A052F73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181749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6BBE6-37C8-48A7-84C5-486C46627F0E}" type="datetimeFigureOut">
              <a:rPr lang="en-IN" smtClean="0"/>
              <a:pPr/>
              <a:t>25-11-2024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BF7E-8897-4EBC-A775-BBE7A052F73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60904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6BBE6-37C8-48A7-84C5-486C46627F0E}" type="datetimeFigureOut">
              <a:rPr lang="en-IN" smtClean="0"/>
              <a:pPr/>
              <a:t>25-11-2024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BF7E-8897-4EBC-A775-BBE7A052F73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710033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6BBE6-37C8-48A7-84C5-486C46627F0E}" type="datetimeFigureOut">
              <a:rPr lang="en-IN" smtClean="0"/>
              <a:pPr/>
              <a:t>25-11-2024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BF7E-8897-4EBC-A775-BBE7A052F73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235253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6BBE6-37C8-48A7-84C5-486C46627F0E}" type="datetimeFigureOut">
              <a:rPr lang="en-IN" smtClean="0"/>
              <a:pPr/>
              <a:t>25-11-2024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BF7E-8897-4EBC-A775-BBE7A052F73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737315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6BBE6-37C8-48A7-84C5-486C46627F0E}" type="datetimeFigureOut">
              <a:rPr lang="en-IN" smtClean="0"/>
              <a:pPr/>
              <a:t>25-11-2024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BF7E-8897-4EBC-A775-BBE7A052F73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273763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6BBE6-37C8-48A7-84C5-486C46627F0E}" type="datetimeFigureOut">
              <a:rPr lang="en-IN" smtClean="0"/>
              <a:pPr/>
              <a:t>25-11-2024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BF7E-8897-4EBC-A775-BBE7A052F73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54993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6BBE6-37C8-48A7-84C5-486C46627F0E}" type="datetimeFigureOut">
              <a:rPr lang="en-IN" smtClean="0"/>
              <a:pPr/>
              <a:t>25-11-2024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BF7E-8897-4EBC-A775-BBE7A052F73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31864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6BBE6-37C8-48A7-84C5-486C46627F0E}" type="datetimeFigureOut">
              <a:rPr lang="en-IN" smtClean="0"/>
              <a:pPr/>
              <a:t>25-11-2024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EBF7E-8897-4EBC-A775-BBE7A052F73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88426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Picture 4"/>
          <p:cNvPicPr/>
          <p:nvPr/>
        </p:nvPicPr>
        <p:blipFill>
          <a:blip r:embed="rId3"/>
          <a:stretch/>
        </p:blipFill>
        <p:spPr>
          <a:xfrm>
            <a:off x="5684341" y="407579"/>
            <a:ext cx="823320" cy="1344633"/>
          </a:xfrm>
          <a:prstGeom prst="rect">
            <a:avLst/>
          </a:prstGeom>
          <a:ln>
            <a:noFill/>
          </a:ln>
        </p:spPr>
      </p:pic>
      <p:pic>
        <p:nvPicPr>
          <p:cNvPr id="163" name="Picture 1" descr="D:\NHM LOGO.jpg"/>
          <p:cNvPicPr/>
          <p:nvPr/>
        </p:nvPicPr>
        <p:blipFill>
          <a:blip r:embed="rId4" cstate="print"/>
          <a:stretch/>
        </p:blipFill>
        <p:spPr>
          <a:xfrm>
            <a:off x="10538032" y="338304"/>
            <a:ext cx="1451428" cy="1344634"/>
          </a:xfrm>
          <a:prstGeom prst="rect">
            <a:avLst/>
          </a:prstGeom>
          <a:ln>
            <a:noFill/>
          </a:ln>
        </p:spPr>
      </p:pic>
      <p:sp>
        <p:nvSpPr>
          <p:cNvPr id="7" name="Title 1">
            <a:extLst>
              <a:ext uri="{FF2B5EF4-FFF2-40B4-BE49-F238E27FC236}">
                <a16:creationId xmlns="" xmlns:a16="http://schemas.microsoft.com/office/drawing/2014/main" id="{85DA8170-F45A-439C-A13C-1F85CB5E544E}"/>
              </a:ext>
            </a:extLst>
          </p:cNvPr>
          <p:cNvSpPr txBox="1">
            <a:spLocks/>
          </p:cNvSpPr>
          <p:nvPr/>
        </p:nvSpPr>
        <p:spPr>
          <a:xfrm>
            <a:off x="13247" y="6609058"/>
            <a:ext cx="12178513" cy="24894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182880" anchor="b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85DA8170-F45A-439C-A13C-1F85CB5E544E}"/>
              </a:ext>
            </a:extLst>
          </p:cNvPr>
          <p:cNvSpPr txBox="1">
            <a:spLocks/>
          </p:cNvSpPr>
          <p:nvPr/>
        </p:nvSpPr>
        <p:spPr>
          <a:xfrm>
            <a:off x="-240" y="358"/>
            <a:ext cx="12192000" cy="24468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182880" anchor="b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0BFECB4-2BDB-4976-BE1B-61A69DF635AE}"/>
              </a:ext>
            </a:extLst>
          </p:cNvPr>
          <p:cNvSpPr/>
          <p:nvPr/>
        </p:nvSpPr>
        <p:spPr>
          <a:xfrm>
            <a:off x="1063558" y="5181594"/>
            <a:ext cx="10064886" cy="12612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b="1" dirty="0" smtClean="0">
                <a:solidFill>
                  <a:srgbClr val="FF0000"/>
                </a:solidFill>
                <a:cs typeface="SHREE_GUJ_OTF_0768" panose="02000600000000000000" pitchFamily="2"/>
              </a:rPr>
              <a:t>District NCD Cell </a:t>
            </a:r>
          </a:p>
          <a:p>
            <a:pPr algn="ctr"/>
            <a:r>
              <a:rPr lang="en-IN" sz="3600" b="1" dirty="0" err="1" smtClean="0">
                <a:solidFill>
                  <a:srgbClr val="FF0000"/>
                </a:solidFill>
                <a:cs typeface="SHREE_GUJ_OTF_0768" panose="02000600000000000000" pitchFamily="2"/>
              </a:rPr>
              <a:t>Jilla</a:t>
            </a:r>
            <a:r>
              <a:rPr lang="en-IN" sz="3600" b="1" dirty="0" smtClean="0">
                <a:solidFill>
                  <a:srgbClr val="FF0000"/>
                </a:solidFill>
                <a:cs typeface="SHREE_GUJ_OTF_0768" panose="02000600000000000000" pitchFamily="2"/>
              </a:rPr>
              <a:t> </a:t>
            </a:r>
            <a:r>
              <a:rPr lang="en-IN" sz="3600" b="1" dirty="0" err="1" smtClean="0">
                <a:solidFill>
                  <a:srgbClr val="FF0000"/>
                </a:solidFill>
                <a:cs typeface="SHREE_GUJ_OTF_0768" panose="02000600000000000000" pitchFamily="2"/>
              </a:rPr>
              <a:t>Panchayat</a:t>
            </a:r>
            <a:r>
              <a:rPr lang="en-IN" sz="3600" b="1" dirty="0" smtClean="0">
                <a:solidFill>
                  <a:srgbClr val="FF0000"/>
                </a:solidFill>
                <a:cs typeface="SHREE_GUJ_OTF_0768" panose="02000600000000000000" pitchFamily="2"/>
              </a:rPr>
              <a:t>, </a:t>
            </a:r>
            <a:r>
              <a:rPr lang="en-IN" sz="3600" b="1" dirty="0" err="1" smtClean="0">
                <a:solidFill>
                  <a:srgbClr val="FF0000"/>
                </a:solidFill>
                <a:cs typeface="SHREE_GUJ_OTF_0768" panose="02000600000000000000" pitchFamily="2"/>
              </a:rPr>
              <a:t>Gandhinagar</a:t>
            </a:r>
            <a:endParaRPr lang="en-IN" sz="3600" b="1" dirty="0">
              <a:solidFill>
                <a:srgbClr val="FF0000"/>
              </a:solidFill>
              <a:cs typeface="SHREE_GUJ_OTF_0768" panose="02000600000000000000" pitchFamily="2"/>
            </a:endParaRPr>
          </a:p>
        </p:txBody>
      </p:sp>
      <p:pic>
        <p:nvPicPr>
          <p:cNvPr id="9" name="Picture 8" descr="FRAMEWORK I.Burden of Noncommunicable Diseases II.Global strategy for NCD  III.NPCDCS i.Objectives ii. Strategies iii. Packages of services to be  made. - ppt download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3140" t="2605" r="14328" b="21452"/>
          <a:stretch/>
        </p:blipFill>
        <p:spPr bwMode="auto">
          <a:xfrm>
            <a:off x="290946" y="512619"/>
            <a:ext cx="1482004" cy="11637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" y="2773365"/>
            <a:ext cx="12192000" cy="1502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</a:pPr>
            <a:r>
              <a:rPr lang="en-US" sz="4000" b="1" dirty="0" smtClean="0">
                <a:solidFill>
                  <a:srgbClr val="002060"/>
                </a:solidFill>
                <a:latin typeface="Bahnschrift" panose="020B0502040204020203" pitchFamily="34" charset="0"/>
              </a:rPr>
              <a:t>National </a:t>
            </a:r>
            <a:r>
              <a:rPr lang="en-US" sz="4000" b="1" dirty="0" err="1" smtClean="0">
                <a:solidFill>
                  <a:srgbClr val="002060"/>
                </a:solidFill>
                <a:latin typeface="Bahnschrift" panose="020B0502040204020203" pitchFamily="34" charset="0"/>
              </a:rPr>
              <a:t>Programme</a:t>
            </a:r>
            <a:r>
              <a:rPr lang="en-US" sz="4000" b="1" dirty="0" smtClean="0">
                <a:solidFill>
                  <a:srgbClr val="002060"/>
                </a:solidFill>
                <a:latin typeface="Bahnschrift" panose="020B0502040204020203" pitchFamily="34" charset="0"/>
              </a:rPr>
              <a:t> for Prevention &amp; Control of</a:t>
            </a:r>
          </a:p>
          <a:p>
            <a:pPr algn="ctr"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</a:pPr>
            <a:r>
              <a:rPr lang="en-US" sz="4000" b="1" dirty="0" smtClean="0">
                <a:solidFill>
                  <a:srgbClr val="002060"/>
                </a:solidFill>
                <a:latin typeface="Bahnschrift" panose="020B0502040204020203" pitchFamily="34" charset="0"/>
              </a:rPr>
              <a:t>Non-Communicable Diseases (NP-NCD)</a:t>
            </a:r>
            <a:endParaRPr lang="en-US" sz="4000" b="1" dirty="0">
              <a:solidFill>
                <a:srgbClr val="00206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3931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21" y="1105469"/>
            <a:ext cx="11805313" cy="5472752"/>
          </a:xfrm>
        </p:spPr>
        <p:txBody>
          <a:bodyPr>
            <a:normAutofit/>
          </a:bodyPr>
          <a:lstStyle/>
          <a:p>
            <a:pPr marL="1025525" indent="-1025525" algn="just">
              <a:buNone/>
            </a:pPr>
            <a:r>
              <a:rPr lang="en-IN" b="1" u="sng" dirty="0">
                <a:solidFill>
                  <a:srgbClr val="FF0000"/>
                </a:solidFill>
              </a:rPr>
              <a:t>Goal</a:t>
            </a:r>
            <a:r>
              <a:rPr lang="en-IN" b="1" u="sng" dirty="0" smtClean="0">
                <a:solidFill>
                  <a:srgbClr val="FF0000"/>
                </a:solidFill>
              </a:rPr>
              <a:t>:</a:t>
            </a:r>
            <a:r>
              <a:rPr lang="en-US" b="1" dirty="0" smtClean="0"/>
              <a:t>	</a:t>
            </a:r>
            <a:r>
              <a:rPr lang="en-US" dirty="0" smtClean="0"/>
              <a:t>Availability </a:t>
            </a:r>
            <a:r>
              <a:rPr lang="en-US" dirty="0"/>
              <a:t>and accessibility of rational, quality pain relief and palliative care to the needy, as an integral part of Health Care at all levels, in alignment with the community requirements.</a:t>
            </a:r>
            <a:endParaRPr lang="en-IN" dirty="0"/>
          </a:p>
          <a:p>
            <a:pPr algn="just">
              <a:buNone/>
            </a:pPr>
            <a:r>
              <a:rPr lang="en-IN" b="1" u="sng" dirty="0">
                <a:solidFill>
                  <a:srgbClr val="FF0000"/>
                </a:solidFill>
              </a:rPr>
              <a:t>Objective: </a:t>
            </a:r>
          </a:p>
          <a:p>
            <a:pPr marL="568325" indent="-568325" algn="just">
              <a:buFont typeface="Wingdings" pitchFamily="2" charset="2"/>
              <a:buChar char="§"/>
            </a:pPr>
            <a:r>
              <a:rPr lang="en-US" dirty="0"/>
              <a:t>To </a:t>
            </a:r>
            <a:r>
              <a:rPr lang="en-US" b="1" dirty="0"/>
              <a:t>provide basic palliative care services </a:t>
            </a:r>
            <a:r>
              <a:rPr lang="en-US" dirty="0"/>
              <a:t>at district level and its integration into district healthcare delivery system.</a:t>
            </a:r>
            <a:endParaRPr lang="en-IN" dirty="0"/>
          </a:p>
          <a:p>
            <a:pPr marL="568325" indent="-568325" algn="just">
              <a:buFont typeface="Wingdings" pitchFamily="2" charset="2"/>
              <a:buChar char="§"/>
            </a:pPr>
            <a:r>
              <a:rPr lang="en-US" dirty="0"/>
              <a:t>To </a:t>
            </a:r>
            <a:r>
              <a:rPr lang="en-US" b="1" dirty="0"/>
              <a:t>build capacity for delivery </a:t>
            </a:r>
            <a:r>
              <a:rPr lang="en-US" dirty="0"/>
              <a:t>of palliative care services in terms of infrastructure, equipment and human resource.</a:t>
            </a:r>
            <a:endParaRPr lang="en-IN" dirty="0"/>
          </a:p>
          <a:p>
            <a:pPr marL="568325" indent="-568325" algn="just">
              <a:buFont typeface="Wingdings" pitchFamily="2" charset="2"/>
              <a:buChar char="§"/>
            </a:pPr>
            <a:r>
              <a:rPr lang="en-US" dirty="0"/>
              <a:t>To promote </a:t>
            </a:r>
            <a:r>
              <a:rPr lang="en-US" b="1" dirty="0"/>
              <a:t>community awareness </a:t>
            </a:r>
            <a:r>
              <a:rPr lang="en-US" dirty="0"/>
              <a:t>and participation in the delivery of palliative care services.</a:t>
            </a:r>
            <a:endParaRPr lang="en-IN" sz="2400" dirty="0"/>
          </a:p>
          <a:p>
            <a:pPr marL="568325" indent="-568325" algn="just">
              <a:buFont typeface="Wingdings" pitchFamily="2" charset="2"/>
              <a:buChar char="§"/>
            </a:pPr>
            <a:r>
              <a:rPr lang="en-US" dirty="0"/>
              <a:t>To broad-base palliative care into other related programs</a:t>
            </a:r>
            <a:r>
              <a:rPr lang="en-US" dirty="0" smtClean="0"/>
              <a:t>.</a:t>
            </a:r>
            <a:endParaRPr lang="en-IN" u="sng" dirty="0"/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85DA8170-F45A-439C-A13C-1F85CB5E544E}"/>
              </a:ext>
            </a:extLst>
          </p:cNvPr>
          <p:cNvSpPr txBox="1">
            <a:spLocks/>
          </p:cNvSpPr>
          <p:nvPr/>
        </p:nvSpPr>
        <p:spPr>
          <a:xfrm>
            <a:off x="13247" y="3794"/>
            <a:ext cx="12192000" cy="84638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182880" anchor="b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IN" sz="4000" b="1" dirty="0"/>
              <a:t>NPPC Programme : Goal, Objective &amp; Targets</a:t>
            </a:r>
            <a:endParaRPr lang="en-IN" sz="4000" b="1" spc="-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6331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6" y="1091334"/>
            <a:ext cx="11236035" cy="2926484"/>
          </a:xfrm>
        </p:spPr>
        <p:txBody>
          <a:bodyPr/>
          <a:lstStyle/>
          <a:p>
            <a:pPr marL="568325" indent="-568325" algn="just">
              <a:lnSpc>
                <a:spcPct val="150000"/>
              </a:lnSpc>
              <a:buNone/>
            </a:pPr>
            <a:r>
              <a:rPr lang="en-IN" b="1" u="sng" dirty="0" smtClean="0">
                <a:solidFill>
                  <a:srgbClr val="FF0000"/>
                </a:solidFill>
              </a:rPr>
              <a:t>Target:</a:t>
            </a:r>
          </a:p>
          <a:p>
            <a:pPr marL="568325" indent="-568325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600" dirty="0" smtClean="0"/>
              <a:t>To be established in all 41 districts/</a:t>
            </a:r>
            <a:r>
              <a:rPr lang="en-IN" sz="2600" dirty="0" err="1" smtClean="0"/>
              <a:t>corportions</a:t>
            </a:r>
            <a:r>
              <a:rPr lang="en-IN" sz="2600" dirty="0" smtClean="0"/>
              <a:t>. At present in 14 districts.</a:t>
            </a:r>
          </a:p>
          <a:p>
            <a:pPr marL="568325" indent="-568325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600" dirty="0" smtClean="0"/>
              <a:t>Home visit to be started for bedridden patients for palliative care</a:t>
            </a:r>
          </a:p>
          <a:p>
            <a:pPr marL="568325" indent="-568325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600" dirty="0" smtClean="0"/>
              <a:t>Day care Chemotherapy centre.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IN" b="1" u="sng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85DA8170-F45A-439C-A13C-1F85CB5E544E}"/>
              </a:ext>
            </a:extLst>
          </p:cNvPr>
          <p:cNvSpPr txBox="1">
            <a:spLocks/>
          </p:cNvSpPr>
          <p:nvPr/>
        </p:nvSpPr>
        <p:spPr>
          <a:xfrm>
            <a:off x="13247" y="3794"/>
            <a:ext cx="12192000" cy="84638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182880" anchor="b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IN" sz="4000" b="1" dirty="0"/>
              <a:t>NPPC Programme : Goal, Objective &amp; Targets</a:t>
            </a:r>
            <a:endParaRPr lang="en-IN" sz="4000" b="1" spc="-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421259"/>
          </a:xfrm>
        </p:spPr>
        <p:txBody>
          <a:bodyPr>
            <a:normAutofit fontScale="90000"/>
          </a:bodyPr>
          <a:lstStyle/>
          <a:p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" y="858982"/>
            <a:ext cx="11850624" cy="5715554"/>
          </a:xfrm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Autofit/>
          </a:bodyPr>
          <a:lstStyle/>
          <a:p>
            <a:pPr marL="290513" lvl="0" indent="-290513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Char char="•"/>
            </a:pPr>
            <a:r>
              <a:rPr lang="en-US" altLang="en-US" sz="22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Enrollment</a:t>
            </a:r>
            <a:r>
              <a:rPr lang="en-US" altLang="en-US" sz="2200" b="1" dirty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, Screening &amp; Early Detection for NCDs:</a:t>
            </a:r>
            <a:r>
              <a:rPr lang="en-US" altLang="en-US" sz="2200" dirty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290513" lvl="0" indent="-290513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en-US" altLang="en-US" sz="2200" dirty="0">
                <a:ea typeface="Times New Roman" panose="02020603050405020304" pitchFamily="18" charset="0"/>
                <a:cs typeface="Calibri" panose="020F0502020204030204" pitchFamily="34" charset="0"/>
              </a:rPr>
              <a:t>CBAC form filled by ASHA during home visit. </a:t>
            </a:r>
          </a:p>
          <a:p>
            <a:pPr marL="290513" lvl="0" indent="-290513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en-US" altLang="en-US" sz="2200" dirty="0">
                <a:ea typeface="Times New Roman" panose="02020603050405020304" pitchFamily="18" charset="0"/>
                <a:cs typeface="Calibri" panose="020F0502020204030204" pitchFamily="34" charset="0"/>
              </a:rPr>
              <a:t>Primary Screening &amp; Early detection of 30+ population by Field worker (CHO/MPHW/FHW) for various </a:t>
            </a:r>
            <a:r>
              <a:rPr lang="en-US" altLang="en-US" sz="22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NCDs – DM</a:t>
            </a:r>
            <a:r>
              <a:rPr lang="en-US" altLang="en-US" sz="2200" dirty="0">
                <a:ea typeface="Times New Roman" panose="02020603050405020304" pitchFamily="18" charset="0"/>
                <a:cs typeface="Calibri" panose="020F0502020204030204" pitchFamily="34" charset="0"/>
              </a:rPr>
              <a:t>, HTN &amp; 3 type of Cancer (Oral/breast/cervical)</a:t>
            </a:r>
          </a:p>
          <a:p>
            <a:pPr marL="747713" lvl="0" indent="-414338" algn="just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altLang="en-US" sz="2200" dirty="0" smtClean="0"/>
              <a:t>DM</a:t>
            </a:r>
            <a:r>
              <a:rPr lang="en-US" altLang="en-US" sz="2200" dirty="0"/>
              <a:t>, HTN using glucometer and digital BP instrument</a:t>
            </a:r>
          </a:p>
          <a:p>
            <a:pPr marL="747713" lvl="0" indent="-414338" algn="just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altLang="en-US" sz="2200" dirty="0" smtClean="0"/>
              <a:t>Early </a:t>
            </a:r>
            <a:r>
              <a:rPr lang="en-US" altLang="en-US" sz="2200" dirty="0"/>
              <a:t>detection of 3 type of cancer: Counselling on Self examination of Breast by ASHA for Breast cancer, VIA &amp; PAP Smear test for Cervical cancer, Oral </a:t>
            </a:r>
            <a:r>
              <a:rPr lang="en-US" altLang="en-US" sz="2200" dirty="0">
                <a:ea typeface="Times New Roman" panose="02020603050405020304" pitchFamily="18" charset="0"/>
                <a:cs typeface="Calibri" panose="020F0502020204030204" pitchFamily="34" charset="0"/>
              </a:rPr>
              <a:t>cavity examination using oral kit for Oral cancer </a:t>
            </a:r>
          </a:p>
          <a:p>
            <a:pPr marL="290513" indent="-290513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Examination </a:t>
            </a:r>
            <a:r>
              <a:rPr lang="en-US" altLang="en-US" sz="2200" b="1" dirty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&amp; </a:t>
            </a:r>
            <a:r>
              <a:rPr lang="en-US" altLang="en-US" sz="22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diagnosis –</a:t>
            </a:r>
            <a:r>
              <a:rPr lang="en-US" altLang="en-US" sz="2200" b="1" dirty="0" smtClean="0">
                <a:solidFill>
                  <a:srgbClr val="FF0000"/>
                </a:solidFill>
                <a:cs typeface="Calibri" panose="020F0502020204030204" pitchFamily="34" charset="0"/>
              </a:rPr>
              <a:t> </a:t>
            </a:r>
            <a:r>
              <a:rPr lang="en-IN" sz="2200" dirty="0" smtClean="0"/>
              <a:t>After </a:t>
            </a:r>
            <a:r>
              <a:rPr lang="en-IN" sz="2200" dirty="0"/>
              <a:t>screening medical examination and treatment by Medical officer  or specialist consultation via Telemedicine</a:t>
            </a:r>
            <a:r>
              <a:rPr lang="en-US" sz="2200" dirty="0"/>
              <a:t>.</a:t>
            </a:r>
          </a:p>
          <a:p>
            <a:pPr marL="290513" indent="-290513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b="1" dirty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Referral and </a:t>
            </a:r>
            <a:r>
              <a:rPr lang="en-US" altLang="en-US" sz="22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management </a:t>
            </a:r>
            <a:r>
              <a:rPr lang="en-US" altLang="en-US" sz="2200" dirty="0" smtClean="0">
                <a:cs typeface="Calibri" panose="020F0502020204030204" pitchFamily="34" charset="0"/>
              </a:rPr>
              <a:t>of </a:t>
            </a:r>
            <a:r>
              <a:rPr lang="en-US" altLang="en-US" sz="2200" dirty="0">
                <a:cs typeface="Calibri" panose="020F0502020204030204" pitchFamily="34" charset="0"/>
              </a:rPr>
              <a:t>severe cases of NCD at higher center.</a:t>
            </a:r>
          </a:p>
          <a:p>
            <a:pPr marL="290513" indent="-290513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Treatment –</a:t>
            </a:r>
            <a:r>
              <a:rPr lang="en-US" sz="2200" b="1" dirty="0" smtClean="0">
                <a:solidFill>
                  <a:srgbClr val="FF9933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IN" sz="2200" dirty="0" smtClean="0"/>
              <a:t>After </a:t>
            </a:r>
            <a:r>
              <a:rPr lang="en-IN" sz="2200" dirty="0"/>
              <a:t>screening medical examination and treatment by Medical officer  or specialist consultation via Telemedicine</a:t>
            </a:r>
            <a:endParaRPr lang="en-US" sz="2200" dirty="0"/>
          </a:p>
          <a:p>
            <a:pPr marL="290513" indent="-290513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sz="22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Health </a:t>
            </a:r>
            <a:r>
              <a:rPr lang="en-IN" sz="2200" b="1" dirty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ID card </a:t>
            </a:r>
            <a:r>
              <a:rPr lang="en-IN" sz="2200" dirty="0"/>
              <a:t>generation of 1.5 crore people and provision of NCD Health </a:t>
            </a:r>
            <a:r>
              <a:rPr lang="en-IN" sz="2200" dirty="0" smtClean="0"/>
              <a:t>Card</a:t>
            </a:r>
            <a:endParaRPr lang="en-US" sz="2200" dirty="0">
              <a:cs typeface="Calibri" panose="020F050202020403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85DA8170-F45A-439C-A13C-1F85CB5E544E}"/>
              </a:ext>
            </a:extLst>
          </p:cNvPr>
          <p:cNvSpPr txBox="1">
            <a:spLocks/>
          </p:cNvSpPr>
          <p:nvPr/>
        </p:nvSpPr>
        <p:spPr>
          <a:xfrm>
            <a:off x="0" y="-52956"/>
            <a:ext cx="12192000" cy="80021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182880" anchor="b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t"/>
            <a:r>
              <a:rPr lang="en-US" sz="4000" b="1" dirty="0"/>
              <a:t>NCD Implementation in Gujarat State: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2697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764" y="1011382"/>
            <a:ext cx="11194472" cy="5403273"/>
          </a:xfrm>
        </p:spPr>
        <p:txBody>
          <a:bodyPr>
            <a:normAutofit/>
          </a:bodyPr>
          <a:lstStyle/>
          <a:p>
            <a:pPr marL="457200" indent="-45720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>
                <a:srgbClr val="FF0000"/>
              </a:buClr>
            </a:pPr>
            <a:r>
              <a:rPr lang="en-US" sz="2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Promoting awareness and lifestyle in the community - </a:t>
            </a:r>
          </a:p>
          <a:p>
            <a:pPr marL="914400" indent="-457200" algn="just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US" sz="2600" dirty="0" smtClean="0"/>
              <a:t>Health day celebration and competitions with the help of school colleges and voluntary organizations.</a:t>
            </a:r>
            <a:endParaRPr lang="en-IN" sz="2600" spc="-1" dirty="0" smtClean="0">
              <a:solidFill>
                <a:srgbClr val="000000"/>
              </a:solidFill>
            </a:endParaRPr>
          </a:p>
          <a:p>
            <a:pPr marL="914400" indent="-457200" algn="just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US" sz="2600" dirty="0" smtClean="0"/>
              <a:t>Promotions for a healthier lifestyle using p</a:t>
            </a:r>
            <a:r>
              <a:rPr lang="en-IN" sz="2600" spc="-1" dirty="0" smtClean="0">
                <a:solidFill>
                  <a:srgbClr val="000000"/>
                </a:solidFill>
              </a:rPr>
              <a:t>pamphlets, flipcharts, banners and boards</a:t>
            </a:r>
            <a:endParaRPr lang="gu-IN" sz="2600" spc="-1" dirty="0" smtClean="0">
              <a:solidFill>
                <a:srgbClr val="000000"/>
              </a:solidFill>
            </a:endParaRPr>
          </a:p>
          <a:p>
            <a:pPr marL="914400" indent="-457200" algn="just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IN" sz="2600" spc="-1" dirty="0" smtClean="0">
                <a:solidFill>
                  <a:srgbClr val="000000"/>
                </a:solidFill>
              </a:rPr>
              <a:t>Promotion through various mass media</a:t>
            </a:r>
          </a:p>
          <a:p>
            <a:pPr marL="457200" lvl="0" indent="-45720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>
                <a:srgbClr val="FF0000"/>
              </a:buClr>
              <a:buFontTx/>
              <a:buChar char="•"/>
            </a:pPr>
            <a:r>
              <a:rPr lang="en-US" altLang="en-US" sz="2600" b="1" dirty="0" smtClean="0"/>
              <a:t> </a:t>
            </a:r>
            <a:r>
              <a:rPr lang="en-US" altLang="en-US" sz="2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Services through HWC for NCD: </a:t>
            </a:r>
          </a:p>
          <a:p>
            <a:pPr marL="914400" lvl="0" indent="-457200" algn="just" fontAlgn="base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US" altLang="en-US" sz="2600" dirty="0" smtClean="0"/>
              <a:t> Availability of all antihypertensive and anti diabetic drugs as per EDL</a:t>
            </a:r>
          </a:p>
          <a:p>
            <a:pPr marL="914400" lvl="0" indent="-457200" algn="just" fontAlgn="base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US" altLang="en-US" sz="2600" dirty="0" smtClean="0"/>
              <a:t>Availability of essential equipment such as </a:t>
            </a:r>
            <a:r>
              <a:rPr lang="en-US" altLang="en-US" sz="2600" dirty="0" err="1" smtClean="0"/>
              <a:t>Glucometer</a:t>
            </a:r>
            <a:r>
              <a:rPr lang="en-US" altLang="en-US" sz="2600" dirty="0" smtClean="0"/>
              <a:t>, Weighing Scale,  Sphygmomanometer, </a:t>
            </a:r>
            <a:r>
              <a:rPr lang="en-US" altLang="en-US" sz="2600" dirty="0" err="1" smtClean="0"/>
              <a:t>Stediometer</a:t>
            </a:r>
            <a:r>
              <a:rPr lang="en-US" altLang="en-US" sz="2600" dirty="0" smtClean="0"/>
              <a:t>, Oral Kit, VIA kit etc. </a:t>
            </a:r>
            <a:endParaRPr lang="en-US" sz="2600" dirty="0"/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85DA8170-F45A-439C-A13C-1F85CB5E544E}"/>
              </a:ext>
            </a:extLst>
          </p:cNvPr>
          <p:cNvSpPr txBox="1">
            <a:spLocks/>
          </p:cNvSpPr>
          <p:nvPr/>
        </p:nvSpPr>
        <p:spPr>
          <a:xfrm>
            <a:off x="0" y="2464"/>
            <a:ext cx="12192000" cy="80021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182880" anchor="b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t"/>
            <a:r>
              <a:rPr lang="en-US" sz="4000" b="1" dirty="0"/>
              <a:t>NCD Implementation in Gujarat State: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274" y="822960"/>
            <a:ext cx="11422241" cy="5051367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0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7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IHCI –</a:t>
            </a:r>
            <a:r>
              <a:rPr lang="en-US" sz="2700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IN" sz="2700" dirty="0" smtClean="0"/>
              <a:t>Indian </a:t>
            </a:r>
            <a:r>
              <a:rPr lang="en-IN" sz="2700" dirty="0"/>
              <a:t>Hypertension Control Initiative (IHCI)Indian Hypertension Control </a:t>
            </a:r>
            <a:r>
              <a:rPr lang="en-IN" sz="2700" b="1" dirty="0"/>
              <a:t>Initiative (IHCI)</a:t>
            </a:r>
            <a:r>
              <a:rPr lang="en-US" sz="2700" b="1" dirty="0">
                <a:cs typeface="Calibri" panose="020F0502020204030204" pitchFamily="34" charset="0"/>
              </a:rPr>
              <a:t>- in all 41 districts &amp; corporations</a:t>
            </a:r>
            <a:endParaRPr lang="en-US" sz="2700" b="1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 indent="-457200" algn="just">
              <a:lnSpc>
                <a:spcPct val="10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Care of Geriatric </a:t>
            </a:r>
            <a:r>
              <a:rPr lang="en-US" sz="27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Patient – </a:t>
            </a:r>
            <a:endParaRPr lang="en-US" sz="2700" b="1" dirty="0">
              <a:solidFill>
                <a:srgbClr val="FF0000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914400" indent="-457200" algn="just" fontAlgn="base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US" sz="2700" dirty="0"/>
              <a:t>Reservation of beds for elderly patient at all PHIs. </a:t>
            </a:r>
          </a:p>
          <a:p>
            <a:pPr marL="914400" indent="-457200" algn="just" fontAlgn="base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US" sz="2700" dirty="0"/>
              <a:t>Separate queue for elderly at case window, pharmacy, laboratory, physiotherapy etc. for prioritizing them and reducing their waiting time </a:t>
            </a:r>
          </a:p>
          <a:p>
            <a:pPr marL="457200" indent="-457200" algn="just">
              <a:lnSpc>
                <a:spcPct val="10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7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Palliative </a:t>
            </a:r>
            <a:r>
              <a:rPr lang="en-US" sz="2700" b="1" dirty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care</a:t>
            </a:r>
            <a:r>
              <a:rPr lang="en-US" sz="27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r>
              <a:rPr lang="en-US" sz="2700" dirty="0" smtClean="0"/>
              <a:t>Awareness </a:t>
            </a:r>
            <a:r>
              <a:rPr lang="en-US" sz="2700" dirty="0"/>
              <a:t>creation on palliative by field workers.</a:t>
            </a:r>
          </a:p>
          <a:p>
            <a:pPr marL="457200" indent="-457200" algn="just">
              <a:lnSpc>
                <a:spcPct val="10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en-US" sz="2700" b="1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Teleconsultation</a:t>
            </a:r>
            <a:r>
              <a:rPr lang="en-US" altLang="en-US" sz="27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r>
              <a:rPr lang="en-US" altLang="en-US" sz="2700" b="1" dirty="0" smtClean="0">
                <a:solidFill>
                  <a:srgbClr val="FF9933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US" sz="2700" dirty="0" smtClean="0"/>
              <a:t>The </a:t>
            </a:r>
            <a:r>
              <a:rPr lang="en-US" altLang="en-US" sz="2700" dirty="0"/>
              <a:t>services of specialist’s consultation are made available via telemedicine</a:t>
            </a:r>
            <a:r>
              <a:rPr lang="en-US" altLang="en-US" sz="2700" dirty="0" smtClean="0"/>
              <a:t>.</a:t>
            </a:r>
            <a:endParaRPr lang="en-IN" sz="2700" dirty="0"/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85DA8170-F45A-439C-A13C-1F85CB5E544E}"/>
              </a:ext>
            </a:extLst>
          </p:cNvPr>
          <p:cNvSpPr txBox="1">
            <a:spLocks/>
          </p:cNvSpPr>
          <p:nvPr/>
        </p:nvSpPr>
        <p:spPr>
          <a:xfrm>
            <a:off x="0" y="-52956"/>
            <a:ext cx="12192000" cy="80021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182880" anchor="b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t"/>
            <a:r>
              <a:rPr lang="en-US" sz="4000" b="1" dirty="0"/>
              <a:t>NCD Implementation in Gujarat State: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7643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619" y="942110"/>
            <a:ext cx="11249890" cy="5583382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</a:pPr>
            <a:r>
              <a:rPr lang="en-US" sz="2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Day Care Chemotherapy Centers: </a:t>
            </a:r>
            <a:r>
              <a:rPr lang="en-US" sz="2600" dirty="0" smtClean="0"/>
              <a:t>35 Day care Chemotherapy centers have been made across 33 districts of Gujarat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</a:pPr>
            <a:r>
              <a:rPr lang="en-US" sz="2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Opportunistic screening: </a:t>
            </a:r>
            <a:r>
              <a:rPr lang="en-US" sz="2600" dirty="0" smtClean="0"/>
              <a:t>Screening of all patients (30+) coming at all PHIs for common NCDs such DM, HTN, Cancers (oral/breast/cervical) 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</a:pPr>
            <a:r>
              <a:rPr lang="en-US" sz="2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Patient Tracking </a:t>
            </a:r>
            <a:r>
              <a:rPr lang="en-US" sz="2600" dirty="0" smtClean="0"/>
              <a:t>and monitoring: using GOI CPHC- NCD portal 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</a:pPr>
            <a:r>
              <a:rPr lang="en-US" altLang="en-US" sz="2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Reduction in Out of pocket expenditure</a:t>
            </a:r>
            <a:r>
              <a:rPr lang="en-US" altLang="en-US" sz="2600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r>
              <a:rPr lang="en-US" altLang="en-US" sz="2600" dirty="0" smtClean="0"/>
              <a:t>Confirmed Patients of NCDs are benefitted under </a:t>
            </a:r>
            <a:r>
              <a:rPr lang="en-US" altLang="en-US" sz="2600" dirty="0" err="1" smtClean="0"/>
              <a:t>Ayushman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Bharat’s</a:t>
            </a:r>
            <a:r>
              <a:rPr lang="en-US" altLang="en-US" sz="2600" dirty="0" smtClean="0"/>
              <a:t> PMJAY Scheme who are referred to higher centers. 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</a:pPr>
            <a:r>
              <a:rPr lang="en-US" sz="2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Deafness:</a:t>
            </a:r>
            <a:r>
              <a:rPr lang="en-US" sz="2600" b="1" dirty="0" smtClean="0">
                <a:solidFill>
                  <a:srgbClr val="FF9933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600" dirty="0" smtClean="0"/>
              <a:t>Early identification, diagnosis and treatment of ear problems responsible for hearing </a:t>
            </a:r>
            <a:r>
              <a:rPr lang="en-IN" sz="2600" dirty="0" smtClean="0"/>
              <a:t>loss and deafness. Medically rehabilitation of </a:t>
            </a:r>
            <a:r>
              <a:rPr lang="en-US" sz="2600" dirty="0" smtClean="0"/>
              <a:t>persons of all age groups, suffering with deafness. Provision of hearing aid to those requiring it at District Hospital level.</a:t>
            </a:r>
            <a:endParaRPr lang="en-US" sz="2600" dirty="0"/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85DA8170-F45A-439C-A13C-1F85CB5E544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80021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182880" anchor="b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t"/>
            <a:r>
              <a:rPr lang="en-US" sz="4000" b="1" dirty="0"/>
              <a:t>NCD Implementation in Gujarat State: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15635" y="304801"/>
            <a:ext cx="11277600" cy="5971309"/>
            <a:chOff x="415635" y="304801"/>
            <a:chExt cx="11277600" cy="5971309"/>
          </a:xfrm>
        </p:grpSpPr>
        <p:sp>
          <p:nvSpPr>
            <p:cNvPr id="2" name="TextBox 1">
              <a:extLst>
                <a:ext uri="{FF2B5EF4-FFF2-40B4-BE49-F238E27FC236}">
                  <a16:creationId xmlns="" xmlns:a16="http://schemas.microsoft.com/office/drawing/2014/main" id="{97694F0C-50F7-4F87-AF98-C8C796B2EB0E}"/>
                </a:ext>
              </a:extLst>
            </p:cNvPr>
            <p:cNvSpPr txBox="1"/>
            <p:nvPr/>
          </p:nvSpPr>
          <p:spPr>
            <a:xfrm>
              <a:off x="6499951" y="4715219"/>
              <a:ext cx="4990641" cy="914400"/>
            </a:xfrm>
            <a:prstGeom prst="rect">
              <a:avLst/>
            </a:prstGeom>
          </p:spPr>
          <p:txBody>
            <a:bodyPr vert="horz" wrap="none" lIns="0" tIns="0" rIns="0" bIns="0" rtlCol="0">
              <a:no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Thank You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="" xmlns:a16="http://schemas.microsoft.com/office/drawing/2014/main" id="{0FF89E59-3C07-47EE-B25D-9AF454106494}"/>
                </a:ext>
              </a:extLst>
            </p:cNvPr>
            <p:cNvSpPr txBox="1"/>
            <p:nvPr/>
          </p:nvSpPr>
          <p:spPr>
            <a:xfrm>
              <a:off x="3220456" y="2927028"/>
              <a:ext cx="5563518" cy="813699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algn="ctr"/>
              <a:r>
                <a:rPr lang="en-US" sz="5400" b="1" dirty="0">
                  <a:solidFill>
                    <a:schemeClr val="accent5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Thank You</a:t>
              </a:r>
            </a:p>
          </p:txBody>
        </p:sp>
        <p:pic>
          <p:nvPicPr>
            <p:cNvPr id="5" name="Picture 2" descr="Emoji World Smileys &amp; Emoji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8811490" y="3394364"/>
              <a:ext cx="2881745" cy="2881746"/>
            </a:xfrm>
            <a:prstGeom prst="rect">
              <a:avLst/>
            </a:prstGeom>
            <a:noFill/>
          </p:spPr>
        </p:pic>
        <p:pic>
          <p:nvPicPr>
            <p:cNvPr id="6" name="Picture 2" descr="Emoji World Smileys &amp; Emoji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5635" y="304801"/>
              <a:ext cx="2881745" cy="2881746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="" xmlns:p14="http://schemas.microsoft.com/office/powerpoint/2010/main" val="4135294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2"/>
          <p:cNvSpPr txBox="1"/>
          <p:nvPr/>
        </p:nvSpPr>
        <p:spPr>
          <a:xfrm>
            <a:off x="4516581" y="1191494"/>
            <a:ext cx="7412182" cy="5417127"/>
          </a:xfrm>
          <a:prstGeom prst="rect">
            <a:avLst/>
          </a:prstGeom>
          <a:noFill/>
          <a:ln>
            <a:noFill/>
          </a:ln>
        </p:spPr>
        <p:txBody>
          <a:bodyPr lIns="121917" tIns="60958" rIns="121917" bIns="60958">
            <a:noAutofit/>
          </a:bodyPr>
          <a:lstStyle/>
          <a:p>
            <a:pPr marL="401638" indent="-401638" algn="just">
              <a:spcBef>
                <a:spcPts val="1335"/>
              </a:spcBef>
              <a:spcAft>
                <a:spcPts val="1065"/>
              </a:spcAft>
              <a:buClr>
                <a:srgbClr val="000000"/>
              </a:buClr>
              <a:buFont typeface="Arial" pitchFamily="34" charset="0"/>
              <a:buChar char="•"/>
              <a:tabLst>
                <a:tab pos="401638" algn="l"/>
              </a:tabLst>
            </a:pPr>
            <a:r>
              <a:rPr lang="en-IN" sz="2200" spc="-1" dirty="0">
                <a:solidFill>
                  <a:srgbClr val="000000"/>
                </a:solidFill>
                <a:latin typeface="Calibri"/>
              </a:rPr>
              <a:t>To </a:t>
            </a:r>
            <a:r>
              <a:rPr lang="en-IN" sz="2200" dirty="0"/>
              <a:t>reduce risk factors of NCDs among all </a:t>
            </a:r>
            <a:r>
              <a:rPr lang="en-IN" sz="2200" dirty="0" smtClean="0"/>
              <a:t>people of </a:t>
            </a:r>
            <a:r>
              <a:rPr lang="en-IN" sz="2200" dirty="0"/>
              <a:t>Gujarat through </a:t>
            </a:r>
            <a:r>
              <a:rPr lang="en-IN" sz="2200" dirty="0" err="1"/>
              <a:t>promotive</a:t>
            </a:r>
            <a:r>
              <a:rPr lang="en-IN" sz="2200" dirty="0"/>
              <a:t> health measures</a:t>
            </a:r>
            <a:endParaRPr lang="en-IN" sz="2200" spc="-1" dirty="0">
              <a:solidFill>
                <a:srgbClr val="000000"/>
              </a:solidFill>
              <a:latin typeface="Calibri"/>
            </a:endParaRPr>
          </a:p>
          <a:p>
            <a:pPr marL="401638" indent="-401638" algn="just">
              <a:spcBef>
                <a:spcPts val="1335"/>
              </a:spcBef>
              <a:spcAft>
                <a:spcPts val="1065"/>
              </a:spcAft>
              <a:buClr>
                <a:srgbClr val="000000"/>
              </a:buClr>
              <a:buFont typeface="Arial" pitchFamily="34" charset="0"/>
              <a:buChar char="•"/>
            </a:pPr>
            <a:r>
              <a:rPr lang="en-IN" sz="2200" spc="-1" dirty="0">
                <a:solidFill>
                  <a:srgbClr val="000000"/>
                </a:solidFill>
                <a:latin typeface="Calibri"/>
              </a:rPr>
              <a:t>To provide screening to treatment facility to </a:t>
            </a:r>
            <a:r>
              <a:rPr lang="en-IN" sz="2200" spc="-1" dirty="0" smtClean="0">
                <a:solidFill>
                  <a:srgbClr val="000000"/>
                </a:solidFill>
                <a:latin typeface="Calibri"/>
              </a:rPr>
              <a:t>around 3 </a:t>
            </a:r>
            <a:r>
              <a:rPr lang="en-IN" sz="2200" spc="-1" dirty="0" err="1">
                <a:solidFill>
                  <a:srgbClr val="000000"/>
                </a:solidFill>
                <a:latin typeface="Calibri"/>
              </a:rPr>
              <a:t>crore</a:t>
            </a:r>
            <a:r>
              <a:rPr lang="en-IN" sz="2200" spc="-1" dirty="0">
                <a:solidFill>
                  <a:srgbClr val="000000"/>
                </a:solidFill>
                <a:latin typeface="Calibri"/>
              </a:rPr>
              <a:t> falling in the age of 30 </a:t>
            </a:r>
            <a:r>
              <a:rPr lang="en-IN" sz="2200" spc="-1" dirty="0" smtClean="0">
                <a:solidFill>
                  <a:srgbClr val="000000"/>
                </a:solidFill>
                <a:latin typeface="Calibri"/>
              </a:rPr>
              <a:t>or above</a:t>
            </a:r>
            <a:endParaRPr lang="en-IN" sz="2200" spc="-1" dirty="0">
              <a:solidFill>
                <a:srgbClr val="000000"/>
              </a:solidFill>
              <a:latin typeface="Calibri"/>
            </a:endParaRPr>
          </a:p>
          <a:p>
            <a:pPr marL="610065" indent="-609585" algn="just">
              <a:spcBef>
                <a:spcPts val="1335"/>
              </a:spcBef>
              <a:spcAft>
                <a:spcPts val="1065"/>
              </a:spcAft>
              <a:buClr>
                <a:srgbClr val="000000"/>
              </a:buClr>
              <a:buFont typeface="Arial" pitchFamily="34" charset="0"/>
              <a:buChar char="•"/>
            </a:pPr>
            <a:r>
              <a:rPr lang="en-US" sz="2200" b="1" u="sng" dirty="0"/>
              <a:t>Diseases covered </a:t>
            </a:r>
            <a:r>
              <a:rPr lang="gu-IN" sz="2200" b="1" u="sng" spc="-1" dirty="0">
                <a:solidFill>
                  <a:srgbClr val="000000"/>
                </a:solidFill>
                <a:latin typeface="Calibri"/>
              </a:rPr>
              <a:t>:</a:t>
            </a:r>
            <a:endParaRPr lang="en-IN" sz="2200" b="1" u="sng" spc="-1" dirty="0">
              <a:solidFill>
                <a:srgbClr val="000000"/>
              </a:solidFill>
              <a:latin typeface="Calibri"/>
            </a:endParaRPr>
          </a:p>
          <a:p>
            <a:pPr marL="1219650" lvl="1" indent="-609585" algn="just">
              <a:spcBef>
                <a:spcPts val="133"/>
              </a:spcBef>
              <a:spcAft>
                <a:spcPts val="133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IN" sz="2200" b="1" spc="-1" dirty="0">
                <a:solidFill>
                  <a:srgbClr val="000000"/>
                </a:solidFill>
                <a:latin typeface="Calibri"/>
              </a:rPr>
              <a:t>Hypertension</a:t>
            </a:r>
          </a:p>
          <a:p>
            <a:pPr marL="1219650" lvl="1" indent="-609585" algn="just">
              <a:spcBef>
                <a:spcPts val="133"/>
              </a:spcBef>
              <a:spcAft>
                <a:spcPts val="133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IN" sz="2200" b="1" spc="-1" dirty="0">
                <a:solidFill>
                  <a:srgbClr val="000000"/>
                </a:solidFill>
                <a:latin typeface="Calibri"/>
              </a:rPr>
              <a:t>Diabetes</a:t>
            </a:r>
          </a:p>
          <a:p>
            <a:pPr marL="1219650" lvl="1" indent="-609585" algn="just">
              <a:spcBef>
                <a:spcPts val="133"/>
              </a:spcBef>
              <a:spcAft>
                <a:spcPts val="133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IN" sz="2200" b="1" spc="-1" dirty="0">
                <a:solidFill>
                  <a:srgbClr val="000000"/>
                </a:solidFill>
                <a:latin typeface="Calibri"/>
              </a:rPr>
              <a:t>Cardiovascular disease</a:t>
            </a:r>
          </a:p>
          <a:p>
            <a:pPr marL="1219650" lvl="1" indent="-609585" algn="just">
              <a:spcBef>
                <a:spcPts val="133"/>
              </a:spcBef>
              <a:spcAft>
                <a:spcPts val="133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IN" sz="2200" b="1" spc="-1" dirty="0">
                <a:solidFill>
                  <a:srgbClr val="000000"/>
                </a:solidFill>
                <a:latin typeface="Calibri"/>
              </a:rPr>
              <a:t>Stroke</a:t>
            </a:r>
          </a:p>
          <a:p>
            <a:pPr marL="1219650" lvl="1" indent="-609585" algn="just">
              <a:spcBef>
                <a:spcPts val="133"/>
              </a:spcBef>
              <a:spcAft>
                <a:spcPts val="133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IN" sz="2200" b="1" spc="-1" dirty="0">
                <a:solidFill>
                  <a:srgbClr val="000000"/>
                </a:solidFill>
                <a:latin typeface="Calibri"/>
              </a:rPr>
              <a:t>Oral/Breast/ Cervical Cancer</a:t>
            </a:r>
          </a:p>
          <a:p>
            <a:pPr marL="1219650" lvl="1" indent="-609585" algn="just">
              <a:spcBef>
                <a:spcPts val="133"/>
              </a:spcBef>
              <a:spcAft>
                <a:spcPts val="133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IN" sz="2200" b="1" spc="-1" dirty="0">
                <a:solidFill>
                  <a:srgbClr val="000000"/>
                </a:solidFill>
                <a:latin typeface="Calibri"/>
              </a:rPr>
              <a:t>CKD</a:t>
            </a:r>
          </a:p>
          <a:p>
            <a:pPr marL="1219650" lvl="1" indent="-609585" algn="just">
              <a:spcBef>
                <a:spcPts val="133"/>
              </a:spcBef>
              <a:spcAft>
                <a:spcPts val="133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IN" sz="2200" b="1" spc="-1" dirty="0">
                <a:solidFill>
                  <a:srgbClr val="000000"/>
                </a:solidFill>
                <a:latin typeface="Calibri"/>
              </a:rPr>
              <a:t>COPD</a:t>
            </a:r>
          </a:p>
          <a:p>
            <a:pPr marL="1219650" lvl="1" indent="-609585" algn="just">
              <a:spcBef>
                <a:spcPts val="133"/>
              </a:spcBef>
              <a:spcAft>
                <a:spcPts val="133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IN" sz="2200" b="1" spc="-1" dirty="0" smtClean="0">
                <a:solidFill>
                  <a:srgbClr val="000000"/>
                </a:solidFill>
                <a:latin typeface="Calibri"/>
              </a:rPr>
              <a:t>NAFLD</a:t>
            </a:r>
            <a:endParaRPr lang="en-IN" sz="2200" b="1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85DA8170-F45A-439C-A13C-1F85CB5E544E}"/>
              </a:ext>
            </a:extLst>
          </p:cNvPr>
          <p:cNvSpPr txBox="1">
            <a:spLocks/>
          </p:cNvSpPr>
          <p:nvPr/>
        </p:nvSpPr>
        <p:spPr>
          <a:xfrm>
            <a:off x="0" y="-15388"/>
            <a:ext cx="12192000" cy="104644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121917" tIns="243834" rIns="121917" bIns="60958" anchor="b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53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Light"/>
              </a:rPr>
              <a:t>NCD GUJARAT - OBJECTIVES</a:t>
            </a:r>
            <a:endParaRPr lang="en-US" sz="5300" spc="-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17F5001-51AB-4806-A52F-9E99C35DB181}" type="slidenum">
              <a:rPr lang="en-IN" sz="1600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2</a:t>
            </a:fld>
            <a:endParaRPr lang="en-IN" sz="1600" spc="-1" dirty="0">
              <a:latin typeface="Times New Roman"/>
            </a:endParaRPr>
          </a:p>
        </p:txBody>
      </p:sp>
      <p:pic>
        <p:nvPicPr>
          <p:cNvPr id="1026" name="Picture 2" descr="C:\Users\DPC-NCD\Downloads\WhatsApp Image 2024-11-22 at 12.13.42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32164"/>
            <a:ext cx="4414892" cy="58258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216482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85DA8170-F45A-439C-A13C-1F85CB5E544E}"/>
              </a:ext>
            </a:extLst>
          </p:cNvPr>
          <p:cNvSpPr txBox="1">
            <a:spLocks/>
          </p:cNvSpPr>
          <p:nvPr/>
        </p:nvSpPr>
        <p:spPr>
          <a:xfrm>
            <a:off x="13247" y="6609057"/>
            <a:ext cx="12192000" cy="24929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1438" tIns="182875" rIns="91438" bIns="45719" anchor="b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85DA8170-F45A-439C-A13C-1F85CB5E544E}"/>
              </a:ext>
            </a:extLst>
          </p:cNvPr>
          <p:cNvSpPr txBox="1">
            <a:spLocks/>
          </p:cNvSpPr>
          <p:nvPr/>
        </p:nvSpPr>
        <p:spPr>
          <a:xfrm>
            <a:off x="0" y="7390"/>
            <a:ext cx="12192000" cy="889475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1438" tIns="182875" rIns="91438" bIns="45719" anchor="b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7000"/>
              </a:lnSpc>
            </a:pPr>
            <a:r>
              <a:rPr lang="en-IN" sz="4000" spc="-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Activities</a:t>
            </a:r>
            <a:endParaRPr lang="en-IN" sz="1600" spc="-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17F5001-51AB-4806-A52F-9E99C35DB181}" type="slidenum">
              <a:rPr lang="en-IN" sz="1200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3</a:t>
            </a:fld>
            <a:endParaRPr lang="en-IN" sz="1200" spc="-1" dirty="0">
              <a:latin typeface="Times New Roman"/>
            </a:endParaRPr>
          </a:p>
        </p:txBody>
      </p:sp>
      <p:grpSp>
        <p:nvGrpSpPr>
          <p:cNvPr id="2" name="Group 30"/>
          <p:cNvGrpSpPr/>
          <p:nvPr/>
        </p:nvGrpSpPr>
        <p:grpSpPr>
          <a:xfrm>
            <a:off x="1379912" y="953589"/>
            <a:ext cx="10812090" cy="1084217"/>
            <a:chOff x="248195" y="1240972"/>
            <a:chExt cx="11564761" cy="1071155"/>
          </a:xfrm>
        </p:grpSpPr>
        <p:sp>
          <p:nvSpPr>
            <p:cNvPr id="26" name="Pentagon 25"/>
            <p:cNvSpPr/>
            <p:nvPr/>
          </p:nvSpPr>
          <p:spPr>
            <a:xfrm>
              <a:off x="248195" y="1240972"/>
              <a:ext cx="2612571" cy="1045028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2000" b="1" dirty="0"/>
                <a:t>Village Level</a:t>
              </a:r>
            </a:p>
          </p:txBody>
        </p:sp>
        <p:sp>
          <p:nvSpPr>
            <p:cNvPr id="28" name="Chevron 27"/>
            <p:cNvSpPr/>
            <p:nvPr/>
          </p:nvSpPr>
          <p:spPr>
            <a:xfrm>
              <a:off x="2392296" y="1240972"/>
              <a:ext cx="4367374" cy="1045029"/>
            </a:xfrm>
            <a:prstGeom prst="chevro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2000" b="1" dirty="0"/>
                <a:t>Sub </a:t>
              </a:r>
              <a:r>
                <a:rPr lang="en-IN" sz="2000" b="1" dirty="0" err="1"/>
                <a:t>center</a:t>
              </a:r>
              <a:r>
                <a:rPr lang="en-IN" sz="2000" b="1" dirty="0" smtClean="0"/>
                <a:t>/</a:t>
              </a:r>
            </a:p>
            <a:p>
              <a:pPr algn="ctr"/>
              <a:r>
                <a:rPr lang="en-IN" sz="2000" b="1" dirty="0" smtClean="0"/>
                <a:t>PHC level-Day</a:t>
              </a:r>
              <a:endParaRPr lang="en-IN" sz="2000" b="1" dirty="0"/>
            </a:p>
          </p:txBody>
        </p:sp>
        <p:sp>
          <p:nvSpPr>
            <p:cNvPr id="29" name="Chevron 28"/>
            <p:cNvSpPr/>
            <p:nvPr/>
          </p:nvSpPr>
          <p:spPr>
            <a:xfrm>
              <a:off x="6284272" y="1254034"/>
              <a:ext cx="2809597" cy="1058093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CHC </a:t>
              </a:r>
              <a:r>
                <a:rPr lang="en-IN" sz="2000" b="1" dirty="0"/>
                <a:t> </a:t>
              </a:r>
              <a:r>
                <a:rPr lang="en-IN" sz="2000" b="1" dirty="0" smtClean="0"/>
                <a:t>Level-Clinic</a:t>
              </a:r>
              <a:endParaRPr lang="en-IN" sz="2000" b="1" dirty="0"/>
            </a:p>
          </p:txBody>
        </p:sp>
        <p:sp>
          <p:nvSpPr>
            <p:cNvPr id="30" name="Chevron 29"/>
            <p:cNvSpPr/>
            <p:nvPr/>
          </p:nvSpPr>
          <p:spPr>
            <a:xfrm>
              <a:off x="8641686" y="1249678"/>
              <a:ext cx="3171270" cy="1027612"/>
            </a:xfrm>
            <a:prstGeom prst="chevron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900" b="1" dirty="0">
                  <a:solidFill>
                    <a:schemeClr val="tx1"/>
                  </a:solidFill>
                </a:rPr>
                <a:t>SDH/DH</a:t>
              </a:r>
              <a:r>
                <a:rPr lang="en-IN" sz="1900" b="1" dirty="0" smtClean="0">
                  <a:solidFill>
                    <a:schemeClr val="tx1"/>
                  </a:solidFill>
                </a:rPr>
                <a:t>/</a:t>
              </a:r>
            </a:p>
            <a:p>
              <a:pPr algn="ctr"/>
              <a:r>
                <a:rPr lang="en-IN" sz="1900" b="1" dirty="0" smtClean="0">
                  <a:solidFill>
                    <a:schemeClr val="tx1"/>
                  </a:solidFill>
                </a:rPr>
                <a:t>Medical College</a:t>
              </a:r>
              <a:endParaRPr lang="gu-IN" sz="19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2" name="Oval 31"/>
          <p:cNvSpPr/>
          <p:nvPr/>
        </p:nvSpPr>
        <p:spPr>
          <a:xfrm>
            <a:off x="65315" y="1037108"/>
            <a:ext cx="1178923" cy="901337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IN" sz="1700" b="1" dirty="0"/>
              <a:t>Place</a:t>
            </a:r>
            <a:endParaRPr lang="gu-IN" sz="1700" b="1" dirty="0"/>
          </a:p>
        </p:txBody>
      </p:sp>
      <p:sp>
        <p:nvSpPr>
          <p:cNvPr id="33" name="Oval 32"/>
          <p:cNvSpPr/>
          <p:nvPr/>
        </p:nvSpPr>
        <p:spPr>
          <a:xfrm>
            <a:off x="13248" y="3583615"/>
            <a:ext cx="1294853" cy="941977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IN" sz="1700" b="1" dirty="0"/>
              <a:t>Service</a:t>
            </a:r>
            <a:endParaRPr lang="gu-IN" sz="1700" b="1" dirty="0"/>
          </a:p>
        </p:txBody>
      </p:sp>
      <p:sp>
        <p:nvSpPr>
          <p:cNvPr id="34" name="Oval 33"/>
          <p:cNvSpPr/>
          <p:nvPr/>
        </p:nvSpPr>
        <p:spPr>
          <a:xfrm>
            <a:off x="0" y="4767948"/>
            <a:ext cx="1312155" cy="112776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IN" sz="1700" b="1" dirty="0" err="1" smtClean="0"/>
              <a:t>Benefi-ciary</a:t>
            </a:r>
            <a:endParaRPr lang="gu-IN" sz="1700" b="1" dirty="0"/>
          </a:p>
        </p:txBody>
      </p:sp>
      <p:sp>
        <p:nvSpPr>
          <p:cNvPr id="35" name="Oval 34"/>
          <p:cNvSpPr/>
          <p:nvPr/>
        </p:nvSpPr>
        <p:spPr>
          <a:xfrm>
            <a:off x="-10638" y="2081167"/>
            <a:ext cx="1308100" cy="995903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IN" sz="1650" b="1" dirty="0"/>
              <a:t>Service</a:t>
            </a:r>
          </a:p>
          <a:p>
            <a:pPr algn="ctr"/>
            <a:r>
              <a:rPr lang="en-IN" sz="1650" b="1" dirty="0"/>
              <a:t>Provider</a:t>
            </a:r>
            <a:endParaRPr lang="gu-IN" sz="1650" b="1" dirty="0"/>
          </a:p>
        </p:txBody>
      </p:sp>
      <p:grpSp>
        <p:nvGrpSpPr>
          <p:cNvPr id="6" name="Group 50"/>
          <p:cNvGrpSpPr/>
          <p:nvPr/>
        </p:nvGrpSpPr>
        <p:grpSpPr>
          <a:xfrm>
            <a:off x="1371600" y="2063929"/>
            <a:ext cx="10554789" cy="901339"/>
            <a:chOff x="1371600" y="2377441"/>
            <a:chExt cx="10554789" cy="901338"/>
          </a:xfrm>
        </p:grpSpPr>
        <p:sp>
          <p:nvSpPr>
            <p:cNvPr id="36" name="Rectangle 35"/>
            <p:cNvSpPr/>
            <p:nvPr/>
          </p:nvSpPr>
          <p:spPr>
            <a:xfrm>
              <a:off x="1371600" y="2379872"/>
              <a:ext cx="1867989" cy="89890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600" dirty="0">
                  <a:solidFill>
                    <a:sysClr val="windowText" lastClr="000000"/>
                  </a:solidFill>
                </a:rPr>
                <a:t>ASHA</a:t>
              </a:r>
              <a:endParaRPr lang="gu-IN" sz="16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278777" y="2377441"/>
              <a:ext cx="1959428" cy="90133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ysClr val="windowText" lastClr="000000"/>
                  </a:solidFill>
                </a:rPr>
                <a:t>CHOs / FHW / M</a:t>
              </a:r>
              <a:r>
                <a:rPr lang="gu-IN" sz="1600" dirty="0">
                  <a:solidFill>
                    <a:sysClr val="windowText" lastClr="000000"/>
                  </a:solidFill>
                </a:rPr>
                <a:t>P</a:t>
              </a:r>
              <a:r>
                <a:rPr lang="en-US" sz="1600" dirty="0">
                  <a:solidFill>
                    <a:sysClr val="windowText" lastClr="000000"/>
                  </a:solidFill>
                </a:rPr>
                <a:t>HW / ASHA / </a:t>
              </a:r>
              <a:r>
                <a:rPr lang="gu-IN" sz="1600" dirty="0">
                  <a:solidFill>
                    <a:sysClr val="windowText" lastClr="000000"/>
                  </a:solidFill>
                </a:rPr>
                <a:t>GSS</a:t>
              </a:r>
              <a:r>
                <a:rPr lang="en-US" sz="1600" dirty="0">
                  <a:solidFill>
                    <a:sysClr val="windowText" lastClr="000000"/>
                  </a:solidFill>
                </a:rPr>
                <a:t> </a:t>
              </a:r>
              <a:r>
                <a:rPr lang="en-IN" sz="1600" dirty="0">
                  <a:solidFill>
                    <a:sysClr val="windowText" lastClr="000000"/>
                  </a:solidFill>
                </a:rPr>
                <a:t>Members</a:t>
              </a:r>
              <a:endParaRPr lang="gu-IN" sz="16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277393" y="2379871"/>
              <a:ext cx="2002180" cy="898906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IN" sz="1600" dirty="0">
                  <a:solidFill>
                    <a:sysClr val="windowText" lastClr="000000"/>
                  </a:solidFill>
                </a:rPr>
                <a:t>Medical Officer, Ayush, Dental Surgeon, Resident</a:t>
              </a:r>
              <a:endParaRPr lang="gu-IN" sz="16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323908" y="2390193"/>
              <a:ext cx="2055223" cy="88858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IN" sz="1600" dirty="0">
                  <a:solidFill>
                    <a:schemeClr val="tx1"/>
                  </a:solidFill>
                </a:rPr>
                <a:t>Gynaecologist, Physician, Surgeon, Dental Surgeon</a:t>
              </a:r>
              <a:endParaRPr lang="gu-IN" sz="1600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9457509" y="2379818"/>
              <a:ext cx="2468880" cy="89896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600" dirty="0">
                  <a:solidFill>
                    <a:schemeClr val="tx1"/>
                  </a:solidFill>
                </a:rPr>
                <a:t>District Expert Team</a:t>
              </a:r>
              <a:endParaRPr lang="gu-IN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 51"/>
          <p:cNvGrpSpPr/>
          <p:nvPr/>
        </p:nvGrpSpPr>
        <p:grpSpPr>
          <a:xfrm>
            <a:off x="1361143" y="3010339"/>
            <a:ext cx="10559396" cy="1803084"/>
            <a:chOff x="1374205" y="3400657"/>
            <a:chExt cx="10559396" cy="1653955"/>
          </a:xfrm>
        </p:grpSpPr>
        <p:sp>
          <p:nvSpPr>
            <p:cNvPr id="41" name="Rectangle 40"/>
            <p:cNvSpPr/>
            <p:nvPr/>
          </p:nvSpPr>
          <p:spPr>
            <a:xfrm>
              <a:off x="1374205" y="3400657"/>
              <a:ext cx="1881051" cy="163101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500" dirty="0">
                  <a:solidFill>
                    <a:sysClr val="windowText" lastClr="000000"/>
                  </a:solidFill>
                </a:rPr>
                <a:t>Primary assessment</a:t>
              </a:r>
              <a:r>
                <a:rPr lang="gu-IN" sz="1500" dirty="0">
                  <a:solidFill>
                    <a:sysClr val="windowText" lastClr="000000"/>
                  </a:solidFill>
                </a:rPr>
                <a:t>(</a:t>
              </a:r>
              <a:r>
                <a:rPr lang="en-US" sz="1500" dirty="0">
                  <a:solidFill>
                    <a:sysClr val="windowText" lastClr="000000"/>
                  </a:solidFill>
                </a:rPr>
                <a:t>CBAC</a:t>
              </a:r>
              <a:r>
                <a:rPr lang="gu-IN" sz="1500" dirty="0">
                  <a:solidFill>
                    <a:sysClr val="windowText" lastClr="000000"/>
                  </a:solidFill>
                </a:rPr>
                <a:t>) </a:t>
              </a:r>
            </a:p>
            <a:p>
              <a:pPr algn="ctr"/>
              <a:r>
                <a:rPr lang="en-IN" sz="1500" dirty="0">
                  <a:solidFill>
                    <a:sysClr val="windowText" lastClr="000000"/>
                  </a:solidFill>
                </a:rPr>
                <a:t>Counselling on Healthy lifestyle</a:t>
              </a:r>
              <a:endParaRPr lang="gu-IN" sz="15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301639" y="3400657"/>
              <a:ext cx="3971540" cy="165395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en-IN" sz="1500" b="1" dirty="0">
                  <a:solidFill>
                    <a:sysClr val="windowText" lastClr="000000"/>
                  </a:solidFill>
                </a:rPr>
                <a:t>Health Card, Screening, Diagnosis and Treatment</a:t>
              </a:r>
              <a:endParaRPr lang="gu-IN" sz="1500" b="1" dirty="0">
                <a:solidFill>
                  <a:sysClr val="windowText" lastClr="000000"/>
                </a:solidFill>
              </a:endParaRPr>
            </a:p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gu-IN" sz="1500" dirty="0">
                  <a:solidFill>
                    <a:sysClr val="windowText" lastClr="000000"/>
                  </a:solidFill>
                </a:rPr>
                <a:t> </a:t>
              </a:r>
              <a:r>
                <a:rPr lang="en-IN" sz="1500" dirty="0">
                  <a:solidFill>
                    <a:sysClr val="windowText" lastClr="000000"/>
                  </a:solidFill>
                </a:rPr>
                <a:t>ABHA ID, NCD card and PMJAY-MA Card, measurement of Blood sugar, Blood pressure</a:t>
              </a:r>
              <a:r>
                <a:rPr lang="gu-IN" sz="1500" dirty="0">
                  <a:solidFill>
                    <a:sysClr val="windowText" lastClr="000000"/>
                  </a:solidFill>
                </a:rPr>
                <a:t> </a:t>
              </a:r>
              <a:r>
                <a:rPr lang="en-IN" sz="1500" dirty="0">
                  <a:solidFill>
                    <a:sysClr val="windowText" lastClr="000000"/>
                  </a:solidFill>
                </a:rPr>
                <a:t>Primary assessment for Oral, Breast and Cervical cancer,</a:t>
              </a:r>
              <a:r>
                <a:rPr lang="en-US" sz="1500" dirty="0">
                  <a:solidFill>
                    <a:schemeClr val="tx1"/>
                  </a:solidFill>
                </a:rPr>
                <a:t>Diagnosis and treatment of diabetes and BP by medical officer , digital machines</a:t>
              </a:r>
              <a:endParaRPr lang="gu-IN" sz="1500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7345679" y="3400657"/>
              <a:ext cx="2046515" cy="164959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dirty="0">
                  <a:solidFill>
                    <a:schemeClr val="tx1"/>
                  </a:solidFill>
                </a:rPr>
                <a:t>Diagnosis and treatment of severe diabetes and BP, ECG, X-ray, Kidney function test, lipid profile test, Pep smear/VIA test, MA Card kiosk</a:t>
              </a:r>
              <a:endParaRPr lang="gu-IN" sz="1500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9470571" y="3400657"/>
              <a:ext cx="2463030" cy="161224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gu-IN" sz="1500" dirty="0">
                <a:solidFill>
                  <a:schemeClr val="tx1"/>
                </a:solidFill>
              </a:endParaRPr>
            </a:p>
            <a:p>
              <a:pPr algn="ctr"/>
              <a:endParaRPr lang="gu-IN" sz="15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500" dirty="0">
                  <a:solidFill>
                    <a:schemeClr val="tx1"/>
                  </a:solidFill>
                </a:rPr>
                <a:t>Treatment of severe diabetes and BP, Stroke, heart disease, cancer treatment</a:t>
              </a:r>
              <a:r>
                <a:rPr lang="gu-IN" sz="1500" dirty="0">
                  <a:solidFill>
                    <a:schemeClr val="tx1"/>
                  </a:solidFill>
                </a:rPr>
                <a:t>, </a:t>
              </a:r>
              <a:r>
                <a:rPr lang="en-US" sz="1500" dirty="0">
                  <a:solidFill>
                    <a:schemeClr val="tx1"/>
                  </a:solidFill>
                </a:rPr>
                <a:t>PAP Smear/VIA </a:t>
              </a:r>
              <a:r>
                <a:rPr lang="gu-IN" sz="1500" dirty="0">
                  <a:solidFill>
                    <a:schemeClr val="tx1"/>
                  </a:solidFill>
                </a:rPr>
                <a:t>,</a:t>
              </a:r>
              <a:r>
                <a:rPr lang="en-US" sz="1500" dirty="0">
                  <a:solidFill>
                    <a:schemeClr val="tx1"/>
                  </a:solidFill>
                </a:rPr>
                <a:t> USG </a:t>
              </a:r>
              <a:r>
                <a:rPr lang="gu-IN" sz="1500" dirty="0">
                  <a:solidFill>
                    <a:schemeClr val="tx1"/>
                  </a:solidFill>
                </a:rPr>
                <a:t>,</a:t>
              </a:r>
              <a:r>
                <a:rPr lang="en-US" sz="1500" dirty="0">
                  <a:solidFill>
                    <a:schemeClr val="tx1"/>
                  </a:solidFill>
                </a:rPr>
                <a:t> Biopsy &amp; FNAC</a:t>
              </a:r>
              <a:r>
                <a:rPr lang="gu-IN" sz="1500" dirty="0">
                  <a:solidFill>
                    <a:schemeClr val="tx1"/>
                  </a:solidFill>
                </a:rPr>
                <a:t>, </a:t>
              </a:r>
              <a:r>
                <a:rPr lang="en-US" sz="1500" dirty="0">
                  <a:solidFill>
                    <a:schemeClr val="tx1"/>
                  </a:solidFill>
                </a:rPr>
                <a:t>MRI </a:t>
              </a:r>
              <a:r>
                <a:rPr lang="gu-IN" sz="1500" dirty="0">
                  <a:solidFill>
                    <a:schemeClr val="tx1"/>
                  </a:solidFill>
                </a:rPr>
                <a:t>, </a:t>
              </a:r>
              <a:r>
                <a:rPr lang="en-US" sz="1500" dirty="0">
                  <a:solidFill>
                    <a:schemeClr val="tx1"/>
                  </a:solidFill>
                </a:rPr>
                <a:t>CT Scan</a:t>
              </a:r>
              <a:r>
                <a:rPr lang="gu-IN" sz="1500" dirty="0">
                  <a:solidFill>
                    <a:schemeClr val="tx1"/>
                  </a:solidFill>
                </a:rPr>
                <a:t>, </a:t>
              </a:r>
              <a:r>
                <a:rPr lang="en-US" sz="1500" dirty="0">
                  <a:solidFill>
                    <a:schemeClr val="tx1"/>
                  </a:solidFill>
                </a:rPr>
                <a:t>Mammography</a:t>
              </a:r>
              <a:r>
                <a:rPr lang="gu-IN" sz="1500" dirty="0">
                  <a:solidFill>
                    <a:schemeClr val="tx1"/>
                  </a:solidFill>
                </a:rPr>
                <a:t>, </a:t>
              </a:r>
              <a:r>
                <a:rPr lang="en-US" sz="1500" dirty="0">
                  <a:solidFill>
                    <a:schemeClr val="tx1"/>
                  </a:solidFill>
                </a:rPr>
                <a:t>Radiotherapy, Chemotherapy </a:t>
              </a:r>
              <a:r>
                <a:rPr lang="en-IN" sz="1500" dirty="0">
                  <a:solidFill>
                    <a:schemeClr val="tx1"/>
                  </a:solidFill>
                </a:rPr>
                <a:t>,</a:t>
              </a:r>
              <a:r>
                <a:rPr lang="en-US" sz="1500" dirty="0">
                  <a:solidFill>
                    <a:schemeClr val="tx1"/>
                  </a:solidFill>
                </a:rPr>
                <a:t>ICU </a:t>
              </a:r>
              <a:endParaRPr lang="gu-IN" sz="1500" dirty="0">
                <a:solidFill>
                  <a:schemeClr val="tx1"/>
                </a:solidFill>
              </a:endParaRPr>
            </a:p>
            <a:p>
              <a:pPr algn="ctr"/>
              <a:endParaRPr lang="gu-IN" sz="15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52"/>
          <p:cNvGrpSpPr/>
          <p:nvPr/>
        </p:nvGrpSpPr>
        <p:grpSpPr>
          <a:xfrm>
            <a:off x="1358538" y="4837622"/>
            <a:ext cx="10559143" cy="1162583"/>
            <a:chOff x="1371601" y="5111944"/>
            <a:chExt cx="10559142" cy="1162582"/>
          </a:xfrm>
        </p:grpSpPr>
        <p:sp>
          <p:nvSpPr>
            <p:cNvPr id="42" name="Rectangle 41"/>
            <p:cNvSpPr/>
            <p:nvPr/>
          </p:nvSpPr>
          <p:spPr>
            <a:xfrm>
              <a:off x="3291840" y="5116299"/>
              <a:ext cx="4000796" cy="115822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500" dirty="0">
                  <a:solidFill>
                    <a:sysClr val="windowText" lastClr="000000"/>
                  </a:solidFill>
                </a:rPr>
                <a:t>ABHA ID, NCD card a</a:t>
              </a:r>
              <a:r>
                <a:rPr lang="en-IN" sz="1500" dirty="0">
                  <a:solidFill>
                    <a:schemeClr val="tx1"/>
                  </a:solidFill>
                </a:rPr>
                <a:t>nd PMJAY-MAY CARD</a:t>
              </a:r>
              <a:endParaRPr lang="gu-IN" sz="15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500" dirty="0">
                  <a:solidFill>
                    <a:schemeClr val="tx1"/>
                  </a:solidFill>
                </a:rPr>
                <a:t>Screening of approximately 2100 people on a population of 5000, Medical examination, diagnosis and treatment of at-risk individuals (approximately 450)</a:t>
              </a:r>
              <a:r>
                <a:rPr lang="gu-IN" sz="1500" dirty="0">
                  <a:solidFill>
                    <a:sysClr val="windowText" lastClr="000000"/>
                  </a:solidFill>
                </a:rPr>
                <a:t>. 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7341326" y="5116298"/>
              <a:ext cx="2050868" cy="114080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500" dirty="0">
                  <a:solidFill>
                    <a:schemeClr val="tx1"/>
                  </a:solidFill>
                </a:rPr>
                <a:t>Referred patients who need specialist treatment</a:t>
              </a:r>
              <a:endParaRPr lang="gu-IN" sz="1500" dirty="0">
                <a:solidFill>
                  <a:srgbClr val="FF0000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371601" y="5120652"/>
              <a:ext cx="1866900" cy="113210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500" dirty="0">
                  <a:solidFill>
                    <a:sysClr val="windowText" lastClr="000000"/>
                  </a:solidFill>
                </a:rPr>
                <a:t>Home visit by ASHA for collection of Data of people of age 30 or above</a:t>
              </a:r>
              <a:r>
                <a:rPr lang="gu-IN" sz="1500" dirty="0">
                  <a:solidFill>
                    <a:sysClr val="windowText" lastClr="000000"/>
                  </a:solidFill>
                </a:rPr>
                <a:t> (</a:t>
              </a:r>
              <a:r>
                <a:rPr lang="en-IN" sz="1500" dirty="0">
                  <a:solidFill>
                    <a:sysClr val="windowText" lastClr="000000"/>
                  </a:solidFill>
                </a:rPr>
                <a:t>430 in a population of </a:t>
              </a:r>
              <a:r>
                <a:rPr lang="gu-IN" sz="1500" dirty="0">
                  <a:solidFill>
                    <a:sysClr val="windowText" lastClr="000000"/>
                  </a:solidFill>
                </a:rPr>
                <a:t>1000)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9470571" y="5111944"/>
              <a:ext cx="2460172" cy="1140809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dirty="0">
                  <a:solidFill>
                    <a:schemeClr val="tx1"/>
                  </a:solidFill>
                </a:rPr>
                <a:t>Advanced medical care for critically ill referred patients</a:t>
              </a:r>
              <a:endParaRPr lang="gu-IN" sz="1500" dirty="0">
                <a:solidFill>
                  <a:srgbClr val="FF0000"/>
                </a:solidFill>
              </a:endParaRPr>
            </a:p>
          </p:txBody>
        </p:sp>
      </p:grpSp>
      <p:sp>
        <p:nvSpPr>
          <p:cNvPr id="54" name="Pentagon 53"/>
          <p:cNvSpPr/>
          <p:nvPr/>
        </p:nvSpPr>
        <p:spPr>
          <a:xfrm>
            <a:off x="1332414" y="6048104"/>
            <a:ext cx="10607039" cy="543765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IN" sz="2400" b="1" dirty="0"/>
              <a:t>Screening to Treatment</a:t>
            </a:r>
            <a:endParaRPr lang="gu-IN" sz="2400" b="1" dirty="0"/>
          </a:p>
        </p:txBody>
      </p:sp>
    </p:spTree>
    <p:extLst>
      <p:ext uri="{BB962C8B-B14F-4D97-AF65-F5344CB8AC3E}">
        <p14:creationId xmlns="" xmlns:p14="http://schemas.microsoft.com/office/powerpoint/2010/main" val="667924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21" y="966919"/>
            <a:ext cx="11805313" cy="572482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n-IN" sz="2400" b="1" u="sng" dirty="0">
                <a:solidFill>
                  <a:srgbClr val="FF0000"/>
                </a:solidFill>
              </a:rPr>
              <a:t>Goal</a:t>
            </a:r>
            <a:r>
              <a:rPr lang="en-IN" sz="2400" b="1" u="sng" dirty="0" smtClean="0">
                <a:solidFill>
                  <a:srgbClr val="FF0000"/>
                </a:solidFill>
              </a:rPr>
              <a:t>: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dirty="0" smtClean="0"/>
              <a:t>Development </a:t>
            </a:r>
            <a:r>
              <a:rPr lang="en-IN" sz="2400" dirty="0"/>
              <a:t>of an integrated approach that </a:t>
            </a:r>
            <a:r>
              <a:rPr lang="en-IN" sz="2400" dirty="0" smtClean="0"/>
              <a:t>targets all </a:t>
            </a:r>
            <a:r>
              <a:rPr lang="en-IN" sz="2400" dirty="0"/>
              <a:t>major common risk factors of cardiovascular diseases, hypertension, diabetes mellitus, stroke and cancer by strengthening of Infrastructure, human resource development, health promotion, early diagnosis, treatment and referral.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IN" sz="2400" b="1" u="sng" dirty="0">
                <a:solidFill>
                  <a:srgbClr val="FF0000"/>
                </a:solidFill>
              </a:rPr>
              <a:t>Objective: </a:t>
            </a:r>
          </a:p>
          <a:p>
            <a:pPr marL="457200" indent="-457200" algn="just">
              <a:lnSpc>
                <a:spcPct val="160000"/>
              </a:lnSpc>
              <a:buFont typeface="+mj-lt"/>
              <a:buAutoNum type="arabicPeriod"/>
            </a:pPr>
            <a:r>
              <a:rPr lang="en-IN" sz="2400" dirty="0" smtClean="0"/>
              <a:t>Prevent </a:t>
            </a:r>
            <a:r>
              <a:rPr lang="en-IN" sz="2400" dirty="0"/>
              <a:t>and control common NCDs through </a:t>
            </a:r>
            <a:r>
              <a:rPr lang="en-IN" sz="2400" b="1" dirty="0"/>
              <a:t>behaviour and lifestyle </a:t>
            </a:r>
            <a:r>
              <a:rPr lang="en-IN" sz="2400" b="1" dirty="0" smtClean="0"/>
              <a:t>changes</a:t>
            </a:r>
            <a:r>
              <a:rPr lang="en-IN" sz="2400" dirty="0" smtClean="0"/>
              <a:t>.</a:t>
            </a:r>
          </a:p>
          <a:p>
            <a:pPr marL="457200" indent="-457200" algn="just">
              <a:lnSpc>
                <a:spcPct val="160000"/>
              </a:lnSpc>
              <a:buFont typeface="+mj-lt"/>
              <a:buAutoNum type="arabicPeriod"/>
            </a:pPr>
            <a:r>
              <a:rPr lang="en-IN" sz="2400" dirty="0" smtClean="0"/>
              <a:t>Provide </a:t>
            </a:r>
            <a:r>
              <a:rPr lang="en-IN" sz="2400" b="1" dirty="0"/>
              <a:t>early diagnosis and management </a:t>
            </a:r>
            <a:r>
              <a:rPr lang="en-IN" sz="2400" dirty="0"/>
              <a:t>of common </a:t>
            </a:r>
            <a:r>
              <a:rPr lang="en-IN" sz="2400" dirty="0" smtClean="0"/>
              <a:t>NCDs.</a:t>
            </a:r>
          </a:p>
          <a:p>
            <a:pPr marL="457200" indent="-457200" algn="just">
              <a:lnSpc>
                <a:spcPct val="160000"/>
              </a:lnSpc>
              <a:buFont typeface="+mj-lt"/>
              <a:buAutoNum type="arabicPeriod"/>
            </a:pPr>
            <a:r>
              <a:rPr lang="en-IN" sz="2400" dirty="0" smtClean="0"/>
              <a:t>Build </a:t>
            </a:r>
            <a:r>
              <a:rPr lang="en-IN" sz="2400" dirty="0"/>
              <a:t>capacity at various levels of health care for promotion, prevention, diagnosis and treatment of common </a:t>
            </a:r>
            <a:r>
              <a:rPr lang="en-IN" sz="2400" dirty="0" smtClean="0"/>
              <a:t>NCDs.</a:t>
            </a:r>
          </a:p>
          <a:p>
            <a:pPr marL="457200" indent="-457200" algn="just">
              <a:lnSpc>
                <a:spcPct val="160000"/>
              </a:lnSpc>
              <a:buFont typeface="+mj-lt"/>
              <a:buAutoNum type="arabicPeriod"/>
            </a:pPr>
            <a:r>
              <a:rPr lang="en-IN" sz="2400" b="1" dirty="0" smtClean="0"/>
              <a:t>Train </a:t>
            </a:r>
            <a:r>
              <a:rPr lang="en-IN" sz="2400" b="1" dirty="0"/>
              <a:t>human resource </a:t>
            </a:r>
            <a:r>
              <a:rPr lang="en-IN" sz="2400" dirty="0"/>
              <a:t>within the public health setup viz. Doctors, paramedics and nursing staff to cope up with the increasing burden of </a:t>
            </a:r>
            <a:r>
              <a:rPr lang="en-IN" sz="2400" dirty="0" smtClean="0"/>
              <a:t>NCDs.</a:t>
            </a:r>
          </a:p>
          <a:p>
            <a:pPr marL="457200" indent="-457200" algn="just">
              <a:lnSpc>
                <a:spcPct val="160000"/>
              </a:lnSpc>
              <a:buFont typeface="+mj-lt"/>
              <a:buAutoNum type="arabicPeriod"/>
            </a:pPr>
            <a:r>
              <a:rPr lang="en-US" sz="2400" dirty="0" smtClean="0"/>
              <a:t>Establish </a:t>
            </a:r>
            <a:r>
              <a:rPr lang="en-US" sz="2400" dirty="0"/>
              <a:t>and develop </a:t>
            </a:r>
            <a:r>
              <a:rPr lang="en-US" sz="2400" b="1" dirty="0"/>
              <a:t>capacity for palliative &amp; rehabilitative care</a:t>
            </a:r>
            <a:r>
              <a:rPr lang="en-US" sz="2400" dirty="0" smtClean="0"/>
              <a:t>.</a:t>
            </a:r>
            <a:endParaRPr lang="en-IN" sz="2400" dirty="0"/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85DA8170-F45A-439C-A13C-1F85CB5E544E}"/>
              </a:ext>
            </a:extLst>
          </p:cNvPr>
          <p:cNvSpPr txBox="1">
            <a:spLocks/>
          </p:cNvSpPr>
          <p:nvPr/>
        </p:nvSpPr>
        <p:spPr>
          <a:xfrm>
            <a:off x="-14463" y="3794"/>
            <a:ext cx="12192000" cy="84638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182880" anchor="b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IN" sz="4000" b="1" dirty="0"/>
              <a:t>NP-NCD Programme : Goal, Objective &amp; Targets</a:t>
            </a:r>
            <a:endParaRPr lang="en-IN" sz="4000" b="1" spc="-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7848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5" y="1163782"/>
            <a:ext cx="11374582" cy="501318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N" sz="2200" b="1" u="sng" dirty="0" smtClean="0">
                <a:solidFill>
                  <a:srgbClr val="FF0000"/>
                </a:solidFill>
              </a:rPr>
              <a:t>Target:</a:t>
            </a:r>
          </a:p>
          <a:p>
            <a:pPr marL="442913" indent="-442913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200" dirty="0" smtClean="0"/>
              <a:t>To be established in all 41 districts/corporations for proper implementation of program.</a:t>
            </a:r>
          </a:p>
          <a:p>
            <a:pPr marL="442913" indent="-442913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200" b="1" dirty="0" smtClean="0"/>
              <a:t>NCD </a:t>
            </a:r>
            <a:r>
              <a:rPr lang="en-IN" sz="2200" b="1" dirty="0" smtClean="0"/>
              <a:t>Day</a:t>
            </a:r>
            <a:r>
              <a:rPr lang="en-IN" sz="2200" b="1" dirty="0" smtClean="0"/>
              <a:t> </a:t>
            </a:r>
            <a:r>
              <a:rPr lang="en-IN" sz="2200" b="1" dirty="0" smtClean="0"/>
              <a:t>camp to be held on every Friday</a:t>
            </a:r>
            <a:r>
              <a:rPr lang="en-IN" sz="2200" dirty="0" smtClean="0"/>
              <a:t>.</a:t>
            </a:r>
          </a:p>
          <a:p>
            <a:pPr marL="442913" indent="-442913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200" dirty="0" smtClean="0"/>
              <a:t>Population based screening of NCDs –8.3% per month target to be achieved. </a:t>
            </a:r>
            <a:endParaRPr lang="en-US" sz="2200" dirty="0"/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85DA8170-F45A-439C-A13C-1F85CB5E544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84638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182880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IN" sz="4000" b="1" dirty="0"/>
              <a:t>NP-NCD Programme : Goal, Objective &amp; Targets</a:t>
            </a:r>
            <a:endParaRPr lang="en-IN" sz="4000" b="1" spc="-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40" y="900545"/>
            <a:ext cx="11871704" cy="5957454"/>
          </a:xfrm>
        </p:spPr>
        <p:txBody>
          <a:bodyPr>
            <a:noAutofit/>
          </a:bodyPr>
          <a:lstStyle/>
          <a:p>
            <a:pPr marL="914400" indent="-914400" algn="just">
              <a:lnSpc>
                <a:spcPct val="100000"/>
              </a:lnSpc>
              <a:buNone/>
            </a:pPr>
            <a:r>
              <a:rPr lang="en-IN" sz="2500" b="1" u="sng" dirty="0">
                <a:solidFill>
                  <a:srgbClr val="FF0000"/>
                </a:solidFill>
              </a:rPr>
              <a:t>Goal</a:t>
            </a:r>
            <a:r>
              <a:rPr lang="en-IN" sz="2500" b="1" u="sng" dirty="0" smtClean="0">
                <a:solidFill>
                  <a:srgbClr val="FF0000"/>
                </a:solidFill>
              </a:rPr>
              <a:t>:</a:t>
            </a:r>
            <a:r>
              <a:rPr lang="en-IN" sz="2500" b="1" dirty="0" smtClean="0"/>
              <a:t>	</a:t>
            </a:r>
            <a:r>
              <a:rPr lang="en-US" sz="2500" dirty="0" smtClean="0"/>
              <a:t>To </a:t>
            </a:r>
            <a:r>
              <a:rPr lang="en-US" sz="2500" dirty="0"/>
              <a:t>provide accessible, affordable comprehensive &amp; dedicated care services to 60+ age group population, To promote the concept of Active and Healthy Ageing; Convergence with NHM, AYUSH and other line departments like Ministry of Social Justice and Empowerment.</a:t>
            </a:r>
            <a:endParaRPr lang="en-IN" sz="25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IN" sz="2500" b="1" u="sng" dirty="0">
                <a:solidFill>
                  <a:srgbClr val="FF0000"/>
                </a:solidFill>
              </a:rPr>
              <a:t>Objective: </a:t>
            </a:r>
          </a:p>
          <a:p>
            <a:pPr marL="568325" indent="-568325" algn="just">
              <a:lnSpc>
                <a:spcPct val="100000"/>
              </a:lnSpc>
              <a:buFont typeface="Wingdings" pitchFamily="2" charset="2"/>
              <a:buChar char="q"/>
            </a:pPr>
            <a:r>
              <a:rPr lang="en-US" sz="2500" dirty="0"/>
              <a:t>To provide an easy access to promotional, preventive, curative and rehabilitative services to the elderly through community based primary health care approach</a:t>
            </a:r>
          </a:p>
          <a:p>
            <a:pPr marL="568325" indent="-568325" algn="just">
              <a:lnSpc>
                <a:spcPct val="100000"/>
              </a:lnSpc>
              <a:buFont typeface="Wingdings" pitchFamily="2" charset="2"/>
              <a:buChar char="q"/>
            </a:pPr>
            <a:r>
              <a:rPr lang="en-US" sz="2500" dirty="0"/>
              <a:t>To identify health problems in the elderly &amp; provide appropriate health interventions in community with a </a:t>
            </a:r>
            <a:r>
              <a:rPr lang="en-US" sz="2500" b="1" u="sng" dirty="0"/>
              <a:t>strong referral backup support</a:t>
            </a:r>
            <a:r>
              <a:rPr lang="en-US" sz="2500" dirty="0"/>
              <a:t>.</a:t>
            </a:r>
          </a:p>
          <a:p>
            <a:pPr marL="568325" indent="-568325" algn="just">
              <a:lnSpc>
                <a:spcPct val="100000"/>
              </a:lnSpc>
              <a:buFont typeface="Wingdings" pitchFamily="2" charset="2"/>
              <a:buChar char="q"/>
            </a:pPr>
            <a:r>
              <a:rPr lang="en-US" sz="2500" dirty="0"/>
              <a:t>To build </a:t>
            </a:r>
            <a:r>
              <a:rPr lang="en-US" sz="2500" b="1" u="sng" dirty="0"/>
              <a:t>capacity of the medical and paramedical professionals as well as the care-takers </a:t>
            </a:r>
            <a:r>
              <a:rPr lang="en-US" sz="2500" dirty="0"/>
              <a:t>within the family for providing health care to the elderly</a:t>
            </a:r>
          </a:p>
          <a:p>
            <a:pPr marL="568325" indent="-568325" algn="just">
              <a:lnSpc>
                <a:spcPct val="100000"/>
              </a:lnSpc>
              <a:buFont typeface="Wingdings" pitchFamily="2" charset="2"/>
              <a:buChar char="q"/>
            </a:pPr>
            <a:r>
              <a:rPr lang="en-US" sz="2500" dirty="0"/>
              <a:t>To provide referral services to the elderly patients through district hospitals, regional </a:t>
            </a:r>
            <a:r>
              <a:rPr lang="en-IN" sz="2500" dirty="0"/>
              <a:t>medical </a:t>
            </a:r>
            <a:r>
              <a:rPr lang="en-IN" sz="2500" dirty="0" smtClean="0"/>
              <a:t>institutions.</a:t>
            </a:r>
            <a:endParaRPr lang="en-IN" sz="2500" dirty="0"/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85DA8170-F45A-439C-A13C-1F85CB5E544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84638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182880" anchor="b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IN" sz="4000" b="1" dirty="0"/>
              <a:t>NPHCE Programme : Goal, Objective &amp; Targets</a:t>
            </a:r>
            <a:endParaRPr lang="en-IN" sz="4000" b="1" spc="-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2889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473" y="1077479"/>
            <a:ext cx="11083636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N" b="1" u="sng" dirty="0" smtClean="0">
                <a:solidFill>
                  <a:srgbClr val="FF0000"/>
                </a:solidFill>
              </a:rPr>
              <a:t>Target:</a:t>
            </a:r>
          </a:p>
          <a:p>
            <a:pPr marL="692150" indent="-692150" algn="just">
              <a:lnSpc>
                <a:spcPct val="150000"/>
              </a:lnSpc>
              <a:buFont typeface="Wingdings" pitchFamily="2" charset="2"/>
              <a:buChar char="q"/>
              <a:tabLst>
                <a:tab pos="692150" algn="l"/>
              </a:tabLst>
            </a:pPr>
            <a:r>
              <a:rPr lang="en-IN" sz="2400" dirty="0" smtClean="0"/>
              <a:t>To be established in all 41 districts/ corporations</a:t>
            </a:r>
          </a:p>
          <a:p>
            <a:pPr marL="692150" indent="-692150" algn="just">
              <a:lnSpc>
                <a:spcPct val="150000"/>
              </a:lnSpc>
              <a:buFont typeface="Wingdings" pitchFamily="2" charset="2"/>
              <a:buChar char="q"/>
              <a:tabLst>
                <a:tab pos="692150" algn="l"/>
              </a:tabLst>
            </a:pPr>
            <a:r>
              <a:rPr lang="en-IN" sz="2400" dirty="0" smtClean="0"/>
              <a:t> Easy access to health services to all elderly population</a:t>
            </a:r>
          </a:p>
          <a:p>
            <a:pPr marL="692150" indent="-692150" algn="just">
              <a:lnSpc>
                <a:spcPct val="150000"/>
              </a:lnSpc>
              <a:buFont typeface="Wingdings" pitchFamily="2" charset="2"/>
              <a:buChar char="q"/>
              <a:tabLst>
                <a:tab pos="692150" algn="l"/>
              </a:tabLst>
            </a:pPr>
            <a:r>
              <a:rPr lang="en-IN" sz="2400" dirty="0" smtClean="0"/>
              <a:t>Separate  geriatric ward, geriatric queue and pharmacy in all Health care facilities</a:t>
            </a:r>
            <a:endParaRPr lang="en-US" sz="2400" dirty="0"/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85DA8170-F45A-439C-A13C-1F85CB5E544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84638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182880" anchor="b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IN" sz="4000" b="1" dirty="0"/>
              <a:t>NPHCE Programme : Goal, Objective &amp; Targets</a:t>
            </a:r>
            <a:endParaRPr lang="en-IN" sz="4000" b="1" spc="-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21" y="1105469"/>
            <a:ext cx="11805313" cy="5472752"/>
          </a:xfrm>
        </p:spPr>
        <p:txBody>
          <a:bodyPr>
            <a:normAutofit fontScale="92500" lnSpcReduction="10000"/>
          </a:bodyPr>
          <a:lstStyle/>
          <a:p>
            <a:pPr marL="914400" indent="-914400" algn="just">
              <a:lnSpc>
                <a:spcPct val="120000"/>
              </a:lnSpc>
              <a:buNone/>
            </a:pPr>
            <a:r>
              <a:rPr lang="en-IN" b="1" u="sng" dirty="0">
                <a:solidFill>
                  <a:srgbClr val="FF0000"/>
                </a:solidFill>
              </a:rPr>
              <a:t>Goal</a:t>
            </a:r>
            <a:r>
              <a:rPr lang="en-IN" b="1" u="sng" dirty="0" smtClean="0">
                <a:solidFill>
                  <a:srgbClr val="FF0000"/>
                </a:solidFill>
              </a:rPr>
              <a:t>:</a:t>
            </a:r>
            <a:r>
              <a:rPr lang="en-IN" sz="2600" b="1" dirty="0" smtClean="0"/>
              <a:t>	</a:t>
            </a:r>
            <a:r>
              <a:rPr lang="en-US" sz="2600" dirty="0" smtClean="0"/>
              <a:t>Early </a:t>
            </a:r>
            <a:r>
              <a:rPr lang="en-US" sz="2600" dirty="0"/>
              <a:t>identification, diagnosis and treatment of ear problems responsible for hearing loss and deafness </a:t>
            </a:r>
            <a:endParaRPr lang="en-IN" sz="2600" b="1" dirty="0"/>
          </a:p>
          <a:p>
            <a:pPr algn="just">
              <a:lnSpc>
                <a:spcPct val="120000"/>
              </a:lnSpc>
              <a:buNone/>
            </a:pPr>
            <a:r>
              <a:rPr lang="en-IN" b="1" u="sng" dirty="0">
                <a:solidFill>
                  <a:srgbClr val="FF0000"/>
                </a:solidFill>
              </a:rPr>
              <a:t>Objective:</a:t>
            </a:r>
            <a:r>
              <a:rPr lang="en-IN" u="sng" dirty="0">
                <a:solidFill>
                  <a:srgbClr val="FF0000"/>
                </a:solidFill>
              </a:rPr>
              <a:t> 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en-US" sz="2600" dirty="0" smtClean="0"/>
              <a:t>To </a:t>
            </a:r>
            <a:r>
              <a:rPr lang="en-US" sz="2600" dirty="0"/>
              <a:t>prevent avoidable hearing loss on account of disease or </a:t>
            </a:r>
            <a:r>
              <a:rPr lang="en-US" sz="2600" dirty="0" smtClean="0"/>
              <a:t>injury.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en-US" sz="2600" b="1" dirty="0" smtClean="0"/>
              <a:t>Early </a:t>
            </a:r>
            <a:r>
              <a:rPr lang="en-US" sz="2600" b="1" dirty="0"/>
              <a:t>identification, diagnosis and treatment </a:t>
            </a:r>
            <a:r>
              <a:rPr lang="en-US" sz="2600" dirty="0"/>
              <a:t>of ear problems responsible for hearing </a:t>
            </a:r>
            <a:r>
              <a:rPr lang="en-IN" sz="2600" dirty="0"/>
              <a:t>loss and </a:t>
            </a:r>
            <a:r>
              <a:rPr lang="en-IN" sz="2600" dirty="0" smtClean="0"/>
              <a:t>deafness.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en-US" sz="2600" dirty="0" smtClean="0"/>
              <a:t>To </a:t>
            </a:r>
            <a:r>
              <a:rPr lang="en-US" sz="2600" b="1" dirty="0"/>
              <a:t>medically rehabilitate persons </a:t>
            </a:r>
            <a:r>
              <a:rPr lang="en-US" sz="2600" dirty="0"/>
              <a:t>of all age groups, suffering with </a:t>
            </a:r>
            <a:r>
              <a:rPr lang="en-US" sz="2600" dirty="0" smtClean="0"/>
              <a:t>deafness.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en-US" sz="2600" dirty="0" smtClean="0"/>
              <a:t>To </a:t>
            </a:r>
            <a:r>
              <a:rPr lang="en-US" sz="2600" dirty="0"/>
              <a:t>strengthen the existing inter-</a:t>
            </a:r>
            <a:r>
              <a:rPr lang="en-US" sz="2600" dirty="0" err="1"/>
              <a:t>sectoral</a:t>
            </a:r>
            <a:r>
              <a:rPr lang="en-US" sz="2600" dirty="0"/>
              <a:t> linkages for continuity of the rehabilitation </a:t>
            </a:r>
            <a:r>
              <a:rPr lang="en-US" sz="2600" dirty="0" err="1"/>
              <a:t>programme</a:t>
            </a:r>
            <a:r>
              <a:rPr lang="en-US" sz="2600" dirty="0"/>
              <a:t>, for persons with </a:t>
            </a:r>
            <a:r>
              <a:rPr lang="en-US" sz="2600" dirty="0" smtClean="0"/>
              <a:t>deafness.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en-US" sz="2600" dirty="0" smtClean="0"/>
              <a:t>To </a:t>
            </a:r>
            <a:r>
              <a:rPr lang="en-US" sz="2600" dirty="0"/>
              <a:t>develop institutional capacity for ear care services by providing support for equipment, material and training personnel</a:t>
            </a:r>
            <a:r>
              <a:rPr lang="en-US" sz="2600" dirty="0" smtClean="0"/>
              <a:t>.</a:t>
            </a:r>
            <a:endParaRPr lang="en-IN" sz="2600" u="sng" dirty="0"/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85DA8170-F45A-439C-A13C-1F85CB5E544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84638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182880" anchor="b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IN" sz="4000" b="1" dirty="0"/>
              <a:t>NPPCD Programme : Goal, Objective &amp; Targets</a:t>
            </a:r>
            <a:endParaRPr lang="en-IN" sz="4000" b="1" spc="-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6476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036" y="1149927"/>
            <a:ext cx="11014364" cy="502703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N" b="1" u="sng" dirty="0" smtClean="0">
                <a:solidFill>
                  <a:srgbClr val="FF0000"/>
                </a:solidFill>
              </a:rPr>
              <a:t>Target:</a:t>
            </a:r>
            <a:endParaRPr lang="en-IN" sz="2600" b="1" u="sng" dirty="0" smtClean="0">
              <a:solidFill>
                <a:srgbClr val="FF0000"/>
              </a:solidFill>
            </a:endParaRPr>
          </a:p>
          <a:p>
            <a:pPr marL="568325" indent="-568325" algn="just">
              <a:lnSpc>
                <a:spcPct val="150000"/>
              </a:lnSpc>
            </a:pPr>
            <a:r>
              <a:rPr lang="en-IN" sz="2600" dirty="0" smtClean="0"/>
              <a:t>To be established in all 41 districts/corporations. At present in 26 districts.</a:t>
            </a:r>
          </a:p>
          <a:p>
            <a:pPr marL="568325" indent="-568325" algn="just">
              <a:lnSpc>
                <a:spcPct val="150000"/>
              </a:lnSpc>
            </a:pPr>
            <a:r>
              <a:rPr lang="en-IN" sz="2600" dirty="0" smtClean="0"/>
              <a:t>All students (schools &amp; colleges) to be screened and Teachers to be trained.</a:t>
            </a:r>
            <a:endParaRPr lang="en-US" sz="2600" dirty="0"/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85DA8170-F45A-439C-A13C-1F85CB5E544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84638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tIns="182880" anchor="b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IN" sz="4000" b="1" dirty="0"/>
              <a:t>NPPCD Programme : Goal, Objective &amp; Targets</a:t>
            </a:r>
            <a:endParaRPr lang="en-IN" sz="4000" b="1" spc="-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ln>
          <a:noFill/>
        </a:ln>
      </a:spPr>
      <a:bodyPr lIns="121917" tIns="60958" rIns="121917" bIns="60958">
        <a:noAutofit/>
      </a:bodyPr>
      <a:lstStyle>
        <a:defPPr marL="234945" indent="-234945" algn="just">
          <a:spcBef>
            <a:spcPts val="1335"/>
          </a:spcBef>
          <a:spcAft>
            <a:spcPts val="1065"/>
          </a:spcAft>
          <a:buClr>
            <a:srgbClr val="000000"/>
          </a:buClr>
          <a:buFont typeface="Arial" pitchFamily="34" charset="0"/>
          <a:buChar char="•"/>
          <a:defRPr sz="2400" spc="-1" dirty="0">
            <a:solidFill>
              <a:srgbClr val="000000"/>
            </a:solidFill>
            <a:latin typeface="Calibri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2152</TotalTime>
  <Words>1143</Words>
  <Application>Microsoft Office PowerPoint</Application>
  <PresentationFormat>Custom</PresentationFormat>
  <Paragraphs>137</Paragraphs>
  <Slides>16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DPC-NCD</cp:lastModifiedBy>
  <cp:revision>245</cp:revision>
  <dcterms:created xsi:type="dcterms:W3CDTF">2022-01-04T12:14:23Z</dcterms:created>
  <dcterms:modified xsi:type="dcterms:W3CDTF">2024-11-25T08:12:05Z</dcterms:modified>
</cp:coreProperties>
</file>