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3" r:id="rId20"/>
    <p:sldId id="309" r:id="rId21"/>
    <p:sldId id="310" r:id="rId22"/>
    <p:sldId id="311" r:id="rId23"/>
    <p:sldId id="312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27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32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1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55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21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53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09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35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60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33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70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88EA-91A8-40E4-9963-39643C171B2F}" type="datetimeFigureOut">
              <a:rPr lang="en-US" smtClean="0"/>
              <a:pPr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C277-4624-45F2-887C-DAAEB7F2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6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Physiological skin changes in newborn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2948" y="4924697"/>
            <a:ext cx="4090851" cy="12522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By- Dr Kishan Ninama</a:t>
            </a:r>
          </a:p>
          <a:p>
            <a:pPr marL="0" indent="0">
              <a:buNone/>
            </a:pPr>
            <a:r>
              <a:rPr lang="en-US" dirty="0" smtClean="0"/>
              <a:t>Professor</a:t>
            </a:r>
          </a:p>
          <a:p>
            <a:pPr marL="0" indent="0">
              <a:buNone/>
            </a:pPr>
            <a:r>
              <a:rPr lang="en-US" smtClean="0"/>
              <a:t>SBKS MI &amp;RC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6245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2. Miliaria rubra (prickly heat</a:t>
            </a:r>
            <a:r>
              <a:rPr lang="en-US" dirty="0" smtClean="0"/>
              <a:t>)-</a:t>
            </a:r>
            <a:r>
              <a:rPr lang="en-US" dirty="0"/>
              <a:t>also called “heat rash” or “prickly</a:t>
            </a:r>
          </a:p>
          <a:p>
            <a:pPr marL="0" indent="0">
              <a:buNone/>
            </a:pPr>
            <a:r>
              <a:rPr lang="en-US" dirty="0" smtClean="0"/>
              <a:t> heat</a:t>
            </a:r>
            <a:r>
              <a:rPr lang="en-US" dirty="0"/>
              <a:t>” is seen more commonly in </a:t>
            </a:r>
            <a:r>
              <a:rPr lang="en-US" dirty="0" smtClean="0"/>
              <a:t>febrile newborns.</a:t>
            </a:r>
          </a:p>
          <a:p>
            <a:r>
              <a:rPr lang="en-US" dirty="0"/>
              <a:t>is an obstruction in </a:t>
            </a:r>
            <a:r>
              <a:rPr lang="en-US" dirty="0" smtClean="0"/>
              <a:t>the deeper </a:t>
            </a:r>
            <a:r>
              <a:rPr lang="en-US" dirty="0"/>
              <a:t>level of sweat </a:t>
            </a:r>
            <a:r>
              <a:rPr lang="en-US" dirty="0" smtClean="0"/>
              <a:t>glands</a:t>
            </a:r>
          </a:p>
          <a:p>
            <a:endParaRPr lang="en-US" dirty="0" smtClean="0"/>
          </a:p>
          <a:p>
            <a:r>
              <a:rPr lang="en-US" dirty="0" smtClean="0"/>
              <a:t>Characterized by </a:t>
            </a:r>
            <a:r>
              <a:rPr lang="en-US" dirty="0"/>
              <a:t>multiple, grouped to discrete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erythematous, nonfollicular </a:t>
            </a:r>
            <a:r>
              <a:rPr lang="en-US" dirty="0"/>
              <a:t>papules and papulovesicles</a:t>
            </a:r>
          </a:p>
          <a:p>
            <a:pPr marL="0" indent="0">
              <a:buNone/>
            </a:pPr>
            <a:r>
              <a:rPr lang="en-US" dirty="0" smtClean="0"/>
              <a:t>   measuring </a:t>
            </a:r>
            <a:r>
              <a:rPr lang="en-US" dirty="0"/>
              <a:t>from 1 to 4 mm in diameter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 over </a:t>
            </a:r>
            <a:r>
              <a:rPr lang="en-US" dirty="0"/>
              <a:t>the scalp, face, neck, flexures, </a:t>
            </a:r>
            <a:r>
              <a:rPr lang="en-US" dirty="0" smtClean="0"/>
              <a:t>trunk, </a:t>
            </a:r>
          </a:p>
          <a:p>
            <a:pPr marL="0" indent="0">
              <a:buNone/>
            </a:pPr>
            <a:r>
              <a:rPr lang="en-US" dirty="0" smtClean="0"/>
              <a:t>   and </a:t>
            </a:r>
            <a:r>
              <a:rPr lang="en-US" dirty="0"/>
              <a:t>at the sites of </a:t>
            </a:r>
            <a:r>
              <a:rPr lang="en-US" dirty="0" smtClean="0"/>
              <a:t>occlusion</a:t>
            </a:r>
          </a:p>
          <a:p>
            <a:endParaRPr lang="en-US" dirty="0" smtClean="0"/>
          </a:p>
          <a:p>
            <a:r>
              <a:rPr lang="en-US" dirty="0" smtClean="0"/>
              <a:t>subsides </a:t>
            </a:r>
            <a:r>
              <a:rPr lang="en-US" dirty="0"/>
              <a:t>within 2–3 days, but recurrences </a:t>
            </a:r>
            <a:r>
              <a:rPr lang="en-US" dirty="0" smtClean="0"/>
              <a:t>are </a:t>
            </a:r>
          </a:p>
          <a:p>
            <a:r>
              <a:rPr lang="en-US" dirty="0" smtClean="0"/>
              <a:t>common</a:t>
            </a:r>
            <a:r>
              <a:rPr lang="en-US" dirty="0"/>
              <a:t>. Commonly, secondary infections </a:t>
            </a:r>
            <a:r>
              <a:rPr lang="en-US" dirty="0" smtClean="0"/>
              <a:t>can occur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604" y="479651"/>
            <a:ext cx="4260396" cy="40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881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4538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Miliaria </a:t>
            </a:r>
            <a:r>
              <a:rPr lang="en-US" dirty="0" smtClean="0"/>
              <a:t>pustulosa-</a:t>
            </a:r>
            <a:r>
              <a:rPr lang="en-US" dirty="0"/>
              <a:t>consists of papulovesicular lesions </a:t>
            </a:r>
            <a:r>
              <a:rPr lang="en-US" dirty="0" smtClean="0"/>
              <a:t>becoming pustular</a:t>
            </a:r>
            <a:r>
              <a:rPr lang="en-US" dirty="0"/>
              <a:t>. The obstruction is lower than </a:t>
            </a:r>
            <a:r>
              <a:rPr lang="en-US" dirty="0" smtClean="0"/>
              <a:t>miliaria crystallina</a:t>
            </a:r>
            <a:r>
              <a:rPr lang="en-US" dirty="0"/>
              <a:t>, but intraepidermal. </a:t>
            </a:r>
            <a:endParaRPr lang="en-US" dirty="0" smtClean="0"/>
          </a:p>
          <a:p>
            <a:r>
              <a:rPr lang="en-US" dirty="0" smtClean="0"/>
              <a:t> They </a:t>
            </a:r>
            <a:r>
              <a:rPr lang="en-US" dirty="0"/>
              <a:t>are </a:t>
            </a:r>
            <a:r>
              <a:rPr lang="en-US" dirty="0" smtClean="0"/>
              <a:t>sterile pustules </a:t>
            </a:r>
            <a:r>
              <a:rPr lang="en-US" dirty="0"/>
              <a:t>and not due to secondary infection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4. Miliaria </a:t>
            </a:r>
            <a:r>
              <a:rPr lang="en-US" dirty="0" smtClean="0"/>
              <a:t>profunda It </a:t>
            </a:r>
            <a:r>
              <a:rPr lang="en-US" dirty="0"/>
              <a:t>is rarely seen in a newborn period and occurs</a:t>
            </a:r>
          </a:p>
          <a:p>
            <a:pPr marL="0" indent="0">
              <a:buNone/>
            </a:pPr>
            <a:r>
              <a:rPr lang="en-US" dirty="0" smtClean="0"/>
              <a:t>   in </a:t>
            </a:r>
            <a:r>
              <a:rPr lang="en-US" dirty="0"/>
              <a:t>the deeper level of sweat duct </a:t>
            </a:r>
            <a:r>
              <a:rPr lang="en-US" dirty="0" smtClean="0"/>
              <a:t>obstruction, below the dermoepidermal junction  </a:t>
            </a:r>
            <a:r>
              <a:rPr lang="en-US" dirty="0"/>
              <a:t>It </a:t>
            </a:r>
            <a:r>
              <a:rPr lang="en-US" dirty="0" smtClean="0"/>
              <a:t>presents as </a:t>
            </a:r>
            <a:r>
              <a:rPr lang="en-US" dirty="0"/>
              <a:t>firm, pale papules on trunk and </a:t>
            </a:r>
            <a:r>
              <a:rPr lang="en-US" dirty="0" smtClean="0"/>
              <a:t>extremities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D/D-</a:t>
            </a:r>
            <a:r>
              <a:rPr lang="en-US" dirty="0"/>
              <a:t>neonatal acne</a:t>
            </a:r>
            <a:r>
              <a:rPr lang="en-US" dirty="0" smtClean="0"/>
              <a:t>,</a:t>
            </a:r>
            <a:r>
              <a:rPr lang="en-US" dirty="0"/>
              <a:t> candidiasis, staphylococcal infections, and </a:t>
            </a:r>
            <a:r>
              <a:rPr lang="en-US" dirty="0" smtClean="0"/>
              <a:t>herpes simplex infections</a:t>
            </a:r>
          </a:p>
          <a:p>
            <a:r>
              <a:rPr lang="en-US" dirty="0" smtClean="0"/>
              <a:t>Treatment -avoidance </a:t>
            </a:r>
            <a:r>
              <a:rPr lang="en-US" dirty="0"/>
              <a:t>of excessive </a:t>
            </a:r>
            <a:r>
              <a:rPr lang="en-US" dirty="0" smtClean="0"/>
              <a:t>heat and </a:t>
            </a:r>
            <a:r>
              <a:rPr lang="en-US" dirty="0"/>
              <a:t>humidity, wearing cotton clothes, and </a:t>
            </a:r>
            <a:r>
              <a:rPr lang="en-US" dirty="0" smtClean="0"/>
              <a:t>air conditioning</a:t>
            </a:r>
            <a:r>
              <a:rPr lang="en-US" dirty="0"/>
              <a:t>. Soothing agents such as </a:t>
            </a:r>
            <a:r>
              <a:rPr lang="en-US" dirty="0" smtClean="0"/>
              <a:t>topical calamine </a:t>
            </a:r>
            <a:r>
              <a:rPr lang="en-US" dirty="0"/>
              <a:t>lotion are useful. </a:t>
            </a:r>
            <a:r>
              <a:rPr lang="en-US" dirty="0" smtClean="0"/>
              <a:t>Systemic antibiotics are </a:t>
            </a:r>
            <a:r>
              <a:rPr lang="en-US" dirty="0"/>
              <a:t>given if a secondary infection is present.</a:t>
            </a:r>
          </a:p>
        </p:txBody>
      </p:sp>
    </p:spTree>
    <p:extLst>
      <p:ext uri="{BB962C8B-B14F-4D97-AF65-F5344CB8AC3E}">
        <p14:creationId xmlns:p14="http://schemas.microsoft.com/office/powerpoint/2010/main" xmlns="" val="212457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280159"/>
          </a:xfrm>
        </p:spPr>
        <p:txBody>
          <a:bodyPr/>
          <a:lstStyle/>
          <a:p>
            <a:r>
              <a:rPr lang="en-US" b="1" dirty="0"/>
              <a:t>Mongolian 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850"/>
            <a:ext cx="12192000" cy="5434149"/>
          </a:xfrm>
        </p:spPr>
        <p:txBody>
          <a:bodyPr>
            <a:normAutofit/>
          </a:bodyPr>
          <a:lstStyle/>
          <a:p>
            <a:r>
              <a:rPr lang="en-US" dirty="0"/>
              <a:t>It is the </a:t>
            </a:r>
            <a:r>
              <a:rPr lang="en-US" dirty="0" smtClean="0"/>
              <a:t>most common </a:t>
            </a:r>
            <a:r>
              <a:rPr lang="en-US" dirty="0"/>
              <a:t>type of congenital dermal </a:t>
            </a:r>
            <a:r>
              <a:rPr lang="en-US" dirty="0" smtClean="0"/>
              <a:t>melanocytosis noted </a:t>
            </a:r>
            <a:r>
              <a:rPr lang="en-US" dirty="0"/>
              <a:t>in 90% of Asians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 is an arrest </a:t>
            </a:r>
            <a:r>
              <a:rPr lang="en-US" dirty="0" smtClean="0"/>
              <a:t>of melanocytes </a:t>
            </a:r>
            <a:r>
              <a:rPr lang="en-US" dirty="0"/>
              <a:t>in the deep dermis as they fail </a:t>
            </a:r>
            <a:r>
              <a:rPr lang="en-US" dirty="0" smtClean="0"/>
              <a:t>to migrate </a:t>
            </a:r>
            <a:r>
              <a:rPr lang="en-US" dirty="0"/>
              <a:t>from neural crest to </a:t>
            </a:r>
            <a:r>
              <a:rPr lang="en-US" dirty="0" smtClean="0"/>
              <a:t>dermoepidermal junction </a:t>
            </a:r>
            <a:r>
              <a:rPr lang="en-US" dirty="0"/>
              <a:t>during embryogenesis. </a:t>
            </a:r>
            <a:endParaRPr lang="en-US" dirty="0" smtClean="0"/>
          </a:p>
          <a:p>
            <a:r>
              <a:rPr lang="en-US" dirty="0" smtClean="0"/>
              <a:t>seen as </a:t>
            </a:r>
            <a:r>
              <a:rPr lang="en-US" dirty="0"/>
              <a:t>grayish-blue macules of variable sizes </a:t>
            </a:r>
            <a:r>
              <a:rPr lang="en-US" dirty="0" smtClean="0"/>
              <a:t>present more </a:t>
            </a:r>
            <a:r>
              <a:rPr lang="en-US" dirty="0"/>
              <a:t>commonly on the lumbosacral region </a:t>
            </a:r>
            <a:r>
              <a:rPr lang="en-US" dirty="0" smtClean="0"/>
              <a:t>and less </a:t>
            </a:r>
            <a:r>
              <a:rPr lang="en-US" dirty="0"/>
              <a:t>on buttocks, shoulders, and </a:t>
            </a:r>
            <a:r>
              <a:rPr lang="en-US" dirty="0" smtClean="0"/>
              <a:t>flanks</a:t>
            </a:r>
          </a:p>
          <a:p>
            <a:r>
              <a:rPr lang="en-US" dirty="0" smtClean="0"/>
              <a:t> </a:t>
            </a:r>
            <a:r>
              <a:rPr lang="en-US" dirty="0"/>
              <a:t>The bluish tinge is mainly due to </a:t>
            </a:r>
            <a:r>
              <a:rPr lang="en-US" dirty="0" smtClean="0"/>
              <a:t>Tyndall effect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fade </a:t>
            </a:r>
            <a:r>
              <a:rPr lang="en-US" dirty="0"/>
              <a:t>within 2–3 years of life (</a:t>
            </a:r>
            <a:r>
              <a:rPr lang="en-US" dirty="0" smtClean="0"/>
              <a:t>14% at </a:t>
            </a:r>
            <a:r>
              <a:rPr lang="en-US" dirty="0"/>
              <a:t>preschool age and none by 6 years of age).</a:t>
            </a:r>
          </a:p>
          <a:p>
            <a:r>
              <a:rPr lang="en-US" dirty="0"/>
              <a:t>Histopathology shows bundles of </a:t>
            </a:r>
            <a:r>
              <a:rPr lang="en-US" dirty="0" smtClean="0"/>
              <a:t>spindle-shaped melanocytes </a:t>
            </a:r>
            <a:r>
              <a:rPr lang="en-US" dirty="0"/>
              <a:t>containing fine melanin </a:t>
            </a:r>
            <a:r>
              <a:rPr lang="en-US" dirty="0" smtClean="0"/>
              <a:t>granules dispersed </a:t>
            </a:r>
            <a:r>
              <a:rPr lang="en-US" dirty="0"/>
              <a:t>within collagen fibers</a:t>
            </a:r>
          </a:p>
        </p:txBody>
      </p:sp>
    </p:spTree>
    <p:extLst>
      <p:ext uri="{BB962C8B-B14F-4D97-AF65-F5344CB8AC3E}">
        <p14:creationId xmlns:p14="http://schemas.microsoft.com/office/powerpoint/2010/main" xmlns="" val="27654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Mongolian spots present on atypical sites </a:t>
            </a:r>
            <a:r>
              <a:rPr lang="en-US" dirty="0" smtClean="0"/>
              <a:t>tends to </a:t>
            </a:r>
            <a:r>
              <a:rPr lang="en-US" dirty="0"/>
              <a:t>persist and do not disappear. Persistent </a:t>
            </a:r>
            <a:r>
              <a:rPr lang="en-US" dirty="0" smtClean="0"/>
              <a:t>and giant </a:t>
            </a:r>
            <a:r>
              <a:rPr lang="en-US" dirty="0"/>
              <a:t>Mongolian spots are seen in inborn </a:t>
            </a:r>
            <a:r>
              <a:rPr lang="en-US" dirty="0" smtClean="0"/>
              <a:t>errors of </a:t>
            </a:r>
            <a:r>
              <a:rPr lang="en-US" dirty="0"/>
              <a:t>metabolism such as Hurler’s disease, </a:t>
            </a:r>
            <a:r>
              <a:rPr lang="en-US" dirty="0" smtClean="0"/>
              <a:t>Niemann-Pick </a:t>
            </a:r>
            <a:r>
              <a:rPr lang="en-US" dirty="0"/>
              <a:t>disease, Hunter’s disease, and type </a:t>
            </a:r>
            <a:r>
              <a:rPr lang="en-US" dirty="0" smtClean="0"/>
              <a:t>1 gangliosidosis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422"/>
            <a:ext cx="4545874" cy="454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337" y="1856422"/>
            <a:ext cx="5695406" cy="45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2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/>
              <a:t>Harlequin Color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7256"/>
            <a:ext cx="12192000" cy="5770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Harlequin color change is a rare </a:t>
            </a:r>
            <a:r>
              <a:rPr lang="en-US" dirty="0" smtClean="0"/>
              <a:t>physiological phenomenon </a:t>
            </a:r>
            <a:r>
              <a:rPr lang="en-US" dirty="0"/>
              <a:t>seen more commonly in </a:t>
            </a:r>
            <a:r>
              <a:rPr lang="en-US" dirty="0" smtClean="0"/>
              <a:t>preterm, low </a:t>
            </a:r>
            <a:r>
              <a:rPr lang="en-US" dirty="0"/>
              <a:t>birth weight, sick infants, and with a </a:t>
            </a:r>
            <a:r>
              <a:rPr lang="en-US" dirty="0" smtClean="0"/>
              <a:t>severe intracranial </a:t>
            </a:r>
            <a:r>
              <a:rPr lang="en-US" dirty="0"/>
              <a:t>injury</a:t>
            </a:r>
            <a:r>
              <a:rPr lang="en-US" dirty="0" smtClean="0"/>
              <a:t>.</a:t>
            </a:r>
          </a:p>
          <a:p>
            <a:r>
              <a:rPr lang="en-US" dirty="0"/>
              <a:t>can affect 10% </a:t>
            </a:r>
            <a:r>
              <a:rPr lang="en-US" dirty="0" smtClean="0"/>
              <a:t>full-term neonates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color change occurs when the </a:t>
            </a:r>
            <a:r>
              <a:rPr lang="en-US" dirty="0" smtClean="0"/>
              <a:t>child is </a:t>
            </a:r>
            <a:r>
              <a:rPr lang="en-US" dirty="0"/>
              <a:t>lying on one side; the dependent side </a:t>
            </a:r>
            <a:r>
              <a:rPr lang="en-US" dirty="0" smtClean="0"/>
              <a:t>becomes strikingly </a:t>
            </a:r>
            <a:r>
              <a:rPr lang="en-US" dirty="0"/>
              <a:t>red with contralateral blanching </a:t>
            </a:r>
            <a:r>
              <a:rPr lang="en-US" dirty="0" smtClean="0"/>
              <a:t>on the </a:t>
            </a:r>
            <a:r>
              <a:rPr lang="en-US" dirty="0"/>
              <a:t>upper half of the body with a sharp line </a:t>
            </a:r>
            <a:r>
              <a:rPr lang="en-US" dirty="0" smtClean="0"/>
              <a:t>of demarcation</a:t>
            </a:r>
            <a:r>
              <a:rPr lang="en-US" dirty="0"/>
              <a:t>. The mucosa and genitalia </a:t>
            </a:r>
            <a:r>
              <a:rPr lang="en-US" dirty="0" smtClean="0"/>
              <a:t>are spared.</a:t>
            </a:r>
          </a:p>
          <a:p>
            <a:r>
              <a:rPr lang="en-US" dirty="0"/>
              <a:t>episodes may persist for </a:t>
            </a:r>
            <a:r>
              <a:rPr lang="en-US" dirty="0" smtClean="0"/>
              <a:t>few seconds </a:t>
            </a:r>
            <a:r>
              <a:rPr lang="en-US" dirty="0"/>
              <a:t>to minutes (30 seconds–20 minutes). </a:t>
            </a:r>
            <a:endParaRPr lang="en-US" dirty="0" smtClean="0"/>
          </a:p>
          <a:p>
            <a:r>
              <a:rPr lang="en-US" dirty="0" smtClean="0"/>
              <a:t>The color </a:t>
            </a:r>
            <a:r>
              <a:rPr lang="en-US" dirty="0"/>
              <a:t>change is rapidly reversible with a change </a:t>
            </a:r>
            <a:r>
              <a:rPr lang="en-US" dirty="0" smtClean="0"/>
              <a:t>in position</a:t>
            </a:r>
            <a:r>
              <a:rPr lang="en-US" dirty="0"/>
              <a:t>, crying, and increased muscular activity</a:t>
            </a:r>
            <a:r>
              <a:rPr lang="en-US" dirty="0" smtClean="0"/>
              <a:t>.</a:t>
            </a:r>
          </a:p>
          <a:p>
            <a:r>
              <a:rPr lang="en-US" dirty="0"/>
              <a:t>onset of this phenomenon is seen at 2–5 </a:t>
            </a:r>
            <a:r>
              <a:rPr lang="en-US" dirty="0" smtClean="0"/>
              <a:t>days of </a:t>
            </a:r>
            <a:r>
              <a:rPr lang="en-US" dirty="0"/>
              <a:t>age and may last up to 3 </a:t>
            </a:r>
            <a:r>
              <a:rPr lang="en-US" dirty="0" smtClean="0"/>
              <a:t>weeks</a:t>
            </a:r>
          </a:p>
          <a:p>
            <a:r>
              <a:rPr lang="en-US" dirty="0" smtClean="0"/>
              <a:t>Repeated can </a:t>
            </a:r>
            <a:r>
              <a:rPr lang="en-US" dirty="0"/>
              <a:t>be present in 50% of the </a:t>
            </a:r>
            <a:r>
              <a:rPr lang="en-US" dirty="0" smtClean="0"/>
              <a:t>affected neonates.</a:t>
            </a:r>
          </a:p>
          <a:p>
            <a:r>
              <a:rPr lang="en-US" dirty="0"/>
              <a:t>probably related to </a:t>
            </a:r>
            <a:r>
              <a:rPr lang="en-US" dirty="0" smtClean="0"/>
              <a:t>immaturity of </a:t>
            </a:r>
            <a:r>
              <a:rPr lang="en-US" dirty="0"/>
              <a:t>the hypothalamic centers and </a:t>
            </a:r>
            <a:r>
              <a:rPr lang="en-US" dirty="0" smtClean="0"/>
              <a:t>autonomic control </a:t>
            </a:r>
            <a:r>
              <a:rPr lang="en-US" dirty="0"/>
              <a:t>of vascular tone leading to capillary </a:t>
            </a:r>
            <a:r>
              <a:rPr lang="en-US" dirty="0" smtClean="0"/>
              <a:t>bed dysregulation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090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692"/>
            <a:ext cx="11353800" cy="1058092"/>
          </a:xfrm>
        </p:spPr>
        <p:txBody>
          <a:bodyPr/>
          <a:lstStyle/>
          <a:p>
            <a:r>
              <a:rPr lang="en-US" b="1" dirty="0"/>
              <a:t>Cutis Marmorata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784"/>
            <a:ext cx="12192000" cy="57476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Cutis marmorata is a benign, cutaneous </a:t>
            </a:r>
            <a:r>
              <a:rPr lang="en-US" dirty="0" smtClean="0"/>
              <a:t>vascular phenomenon </a:t>
            </a:r>
            <a:r>
              <a:rPr lang="en-US" dirty="0"/>
              <a:t>seen in both full-term and </a:t>
            </a:r>
            <a:r>
              <a:rPr lang="en-US" dirty="0" smtClean="0"/>
              <a:t>preterm neonates</a:t>
            </a:r>
            <a:endParaRPr lang="en-US" dirty="0"/>
          </a:p>
          <a:p>
            <a:r>
              <a:rPr lang="en-US" dirty="0"/>
              <a:t>Clinically, </a:t>
            </a:r>
            <a:r>
              <a:rPr lang="en-US" dirty="0" smtClean="0"/>
              <a:t>it presents </a:t>
            </a:r>
            <a:r>
              <a:rPr lang="en-US" dirty="0"/>
              <a:t>as reticulate, mottled bluish </a:t>
            </a:r>
            <a:r>
              <a:rPr lang="en-US" dirty="0" smtClean="0"/>
              <a:t>discoloration </a:t>
            </a:r>
            <a:r>
              <a:rPr lang="en-US" dirty="0"/>
              <a:t>of the skin lasting for few minutes to few hours</a:t>
            </a:r>
            <a:r>
              <a:rPr lang="en-US" dirty="0" smtClean="0"/>
              <a:t>.</a:t>
            </a:r>
          </a:p>
          <a:p>
            <a:r>
              <a:rPr lang="en-US" dirty="0"/>
              <a:t>presents on the trunk and </a:t>
            </a:r>
            <a:r>
              <a:rPr lang="en-US" dirty="0" smtClean="0"/>
              <a:t>extremities</a:t>
            </a:r>
          </a:p>
          <a:p>
            <a:r>
              <a:rPr lang="en-US" dirty="0"/>
              <a:t>vascular pattern </a:t>
            </a:r>
            <a:r>
              <a:rPr lang="en-US" dirty="0" smtClean="0"/>
              <a:t>disappears when </a:t>
            </a:r>
            <a:r>
              <a:rPr lang="en-US" dirty="0"/>
              <a:t>the baby is </a:t>
            </a:r>
            <a:r>
              <a:rPr lang="en-US" dirty="0" smtClean="0"/>
              <a:t>rewarmed</a:t>
            </a:r>
            <a:endParaRPr lang="en-US" dirty="0"/>
          </a:p>
          <a:p>
            <a:r>
              <a:rPr lang="en-US" dirty="0"/>
              <a:t>Persistent </a:t>
            </a:r>
            <a:r>
              <a:rPr lang="en-US" dirty="0" smtClean="0"/>
              <a:t>cutis marmorata </a:t>
            </a:r>
            <a:r>
              <a:rPr lang="en-US" dirty="0"/>
              <a:t>has been associated with trisomy </a:t>
            </a:r>
            <a:r>
              <a:rPr lang="en-US" dirty="0" smtClean="0"/>
              <a:t>18, Down </a:t>
            </a:r>
            <a:r>
              <a:rPr lang="en-US" dirty="0"/>
              <a:t>syndrome, congenital hypothyroidism, </a:t>
            </a:r>
            <a:r>
              <a:rPr lang="en-US" dirty="0" smtClean="0"/>
              <a:t>and Cornelia </a:t>
            </a:r>
            <a:r>
              <a:rPr lang="en-US" dirty="0"/>
              <a:t>de Lange </a:t>
            </a:r>
            <a:r>
              <a:rPr lang="en-US" dirty="0" smtClean="0"/>
              <a:t>syndrome</a:t>
            </a:r>
          </a:p>
          <a:p>
            <a:r>
              <a:rPr lang="en-US" dirty="0"/>
              <a:t>Physiological cutis marmorata at birth is </a:t>
            </a:r>
            <a:r>
              <a:rPr lang="en-US" dirty="0" smtClean="0"/>
              <a:t>differentiated from </a:t>
            </a:r>
            <a:r>
              <a:rPr lang="en-US" dirty="0"/>
              <a:t>a persistent vascular phenomenon </a:t>
            </a:r>
            <a:r>
              <a:rPr lang="en-US" dirty="0" smtClean="0"/>
              <a:t>called cutis </a:t>
            </a:r>
            <a:r>
              <a:rPr lang="en-US" dirty="0"/>
              <a:t>marmorata telangiectatica congenita (</a:t>
            </a:r>
            <a:r>
              <a:rPr lang="en-US" dirty="0" smtClean="0"/>
              <a:t>CMTC)</a:t>
            </a:r>
          </a:p>
          <a:p>
            <a:r>
              <a:rPr lang="en-US" dirty="0"/>
              <a:t>CMTC. </a:t>
            </a:r>
            <a:r>
              <a:rPr lang="en-US" dirty="0" smtClean="0"/>
              <a:t>It presents </a:t>
            </a:r>
            <a:r>
              <a:rPr lang="en-US" dirty="0"/>
              <a:t>as dark red to purple, reticulated </a:t>
            </a:r>
            <a:r>
              <a:rPr lang="en-US" dirty="0" smtClean="0"/>
              <a:t>pattern with </a:t>
            </a:r>
            <a:r>
              <a:rPr lang="en-US" dirty="0"/>
              <a:t>telangiectasia. Atrophy, ulceration, and </a:t>
            </a:r>
            <a:r>
              <a:rPr lang="en-US" dirty="0" smtClean="0"/>
              <a:t>hyperkeratotic lesions </a:t>
            </a:r>
            <a:r>
              <a:rPr lang="en-US" dirty="0"/>
              <a:t>can be present in the </a:t>
            </a:r>
            <a:r>
              <a:rPr lang="en-US" dirty="0" smtClean="0"/>
              <a:t>involved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089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94" y="1828800"/>
            <a:ext cx="4523015" cy="3481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31" y="1828801"/>
            <a:ext cx="4716371" cy="33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5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Salmon Patch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i="1" dirty="0"/>
              <a:t>Syn. </a:t>
            </a:r>
            <a:r>
              <a:rPr lang="en-US" b="1" dirty="0"/>
              <a:t>Nevus Flammeus Simplex)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411198"/>
          </a:xfrm>
        </p:spPr>
        <p:txBody>
          <a:bodyPr/>
          <a:lstStyle/>
          <a:p>
            <a:r>
              <a:rPr lang="en-US" dirty="0"/>
              <a:t>also called “</a:t>
            </a:r>
            <a:r>
              <a:rPr lang="en-US" dirty="0" smtClean="0"/>
              <a:t>stork marks</a:t>
            </a:r>
            <a:r>
              <a:rPr lang="en-US" dirty="0"/>
              <a:t>” or “Angel kiss” according to the </a:t>
            </a:r>
            <a:r>
              <a:rPr lang="en-US" dirty="0" smtClean="0"/>
              <a:t>location on </a:t>
            </a:r>
            <a:r>
              <a:rPr lang="en-US" dirty="0"/>
              <a:t>the nape of the neck or </a:t>
            </a:r>
            <a:r>
              <a:rPr lang="en-US" dirty="0" smtClean="0"/>
              <a:t>forehead</a:t>
            </a:r>
          </a:p>
          <a:p>
            <a:r>
              <a:rPr lang="en-US" dirty="0"/>
              <a:t>They are ectatic </a:t>
            </a:r>
            <a:r>
              <a:rPr lang="en-US" dirty="0" smtClean="0"/>
              <a:t>dermal capillaries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present as pale pink in color </a:t>
            </a:r>
            <a:r>
              <a:rPr lang="en-US" dirty="0" smtClean="0"/>
              <a:t>that are </a:t>
            </a:r>
            <a:r>
              <a:rPr lang="en-US" dirty="0"/>
              <a:t>blanchable and become prominent on </a:t>
            </a:r>
            <a:r>
              <a:rPr lang="en-US" dirty="0" smtClean="0"/>
              <a:t>vigorous activity</a:t>
            </a:r>
            <a:r>
              <a:rPr lang="en-US" dirty="0"/>
              <a:t>, crying, straining with defecation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breathholding, or </a:t>
            </a:r>
            <a:r>
              <a:rPr lang="en-US" dirty="0"/>
              <a:t>changes in ambient temperature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They commonly </a:t>
            </a:r>
            <a:r>
              <a:rPr lang="en-US" dirty="0"/>
              <a:t>involve the eyelids, glabella, </a:t>
            </a: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nape </a:t>
            </a:r>
            <a:r>
              <a:rPr lang="en-US" dirty="0" smtClean="0"/>
              <a:t>of the neck</a:t>
            </a:r>
          </a:p>
          <a:p>
            <a:r>
              <a:rPr lang="en-US" dirty="0"/>
              <a:t>resolve by </a:t>
            </a:r>
            <a:r>
              <a:rPr lang="en-US" dirty="0" smtClean="0"/>
              <a:t>the first </a:t>
            </a:r>
            <a:r>
              <a:rPr lang="en-US" dirty="0"/>
              <a:t>year of life or rarely in </a:t>
            </a:r>
          </a:p>
          <a:p>
            <a:pPr marL="0" indent="0">
              <a:buNone/>
            </a:pPr>
            <a:r>
              <a:rPr lang="en-US" dirty="0" smtClean="0"/>
              <a:t>  early </a:t>
            </a:r>
            <a:r>
              <a:rPr lang="en-US" dirty="0"/>
              <a:t>childhood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525" y="3295650"/>
            <a:ext cx="38004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6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Cradle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3494"/>
            <a:ext cx="12192000" cy="575450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part of the infantile seborrheic </a:t>
            </a:r>
            <a:r>
              <a:rPr lang="en-US" dirty="0" smtClean="0"/>
              <a:t>dermatitis, is </a:t>
            </a:r>
            <a:r>
              <a:rPr lang="en-US" dirty="0"/>
              <a:t>a common, self-limiting, chronic </a:t>
            </a:r>
            <a:r>
              <a:rPr lang="en-US" dirty="0" smtClean="0"/>
              <a:t>inflammatory scaling </a:t>
            </a:r>
            <a:r>
              <a:rPr lang="en-US" dirty="0"/>
              <a:t>condition of the </a:t>
            </a:r>
            <a:r>
              <a:rPr lang="en-US" dirty="0" smtClean="0"/>
              <a:t>scalp</a:t>
            </a:r>
            <a:endParaRPr lang="en-US" dirty="0"/>
          </a:p>
          <a:p>
            <a:r>
              <a:rPr lang="en-US" dirty="0" smtClean="0"/>
              <a:t>Presents between </a:t>
            </a:r>
            <a:r>
              <a:rPr lang="en-US" dirty="0"/>
              <a:t>the third week to the first 3 months </a:t>
            </a:r>
            <a:r>
              <a:rPr lang="en-US" dirty="0" smtClean="0"/>
              <a:t>of life.</a:t>
            </a:r>
          </a:p>
          <a:p>
            <a:r>
              <a:rPr lang="en-US" dirty="0" smtClean="0"/>
              <a:t>Etiology-</a:t>
            </a:r>
            <a:r>
              <a:rPr lang="en-US" dirty="0"/>
              <a:t>there could be </a:t>
            </a:r>
            <a:r>
              <a:rPr lang="en-US" dirty="0" smtClean="0"/>
              <a:t>secondary influence </a:t>
            </a:r>
            <a:r>
              <a:rPr lang="en-US" dirty="0"/>
              <a:t>by maternal circulating hormones, </a:t>
            </a:r>
            <a:r>
              <a:rPr lang="en-US" dirty="0" smtClean="0"/>
              <a:t>resulting in </a:t>
            </a:r>
            <a:r>
              <a:rPr lang="en-US" dirty="0"/>
              <a:t>over activity of the sebaceous </a:t>
            </a:r>
            <a:r>
              <a:rPr lang="en-US" dirty="0" smtClean="0"/>
              <a:t>glands</a:t>
            </a:r>
          </a:p>
          <a:p>
            <a:r>
              <a:rPr lang="en-US" dirty="0" smtClean="0"/>
              <a:t>Malassezia yeast </a:t>
            </a:r>
            <a:r>
              <a:rPr lang="en-US" dirty="0"/>
              <a:t>has been implicated as the cause of cradle cap.</a:t>
            </a:r>
          </a:p>
          <a:p>
            <a:r>
              <a:rPr lang="en-US" dirty="0"/>
              <a:t>It breaks down the sebum-consuming </a:t>
            </a:r>
            <a:r>
              <a:rPr lang="en-US" dirty="0" smtClean="0"/>
              <a:t>saturated fatty </a:t>
            </a:r>
            <a:r>
              <a:rPr lang="en-US" dirty="0"/>
              <a:t>acids, leaving behind unsaturated fatty </a:t>
            </a:r>
            <a:r>
              <a:rPr lang="en-US" dirty="0" smtClean="0"/>
              <a:t>acids.</a:t>
            </a:r>
          </a:p>
          <a:p>
            <a:r>
              <a:rPr lang="en-US" dirty="0"/>
              <a:t>Clinical </a:t>
            </a:r>
            <a:r>
              <a:rPr lang="en-US" dirty="0" smtClean="0"/>
              <a:t>Features-</a:t>
            </a:r>
            <a:r>
              <a:rPr lang="en-US" dirty="0"/>
              <a:t>Cradle cap presents as asymptomatic, </a:t>
            </a:r>
            <a:r>
              <a:rPr lang="en-US" dirty="0" smtClean="0"/>
              <a:t>erythematous, greasy</a:t>
            </a:r>
            <a:r>
              <a:rPr lang="en-US" dirty="0"/>
              <a:t>, scaly, noninflammatory plaques on </a:t>
            </a:r>
            <a:r>
              <a:rPr lang="en-US" dirty="0" smtClean="0"/>
              <a:t>the scalp </a:t>
            </a:r>
            <a:r>
              <a:rPr lang="en-US" dirty="0"/>
              <a:t>mainly affecting the vertex and frontal </a:t>
            </a:r>
            <a:r>
              <a:rPr lang="en-US" dirty="0" smtClean="0"/>
              <a:t>region,forehead</a:t>
            </a:r>
            <a:r>
              <a:rPr lang="en-US" dirty="0"/>
              <a:t>, eyebrows, and </a:t>
            </a:r>
            <a:r>
              <a:rPr lang="en-US" dirty="0" smtClean="0"/>
              <a:t>ears.</a:t>
            </a:r>
          </a:p>
        </p:txBody>
      </p:sp>
    </p:spTree>
    <p:extLst>
      <p:ext uri="{BB962C8B-B14F-4D97-AF65-F5344CB8AC3E}">
        <p14:creationId xmlns:p14="http://schemas.microsoft.com/office/powerpoint/2010/main" xmlns="" val="113358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Features-presents </a:t>
            </a:r>
            <a:r>
              <a:rPr lang="en-US" dirty="0"/>
              <a:t>as asymptomatic, erythematous, greasy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scaly, noninflammatory plaques on the scalp mainly affecting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vertex </a:t>
            </a:r>
            <a:r>
              <a:rPr lang="en-US" dirty="0"/>
              <a:t>and frontal region,forehead, eyebrows, and ears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377" y="2788783"/>
            <a:ext cx="4978309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90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4598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5474"/>
            <a:ext cx="12192000" cy="5512526"/>
          </a:xfrm>
        </p:spPr>
        <p:txBody>
          <a:bodyPr/>
          <a:lstStyle/>
          <a:p>
            <a:r>
              <a:rPr lang="en-US" b="1" dirty="0"/>
              <a:t>Neonatal </a:t>
            </a:r>
            <a:r>
              <a:rPr lang="en-US" b="1" dirty="0" smtClean="0"/>
              <a:t>Desquamation-</a:t>
            </a:r>
          </a:p>
          <a:p>
            <a:r>
              <a:rPr lang="en-US" dirty="0"/>
              <a:t>Physiological desquamation is commonly seen </a:t>
            </a:r>
            <a:r>
              <a:rPr lang="en-US" dirty="0" smtClean="0"/>
              <a:t>in newborns</a:t>
            </a:r>
          </a:p>
          <a:p>
            <a:r>
              <a:rPr lang="en-US" dirty="0"/>
              <a:t>healthy full-term </a:t>
            </a:r>
            <a:r>
              <a:rPr lang="en-US" dirty="0" smtClean="0"/>
              <a:t>infants </a:t>
            </a:r>
            <a:r>
              <a:rPr lang="en-US" dirty="0"/>
              <a:t>have fine desquamation at birth or within </a:t>
            </a:r>
            <a:r>
              <a:rPr lang="en-US" dirty="0" smtClean="0"/>
              <a:t>24–48 hours </a:t>
            </a:r>
            <a:r>
              <a:rPr lang="en-US" dirty="0"/>
              <a:t>of age and are localized to hands, </a:t>
            </a:r>
            <a:r>
              <a:rPr lang="en-US" dirty="0" smtClean="0"/>
              <a:t>ankles, and </a:t>
            </a:r>
            <a:r>
              <a:rPr lang="en-US" dirty="0"/>
              <a:t>feet</a:t>
            </a:r>
            <a:r>
              <a:rPr lang="en-US" dirty="0" smtClean="0"/>
              <a:t>.</a:t>
            </a:r>
          </a:p>
          <a:p>
            <a:r>
              <a:rPr lang="en-US" dirty="0"/>
              <a:t>Postmature infants and </a:t>
            </a:r>
            <a:r>
              <a:rPr lang="en-US" dirty="0" smtClean="0"/>
              <a:t>sometimes dysmaturity </a:t>
            </a:r>
            <a:r>
              <a:rPr lang="en-US" dirty="0"/>
              <a:t>lead to widespread </a:t>
            </a:r>
            <a:r>
              <a:rPr lang="en-US" dirty="0" smtClean="0"/>
              <a:t>desquamation with </a:t>
            </a:r>
            <a:r>
              <a:rPr lang="en-US" dirty="0"/>
              <a:t>cracking and peeling at </a:t>
            </a:r>
            <a:r>
              <a:rPr lang="en-US" dirty="0" smtClean="0"/>
              <a:t>birth</a:t>
            </a:r>
          </a:p>
          <a:p>
            <a:r>
              <a:rPr lang="en-US" dirty="0" smtClean="0"/>
              <a:t>D/D- Collodion baby-</a:t>
            </a:r>
            <a:r>
              <a:rPr lang="en-US" dirty="0"/>
              <a:t>presents </a:t>
            </a:r>
            <a:r>
              <a:rPr lang="en-US" dirty="0" smtClean="0"/>
              <a:t>with parchment-like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membrane </a:t>
            </a:r>
            <a:r>
              <a:rPr lang="en-US" dirty="0"/>
              <a:t>at birth </a:t>
            </a:r>
            <a:r>
              <a:rPr lang="en-US" dirty="0" smtClean="0"/>
              <a:t>covering the entire </a:t>
            </a:r>
            <a:r>
              <a:rPr lang="en-US" dirty="0"/>
              <a:t>body surface,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congenital </a:t>
            </a:r>
            <a:r>
              <a:rPr lang="en-US" dirty="0" smtClean="0"/>
              <a:t>ichthyosis</a:t>
            </a:r>
            <a:endParaRPr lang="en-US" dirty="0"/>
          </a:p>
          <a:p>
            <a:r>
              <a:rPr lang="en-US" dirty="0" smtClean="0"/>
              <a:t>X-linked hypohidrotic dysplasia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999" y="3709670"/>
            <a:ext cx="37909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3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dirty="0"/>
              <a:t>Extensive cradle cap or persistence beyond 3–4 months is suggestive of atopic </a:t>
            </a:r>
            <a:r>
              <a:rPr lang="en-US" dirty="0" smtClean="0"/>
              <a:t>dermatitis</a:t>
            </a:r>
          </a:p>
          <a:p>
            <a:endParaRPr lang="en-US" dirty="0"/>
          </a:p>
          <a:p>
            <a:r>
              <a:rPr lang="en-US" dirty="0" smtClean="0"/>
              <a:t>Treatment-Cradle </a:t>
            </a:r>
            <a:r>
              <a:rPr lang="en-US" dirty="0"/>
              <a:t>cap is usually a self-limiting condition. </a:t>
            </a:r>
            <a:r>
              <a:rPr lang="en-US" dirty="0" smtClean="0"/>
              <a:t>An oil </a:t>
            </a:r>
            <a:r>
              <a:rPr lang="en-US" dirty="0"/>
              <a:t>or emollient should be applied on scalp and </a:t>
            </a:r>
            <a:r>
              <a:rPr lang="en-US" dirty="0" smtClean="0"/>
              <a:t>left for </a:t>
            </a:r>
            <a:r>
              <a:rPr lang="en-US" dirty="0"/>
              <a:t>few hours to soften the scales and later </a:t>
            </a:r>
            <a:r>
              <a:rPr lang="en-US" dirty="0" smtClean="0"/>
              <a:t>gentle </a:t>
            </a:r>
            <a:r>
              <a:rPr lang="en-US" dirty="0"/>
              <a:t>shampooing should be considered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cradle cap is not improved </a:t>
            </a:r>
            <a:r>
              <a:rPr lang="en-US" dirty="0" smtClean="0"/>
              <a:t>with conservative </a:t>
            </a:r>
            <a:r>
              <a:rPr lang="en-US" dirty="0"/>
              <a:t>treatment, 2% ketoconazole or 1%</a:t>
            </a:r>
          </a:p>
          <a:p>
            <a:pPr marL="0" indent="0">
              <a:buNone/>
            </a:pPr>
            <a:r>
              <a:rPr lang="en-US" dirty="0" smtClean="0"/>
              <a:t>  hydrocortisone </a:t>
            </a:r>
            <a:r>
              <a:rPr lang="en-US" dirty="0"/>
              <a:t>cream can be </a:t>
            </a:r>
            <a:r>
              <a:rPr lang="en-US" dirty="0" smtClean="0"/>
              <a:t>used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Applications containing </a:t>
            </a:r>
            <a:r>
              <a:rPr lang="en-US" dirty="0"/>
              <a:t>salicylic acid should not be used due </a:t>
            </a:r>
            <a:r>
              <a:rPr lang="en-US" dirty="0" smtClean="0"/>
              <a:t>to the </a:t>
            </a:r>
            <a:r>
              <a:rPr lang="en-US" dirty="0"/>
              <a:t>risk of percutaneous </a:t>
            </a:r>
            <a:r>
              <a:rPr lang="en-US" dirty="0" smtClean="0"/>
              <a:t>absorption</a:t>
            </a:r>
          </a:p>
          <a:p>
            <a:endParaRPr lang="en-US" dirty="0" smtClean="0"/>
          </a:p>
          <a:p>
            <a:r>
              <a:rPr lang="en-US" dirty="0" smtClean="0"/>
              <a:t>Counseling parents </a:t>
            </a:r>
            <a:r>
              <a:rPr lang="en-US" dirty="0"/>
              <a:t>about the chronicity and self-limiting </a:t>
            </a:r>
            <a:r>
              <a:rPr lang="en-US" dirty="0" smtClean="0"/>
              <a:t>nature is </a:t>
            </a:r>
            <a:r>
              <a:rPr lang="en-US" dirty="0"/>
              <a:t>important.</a:t>
            </a:r>
          </a:p>
        </p:txBody>
      </p:sp>
    </p:spTree>
    <p:extLst>
      <p:ext uri="{BB962C8B-B14F-4D97-AF65-F5344CB8AC3E}">
        <p14:creationId xmlns:p14="http://schemas.microsoft.com/office/powerpoint/2010/main" xmlns="" val="4036328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Erythema Toxicum Neonatorum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i="1" dirty="0"/>
              <a:t>Syn. </a:t>
            </a:r>
            <a:r>
              <a:rPr lang="en-US" b="1" dirty="0"/>
              <a:t>Toxic Erythema of Newborn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4"/>
            <a:ext cx="12192000" cy="5532436"/>
          </a:xfrm>
        </p:spPr>
        <p:txBody>
          <a:bodyPr>
            <a:normAutofit/>
          </a:bodyPr>
          <a:lstStyle/>
          <a:p>
            <a:r>
              <a:rPr lang="en-US" dirty="0"/>
              <a:t>also </a:t>
            </a:r>
            <a:r>
              <a:rPr lang="en-US" dirty="0" smtClean="0"/>
              <a:t>called toxic </a:t>
            </a:r>
            <a:r>
              <a:rPr lang="en-US" dirty="0"/>
              <a:t>erythema of newborn, is a benign, </a:t>
            </a:r>
            <a:r>
              <a:rPr lang="en-US" dirty="0" smtClean="0"/>
              <a:t>idiopathic self-limiting </a:t>
            </a:r>
            <a:r>
              <a:rPr lang="en-US" dirty="0"/>
              <a:t>transient </a:t>
            </a:r>
            <a:r>
              <a:rPr lang="en-US" dirty="0" smtClean="0"/>
              <a:t>eruption</a:t>
            </a:r>
          </a:p>
          <a:p>
            <a:r>
              <a:rPr lang="en-US" dirty="0" smtClean="0"/>
              <a:t>Less commonly </a:t>
            </a:r>
            <a:r>
              <a:rPr lang="en-US" dirty="0"/>
              <a:t>seen in preterm and </a:t>
            </a:r>
            <a:r>
              <a:rPr lang="en-US" dirty="0" smtClean="0"/>
              <a:t>low-birth-weight babies. </a:t>
            </a:r>
          </a:p>
          <a:p>
            <a:r>
              <a:rPr lang="en-US" dirty="0" smtClean="0"/>
              <a:t>It is a misnomer as there is no toxic component.</a:t>
            </a:r>
          </a:p>
          <a:p>
            <a:r>
              <a:rPr lang="en-US" dirty="0" smtClean="0"/>
              <a:t>Etiology-</a:t>
            </a:r>
            <a:endParaRPr lang="en-US" dirty="0"/>
          </a:p>
          <a:p>
            <a:r>
              <a:rPr lang="en-US" dirty="0"/>
              <a:t>The etiology of ETN is exactly not known. </a:t>
            </a:r>
            <a:r>
              <a:rPr lang="en-US" dirty="0" smtClean="0"/>
              <a:t>Studies have </a:t>
            </a:r>
            <a:r>
              <a:rPr lang="en-US" dirty="0"/>
              <a:t>shown that predisposing factors such </a:t>
            </a:r>
            <a:r>
              <a:rPr lang="en-US" dirty="0" smtClean="0"/>
              <a:t>as seasonality</a:t>
            </a:r>
            <a:r>
              <a:rPr lang="en-US" dirty="0"/>
              <a:t>, health of the child at birth, </a:t>
            </a:r>
            <a:r>
              <a:rPr lang="en-US" dirty="0" smtClean="0"/>
              <a:t>gestational age</a:t>
            </a:r>
            <a:r>
              <a:rPr lang="en-US" dirty="0"/>
              <a:t>, and birth </a:t>
            </a:r>
            <a:r>
              <a:rPr lang="en-US" dirty="0" smtClean="0"/>
              <a:t>weight </a:t>
            </a:r>
            <a:r>
              <a:rPr lang="en-US" dirty="0"/>
              <a:t>can influence the onset </a:t>
            </a:r>
            <a:r>
              <a:rPr lang="en-US" dirty="0" smtClean="0"/>
              <a:t>of ETN</a:t>
            </a:r>
          </a:p>
          <a:p>
            <a:r>
              <a:rPr lang="en-US" dirty="0"/>
              <a:t>Immunohistochemical studies in the lesional </a:t>
            </a:r>
            <a:r>
              <a:rPr lang="en-US" dirty="0" smtClean="0"/>
              <a:t>skin have </a:t>
            </a:r>
            <a:r>
              <a:rPr lang="en-US" dirty="0"/>
              <a:t>shown many inflammatory mediators </a:t>
            </a:r>
            <a:r>
              <a:rPr lang="en-US" dirty="0" smtClean="0"/>
              <a:t>such as </a:t>
            </a:r>
            <a:r>
              <a:rPr lang="en-US" dirty="0"/>
              <a:t>interleukin (IL)-1</a:t>
            </a:r>
            <a:r>
              <a:rPr lang="el-GR" dirty="0"/>
              <a:t>α, </a:t>
            </a:r>
            <a:r>
              <a:rPr lang="en-US" dirty="0"/>
              <a:t>IL-1</a:t>
            </a:r>
            <a:r>
              <a:rPr lang="el-GR" dirty="0"/>
              <a:t>β, </a:t>
            </a:r>
            <a:r>
              <a:rPr lang="en-US" dirty="0"/>
              <a:t>aquaporins 1 and 3</a:t>
            </a:r>
            <a:r>
              <a:rPr lang="en-US" dirty="0" smtClean="0"/>
              <a:t>,</a:t>
            </a:r>
            <a:r>
              <a:rPr lang="en-US" dirty="0"/>
              <a:t> IL-8, psoriasin, nitric oxide synthetases 1, 2, </a:t>
            </a:r>
            <a:r>
              <a:rPr lang="en-US" dirty="0" smtClean="0"/>
              <a:t>and 3</a:t>
            </a:r>
            <a:r>
              <a:rPr lang="en-US" dirty="0"/>
              <a:t>, and high mobility group box 1 protein (</a:t>
            </a:r>
            <a:r>
              <a:rPr lang="en-US" dirty="0" smtClean="0"/>
              <a:t>HMGB-1</a:t>
            </a:r>
            <a:r>
              <a:rPr lang="en-US" dirty="0"/>
              <a:t>), suggesting immune system maturity in </a:t>
            </a:r>
            <a:r>
              <a:rPr lang="en-US" dirty="0" smtClean="0"/>
              <a:t>the pathogenesis </a:t>
            </a:r>
            <a:r>
              <a:rPr lang="en-US" dirty="0"/>
              <a:t>of ETN</a:t>
            </a:r>
          </a:p>
        </p:txBody>
      </p:sp>
    </p:spTree>
    <p:extLst>
      <p:ext uri="{BB962C8B-B14F-4D97-AF65-F5344CB8AC3E}">
        <p14:creationId xmlns:p14="http://schemas.microsoft.com/office/powerpoint/2010/main" xmlns="" val="275135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Pathology-</a:t>
            </a:r>
            <a:r>
              <a:rPr lang="en-US" dirty="0"/>
              <a:t>There are subcorneal or intraepidermal </a:t>
            </a:r>
            <a:r>
              <a:rPr lang="en-US" dirty="0" smtClean="0"/>
              <a:t>pustules with </a:t>
            </a:r>
            <a:r>
              <a:rPr lang="en-US" dirty="0"/>
              <a:t>eosinophils in the intrafollicular </a:t>
            </a:r>
            <a:r>
              <a:rPr lang="en-US" dirty="0" smtClean="0"/>
              <a:t>region</a:t>
            </a:r>
          </a:p>
          <a:p>
            <a:r>
              <a:rPr lang="en-US" dirty="0"/>
              <a:t>Macular lesions show edema of the upper </a:t>
            </a:r>
            <a:r>
              <a:rPr lang="en-US" dirty="0" smtClean="0"/>
              <a:t>dermis with </a:t>
            </a:r>
            <a:r>
              <a:rPr lang="en-US" dirty="0"/>
              <a:t>a perivascular infiltrate of eosinophils</a:t>
            </a:r>
            <a:r>
              <a:rPr lang="en-US" dirty="0" smtClean="0"/>
              <a:t>.</a:t>
            </a:r>
          </a:p>
          <a:p>
            <a:r>
              <a:rPr lang="en-US" dirty="0"/>
              <a:t>Clinical </a:t>
            </a:r>
            <a:r>
              <a:rPr lang="en-US" dirty="0" smtClean="0"/>
              <a:t>Features-</a:t>
            </a:r>
            <a:r>
              <a:rPr lang="en-US" dirty="0"/>
              <a:t>ETN can occur within the first 3–4 days of life </a:t>
            </a:r>
            <a:r>
              <a:rPr lang="en-US" dirty="0" smtClean="0"/>
              <a:t>but can </a:t>
            </a:r>
            <a:r>
              <a:rPr lang="en-US" dirty="0"/>
              <a:t>be delayed up to three weeks of life</a:t>
            </a:r>
            <a:r>
              <a:rPr lang="en-US" dirty="0" smtClean="0"/>
              <a:t>.</a:t>
            </a:r>
          </a:p>
          <a:p>
            <a:r>
              <a:rPr lang="en-US" dirty="0"/>
              <a:t>ETN presents as </a:t>
            </a:r>
            <a:r>
              <a:rPr lang="en-US" dirty="0" smtClean="0"/>
              <a:t>two types </a:t>
            </a:r>
            <a:r>
              <a:rPr lang="en-US" dirty="0"/>
              <a:t>of variants: erythematous papular (70%) </a:t>
            </a:r>
            <a:r>
              <a:rPr lang="en-US" dirty="0" smtClean="0"/>
              <a:t>or pustular </a:t>
            </a:r>
            <a:r>
              <a:rPr lang="en-US" dirty="0"/>
              <a:t>variant (30</a:t>
            </a:r>
            <a:r>
              <a:rPr lang="en-US" dirty="0" smtClean="0"/>
              <a:t>%).</a:t>
            </a:r>
          </a:p>
          <a:p>
            <a:r>
              <a:rPr lang="en-US" dirty="0"/>
              <a:t>clinically present </a:t>
            </a:r>
            <a:r>
              <a:rPr lang="en-US" dirty="0" smtClean="0"/>
              <a:t>as firm</a:t>
            </a:r>
            <a:r>
              <a:rPr lang="en-US" dirty="0"/>
              <a:t>, erythematous papules or papules </a:t>
            </a:r>
            <a:r>
              <a:rPr lang="en-US" dirty="0" smtClean="0"/>
              <a:t>surmounted by </a:t>
            </a:r>
            <a:r>
              <a:rPr lang="en-US" dirty="0"/>
              <a:t>a white or pale yellow pustule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described </a:t>
            </a:r>
            <a:r>
              <a:rPr lang="en-US" dirty="0"/>
              <a:t>as “flea-bitten appearance” or </a:t>
            </a:r>
            <a:r>
              <a:rPr lang="en-US" dirty="0" smtClean="0"/>
              <a:t>papules surrounded </a:t>
            </a:r>
            <a:r>
              <a:rPr lang="en-US" dirty="0"/>
              <a:t>by sea of erythema</a:t>
            </a:r>
            <a:r>
              <a:rPr lang="en-US" dirty="0" smtClean="0"/>
              <a:t>.</a:t>
            </a:r>
          </a:p>
          <a:p>
            <a:r>
              <a:rPr lang="en-US" dirty="0"/>
              <a:t>ETN starts as blotchy macular </a:t>
            </a:r>
            <a:r>
              <a:rPr lang="en-US" dirty="0" smtClean="0"/>
              <a:t>erythema on </a:t>
            </a:r>
            <a:r>
              <a:rPr lang="en-US" dirty="0"/>
              <a:t>the first day and later </a:t>
            </a:r>
            <a:r>
              <a:rPr lang="en-US" dirty="0" smtClean="0"/>
              <a:t>develops into </a:t>
            </a:r>
            <a:r>
              <a:rPr lang="en-US" dirty="0"/>
              <a:t>papules </a:t>
            </a:r>
            <a:r>
              <a:rPr lang="en-US" dirty="0" smtClean="0"/>
              <a:t>and pustules </a:t>
            </a:r>
            <a:r>
              <a:rPr lang="en-US" dirty="0"/>
              <a:t>measuring 1–3 mm in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ETN starts </a:t>
            </a:r>
            <a:r>
              <a:rPr lang="en-US" dirty="0"/>
              <a:t>on the cheeks and spreads rapidly </a:t>
            </a:r>
            <a:r>
              <a:rPr lang="en-US" dirty="0" smtClean="0"/>
              <a:t>involving the </a:t>
            </a:r>
            <a:r>
              <a:rPr lang="en-US" dirty="0"/>
              <a:t>forehead, face, chest, trunk, and </a:t>
            </a:r>
            <a:r>
              <a:rPr lang="en-US" dirty="0" smtClean="0"/>
              <a:t>extremities.</a:t>
            </a:r>
          </a:p>
          <a:p>
            <a:r>
              <a:rPr lang="en-US" dirty="0"/>
              <a:t>no systemic involvement in </a:t>
            </a:r>
            <a:r>
              <a:rPr lang="en-US" dirty="0" smtClean="0"/>
              <a:t>ETN.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352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Diagnosis-</a:t>
            </a:r>
            <a:r>
              <a:rPr lang="en-US" dirty="0"/>
              <a:t> </a:t>
            </a:r>
            <a:r>
              <a:rPr lang="en-US" dirty="0" smtClean="0"/>
              <a:t>mainly </a:t>
            </a:r>
            <a:r>
              <a:rPr lang="en-US" dirty="0"/>
              <a:t>clinical. </a:t>
            </a:r>
            <a:r>
              <a:rPr lang="en-US" dirty="0" smtClean="0"/>
              <a:t>Peripheral eosinophilia </a:t>
            </a:r>
            <a:r>
              <a:rPr lang="en-US" dirty="0"/>
              <a:t>is seen in 20% of cases. </a:t>
            </a:r>
            <a:endParaRPr lang="en-US" dirty="0" smtClean="0"/>
          </a:p>
          <a:p>
            <a:r>
              <a:rPr lang="en-US" dirty="0" smtClean="0"/>
              <a:t>Stained smears with </a:t>
            </a:r>
            <a:r>
              <a:rPr lang="en-US" dirty="0"/>
              <a:t>Wright’s/Giemsa stain show eosinophils.</a:t>
            </a:r>
          </a:p>
          <a:p>
            <a:r>
              <a:rPr lang="en-US" dirty="0"/>
              <a:t>Cultures are sterile with no organisms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Treatment- No </a:t>
            </a:r>
            <a:r>
              <a:rPr lang="en-US" dirty="0"/>
              <a:t>treatment is required for ETN as it </a:t>
            </a:r>
            <a:r>
              <a:rPr lang="en-US" dirty="0" smtClean="0"/>
              <a:t>resolves spontaneously </a:t>
            </a:r>
            <a:r>
              <a:rPr lang="en-US" dirty="0"/>
              <a:t>by 10–14 days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2495006"/>
            <a:ext cx="5129350" cy="3670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1" y="2495006"/>
            <a:ext cx="5956662" cy="3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78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Transient Neonatal Pustular Melanosis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606"/>
            <a:ext cx="12192000" cy="5659393"/>
          </a:xfrm>
        </p:spPr>
        <p:txBody>
          <a:bodyPr>
            <a:normAutofit/>
          </a:bodyPr>
          <a:lstStyle/>
          <a:p>
            <a:r>
              <a:rPr lang="en-US" dirty="0"/>
              <a:t>It is a transient, benign, self-limiting, </a:t>
            </a:r>
            <a:r>
              <a:rPr lang="en-US" dirty="0" smtClean="0"/>
              <a:t>neonatal disorder </a:t>
            </a:r>
            <a:r>
              <a:rPr lang="en-US" dirty="0"/>
              <a:t>characterized by superficial pustules </a:t>
            </a:r>
            <a:r>
              <a:rPr lang="en-US" dirty="0" smtClean="0"/>
              <a:t>at birth </a:t>
            </a:r>
            <a:r>
              <a:rPr lang="en-US" dirty="0"/>
              <a:t>and resolves with hyperpigmented </a:t>
            </a:r>
            <a:r>
              <a:rPr lang="en-US" dirty="0" smtClean="0"/>
              <a:t>macules</a:t>
            </a:r>
            <a:endParaRPr lang="en-US" dirty="0"/>
          </a:p>
          <a:p>
            <a:r>
              <a:rPr lang="en-US" dirty="0"/>
              <a:t>Clinical </a:t>
            </a:r>
            <a:r>
              <a:rPr lang="en-US" dirty="0" smtClean="0"/>
              <a:t>Features-</a:t>
            </a:r>
            <a:r>
              <a:rPr lang="en-US" dirty="0"/>
              <a:t>Lesions are present </a:t>
            </a:r>
            <a:r>
              <a:rPr lang="en-US" dirty="0" smtClean="0"/>
              <a:t>at birth </a:t>
            </a:r>
            <a:r>
              <a:rPr lang="en-US" dirty="0"/>
              <a:t>as superficial, sterile pustules, </a:t>
            </a:r>
            <a:r>
              <a:rPr lang="en-US" dirty="0" smtClean="0"/>
              <a:t>without inflammatory </a:t>
            </a:r>
            <a:r>
              <a:rPr lang="en-US" dirty="0"/>
              <a:t>components</a:t>
            </a:r>
            <a:r>
              <a:rPr lang="en-US" dirty="0" smtClean="0"/>
              <a:t>.</a:t>
            </a:r>
          </a:p>
          <a:p>
            <a:r>
              <a:rPr lang="en-US" dirty="0"/>
              <a:t>pustules </a:t>
            </a:r>
            <a:r>
              <a:rPr lang="en-US" dirty="0" smtClean="0"/>
              <a:t>are extremely </a:t>
            </a:r>
            <a:r>
              <a:rPr lang="en-US" dirty="0"/>
              <a:t>fragile, remain for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24–48 hours,and rupture </a:t>
            </a:r>
            <a:r>
              <a:rPr lang="en-US" dirty="0"/>
              <a:t>to form a </a:t>
            </a:r>
            <a:r>
              <a:rPr lang="en-US" dirty="0" smtClean="0"/>
              <a:t>collarette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of fine </a:t>
            </a:r>
            <a:r>
              <a:rPr lang="en-US" dirty="0" smtClean="0"/>
              <a:t>scales surrounding a </a:t>
            </a:r>
            <a:r>
              <a:rPr lang="en-US" dirty="0"/>
              <a:t>hyperpigmented </a:t>
            </a:r>
            <a:r>
              <a:rPr lang="en-US" dirty="0" smtClean="0"/>
              <a:t>macule</a:t>
            </a:r>
          </a:p>
          <a:p>
            <a:r>
              <a:rPr lang="en-US" dirty="0" smtClean="0"/>
              <a:t>Diagnosis-is </a:t>
            </a:r>
            <a:r>
              <a:rPr lang="en-US" dirty="0"/>
              <a:t>mainly </a:t>
            </a:r>
            <a:r>
              <a:rPr lang="en-US" dirty="0" smtClean="0"/>
              <a:t>clinical</a:t>
            </a:r>
          </a:p>
          <a:p>
            <a:r>
              <a:rPr lang="en-US" dirty="0" smtClean="0"/>
              <a:t>Giemsa/ Wright’s </a:t>
            </a:r>
            <a:r>
              <a:rPr lang="en-US" dirty="0"/>
              <a:t>stain of the smear </a:t>
            </a:r>
            <a:r>
              <a:rPr lang="en-US" dirty="0" smtClean="0"/>
              <a:t>shows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neutrophils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Treatment- </a:t>
            </a:r>
            <a:r>
              <a:rPr lang="en-US" dirty="0"/>
              <a:t>self-limiting and required no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149" y="2524168"/>
            <a:ext cx="4572000" cy="433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784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Infantile Acropustulosis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5544"/>
            <a:ext cx="12192000" cy="5672455"/>
          </a:xfrm>
        </p:spPr>
        <p:txBody>
          <a:bodyPr/>
          <a:lstStyle/>
          <a:p>
            <a:r>
              <a:rPr lang="en-US" dirty="0" smtClean="0"/>
              <a:t>Definition-Infantile </a:t>
            </a:r>
            <a:r>
              <a:rPr lang="en-US" dirty="0"/>
              <a:t>acropustulosis, also called </a:t>
            </a:r>
            <a:r>
              <a:rPr lang="en-US" dirty="0" smtClean="0"/>
              <a:t>acropustulosis of </a:t>
            </a:r>
            <a:r>
              <a:rPr lang="en-US" dirty="0"/>
              <a:t>infancy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is an idiopathic pustular disorder</a:t>
            </a:r>
          </a:p>
          <a:p>
            <a:r>
              <a:rPr lang="en-US" dirty="0"/>
              <a:t>characterized by recurrent crops of </a:t>
            </a:r>
            <a:r>
              <a:rPr lang="en-US" dirty="0" smtClean="0"/>
              <a:t>pruritic vesiculopustular </a:t>
            </a:r>
            <a:r>
              <a:rPr lang="en-US" dirty="0"/>
              <a:t>lesions predominantly on </a:t>
            </a:r>
            <a:r>
              <a:rPr lang="en-US" dirty="0" smtClean="0"/>
              <a:t>the palms </a:t>
            </a:r>
            <a:r>
              <a:rPr lang="en-US" dirty="0"/>
              <a:t>and soles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Etiology-</a:t>
            </a:r>
            <a:r>
              <a:rPr lang="en-US" dirty="0"/>
              <a:t>is </a:t>
            </a:r>
            <a:r>
              <a:rPr lang="en-US" dirty="0" smtClean="0"/>
              <a:t>exactly not </a:t>
            </a:r>
            <a:r>
              <a:rPr lang="en-US" dirty="0"/>
              <a:t>known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possible association with </a:t>
            </a:r>
            <a:r>
              <a:rPr lang="en-US" dirty="0" smtClean="0"/>
              <a:t>preceding scabies </a:t>
            </a:r>
            <a:r>
              <a:rPr lang="en-US" dirty="0"/>
              <a:t>infestation has been </a:t>
            </a:r>
            <a:r>
              <a:rPr lang="en-US" dirty="0" smtClean="0"/>
              <a:t>implicated</a:t>
            </a:r>
            <a:endParaRPr lang="en-US" dirty="0"/>
          </a:p>
          <a:p>
            <a:r>
              <a:rPr lang="en-US" dirty="0"/>
              <a:t>Recently, the</a:t>
            </a:r>
          </a:p>
          <a:p>
            <a:r>
              <a:rPr lang="en-US" dirty="0"/>
              <a:t>cause has been attributed to the deficiency of </a:t>
            </a:r>
            <a:r>
              <a:rPr lang="en-US" dirty="0" smtClean="0"/>
              <a:t>IL-1</a:t>
            </a:r>
            <a:r>
              <a:rPr lang="en-US" dirty="0"/>
              <a:t>, IL-6, and IL-8 receptor antagonists resulting </a:t>
            </a:r>
            <a:r>
              <a:rPr lang="en-US" dirty="0" smtClean="0"/>
              <a:t>in systemic </a:t>
            </a:r>
            <a:r>
              <a:rPr lang="en-US" dirty="0"/>
              <a:t>inflammation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7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97634"/>
          </a:xfrm>
        </p:spPr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Features-Lesions </a:t>
            </a:r>
            <a:r>
              <a:rPr lang="en-US" dirty="0"/>
              <a:t>start from birth to 2 years. It</a:t>
            </a:r>
          </a:p>
          <a:p>
            <a:r>
              <a:rPr lang="en-US" dirty="0"/>
              <a:t>presents as recurrent, </a:t>
            </a:r>
            <a:r>
              <a:rPr lang="en-US" dirty="0" smtClean="0"/>
              <a:t>pruritic,</a:t>
            </a:r>
          </a:p>
          <a:p>
            <a:pPr marL="0" indent="0">
              <a:buNone/>
            </a:pPr>
            <a:r>
              <a:rPr lang="en-US" dirty="0" smtClean="0"/>
              <a:t>  crops </a:t>
            </a:r>
            <a:r>
              <a:rPr lang="en-US" dirty="0"/>
              <a:t>of </a:t>
            </a:r>
            <a:r>
              <a:rPr lang="en-US" dirty="0" smtClean="0"/>
              <a:t>vesiculopustular</a:t>
            </a:r>
          </a:p>
          <a:p>
            <a:pPr marL="0" indent="0">
              <a:buNone/>
            </a:pPr>
            <a:r>
              <a:rPr lang="en-US" dirty="0" smtClean="0"/>
              <a:t>  lesions </a:t>
            </a:r>
            <a:r>
              <a:rPr lang="en-US" dirty="0"/>
              <a:t>measuring 1–4 mm on the </a:t>
            </a:r>
            <a:r>
              <a:rPr lang="en-US" dirty="0" smtClean="0"/>
              <a:t>palms,</a:t>
            </a:r>
          </a:p>
          <a:p>
            <a:pPr marL="0" indent="0">
              <a:buNone/>
            </a:pPr>
            <a:r>
              <a:rPr lang="en-US" dirty="0" smtClean="0"/>
              <a:t>  soles</a:t>
            </a:r>
            <a:r>
              <a:rPr lang="en-US" dirty="0"/>
              <a:t>, and sides of </a:t>
            </a:r>
            <a:r>
              <a:rPr lang="en-US" dirty="0" smtClean="0"/>
              <a:t>feet</a:t>
            </a:r>
          </a:p>
          <a:p>
            <a:r>
              <a:rPr lang="en-US" dirty="0"/>
              <a:t>Lesions start as </a:t>
            </a:r>
            <a:r>
              <a:rPr lang="en-US" dirty="0" smtClean="0"/>
              <a:t>pinpoint erythematous papules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evolve </a:t>
            </a:r>
            <a:r>
              <a:rPr lang="en-US" dirty="0"/>
              <a:t>into </a:t>
            </a:r>
            <a:r>
              <a:rPr lang="en-US" dirty="0" smtClean="0"/>
              <a:t>pustules, and </a:t>
            </a:r>
            <a:r>
              <a:rPr lang="en-US" dirty="0"/>
              <a:t>last for 1–2 weeks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 complete </a:t>
            </a:r>
            <a:r>
              <a:rPr lang="en-US" dirty="0" smtClean="0"/>
              <a:t>resolution takes </a:t>
            </a:r>
            <a:r>
              <a:rPr lang="en-US" dirty="0"/>
              <a:t>2–3 years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D/D-</a:t>
            </a:r>
            <a:r>
              <a:rPr lang="en-US" dirty="0"/>
              <a:t>scabies, </a:t>
            </a:r>
            <a:r>
              <a:rPr lang="en-US" dirty="0" smtClean="0"/>
              <a:t>dyshidrotic eczema</a:t>
            </a:r>
            <a:r>
              <a:rPr lang="en-US" dirty="0"/>
              <a:t>, ETN, TNPM,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pustular </a:t>
            </a:r>
            <a:r>
              <a:rPr lang="en-US" dirty="0"/>
              <a:t>psoriasis, </a:t>
            </a:r>
            <a:r>
              <a:rPr lang="en-US" dirty="0" smtClean="0"/>
              <a:t>impetigo,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subcorneal </a:t>
            </a:r>
            <a:r>
              <a:rPr lang="en-US" dirty="0"/>
              <a:t>pustular melanosis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873" y="0"/>
            <a:ext cx="4619625" cy="3390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872" y="3390402"/>
            <a:ext cx="4619625" cy="33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2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Investigations-Histopathology </a:t>
            </a:r>
            <a:r>
              <a:rPr lang="en-US" dirty="0"/>
              <a:t>shows subcorneal or </a:t>
            </a:r>
            <a:r>
              <a:rPr lang="en-US" dirty="0" smtClean="0"/>
              <a:t>intraepidermal aggregation </a:t>
            </a:r>
            <a:r>
              <a:rPr lang="en-US" dirty="0"/>
              <a:t>of neutrophils with a sparse </a:t>
            </a:r>
            <a:r>
              <a:rPr lang="en-US" dirty="0" smtClean="0"/>
              <a:t>lymphohistiocytic infiltrate </a:t>
            </a:r>
            <a:r>
              <a:rPr lang="en-US" dirty="0"/>
              <a:t>in papillary dermis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Treatment-Moderate-to-high </a:t>
            </a:r>
            <a:r>
              <a:rPr lang="en-US" dirty="0"/>
              <a:t>topical corticosteroids are useful</a:t>
            </a:r>
          </a:p>
          <a:p>
            <a:r>
              <a:rPr lang="en-US" dirty="0" smtClean="0"/>
              <a:t>Systemic</a:t>
            </a:r>
            <a:r>
              <a:rPr lang="en-US" dirty="0"/>
              <a:t> </a:t>
            </a:r>
            <a:r>
              <a:rPr lang="en-US" dirty="0" smtClean="0"/>
              <a:t>antihistamines </a:t>
            </a:r>
            <a:r>
              <a:rPr lang="en-US" dirty="0"/>
              <a:t>relieve pruritus. </a:t>
            </a:r>
            <a:endParaRPr lang="en-US" dirty="0" smtClean="0"/>
          </a:p>
          <a:p>
            <a:r>
              <a:rPr lang="en-US" dirty="0" smtClean="0"/>
              <a:t>Dapsone </a:t>
            </a:r>
            <a:r>
              <a:rPr lang="en-US" dirty="0"/>
              <a:t>(2 </a:t>
            </a:r>
            <a:r>
              <a:rPr lang="en-US" dirty="0" smtClean="0"/>
              <a:t>mg/kg body </a:t>
            </a:r>
            <a:r>
              <a:rPr lang="en-US" dirty="0"/>
              <a:t>weight in two divided doses) is the </a:t>
            </a:r>
            <a:r>
              <a:rPr lang="en-US" dirty="0" smtClean="0"/>
              <a:t>treatment Of choice </a:t>
            </a:r>
            <a:r>
              <a:rPr lang="en-US" dirty="0"/>
              <a:t>in severe infantile </a:t>
            </a:r>
            <a:r>
              <a:rPr lang="en-US" dirty="0" smtClean="0"/>
              <a:t>acropustulosis</a:t>
            </a:r>
          </a:p>
          <a:p>
            <a:r>
              <a:rPr lang="en-US" dirty="0" smtClean="0"/>
              <a:t>use </a:t>
            </a:r>
            <a:r>
              <a:rPr lang="en-US" dirty="0"/>
              <a:t>of topical </a:t>
            </a:r>
            <a:r>
              <a:rPr lang="en-US" dirty="0" smtClean="0"/>
              <a:t>maxacalcitol, which </a:t>
            </a:r>
            <a:r>
              <a:rPr lang="en-US" dirty="0"/>
              <a:t>not only improves the symptoms but </a:t>
            </a:r>
            <a:r>
              <a:rPr lang="en-US" dirty="0" smtClean="0"/>
              <a:t>also reduces </a:t>
            </a:r>
            <a:r>
              <a:rPr lang="en-US" dirty="0"/>
              <a:t>the relapses between the </a:t>
            </a:r>
            <a:r>
              <a:rPr lang="en-US" dirty="0" smtClean="0"/>
              <a:t>intervals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240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Eosinophilic Pustular Folliculitis of Infancy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2482"/>
            <a:ext cx="12192000" cy="5685517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Introduction-</a:t>
            </a:r>
            <a:r>
              <a:rPr lang="en-US" dirty="0"/>
              <a:t>characterized by </a:t>
            </a:r>
            <a:r>
              <a:rPr lang="en-US" dirty="0" smtClean="0"/>
              <a:t>the presence </a:t>
            </a:r>
            <a:r>
              <a:rPr lang="en-US" dirty="0"/>
              <a:t>of recurrent, itchy, sterile </a:t>
            </a:r>
            <a:r>
              <a:rPr lang="en-US" dirty="0" smtClean="0"/>
              <a:t>pustules</a:t>
            </a:r>
          </a:p>
          <a:p>
            <a:r>
              <a:rPr lang="en-US" dirty="0" smtClean="0"/>
              <a:t>Etiology- is </a:t>
            </a:r>
            <a:r>
              <a:rPr lang="en-US" dirty="0"/>
              <a:t>not </a:t>
            </a:r>
            <a:r>
              <a:rPr lang="en-US" dirty="0" smtClean="0"/>
              <a:t>known</a:t>
            </a:r>
          </a:p>
          <a:p>
            <a:r>
              <a:rPr lang="en-US" dirty="0"/>
              <a:t>Histopathology shows </a:t>
            </a:r>
            <a:r>
              <a:rPr lang="en-US" dirty="0" smtClean="0"/>
              <a:t>eosinophilic spongiosis </a:t>
            </a:r>
            <a:r>
              <a:rPr lang="en-US" dirty="0"/>
              <a:t>with an occasional subcorneal </a:t>
            </a:r>
            <a:r>
              <a:rPr lang="en-US" dirty="0" smtClean="0"/>
              <a:t>pustule and </a:t>
            </a:r>
            <a:r>
              <a:rPr lang="en-US" dirty="0"/>
              <a:t>dense dermal infiltrate of eosinophils, </a:t>
            </a:r>
            <a:r>
              <a:rPr lang="en-US" dirty="0" smtClean="0"/>
              <a:t>lymphocytes, and </a:t>
            </a:r>
            <a:r>
              <a:rPr lang="en-US" dirty="0"/>
              <a:t>histiocytes and involves </a:t>
            </a:r>
            <a:r>
              <a:rPr lang="en-US" dirty="0" smtClean="0"/>
              <a:t>follicular, perifollicular</a:t>
            </a:r>
            <a:r>
              <a:rPr lang="en-US" dirty="0"/>
              <a:t>, and periadnexal region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Clinical </a:t>
            </a:r>
            <a:r>
              <a:rPr lang="en-US" dirty="0" smtClean="0"/>
              <a:t>Features-</a:t>
            </a:r>
            <a:r>
              <a:rPr lang="en-US" dirty="0"/>
              <a:t>presents with crops of papules </a:t>
            </a:r>
            <a:r>
              <a:rPr lang="en-US" dirty="0" smtClean="0"/>
              <a:t>and pustules </a:t>
            </a:r>
            <a:r>
              <a:rPr lang="en-US" dirty="0"/>
              <a:t>on the scalp, measuring 1–3 mm </a:t>
            </a:r>
            <a:r>
              <a:rPr lang="en-US" dirty="0" smtClean="0"/>
              <a:t>in size </a:t>
            </a:r>
            <a:r>
              <a:rPr lang="en-US" dirty="0"/>
              <a:t>and generally crust within 2–3 days </a:t>
            </a:r>
            <a:r>
              <a:rPr lang="en-US" dirty="0" smtClean="0"/>
              <a:t>of onset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Lesions </a:t>
            </a:r>
            <a:r>
              <a:rPr lang="en-US" dirty="0"/>
              <a:t>are distributed on the face, </a:t>
            </a:r>
            <a:r>
              <a:rPr lang="en-US" dirty="0" smtClean="0"/>
              <a:t>trunk,and extremities</a:t>
            </a:r>
          </a:p>
          <a:p>
            <a:r>
              <a:rPr lang="en-US" dirty="0" smtClean="0"/>
              <a:t>D/D-</a:t>
            </a:r>
            <a:r>
              <a:rPr lang="en-US" dirty="0"/>
              <a:t>ETN, scalp </a:t>
            </a:r>
            <a:r>
              <a:rPr lang="en-US" dirty="0" smtClean="0"/>
              <a:t>folliculitis, acropustulosis </a:t>
            </a:r>
            <a:r>
              <a:rPr lang="en-US" dirty="0"/>
              <a:t>of infancy, TNPM, </a:t>
            </a:r>
            <a:r>
              <a:rPr lang="en-US" dirty="0" smtClean="0"/>
              <a:t>candidiasis, bacterial </a:t>
            </a:r>
            <a:r>
              <a:rPr lang="en-US" dirty="0"/>
              <a:t>and fungal folliculitis, and </a:t>
            </a:r>
            <a:r>
              <a:rPr lang="en-US" dirty="0" smtClean="0"/>
              <a:t>Langerhans cell </a:t>
            </a:r>
            <a:r>
              <a:rPr lang="en-US" dirty="0"/>
              <a:t>histiocytosis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Treatment- </a:t>
            </a:r>
            <a:r>
              <a:rPr lang="en-US" dirty="0"/>
              <a:t>disappears </a:t>
            </a:r>
            <a:r>
              <a:rPr lang="en-US" dirty="0" smtClean="0"/>
              <a:t>spontaneously without </a:t>
            </a:r>
            <a:r>
              <a:rPr lang="en-US" dirty="0"/>
              <a:t>treatment.</a:t>
            </a:r>
          </a:p>
        </p:txBody>
      </p:sp>
    </p:spTree>
    <p:extLst>
      <p:ext uri="{BB962C8B-B14F-4D97-AF65-F5344CB8AC3E}">
        <p14:creationId xmlns:p14="http://schemas.microsoft.com/office/powerpoint/2010/main" xmlns="" val="2122161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Acne Neonatorum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1670"/>
            <a:ext cx="12192000" cy="5646329"/>
          </a:xfrm>
        </p:spPr>
        <p:txBody>
          <a:bodyPr>
            <a:normAutofit/>
          </a:bodyPr>
          <a:lstStyle/>
          <a:p>
            <a:r>
              <a:rPr lang="en-US" dirty="0" smtClean="0"/>
              <a:t>Pathogenesis -The </a:t>
            </a:r>
            <a:r>
              <a:rPr lang="en-US" dirty="0"/>
              <a:t>exact pathogenesis of neonatal acne is </a:t>
            </a:r>
            <a:r>
              <a:rPr lang="en-US" dirty="0" smtClean="0"/>
              <a:t>not clear</a:t>
            </a:r>
            <a:r>
              <a:rPr lang="en-US" dirty="0"/>
              <a:t>. It is attributed to increased production </a:t>
            </a:r>
            <a:r>
              <a:rPr lang="en-US" dirty="0" smtClean="0"/>
              <a:t>of dehydroepiandrosterone </a:t>
            </a:r>
            <a:r>
              <a:rPr lang="en-US" dirty="0"/>
              <a:t>by fetal adrenal </a:t>
            </a:r>
            <a:r>
              <a:rPr lang="en-US" dirty="0" smtClean="0"/>
              <a:t>glands or </a:t>
            </a:r>
            <a:r>
              <a:rPr lang="en-US" dirty="0"/>
              <a:t>due to transplacental stimulation of </a:t>
            </a:r>
            <a:r>
              <a:rPr lang="en-US" dirty="0" smtClean="0"/>
              <a:t>sebaceous glands </a:t>
            </a:r>
            <a:r>
              <a:rPr lang="en-US" dirty="0"/>
              <a:t>by androgens and production by </a:t>
            </a:r>
            <a:r>
              <a:rPr lang="en-US" dirty="0" smtClean="0"/>
              <a:t>neonatal testicles.</a:t>
            </a:r>
          </a:p>
          <a:p>
            <a:r>
              <a:rPr lang="en-US" dirty="0"/>
              <a:t>also an increased level </a:t>
            </a:r>
            <a:r>
              <a:rPr lang="en-US" dirty="0" smtClean="0"/>
              <a:t>of luteinizing </a:t>
            </a:r>
            <a:r>
              <a:rPr lang="en-US" dirty="0"/>
              <a:t>hormone and </a:t>
            </a:r>
            <a:endParaRPr lang="en-US" dirty="0" smtClean="0"/>
          </a:p>
          <a:p>
            <a:r>
              <a:rPr lang="en-US" dirty="0" smtClean="0"/>
              <a:t>testosterone </a:t>
            </a:r>
            <a:r>
              <a:rPr lang="en-US" dirty="0"/>
              <a:t>from </a:t>
            </a:r>
            <a:r>
              <a:rPr lang="en-US" dirty="0" smtClean="0"/>
              <a:t>birth to </a:t>
            </a:r>
            <a:r>
              <a:rPr lang="en-US" dirty="0"/>
              <a:t>6–12 months.</a:t>
            </a:r>
            <a:endParaRPr lang="en-US" dirty="0" smtClean="0"/>
          </a:p>
          <a:p>
            <a:r>
              <a:rPr lang="en-US" dirty="0"/>
              <a:t>Clinical </a:t>
            </a:r>
            <a:r>
              <a:rPr lang="en-US" dirty="0" smtClean="0"/>
              <a:t>Features-</a:t>
            </a:r>
            <a:r>
              <a:rPr lang="en-US" dirty="0"/>
              <a:t>presents as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mild </a:t>
            </a:r>
            <a:r>
              <a:rPr lang="en-US" dirty="0"/>
              <a:t>erythematous </a:t>
            </a:r>
            <a:r>
              <a:rPr lang="en-US" dirty="0" smtClean="0"/>
              <a:t>papules, pustules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and </a:t>
            </a:r>
            <a:r>
              <a:rPr lang="en-US" dirty="0"/>
              <a:t>occasionally with comedones. </a:t>
            </a:r>
            <a:endParaRPr lang="en-US" dirty="0" smtClean="0"/>
          </a:p>
          <a:p>
            <a:r>
              <a:rPr lang="en-US" dirty="0" smtClean="0"/>
              <a:t>seen </a:t>
            </a:r>
            <a:r>
              <a:rPr lang="en-US" dirty="0"/>
              <a:t>on the face, </a:t>
            </a:r>
            <a:r>
              <a:rPr lang="en-US" dirty="0" smtClean="0"/>
              <a:t>cheeks</a:t>
            </a:r>
            <a:r>
              <a:rPr lang="en-US" dirty="0"/>
              <a:t>, forehead, </a:t>
            </a:r>
            <a:r>
              <a:rPr lang="en-US" dirty="0" smtClean="0"/>
              <a:t>chest </a:t>
            </a:r>
            <a:r>
              <a:rPr lang="en-US" dirty="0"/>
              <a:t>and </a:t>
            </a:r>
            <a:r>
              <a:rPr lang="en-US" dirty="0" smtClean="0"/>
              <a:t>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353" y="2537233"/>
            <a:ext cx="38671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50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71154"/>
          </a:xfrm>
        </p:spPr>
        <p:txBody>
          <a:bodyPr/>
          <a:lstStyle/>
          <a:p>
            <a:r>
              <a:rPr lang="en-US" b="1" dirty="0"/>
              <a:t>Milia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071155"/>
            <a:ext cx="12176760" cy="5891348"/>
          </a:xfrm>
        </p:spPr>
        <p:txBody>
          <a:bodyPr/>
          <a:lstStyle/>
          <a:p>
            <a:r>
              <a:rPr lang="en-US" dirty="0"/>
              <a:t>Milia are small retention cysts in </a:t>
            </a:r>
            <a:r>
              <a:rPr lang="en-US" dirty="0" smtClean="0"/>
              <a:t>epidermis</a:t>
            </a:r>
          </a:p>
          <a:p>
            <a:r>
              <a:rPr lang="en-US" dirty="0"/>
              <a:t>They </a:t>
            </a:r>
            <a:r>
              <a:rPr lang="en-US" dirty="0" smtClean="0"/>
              <a:t>are present </a:t>
            </a:r>
            <a:r>
              <a:rPr lang="en-US" dirty="0"/>
              <a:t>at birth or in </a:t>
            </a:r>
            <a:r>
              <a:rPr lang="en-US" dirty="0" smtClean="0"/>
              <a:t>infancy</a:t>
            </a:r>
          </a:p>
          <a:p>
            <a:r>
              <a:rPr lang="en-US" b="1" dirty="0" smtClean="0"/>
              <a:t>Pathogenesis</a:t>
            </a:r>
            <a:r>
              <a:rPr lang="en-US" dirty="0" smtClean="0"/>
              <a:t>- benign</a:t>
            </a:r>
            <a:r>
              <a:rPr lang="en-US" dirty="0"/>
              <a:t>, derived from the </a:t>
            </a:r>
            <a:r>
              <a:rPr lang="en-US" dirty="0" smtClean="0"/>
              <a:t>pilosebaceous unit </a:t>
            </a:r>
            <a:r>
              <a:rPr lang="en-US" dirty="0"/>
              <a:t>of vellus hair, and </a:t>
            </a:r>
            <a:r>
              <a:rPr lang="en-US" dirty="0" smtClean="0"/>
              <a:t>contain concentric layers of </a:t>
            </a:r>
            <a:r>
              <a:rPr lang="en-US" dirty="0"/>
              <a:t>keratin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Classification- </a:t>
            </a:r>
            <a:r>
              <a:rPr lang="en-US" dirty="0" smtClean="0"/>
              <a:t> </a:t>
            </a:r>
            <a:r>
              <a:rPr lang="en-US" dirty="0"/>
              <a:t>into primary and </a:t>
            </a:r>
            <a:r>
              <a:rPr lang="en-US" dirty="0" smtClean="0"/>
              <a:t>secondary milia.</a:t>
            </a:r>
          </a:p>
          <a:p>
            <a:r>
              <a:rPr lang="en-US" dirty="0"/>
              <a:t>Primary milia are associated with the pilosebaceous</a:t>
            </a:r>
          </a:p>
          <a:p>
            <a:pPr marL="0" indent="0">
              <a:buNone/>
            </a:pPr>
            <a:r>
              <a:rPr lang="en-US" dirty="0" smtClean="0"/>
              <a:t>  unit</a:t>
            </a:r>
          </a:p>
          <a:p>
            <a:r>
              <a:rPr lang="en-US" dirty="0"/>
              <a:t>secondary milia </a:t>
            </a:r>
            <a:r>
              <a:rPr lang="en-US" dirty="0" smtClean="0"/>
              <a:t>occur after </a:t>
            </a:r>
            <a:r>
              <a:rPr lang="en-US" dirty="0"/>
              <a:t>trauma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originate from various </a:t>
            </a:r>
            <a:r>
              <a:rPr lang="en-US" dirty="0" smtClean="0"/>
              <a:t>epithelial structures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such </a:t>
            </a:r>
            <a:r>
              <a:rPr lang="en-US" dirty="0"/>
              <a:t>as hair follicles, sweat </a:t>
            </a:r>
            <a:r>
              <a:rPr lang="en-US" dirty="0" smtClean="0"/>
              <a:t>ducts </a:t>
            </a:r>
            <a:r>
              <a:rPr lang="en-US" dirty="0"/>
              <a:t>sebaceous ducts,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epidermis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3357154"/>
            <a:ext cx="4328160" cy="35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6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052663" cy="565621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D/D-infections </a:t>
            </a:r>
            <a:r>
              <a:rPr lang="en-US" dirty="0"/>
              <a:t>(bacterial, candidal, or viral), ETN, milia, miliaria, sebaceous gland hyperplasia, and eosinophilic </a:t>
            </a:r>
            <a:r>
              <a:rPr lang="en-US" dirty="0" smtClean="0"/>
              <a:t>folliculitis</a:t>
            </a:r>
          </a:p>
          <a:p>
            <a:endParaRPr lang="en-US" dirty="0"/>
          </a:p>
          <a:p>
            <a:r>
              <a:rPr lang="en-US" dirty="0" smtClean="0"/>
              <a:t>Treatment- neonatal acne </a:t>
            </a:r>
            <a:r>
              <a:rPr lang="en-US" dirty="0"/>
              <a:t>benign, </a:t>
            </a:r>
            <a:r>
              <a:rPr lang="en-US" dirty="0" smtClean="0"/>
              <a:t>transient </a:t>
            </a:r>
            <a:r>
              <a:rPr lang="en-US" dirty="0"/>
              <a:t>and self-limiting. It resolves within </a:t>
            </a:r>
            <a:r>
              <a:rPr lang="en-US" dirty="0" smtClean="0"/>
              <a:t>4 weeks </a:t>
            </a:r>
            <a:r>
              <a:rPr lang="en-US" dirty="0"/>
              <a:t>to </a:t>
            </a:r>
            <a:r>
              <a:rPr lang="en-US" dirty="0" smtClean="0"/>
              <a:t>3 months </a:t>
            </a:r>
            <a:r>
              <a:rPr lang="en-US" dirty="0"/>
              <a:t>but may persist up to 1 year.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therapies </a:t>
            </a:r>
            <a:r>
              <a:rPr lang="en-US" dirty="0"/>
              <a:t>like 2.5% benzoyl peroxide can be tried</a:t>
            </a:r>
          </a:p>
        </p:txBody>
      </p:sp>
    </p:spTree>
    <p:extLst>
      <p:ext uri="{BB962C8B-B14F-4D97-AF65-F5344CB8AC3E}">
        <p14:creationId xmlns:p14="http://schemas.microsoft.com/office/powerpoint/2010/main" xmlns="" val="2311553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449976"/>
          </a:xfrm>
        </p:spPr>
        <p:txBody>
          <a:bodyPr/>
          <a:lstStyle/>
          <a:p>
            <a:r>
              <a:rPr lang="en-US" b="1" dirty="0"/>
              <a:t>Neonatal Occipital Alopecia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160"/>
            <a:ext cx="12192000" cy="5721531"/>
          </a:xfrm>
        </p:spPr>
        <p:txBody>
          <a:bodyPr/>
          <a:lstStyle/>
          <a:p>
            <a:r>
              <a:rPr lang="en-US" dirty="0"/>
              <a:t>is a </a:t>
            </a:r>
            <a:r>
              <a:rPr lang="en-US" dirty="0" smtClean="0"/>
              <a:t>physiological phenomenon </a:t>
            </a:r>
            <a:r>
              <a:rPr lang="en-US" dirty="0"/>
              <a:t>seen in newborns as </a:t>
            </a:r>
            <a:r>
              <a:rPr lang="en-US" dirty="0" smtClean="0"/>
              <a:t>nonscarring, patchy </a:t>
            </a:r>
            <a:r>
              <a:rPr lang="en-US" dirty="0"/>
              <a:t>hair loss on the occipital region. </a:t>
            </a:r>
            <a:endParaRPr lang="en-US" dirty="0" smtClean="0"/>
          </a:p>
          <a:p>
            <a:r>
              <a:rPr lang="en-US" dirty="0" smtClean="0"/>
              <a:t>seen </a:t>
            </a:r>
            <a:r>
              <a:rPr lang="en-US" dirty="0"/>
              <a:t>at 2–3 months of age</a:t>
            </a:r>
            <a:r>
              <a:rPr lang="en-US" dirty="0" smtClean="0"/>
              <a:t>.</a:t>
            </a:r>
          </a:p>
          <a:p>
            <a:r>
              <a:rPr lang="en-US" dirty="0"/>
              <a:t>clinically presents with a band-like alopecia </a:t>
            </a:r>
            <a:r>
              <a:rPr lang="en-US" dirty="0" smtClean="0"/>
              <a:t>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oval </a:t>
            </a:r>
            <a:r>
              <a:rPr lang="en-US" dirty="0"/>
              <a:t>alopecic patch on the occipital region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Lower margin </a:t>
            </a:r>
            <a:r>
              <a:rPr lang="en-US" dirty="0"/>
              <a:t>of the scalp has a band of hair extending</a:t>
            </a:r>
          </a:p>
          <a:p>
            <a:pPr marL="0" indent="0">
              <a:buNone/>
            </a:pPr>
            <a:r>
              <a:rPr lang="en-US" dirty="0" smtClean="0"/>
              <a:t>  to </a:t>
            </a:r>
            <a:r>
              <a:rPr lang="en-US" dirty="0"/>
              <a:t>the nape of the neck and the upper margin </a:t>
            </a:r>
            <a:r>
              <a:rPr lang="en-US" dirty="0" smtClean="0"/>
              <a:t>hair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is </a:t>
            </a:r>
            <a:r>
              <a:rPr lang="en-US" dirty="0"/>
              <a:t>merged with the vertex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537" y="1818050"/>
            <a:ext cx="3975463" cy="483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8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77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"/>
            <a:ext cx="11353800" cy="6176963"/>
          </a:xfrm>
        </p:spPr>
        <p:txBody>
          <a:bodyPr>
            <a:normAutofit/>
          </a:bodyPr>
          <a:lstStyle/>
          <a:p>
            <a:r>
              <a:rPr lang="en-US" dirty="0"/>
              <a:t>Clinical </a:t>
            </a:r>
            <a:r>
              <a:rPr lang="en-US" dirty="0" smtClean="0"/>
              <a:t>Features -</a:t>
            </a:r>
            <a:r>
              <a:rPr lang="en-US" dirty="0"/>
              <a:t>yellow to white </a:t>
            </a:r>
            <a:r>
              <a:rPr lang="en-US" dirty="0" smtClean="0"/>
              <a:t>superficial, tiny</a:t>
            </a:r>
            <a:r>
              <a:rPr lang="en-US" dirty="0"/>
              <a:t>, smooth-surfaced, discrete </a:t>
            </a:r>
            <a:r>
              <a:rPr lang="en-US" dirty="0" smtClean="0"/>
              <a:t>papules measuring </a:t>
            </a:r>
            <a:r>
              <a:rPr lang="en-US" dirty="0"/>
              <a:t>around 1–2 mm in </a:t>
            </a:r>
            <a:r>
              <a:rPr lang="en-US" dirty="0" smtClean="0"/>
              <a:t>size</a:t>
            </a:r>
          </a:p>
          <a:p>
            <a:r>
              <a:rPr lang="en-US" dirty="0"/>
              <a:t>Sites </a:t>
            </a:r>
            <a:r>
              <a:rPr lang="en-US" dirty="0" smtClean="0"/>
              <a:t>affected-</a:t>
            </a:r>
            <a:r>
              <a:rPr lang="en-US" dirty="0"/>
              <a:t>nose, cheeks, chin, nasolabial folds and </a:t>
            </a:r>
            <a:r>
              <a:rPr lang="en-US" dirty="0" smtClean="0"/>
              <a:t>forehead, and </a:t>
            </a:r>
            <a:r>
              <a:rPr lang="en-US" dirty="0"/>
              <a:t>periocular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D/D-</a:t>
            </a:r>
            <a:r>
              <a:rPr lang="en-US" dirty="0"/>
              <a:t>sebaceous </a:t>
            </a:r>
            <a:r>
              <a:rPr lang="en-US" dirty="0" smtClean="0"/>
              <a:t>hyperplasia, miliaria </a:t>
            </a:r>
            <a:r>
              <a:rPr lang="en-US" dirty="0"/>
              <a:t>rubra, and molluscum </a:t>
            </a:r>
            <a:r>
              <a:rPr lang="en-US" dirty="0" smtClean="0"/>
              <a:t>contagiosum</a:t>
            </a:r>
          </a:p>
          <a:p>
            <a:r>
              <a:rPr lang="en-US" dirty="0" smtClean="0"/>
              <a:t>Treatment-</a:t>
            </a:r>
            <a:r>
              <a:rPr lang="en-US" dirty="0"/>
              <a:t>resolves spontaneously by 3–4 </a:t>
            </a:r>
            <a:r>
              <a:rPr lang="en-US" dirty="0" smtClean="0"/>
              <a:t>weeks </a:t>
            </a:r>
          </a:p>
          <a:p>
            <a:pPr marL="0" indent="0">
              <a:buNone/>
            </a:pPr>
            <a:r>
              <a:rPr lang="en-US" dirty="0" smtClean="0"/>
              <a:t>                      If lesions </a:t>
            </a:r>
            <a:r>
              <a:rPr lang="en-US" dirty="0"/>
              <a:t>are persistent, they can be </a:t>
            </a:r>
            <a:r>
              <a:rPr lang="en-US" dirty="0" smtClean="0"/>
              <a:t>incised</a:t>
            </a:r>
          </a:p>
          <a:p>
            <a:r>
              <a:rPr lang="en-US" dirty="0"/>
              <a:t>Clinical </a:t>
            </a:r>
            <a:r>
              <a:rPr lang="en-US" dirty="0" smtClean="0"/>
              <a:t>Significance-</a:t>
            </a:r>
            <a:r>
              <a:rPr lang="en-US" dirty="0"/>
              <a:t>Widespread or persistent milia can be </a:t>
            </a:r>
            <a:r>
              <a:rPr lang="en-US" dirty="0" smtClean="0"/>
              <a:t>associated with</a:t>
            </a:r>
          </a:p>
          <a:p>
            <a:r>
              <a:rPr lang="en-US" dirty="0" smtClean="0"/>
              <a:t>Epidermolysis bullosa </a:t>
            </a:r>
            <a:r>
              <a:rPr lang="en-US" dirty="0"/>
              <a:t>(present in healing erosions),</a:t>
            </a:r>
          </a:p>
          <a:p>
            <a:r>
              <a:rPr lang="en-US" dirty="0"/>
              <a:t>type 1 oral-facial-digital syndrome (</a:t>
            </a:r>
            <a:r>
              <a:rPr lang="en-US" dirty="0" smtClean="0"/>
              <a:t>congenital oral </a:t>
            </a:r>
            <a:r>
              <a:rPr lang="en-US" dirty="0"/>
              <a:t>malformations, distinct facial features, </a:t>
            </a:r>
            <a:r>
              <a:rPr lang="en-US" dirty="0" smtClean="0"/>
              <a:t>and brachydactyly</a:t>
            </a:r>
            <a:r>
              <a:rPr lang="en-US" dirty="0"/>
              <a:t>), pachyonychia congenita, and </a:t>
            </a:r>
            <a:r>
              <a:rPr lang="en-US" dirty="0" smtClean="0"/>
              <a:t>Marie Unna </a:t>
            </a:r>
            <a:r>
              <a:rPr lang="en-US" dirty="0"/>
              <a:t>hereditary hypotrichosis</a:t>
            </a:r>
          </a:p>
        </p:txBody>
      </p:sp>
    </p:spTree>
    <p:extLst>
      <p:ext uri="{BB962C8B-B14F-4D97-AF65-F5344CB8AC3E}">
        <p14:creationId xmlns:p14="http://schemas.microsoft.com/office/powerpoint/2010/main" xmlns="" val="24976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Oral Mucosal Cysts (Epstein’s Pearl/Bohn’s</a:t>
            </a:r>
            <a:br>
              <a:rPr lang="en-US" b="1" dirty="0"/>
            </a:br>
            <a:r>
              <a:rPr lang="en-US" b="1" dirty="0"/>
              <a:t>Nodule)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3556"/>
            <a:ext cx="11978640" cy="5254443"/>
          </a:xfrm>
        </p:spPr>
        <p:txBody>
          <a:bodyPr>
            <a:normAutofit fontScale="92500"/>
          </a:bodyPr>
          <a:lstStyle/>
          <a:p>
            <a:r>
              <a:rPr lang="en-US" dirty="0"/>
              <a:t>Epstein’s pearls (palatal cysts) and Bohn’s </a:t>
            </a:r>
            <a:r>
              <a:rPr lang="en-US" dirty="0" smtClean="0"/>
              <a:t>nodules </a:t>
            </a:r>
            <a:r>
              <a:rPr lang="en-US" dirty="0"/>
              <a:t>are milia </a:t>
            </a:r>
            <a:r>
              <a:rPr lang="en-US" dirty="0" smtClean="0"/>
              <a:t>lesions </a:t>
            </a:r>
            <a:r>
              <a:rPr lang="en-US" dirty="0"/>
              <a:t>located in the </a:t>
            </a:r>
            <a:r>
              <a:rPr lang="en-US" dirty="0" smtClean="0"/>
              <a:t>mouth</a:t>
            </a:r>
          </a:p>
          <a:p>
            <a:r>
              <a:rPr lang="en-US" dirty="0" smtClean="0"/>
              <a:t>Present on </a:t>
            </a:r>
            <a:r>
              <a:rPr lang="en-US" dirty="0"/>
              <a:t>the palate</a:t>
            </a:r>
            <a:r>
              <a:rPr lang="en-US" dirty="0" smtClean="0"/>
              <a:t>,</a:t>
            </a:r>
            <a:r>
              <a:rPr lang="en-US" dirty="0"/>
              <a:t> described as “</a:t>
            </a:r>
            <a:r>
              <a:rPr lang="en-US" dirty="0" smtClean="0"/>
              <a:t>Epstein’s pearls”</a:t>
            </a:r>
          </a:p>
          <a:p>
            <a:r>
              <a:rPr lang="en-US" dirty="0"/>
              <a:t>present on alveolar </a:t>
            </a:r>
            <a:r>
              <a:rPr lang="en-US" dirty="0" smtClean="0"/>
              <a:t>ridges, termed </a:t>
            </a:r>
            <a:r>
              <a:rPr lang="en-US" dirty="0"/>
              <a:t>“Bohn’s nodules</a:t>
            </a:r>
            <a:r>
              <a:rPr lang="en-US" dirty="0" smtClean="0"/>
              <a:t>”</a:t>
            </a:r>
          </a:p>
          <a:p>
            <a:r>
              <a:rPr lang="en-US" dirty="0"/>
              <a:t>Both </a:t>
            </a:r>
            <a:r>
              <a:rPr lang="en-US" dirty="0" smtClean="0"/>
              <a:t>these </a:t>
            </a:r>
            <a:r>
              <a:rPr lang="en-US" dirty="0"/>
              <a:t>occur </a:t>
            </a:r>
            <a:r>
              <a:rPr lang="en-US" dirty="0" smtClean="0"/>
              <a:t>in mucous </a:t>
            </a:r>
            <a:r>
              <a:rPr lang="en-US" dirty="0"/>
              <a:t>membranes that </a:t>
            </a:r>
            <a:r>
              <a:rPr lang="en-US" dirty="0" smtClean="0"/>
              <a:t>are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keratinized and in correlation with embryonal </a:t>
            </a:r>
            <a:r>
              <a:rPr lang="en-US" dirty="0"/>
              <a:t>fusion planes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clinically seen as tiny, 1–2 mm, smooth,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yellow to gray papules</a:t>
            </a:r>
          </a:p>
          <a:p>
            <a:r>
              <a:rPr lang="en-US" dirty="0"/>
              <a:t>They are </a:t>
            </a:r>
            <a:r>
              <a:rPr lang="en-US" dirty="0" smtClean="0"/>
              <a:t>self-limiting</a:t>
            </a:r>
          </a:p>
          <a:p>
            <a:r>
              <a:rPr lang="en-US" dirty="0" smtClean="0"/>
              <a:t>D/D-</a:t>
            </a:r>
            <a:r>
              <a:rPr lang="en-US" dirty="0"/>
              <a:t>gingival cysts, dental </a:t>
            </a:r>
            <a:r>
              <a:rPr lang="en-US" dirty="0" smtClean="0"/>
              <a:t>lamina cysts</a:t>
            </a:r>
            <a:r>
              <a:rPr lang="en-US" dirty="0"/>
              <a:t>, lymphangiomas, congenital epulis (granular</a:t>
            </a:r>
          </a:p>
          <a:p>
            <a:pPr marL="0" indent="0">
              <a:buNone/>
            </a:pPr>
            <a:r>
              <a:rPr lang="en-US" dirty="0" smtClean="0"/>
              <a:t>  cell </a:t>
            </a:r>
            <a:r>
              <a:rPr lang="en-US" dirty="0"/>
              <a:t>tumor), mucoceles, and ranulas.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967319"/>
            <a:ext cx="38481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4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Sebaceous Hyperplasia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4733"/>
            <a:ext cx="12192000" cy="5463449"/>
          </a:xfrm>
        </p:spPr>
        <p:txBody>
          <a:bodyPr/>
          <a:lstStyle/>
          <a:p>
            <a:r>
              <a:rPr lang="en-US" dirty="0"/>
              <a:t>occurs in newborn </a:t>
            </a:r>
            <a:r>
              <a:rPr lang="en-US" dirty="0" smtClean="0"/>
              <a:t>secondary to </a:t>
            </a:r>
            <a:r>
              <a:rPr lang="en-US" dirty="0"/>
              <a:t>the influence of maternal </a:t>
            </a:r>
            <a:r>
              <a:rPr lang="en-US" dirty="0" smtClean="0"/>
              <a:t>androgens</a:t>
            </a:r>
          </a:p>
          <a:p>
            <a:r>
              <a:rPr lang="en-US" dirty="0" smtClean="0"/>
              <a:t>Present as </a:t>
            </a:r>
            <a:r>
              <a:rPr lang="en-US" dirty="0"/>
              <a:t>multiple, tiny, monomorphous, yellow- to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fleshcolored papules </a:t>
            </a:r>
            <a:r>
              <a:rPr lang="en-US" dirty="0"/>
              <a:t>located on the nose,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upper lips, malar </a:t>
            </a:r>
            <a:r>
              <a:rPr lang="en-US" dirty="0"/>
              <a:t>region, and </a:t>
            </a:r>
            <a:r>
              <a:rPr lang="en-US" dirty="0" smtClean="0"/>
              <a:t>chin</a:t>
            </a:r>
          </a:p>
          <a:p>
            <a:r>
              <a:rPr lang="en-US" dirty="0" smtClean="0"/>
              <a:t>Sebaceous hyperplasia </a:t>
            </a:r>
            <a:r>
              <a:rPr lang="en-US" dirty="0"/>
              <a:t>resolves within a few weeks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life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034" y="1716177"/>
            <a:ext cx="4079966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08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75657"/>
          </a:xfrm>
        </p:spPr>
        <p:txBody>
          <a:bodyPr/>
          <a:lstStyle/>
          <a:p>
            <a:r>
              <a:rPr lang="en-US" b="1" dirty="0"/>
              <a:t>Sucking Blisters/Calluses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8180"/>
            <a:ext cx="12192000" cy="58198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 </a:t>
            </a:r>
            <a:r>
              <a:rPr lang="en-US" dirty="0" smtClean="0"/>
              <a:t>at birth</a:t>
            </a:r>
            <a:r>
              <a:rPr lang="en-US" dirty="0"/>
              <a:t>, later on hands, forearms and can be </a:t>
            </a:r>
            <a:r>
              <a:rPr lang="en-US" dirty="0" smtClean="0"/>
              <a:t>solitary or multiple</a:t>
            </a:r>
          </a:p>
          <a:p>
            <a:r>
              <a:rPr lang="en-US" dirty="0"/>
              <a:t>Sucking blisters at birth are </a:t>
            </a:r>
            <a:r>
              <a:rPr lang="en-US" dirty="0" smtClean="0"/>
              <a:t>presumed to </a:t>
            </a:r>
            <a:r>
              <a:rPr lang="en-US" dirty="0"/>
              <a:t>be induced  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in </a:t>
            </a:r>
            <a:r>
              <a:rPr lang="en-US" i="1" dirty="0"/>
              <a:t>utero </a:t>
            </a:r>
            <a:r>
              <a:rPr lang="en-US" dirty="0"/>
              <a:t>due to repetitive </a:t>
            </a:r>
            <a:r>
              <a:rPr lang="en-US" dirty="0" smtClean="0"/>
              <a:t>vigorous sucking </a:t>
            </a:r>
            <a:r>
              <a:rPr lang="en-US" dirty="0"/>
              <a:t>of the affected </a:t>
            </a:r>
            <a:r>
              <a:rPr lang="en-US" dirty="0" smtClean="0"/>
              <a:t>part</a:t>
            </a:r>
            <a:endParaRPr lang="en-US" dirty="0"/>
          </a:p>
          <a:p>
            <a:r>
              <a:rPr lang="en-US" dirty="0"/>
              <a:t>clinically present as </a:t>
            </a:r>
            <a:r>
              <a:rPr lang="en-US" dirty="0" smtClean="0"/>
              <a:t>0.5–2 cm </a:t>
            </a:r>
            <a:r>
              <a:rPr lang="en-US" dirty="0"/>
              <a:t>oval-shaped bullae 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erosions on the dorsal aspect </a:t>
            </a:r>
            <a:r>
              <a:rPr lang="en-US" dirty="0"/>
              <a:t>of fingers, thumbs,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wrists</a:t>
            </a:r>
            <a:r>
              <a:rPr lang="en-US" dirty="0"/>
              <a:t>, and </a:t>
            </a:r>
            <a:r>
              <a:rPr lang="en-US" dirty="0" smtClean="0"/>
              <a:t>radial aspect of </a:t>
            </a:r>
            <a:r>
              <a:rPr lang="en-US" dirty="0"/>
              <a:t>forearm and lips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/>
              <a:t>the sucking is vigorous </a:t>
            </a:r>
            <a:r>
              <a:rPr lang="en-US" dirty="0" smtClean="0"/>
              <a:t>and chronic, result </a:t>
            </a:r>
            <a:r>
              <a:rPr lang="en-US" dirty="0"/>
              <a:t>in a </a:t>
            </a:r>
            <a:r>
              <a:rPr lang="en-US" dirty="0" smtClean="0"/>
              <a:t>callus</a:t>
            </a:r>
          </a:p>
          <a:p>
            <a:r>
              <a:rPr lang="en-US" dirty="0"/>
              <a:t>present on lips or fingers in </a:t>
            </a:r>
            <a:r>
              <a:rPr lang="en-US" dirty="0" smtClean="0"/>
              <a:t>infants</a:t>
            </a:r>
          </a:p>
          <a:p>
            <a:r>
              <a:rPr lang="en-US" dirty="0"/>
              <a:t>Sucking blisters resolve without </a:t>
            </a:r>
            <a:r>
              <a:rPr lang="en-US" dirty="0" smtClean="0"/>
              <a:t>any treatment.</a:t>
            </a:r>
          </a:p>
          <a:p>
            <a:r>
              <a:rPr lang="en-US" dirty="0" smtClean="0"/>
              <a:t> </a:t>
            </a:r>
            <a:r>
              <a:rPr lang="en-US" dirty="0"/>
              <a:t>Sucking pads on lips desquamate </a:t>
            </a:r>
            <a:r>
              <a:rPr lang="en-US" dirty="0" smtClean="0"/>
              <a:t>by 3–6 </a:t>
            </a:r>
            <a:r>
              <a:rPr lang="en-US" dirty="0"/>
              <a:t>months</a:t>
            </a:r>
            <a:endParaRPr lang="en-US" dirty="0" smtClean="0"/>
          </a:p>
          <a:p>
            <a:r>
              <a:rPr lang="en-US" dirty="0" smtClean="0"/>
              <a:t>D/D-</a:t>
            </a:r>
            <a:r>
              <a:rPr lang="en-US" dirty="0"/>
              <a:t>epidermolysis </a:t>
            </a:r>
            <a:r>
              <a:rPr lang="en-US" dirty="0" smtClean="0"/>
              <a:t>bullosa, bullous </a:t>
            </a:r>
            <a:r>
              <a:rPr lang="en-US" dirty="0"/>
              <a:t>impetigo,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herpes neonatorum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3219449"/>
            <a:ext cx="38481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17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36469"/>
          </a:xfrm>
        </p:spPr>
        <p:txBody>
          <a:bodyPr/>
          <a:lstStyle/>
          <a:p>
            <a:r>
              <a:rPr lang="en-US" b="1" dirty="0"/>
              <a:t>Miliaria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7" y="1165633"/>
            <a:ext cx="12202887" cy="5522549"/>
          </a:xfrm>
        </p:spPr>
        <p:txBody>
          <a:bodyPr/>
          <a:lstStyle/>
          <a:p>
            <a:r>
              <a:rPr lang="en-US" dirty="0"/>
              <a:t>describing transient </a:t>
            </a:r>
            <a:r>
              <a:rPr lang="en-US" dirty="0" smtClean="0"/>
              <a:t>eccrine disorder </a:t>
            </a:r>
            <a:r>
              <a:rPr lang="en-US" dirty="0"/>
              <a:t>due to occlusion of sweat duct at various</a:t>
            </a:r>
          </a:p>
          <a:p>
            <a:pPr marL="0" indent="0">
              <a:buNone/>
            </a:pPr>
            <a:r>
              <a:rPr lang="en-US" dirty="0" smtClean="0"/>
              <a:t> levels.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Etiopathogenesis-</a:t>
            </a:r>
            <a:r>
              <a:rPr lang="en-US" dirty="0"/>
              <a:t>there is obstruction </a:t>
            </a:r>
            <a:r>
              <a:rPr lang="en-US" dirty="0" smtClean="0"/>
              <a:t>of sweat </a:t>
            </a:r>
            <a:r>
              <a:rPr lang="en-US" dirty="0"/>
              <a:t>glands within the stratum corneum </a:t>
            </a:r>
            <a:r>
              <a:rPr lang="en-US" dirty="0" smtClean="0"/>
              <a:t>or deeper </a:t>
            </a:r>
            <a:r>
              <a:rPr lang="en-US" dirty="0"/>
              <a:t>in the epidermis, keratinous plugging </a:t>
            </a:r>
            <a:r>
              <a:rPr lang="en-US" dirty="0" smtClean="0"/>
              <a:t>of eccrine </a:t>
            </a:r>
            <a:r>
              <a:rPr lang="en-US" dirty="0"/>
              <a:t>ducts and thus escape of sweat into </a:t>
            </a:r>
            <a:r>
              <a:rPr lang="en-US" dirty="0" smtClean="0"/>
              <a:t>the skin </a:t>
            </a:r>
            <a:r>
              <a:rPr lang="en-US" dirty="0"/>
              <a:t>below the level of </a:t>
            </a:r>
            <a:r>
              <a:rPr lang="en-US" dirty="0" smtClean="0"/>
              <a:t>obstruction</a:t>
            </a:r>
          </a:p>
          <a:p>
            <a:r>
              <a:rPr lang="en-US" dirty="0" smtClean="0"/>
              <a:t>Pathology-</a:t>
            </a:r>
            <a:r>
              <a:rPr lang="en-US" dirty="0"/>
              <a:t>characterized by intracorneal </a:t>
            </a:r>
            <a:r>
              <a:rPr lang="en-US" dirty="0" smtClean="0"/>
              <a:t>or subcorneal </a:t>
            </a:r>
            <a:r>
              <a:rPr lang="en-US" dirty="0"/>
              <a:t>vesicles in communication with </a:t>
            </a:r>
            <a:r>
              <a:rPr lang="en-US" dirty="0" smtClean="0"/>
              <a:t>sweat ducts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sweat duct plug is periodic </a:t>
            </a:r>
            <a:r>
              <a:rPr lang="en-US" dirty="0" smtClean="0"/>
              <a:t>acid-Schiff (PAS</a:t>
            </a:r>
            <a:r>
              <a:rPr lang="en-US" dirty="0"/>
              <a:t>) positive</a:t>
            </a:r>
          </a:p>
        </p:txBody>
      </p:sp>
    </p:spTree>
    <p:extLst>
      <p:ext uri="{BB962C8B-B14F-4D97-AF65-F5344CB8AC3E}">
        <p14:creationId xmlns:p14="http://schemas.microsoft.com/office/powerpoint/2010/main" xmlns="" val="24014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512"/>
            <a:ext cx="12192000" cy="5509487"/>
          </a:xfrm>
        </p:spPr>
        <p:txBody>
          <a:bodyPr>
            <a:normAutofit/>
          </a:bodyPr>
          <a:lstStyle/>
          <a:p>
            <a:r>
              <a:rPr lang="en-US" dirty="0"/>
              <a:t>There are four types of </a:t>
            </a:r>
            <a:r>
              <a:rPr lang="en-US" dirty="0" smtClean="0"/>
              <a:t>miliaria depends on level of obstruction</a:t>
            </a:r>
          </a:p>
          <a:p>
            <a:r>
              <a:rPr lang="en-US" dirty="0"/>
              <a:t>1. Miliaria crystallina (</a:t>
            </a:r>
            <a:r>
              <a:rPr lang="en-US" dirty="0" smtClean="0"/>
              <a:t>Sudamina) </a:t>
            </a:r>
          </a:p>
          <a:p>
            <a:r>
              <a:rPr lang="en-US" dirty="0" smtClean="0"/>
              <a:t>is </a:t>
            </a:r>
            <a:r>
              <a:rPr lang="en-US" dirty="0"/>
              <a:t>the most common type</a:t>
            </a:r>
          </a:p>
          <a:p>
            <a:pPr marL="0" indent="0">
              <a:buNone/>
            </a:pPr>
            <a:r>
              <a:rPr lang="en-US" dirty="0" smtClean="0"/>
              <a:t>  seen </a:t>
            </a:r>
            <a:r>
              <a:rPr lang="en-US" dirty="0"/>
              <a:t>in newborns, especially </a:t>
            </a:r>
            <a:r>
              <a:rPr lang="en-US" dirty="0" smtClean="0"/>
              <a:t>those nursed </a:t>
            </a:r>
            <a:r>
              <a:rPr lang="en-US" dirty="0"/>
              <a:t>in incubators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level of </a:t>
            </a:r>
            <a:r>
              <a:rPr lang="en-US" dirty="0" smtClean="0"/>
              <a:t>obstruction is </a:t>
            </a:r>
            <a:r>
              <a:rPr lang="en-US" dirty="0"/>
              <a:t>intracorneal or </a:t>
            </a:r>
            <a:r>
              <a:rPr lang="en-US" dirty="0" smtClean="0"/>
              <a:t>subcorneal</a:t>
            </a:r>
          </a:p>
          <a:p>
            <a:r>
              <a:rPr lang="en-US" dirty="0"/>
              <a:t>are asymptomatic.</a:t>
            </a:r>
          </a:p>
          <a:p>
            <a:r>
              <a:rPr lang="en-US" dirty="0" smtClean="0"/>
              <a:t> It </a:t>
            </a:r>
            <a:r>
              <a:rPr lang="en-US" dirty="0"/>
              <a:t>is seen as clear, superficial, </a:t>
            </a:r>
            <a:r>
              <a:rPr lang="en-US" dirty="0" smtClean="0"/>
              <a:t>pinpoint vesicles without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any inflammatory </a:t>
            </a:r>
            <a:r>
              <a:rPr lang="en-US" dirty="0" smtClean="0"/>
              <a:t>component resembling </a:t>
            </a:r>
            <a:r>
              <a:rPr lang="en-US" dirty="0"/>
              <a:t>water droplets on the </a:t>
            </a:r>
            <a:r>
              <a:rPr lang="en-US" dirty="0" smtClean="0"/>
              <a:t>skin</a:t>
            </a:r>
          </a:p>
          <a:p>
            <a:r>
              <a:rPr lang="en-US" dirty="0" smtClean="0"/>
              <a:t>occur </a:t>
            </a:r>
            <a:r>
              <a:rPr lang="en-US" dirty="0"/>
              <a:t>on face, </a:t>
            </a:r>
            <a:r>
              <a:rPr lang="en-US" dirty="0" smtClean="0"/>
              <a:t>mainly forehead</a:t>
            </a:r>
            <a:r>
              <a:rPr lang="en-US" dirty="0"/>
              <a:t>, scalp, and trunk</a:t>
            </a:r>
            <a:r>
              <a:rPr lang="en-US" dirty="0" smtClean="0"/>
              <a:t>,</a:t>
            </a:r>
          </a:p>
          <a:p>
            <a:r>
              <a:rPr lang="en-US" dirty="0"/>
              <a:t>resolves within few days by desquamation.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654" y="1688918"/>
            <a:ext cx="40195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16381</TotalTime>
  <Words>2635</Words>
  <Application>Microsoft Office PowerPoint</Application>
  <PresentationFormat>Custom</PresentationFormat>
  <Paragraphs>247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Physiological skin changes in newborn</vt:lpstr>
      <vt:lpstr>Slide 2</vt:lpstr>
      <vt:lpstr>Milia</vt:lpstr>
      <vt:lpstr>Slide 4</vt:lpstr>
      <vt:lpstr>Oral Mucosal Cysts (Epstein’s Pearl/Bohn’s Nodule)</vt:lpstr>
      <vt:lpstr>Sebaceous Hyperplasia</vt:lpstr>
      <vt:lpstr>Sucking Blisters/Calluses</vt:lpstr>
      <vt:lpstr>Miliaria</vt:lpstr>
      <vt:lpstr>Clinical Features</vt:lpstr>
      <vt:lpstr>Slide 10</vt:lpstr>
      <vt:lpstr>Slide 11</vt:lpstr>
      <vt:lpstr>Mongolian Spot</vt:lpstr>
      <vt:lpstr>Slide 13</vt:lpstr>
      <vt:lpstr>Harlequin Color Change</vt:lpstr>
      <vt:lpstr>Cutis Marmorata</vt:lpstr>
      <vt:lpstr>Slide 16</vt:lpstr>
      <vt:lpstr>Salmon Patch (Syn. Nevus Flammeus Simplex)</vt:lpstr>
      <vt:lpstr>Cradle Cap</vt:lpstr>
      <vt:lpstr>Slide 19</vt:lpstr>
      <vt:lpstr>Slide 20</vt:lpstr>
      <vt:lpstr>Erythema Toxicum Neonatorum (Syn. Toxic Erythema of Newborn</vt:lpstr>
      <vt:lpstr>Slide 22</vt:lpstr>
      <vt:lpstr>Slide 23</vt:lpstr>
      <vt:lpstr>Transient Neonatal Pustular Melanosis</vt:lpstr>
      <vt:lpstr>Infantile Acropustulosis</vt:lpstr>
      <vt:lpstr>Slide 26</vt:lpstr>
      <vt:lpstr>Slide 27</vt:lpstr>
      <vt:lpstr>Eosinophilic Pustular Folliculitis of Infancy</vt:lpstr>
      <vt:lpstr>Acne Neonatorum</vt:lpstr>
      <vt:lpstr>Slide 30</vt:lpstr>
      <vt:lpstr>Neonatal Occipital Alopecia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at Different Ages</dc:title>
  <dc:creator>Admin</dc:creator>
  <cp:lastModifiedBy>user</cp:lastModifiedBy>
  <cp:revision>149</cp:revision>
  <dcterms:created xsi:type="dcterms:W3CDTF">2024-03-03T09:07:54Z</dcterms:created>
  <dcterms:modified xsi:type="dcterms:W3CDTF">2024-11-27T04:20:10Z</dcterms:modified>
</cp:coreProperties>
</file>