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265" r:id="rId12"/>
    <p:sldId id="266" r:id="rId13"/>
    <p:sldId id="267" r:id="rId14"/>
    <p:sldId id="312" r:id="rId15"/>
    <p:sldId id="313" r:id="rId16"/>
    <p:sldId id="314" r:id="rId17"/>
    <p:sldId id="315" r:id="rId18"/>
    <p:sldId id="316" r:id="rId19"/>
    <p:sldId id="272" r:id="rId20"/>
    <p:sldId id="273" r:id="rId21"/>
    <p:sldId id="317" r:id="rId22"/>
    <p:sldId id="318" r:id="rId23"/>
    <p:sldId id="276" r:id="rId24"/>
    <p:sldId id="319" r:id="rId25"/>
    <p:sldId id="320" r:id="rId26"/>
    <p:sldId id="278" r:id="rId27"/>
    <p:sldId id="279" r:id="rId28"/>
    <p:sldId id="280" r:id="rId29"/>
    <p:sldId id="281" r:id="rId30"/>
    <p:sldId id="282" r:id="rId31"/>
    <p:sldId id="283" r:id="rId32"/>
    <p:sldId id="321" r:id="rId33"/>
    <p:sldId id="285" r:id="rId34"/>
    <p:sldId id="286" r:id="rId35"/>
    <p:sldId id="322" r:id="rId36"/>
    <p:sldId id="288" r:id="rId37"/>
    <p:sldId id="289" r:id="rId38"/>
    <p:sldId id="323" r:id="rId39"/>
    <p:sldId id="324" r:id="rId40"/>
    <p:sldId id="325" r:id="rId41"/>
    <p:sldId id="326" r:id="rId42"/>
    <p:sldId id="327" r:id="rId43"/>
    <p:sldId id="293" r:id="rId44"/>
    <p:sldId id="294" r:id="rId45"/>
    <p:sldId id="328" r:id="rId46"/>
    <p:sldId id="329" r:id="rId47"/>
    <p:sldId id="330" r:id="rId48"/>
    <p:sldId id="298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06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-6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27/11/2024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Skin at Different 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By- Dr Yogesh Marfatia</a:t>
            </a:r>
          </a:p>
          <a:p>
            <a:r>
              <a:rPr lang="en-US" dirty="0" smtClean="0"/>
              <a:t>Professor</a:t>
            </a:r>
          </a:p>
          <a:p>
            <a:r>
              <a:rPr lang="en-US" smtClean="0"/>
              <a:t>SBKS MI &amp; 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8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3" y="809897"/>
            <a:ext cx="9052559" cy="583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3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 in Neonate and Infants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Definations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Infant</a:t>
            </a:r>
            <a:r>
              <a:rPr lang="en-US" dirty="0"/>
              <a:t>: from birth to 1 year of 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Neonatal period </a:t>
            </a:r>
            <a:r>
              <a:rPr lang="en-US" dirty="0"/>
              <a:t>: first month of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Premature baby</a:t>
            </a:r>
            <a:r>
              <a:rPr lang="en-US" dirty="0"/>
              <a:t>: born before 37</a:t>
            </a:r>
            <a:r>
              <a:rPr lang="en-US" baseline="30000" dirty="0"/>
              <a:t>th</a:t>
            </a:r>
            <a:r>
              <a:rPr lang="en-US" dirty="0"/>
              <a:t> week of gestation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Structure of the skin in a neonate is almost complete with a fully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developed </a:t>
            </a:r>
            <a:r>
              <a:rPr lang="en-US" dirty="0"/>
              <a:t>epidermis, skin appendages, and DEJ</a:t>
            </a:r>
          </a:p>
          <a:p>
            <a:r>
              <a:rPr lang="en-US" dirty="0"/>
              <a:t>Infant skin has higher keratinocyte turnover rates and thinner epidermal</a:t>
            </a:r>
          </a:p>
          <a:p>
            <a:pPr marL="0" indent="0">
              <a:buNone/>
            </a:pPr>
            <a:r>
              <a:rPr lang="en-US" dirty="0"/>
              <a:t>   layers as compared to adult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04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Important </a:t>
            </a:r>
            <a:r>
              <a:rPr lang="en-US" b="1" dirty="0"/>
              <a:t>features of neonatal skin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543" y="2438401"/>
            <a:ext cx="9332686" cy="36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2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Neonatal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Thickness of Infant skin is about 40-60% of adult skin thickness.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Skin Surface pH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Acid mantle of </a:t>
            </a:r>
            <a:r>
              <a:rPr lang="en-US" dirty="0">
                <a:solidFill>
                  <a:schemeClr val="accent5"/>
                </a:solidFill>
              </a:rPr>
              <a:t>stratum corneum </a:t>
            </a:r>
            <a:r>
              <a:rPr lang="en-US" dirty="0"/>
              <a:t>decided by -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Secretion of sebum (fatty acids),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sweat (lactic acid),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urocanic acid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pyrrolidone carboxylic acid from keratinization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05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011" y="496389"/>
            <a:ext cx="10006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2. Acid mantle of </a:t>
            </a:r>
            <a:r>
              <a:rPr lang="en-US" sz="2400" dirty="0">
                <a:solidFill>
                  <a:schemeClr val="accent5"/>
                </a:solidFill>
              </a:rPr>
              <a:t>stratum granulosum </a:t>
            </a:r>
            <a:r>
              <a:rPr lang="en-US" sz="2400" dirty="0"/>
              <a:t>decided by-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Amino </a:t>
            </a:r>
            <a:r>
              <a:rPr lang="en-US" sz="2400" dirty="0"/>
              <a:t>acids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Membrane-based </a:t>
            </a:r>
            <a:r>
              <a:rPr lang="en-US" sz="2400" dirty="0"/>
              <a:t>proton pump exocytosis from lamellar bodies (odland bodies)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mean surface pH of neonatal skin varies from </a:t>
            </a:r>
            <a:r>
              <a:rPr lang="en-US" sz="2400" b="1" dirty="0">
                <a:solidFill>
                  <a:schemeClr val="bg1"/>
                </a:solidFill>
              </a:rPr>
              <a:t>6.2 to 7.5</a:t>
            </a:r>
            <a:r>
              <a:rPr lang="en-US" sz="2400" b="1" dirty="0"/>
              <a:t> (higher as compared to adults)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predisposes neonates to inflammatory dermatoses </a:t>
            </a:r>
          </a:p>
          <a:p>
            <a:r>
              <a:rPr lang="en-US" sz="2400" dirty="0" smtClean="0"/>
              <a:t>    </a:t>
            </a:r>
            <a:r>
              <a:rPr lang="en-US" sz="2400" dirty="0"/>
              <a:t>e.g</a:t>
            </a:r>
            <a:r>
              <a:rPr lang="en-US" sz="2400" b="1" dirty="0"/>
              <a:t>. diaper dermatitis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Higher pH enhances the action of serine proteases, results in blockage of lamellar </a:t>
            </a:r>
            <a:r>
              <a:rPr lang="en-US" sz="2400" dirty="0" smtClean="0"/>
              <a:t>body </a:t>
            </a:r>
            <a:r>
              <a:rPr lang="en-US" sz="2400" dirty="0"/>
              <a:t>secretion and activation of T-cell mediated inflammatory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pH also enhances the colonization with </a:t>
            </a:r>
            <a:r>
              <a:rPr lang="en-US" sz="2400" i="1" dirty="0"/>
              <a:t>Staphylococcus aureus </a:t>
            </a:r>
            <a:r>
              <a:rPr lang="en-US" sz="2400" dirty="0" smtClean="0"/>
              <a:t>and</a:t>
            </a:r>
            <a:r>
              <a:rPr lang="en-US" sz="2400" i="1" dirty="0" smtClean="0"/>
              <a:t> </a:t>
            </a:r>
            <a:r>
              <a:rPr lang="en-US" sz="2400" i="1" dirty="0"/>
              <a:t>Candida albicans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159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2" y="299336"/>
            <a:ext cx="1022821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Skin pH in the neonate also varies according to the anatomical site: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lowest pH on the forehead and highest pH on the inner aspect of the forearm.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Post first week, pH on the forehead becomes further acidic while pH on abdomen, forearm, and upper leg reaches that of adults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Intertriginous areas such as diaper area continue to have a slightly higher pH.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Hydration, Transepidermal Water Loss, and Percutaneous Absorption of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Stratum corneum in an infant is </a:t>
            </a:r>
            <a:r>
              <a:rPr lang="en-US" sz="2400" b="1" dirty="0">
                <a:solidFill>
                  <a:schemeClr val="accent5"/>
                </a:solidFill>
              </a:rPr>
              <a:t>better hydrated </a:t>
            </a:r>
            <a:r>
              <a:rPr lang="en-US" sz="2400" dirty="0"/>
              <a:t>but has a higher rate of TEWL at rest than adult stratum corneum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Stratum corneum in infant skin absorbs more water and looses excess water faster than adult skin.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Long-term over usage of moisturizers in normal skin increases skin susceptibility to irritants.</a:t>
            </a:r>
          </a:p>
        </p:txBody>
      </p:sp>
    </p:spTree>
    <p:extLst>
      <p:ext uri="{BB962C8B-B14F-4D97-AF65-F5344CB8AC3E}">
        <p14:creationId xmlns:p14="http://schemas.microsoft.com/office/powerpoint/2010/main" xmlns="" val="32043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891" y="574766"/>
            <a:ext cx="9875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Sebum Secretion </a:t>
            </a:r>
            <a:r>
              <a:rPr lang="en-US" sz="2800" b="1" dirty="0"/>
              <a:t>-</a:t>
            </a:r>
            <a:r>
              <a:rPr lang="en-US" sz="2800" dirty="0"/>
              <a:t>In the first week of neonatal period, sebum secretion gradually increases and finally matches the excretion rate in adults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After few  weeks, as the effect of transplacental maternal hormones on the sebaceous glands wears off, sebum secretion decreases.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Sweating</a:t>
            </a:r>
            <a:r>
              <a:rPr lang="en-US" sz="2800" b="1" dirty="0"/>
              <a:t> - </a:t>
            </a:r>
            <a:r>
              <a:rPr lang="en-US" sz="2800" dirty="0"/>
              <a:t>sweat glands are immature in neonates, emotional sweating is present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Heat loss by sweat evaporation makes heat loss easier in infants and young children (&lt;3 years) due to the high surface to weight ratio</a:t>
            </a:r>
          </a:p>
        </p:txBody>
      </p:sp>
    </p:spTree>
    <p:extLst>
      <p:ext uri="{BB962C8B-B14F-4D97-AF65-F5344CB8AC3E}">
        <p14:creationId xmlns:p14="http://schemas.microsoft.com/office/powerpoint/2010/main" xmlns="" val="81858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5" y="313509"/>
            <a:ext cx="1001921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Thermoregulatory Mechanisms </a:t>
            </a:r>
            <a:r>
              <a:rPr lang="en-US" sz="3200" b="1" dirty="0" smtClean="0"/>
              <a:t>-</a:t>
            </a:r>
            <a:r>
              <a:rPr lang="en-US" sz="3200" dirty="0" smtClean="0"/>
              <a:t> </a:t>
            </a:r>
            <a:r>
              <a:rPr lang="en-US" sz="3200" dirty="0"/>
              <a:t>functionally active in neonates and children but can get easily exhausted.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hypothermia and hyperthermia can easily develop due to rapid decrease/increase in ambient temperatures as response to a change in temperature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On exposure to cold in infants, heat production occurs from brown </a:t>
            </a:r>
            <a:r>
              <a:rPr lang="en-US" sz="3200" dirty="0" smtClean="0"/>
              <a:t>fat.</a:t>
            </a:r>
            <a:endParaRPr lang="en-US" sz="3200" b="1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941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193" y="501239"/>
            <a:ext cx="103065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Cutaneous Vasculature </a:t>
            </a:r>
            <a:r>
              <a:rPr lang="en-US" sz="2400" b="1" dirty="0"/>
              <a:t>-</a:t>
            </a:r>
            <a:r>
              <a:rPr lang="en-US" sz="2400" dirty="0"/>
              <a:t>In the neonate, blood vessels in the skin form a </a:t>
            </a:r>
            <a:r>
              <a:rPr lang="en-US" sz="2400" dirty="0" smtClean="0"/>
              <a:t>horizontal </a:t>
            </a:r>
            <a:r>
              <a:rPr lang="en-US" sz="2400" dirty="0"/>
              <a:t>dense plexus with an unorganized capillary network and </a:t>
            </a:r>
            <a:r>
              <a:rPr lang="en-US" sz="2400" dirty="0" smtClean="0"/>
              <a:t>the </a:t>
            </a:r>
            <a:r>
              <a:rPr lang="en-US" sz="2400" dirty="0"/>
              <a:t>absence of capillary loops in all regions </a:t>
            </a:r>
            <a:r>
              <a:rPr lang="en-US" sz="2400" dirty="0">
                <a:solidFill>
                  <a:schemeClr val="bg1"/>
                </a:solidFill>
              </a:rPr>
              <a:t>except</a:t>
            </a:r>
            <a:r>
              <a:rPr lang="en-US" sz="2400" dirty="0"/>
              <a:t> nail beds, palms, and soles.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Capillary </a:t>
            </a:r>
            <a:r>
              <a:rPr lang="en-US" sz="2400" dirty="0"/>
              <a:t>loops start becoming evident at the </a:t>
            </a:r>
            <a:r>
              <a:rPr lang="en-US" sz="2400" dirty="0">
                <a:solidFill>
                  <a:schemeClr val="accent5"/>
                </a:solidFill>
              </a:rPr>
              <a:t>second week </a:t>
            </a:r>
            <a:r>
              <a:rPr lang="en-US" sz="2400" dirty="0"/>
              <a:t>and are </a:t>
            </a:r>
            <a:r>
              <a:rPr lang="en-US" sz="2400" dirty="0" smtClean="0"/>
              <a:t>well </a:t>
            </a:r>
            <a:r>
              <a:rPr lang="en-US" sz="2400" dirty="0"/>
              <a:t>formed at </a:t>
            </a:r>
            <a:r>
              <a:rPr lang="en-US" sz="2400" dirty="0">
                <a:solidFill>
                  <a:schemeClr val="accent5"/>
                </a:solidFill>
              </a:rPr>
              <a:t>14–17 weeks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Microbiota</a:t>
            </a:r>
            <a:r>
              <a:rPr lang="en-US" sz="2400" b="1" dirty="0"/>
              <a:t> -</a:t>
            </a:r>
            <a:r>
              <a:rPr lang="en-US" sz="2400" dirty="0"/>
              <a:t>In infants, the normal flora is not well established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</a:t>
            </a:r>
            <a:r>
              <a:rPr lang="en-US" sz="2400" dirty="0"/>
              <a:t>The umbilicus and nose are often colonized </a:t>
            </a:r>
            <a:r>
              <a:rPr lang="en-US" sz="2400" dirty="0" smtClean="0"/>
              <a:t>by </a:t>
            </a:r>
            <a:r>
              <a:rPr lang="en-US" sz="2400" i="1" dirty="0" smtClean="0"/>
              <a:t>Staphylococcus aureus </a:t>
            </a:r>
            <a:r>
              <a:rPr lang="en-US" sz="2400" dirty="0"/>
              <a:t>or </a:t>
            </a:r>
            <a:r>
              <a:rPr lang="en-US" sz="2400" i="1" dirty="0"/>
              <a:t>Streptococcus pyogenes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Nails</a:t>
            </a:r>
            <a:r>
              <a:rPr lang="en-US" sz="2400" b="1" dirty="0"/>
              <a:t> -</a:t>
            </a:r>
            <a:r>
              <a:rPr lang="en-US" sz="2400" dirty="0"/>
              <a:t>In full-term neonates, fingernails are oval or flat ,</a:t>
            </a:r>
          </a:p>
          <a:p>
            <a:r>
              <a:rPr lang="en-US" sz="2400" dirty="0"/>
              <a:t>             toenails are triangular or round</a:t>
            </a:r>
          </a:p>
          <a:p>
            <a:r>
              <a:rPr lang="en-US" sz="2400" dirty="0"/>
              <a:t>            absence of lunula and hypertrophy of nail folds is common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9316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Hairs </a:t>
            </a:r>
            <a:r>
              <a:rPr lang="en-US" b="1" dirty="0"/>
              <a:t>-</a:t>
            </a:r>
            <a:r>
              <a:rPr lang="en-US" dirty="0"/>
              <a:t>Fine, soft, unpigmented hairs present in fetuses and newborns </a:t>
            </a:r>
            <a:r>
              <a:rPr lang="en-US" dirty="0" smtClean="0"/>
              <a:t>are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called lanugo hair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Lanugo hair plays an important role in binding the vernix caseosa to the skin of </a:t>
            </a:r>
          </a:p>
          <a:p>
            <a:pPr marL="0" indent="0">
              <a:buNone/>
            </a:pPr>
            <a:r>
              <a:rPr lang="en-US" dirty="0" smtClean="0"/>
              <a:t> fetuses</a:t>
            </a:r>
            <a:r>
              <a:rPr lang="en-US" dirty="0"/>
              <a:t>.</a:t>
            </a:r>
          </a:p>
          <a:p>
            <a:r>
              <a:rPr lang="en-US" dirty="0"/>
              <a:t> shed at about 33–36 weeks of gestation and replaced by vellus or terminal hairs.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185" y="0"/>
            <a:ext cx="354221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3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Skin serves as a barrier for our body against the external environment right from the earliest stages of human life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Our </a:t>
            </a:r>
            <a:r>
              <a:rPr lang="en-US" dirty="0"/>
              <a:t>skin is also responsible for thermoregulation, hormone synthesis, and sensory perception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Skin is one of the first organs in the body to show signs of visible aging.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89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 in Preterm Infants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46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Skin in preterm infants is thin, translucent with prominently visible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cutaneous </a:t>
            </a:r>
            <a:r>
              <a:rPr lang="en-US" dirty="0"/>
              <a:t>vasculature.</a:t>
            </a:r>
          </a:p>
          <a:p>
            <a:r>
              <a:rPr lang="en-US" dirty="0"/>
              <a:t>The weight of a preterm infant skin is nearly 13% of the body weight, compared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with </a:t>
            </a:r>
            <a:r>
              <a:rPr lang="en-US" dirty="0"/>
              <a:t>3% for an adult.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Characteristics of Preterm Infant Skin</a:t>
            </a:r>
          </a:p>
          <a:p>
            <a:r>
              <a:rPr lang="en-US" b="1" dirty="0"/>
              <a:t>Thickness of </a:t>
            </a:r>
            <a:r>
              <a:rPr lang="en-US" b="1" dirty="0" smtClean="0"/>
              <a:t>Skin- </a:t>
            </a:r>
            <a:r>
              <a:rPr lang="en-US" dirty="0"/>
              <a:t>Preterm infants have a thinner epidermis and a </a:t>
            </a:r>
            <a:r>
              <a:rPr lang="en-US" dirty="0" smtClean="0"/>
              <a:t>thinner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stratum corneum than full-term infants</a:t>
            </a:r>
          </a:p>
          <a:p>
            <a:r>
              <a:rPr lang="en-US" b="1" dirty="0">
                <a:solidFill>
                  <a:schemeClr val="bg1"/>
                </a:solidFill>
              </a:rPr>
              <a:t>Surface Skin pH-</a:t>
            </a:r>
          </a:p>
          <a:p>
            <a:r>
              <a:rPr lang="en-US" dirty="0"/>
              <a:t>Skin surface pH in preterm infants is mostly similar to the acid mantle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full-term neonates.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51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444" y="295141"/>
            <a:ext cx="99016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Barrier Function of the Skin- </a:t>
            </a:r>
            <a:r>
              <a:rPr lang="en-US" sz="2000" dirty="0"/>
              <a:t> especially in low-birth weight babies, the skin </a:t>
            </a:r>
            <a:r>
              <a:rPr lang="en-US" sz="2000" dirty="0" smtClean="0"/>
              <a:t>barrier </a:t>
            </a:r>
            <a:r>
              <a:rPr lang="en-US" sz="2000" dirty="0"/>
              <a:t>is not well developed, it takes around 2–4 weeks for maturation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Hydration</a:t>
            </a:r>
            <a:r>
              <a:rPr lang="en-US" sz="2000" b="1" dirty="0"/>
              <a:t>- </a:t>
            </a:r>
            <a:r>
              <a:rPr lang="en-US" sz="2000" dirty="0"/>
              <a:t>Infants born at less than 30 weeks of gestational age </a:t>
            </a:r>
            <a:r>
              <a:rPr lang="en-US" sz="2000" dirty="0" smtClean="0"/>
              <a:t>have statistically</a:t>
            </a:r>
            <a:endParaRPr lang="en-US" sz="2000" dirty="0"/>
          </a:p>
          <a:p>
            <a:r>
              <a:rPr lang="en-US" sz="2000" dirty="0"/>
              <a:t>   </a:t>
            </a:r>
            <a:r>
              <a:rPr lang="en-US" sz="2000" dirty="0" smtClean="0"/>
              <a:t>  significant </a:t>
            </a:r>
            <a:r>
              <a:rPr lang="en-US" sz="2000" dirty="0"/>
              <a:t>greater hydration, than infants born after 30 weeks of gestational age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Transepidermal Water Loss </a:t>
            </a:r>
            <a:r>
              <a:rPr lang="en-US" sz="2000" dirty="0"/>
              <a:t>in a newborn of 25 weeks of gestational age is </a:t>
            </a:r>
            <a:r>
              <a:rPr lang="en-US" sz="2000" dirty="0" smtClean="0">
                <a:solidFill>
                  <a:schemeClr val="accent5"/>
                </a:solidFill>
              </a:rPr>
              <a:t>15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smtClean="0">
                <a:solidFill>
                  <a:schemeClr val="accent5"/>
                </a:solidFill>
              </a:rPr>
              <a:t>    times greater</a:t>
            </a:r>
            <a:r>
              <a:rPr lang="en-US" sz="2000" dirty="0" smtClean="0"/>
              <a:t> </a:t>
            </a:r>
            <a:r>
              <a:rPr lang="en-US" sz="2000" dirty="0"/>
              <a:t>than that of a term </a:t>
            </a:r>
            <a:r>
              <a:rPr lang="en-US" sz="2000" dirty="0" smtClean="0"/>
              <a:t>infant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Due to the immature barrier function and thinner epidermal layers, relatively</a:t>
            </a:r>
          </a:p>
          <a:p>
            <a:r>
              <a:rPr lang="en-US" sz="2000" dirty="0"/>
              <a:t>   </a:t>
            </a:r>
            <a:r>
              <a:rPr lang="en-US" sz="2000" dirty="0" smtClean="0"/>
              <a:t>  increased </a:t>
            </a:r>
            <a:r>
              <a:rPr lang="en-US" sz="2000" dirty="0"/>
              <a:t>blood flow to skin, and a high surface area to volume </a:t>
            </a:r>
            <a:r>
              <a:rPr lang="en-US" sz="2000" dirty="0" smtClean="0"/>
              <a:t>ratio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Due to this increased water loss through the skin, low birth weight infants 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</a:t>
            </a:r>
            <a:r>
              <a:rPr lang="en-US" sz="2000" dirty="0"/>
              <a:t>sometimes succumb to </a:t>
            </a:r>
            <a:r>
              <a:rPr lang="en-US" sz="2000" dirty="0">
                <a:solidFill>
                  <a:schemeClr val="accent5"/>
                </a:solidFill>
              </a:rPr>
              <a:t>hypernatremic dehydration without noticeable water </a:t>
            </a:r>
            <a:r>
              <a:rPr lang="en-US" sz="2000" dirty="0" smtClean="0">
                <a:solidFill>
                  <a:schemeClr val="accent5"/>
                </a:solidFill>
              </a:rPr>
              <a:t>      </a:t>
            </a:r>
          </a:p>
          <a:p>
            <a:r>
              <a:rPr lang="en-US" sz="2000" dirty="0" smtClean="0">
                <a:solidFill>
                  <a:schemeClr val="accent5"/>
                </a:solidFill>
              </a:rPr>
              <a:t>    losses</a:t>
            </a:r>
          </a:p>
          <a:p>
            <a:endParaRPr lang="en-US" sz="20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preterm infants such as emollient application, skin-to-skin contact/kangaroo  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 </a:t>
            </a:r>
            <a:r>
              <a:rPr lang="en-US" sz="2000" dirty="0"/>
              <a:t>mother care, and plastic heat shields to minimize TEWL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312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664" y="117693"/>
            <a:ext cx="99538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Percutaneous Absorption </a:t>
            </a:r>
            <a:r>
              <a:rPr lang="en-US" sz="2400" b="1" dirty="0"/>
              <a:t>-</a:t>
            </a:r>
            <a:r>
              <a:rPr lang="en-US" sz="2400" dirty="0"/>
              <a:t>Preterm infants (less than 34 weeks) have more percutaneous permeability than full-term </a:t>
            </a:r>
            <a:r>
              <a:rPr lang="en-US" sz="2400" dirty="0" smtClean="0"/>
              <a:t>infants advantage </a:t>
            </a:r>
            <a:r>
              <a:rPr lang="en-US" sz="2400" dirty="0"/>
              <a:t>of such permeability include attainable therapeutic systemic concentrations of drugs such as </a:t>
            </a:r>
            <a:r>
              <a:rPr lang="en-US" sz="2400" dirty="0">
                <a:solidFill>
                  <a:schemeClr val="accent5"/>
                </a:solidFill>
              </a:rPr>
              <a:t>theophylline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5"/>
                </a:solidFill>
              </a:rPr>
              <a:t>caffeine </a:t>
            </a:r>
            <a:r>
              <a:rPr lang="en-US" sz="2400" dirty="0"/>
              <a:t>for neonates with transdermal </a:t>
            </a:r>
            <a:r>
              <a:rPr lang="en-US" sz="2400" dirty="0" smtClean="0"/>
              <a:t>therapy.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Easy cutaneous absorption can be hazardous as toxicity has been reported with topical agents such as</a:t>
            </a:r>
            <a:r>
              <a:rPr lang="en-US" sz="2400" dirty="0">
                <a:solidFill>
                  <a:schemeClr val="accent5"/>
                </a:solidFill>
              </a:rPr>
              <a:t> aniline dyes, hexachlorophene, isopropanol, iodine and boric acid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Thermoregulatory Function </a:t>
            </a:r>
            <a:r>
              <a:rPr lang="en-US" sz="2400" b="1" dirty="0"/>
              <a:t>-</a:t>
            </a:r>
            <a:r>
              <a:rPr lang="en-US" sz="2400" dirty="0"/>
              <a:t>in preterm babies, thermal and emotional sweating are absent/very weak.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weeks after birth, preterm babies develop thermal sweating but emotional sweating develops at 36 weeks of gestational age.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Microbiota</a:t>
            </a:r>
            <a:r>
              <a:rPr lang="en-US" sz="2400" b="1" dirty="0"/>
              <a:t>- </a:t>
            </a:r>
            <a:r>
              <a:rPr lang="en-US" sz="2400" i="1" dirty="0"/>
              <a:t>Staphylococcus</a:t>
            </a:r>
            <a:r>
              <a:rPr lang="en-US" sz="2400" dirty="0"/>
              <a:t>, </a:t>
            </a:r>
            <a:r>
              <a:rPr lang="en-US" sz="2400" i="1" dirty="0"/>
              <a:t>Streptococcus</a:t>
            </a:r>
            <a:r>
              <a:rPr lang="en-US" sz="2400" dirty="0"/>
              <a:t>, </a:t>
            </a:r>
            <a:r>
              <a:rPr lang="en-US" sz="2400" i="1" dirty="0"/>
              <a:t>Enterococcus</a:t>
            </a:r>
            <a:r>
              <a:rPr lang="en-US" sz="2400" dirty="0"/>
              <a:t>, and enteric gram-negative bacteria including </a:t>
            </a:r>
            <a:r>
              <a:rPr lang="en-US" sz="2400" i="1" dirty="0"/>
              <a:t>Escherichia </a:t>
            </a:r>
            <a:r>
              <a:rPr lang="en-US" sz="2400" dirty="0"/>
              <a:t>and </a:t>
            </a:r>
            <a:r>
              <a:rPr lang="en-US" sz="2400" i="1" dirty="0"/>
              <a:t>Enterobacter </a:t>
            </a:r>
            <a:r>
              <a:rPr lang="en-US" sz="2400" dirty="0"/>
              <a:t>dominate the skin microbiota in pre term infants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066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 in Adolescent/Skin at Puberty</a:t>
            </a:r>
            <a:br>
              <a:rPr lang="en-US" b="1" dirty="0"/>
            </a:br>
            <a:r>
              <a:rPr lang="en-US" b="1" dirty="0"/>
              <a:t>Characteristics of Skin at 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063930"/>
            <a:ext cx="9613861" cy="4336869"/>
          </a:xfrm>
        </p:spPr>
        <p:txBody>
          <a:bodyPr/>
          <a:lstStyle/>
          <a:p>
            <a:r>
              <a:rPr lang="en-US" dirty="0"/>
              <a:t> There is a gradual increase in thickness of dermis more in males than in females.</a:t>
            </a:r>
          </a:p>
          <a:p>
            <a:r>
              <a:rPr lang="en-US" dirty="0"/>
              <a:t>At puberty, females start developing a thick layer of subcutaneous fat, while males do not</a:t>
            </a:r>
          </a:p>
          <a:p>
            <a:r>
              <a:rPr lang="en-US" dirty="0"/>
              <a:t>The adult epidermis is on an average 50 to 100 </a:t>
            </a:r>
            <a:r>
              <a:rPr lang="el-GR" dirty="0"/>
              <a:t>μ</a:t>
            </a:r>
            <a:r>
              <a:rPr lang="en-US" dirty="0"/>
              <a:t>m thick and the adult stratum corneum is 10 to 20 </a:t>
            </a:r>
            <a:r>
              <a:rPr lang="el-GR" dirty="0"/>
              <a:t>μ</a:t>
            </a:r>
            <a:r>
              <a:rPr lang="en-US" dirty="0"/>
              <a:t>m thick</a:t>
            </a:r>
          </a:p>
          <a:p>
            <a:r>
              <a:rPr lang="en-US" b="1" dirty="0">
                <a:solidFill>
                  <a:schemeClr val="bg1"/>
                </a:solidFill>
              </a:rPr>
              <a:t>Surface pH of Skin </a:t>
            </a:r>
            <a:r>
              <a:rPr lang="en-US" b="1" dirty="0"/>
              <a:t>- </a:t>
            </a:r>
            <a:r>
              <a:rPr lang="en-US" dirty="0"/>
              <a:t>similar to that of adults: between </a:t>
            </a:r>
            <a:r>
              <a:rPr lang="en-US" dirty="0">
                <a:solidFill>
                  <a:schemeClr val="accent5"/>
                </a:solidFill>
              </a:rPr>
              <a:t>4 and 5.9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Sebum </a:t>
            </a:r>
            <a:r>
              <a:rPr lang="en-US" b="1" dirty="0" smtClean="0">
                <a:solidFill>
                  <a:schemeClr val="bg1"/>
                </a:solidFill>
              </a:rPr>
              <a:t>Production</a:t>
            </a:r>
            <a:r>
              <a:rPr lang="en-US" b="1" dirty="0" smtClean="0"/>
              <a:t>-</a:t>
            </a:r>
            <a:r>
              <a:rPr lang="en-US" dirty="0" smtClean="0"/>
              <a:t>Sebaceous </a:t>
            </a:r>
            <a:r>
              <a:rPr lang="en-US" dirty="0"/>
              <a:t>glands begin to develop at an age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7–8 </a:t>
            </a:r>
            <a:r>
              <a:rPr lang="en-US" dirty="0"/>
              <a:t>years due to </a:t>
            </a:r>
            <a:r>
              <a:rPr lang="en-US" dirty="0" smtClean="0"/>
              <a:t>adrenarche.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1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446" y="313510"/>
            <a:ext cx="101890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Sebum production is slightly more in males.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Sebum production correlates with testosterone levels in both sexes, and with </a:t>
            </a:r>
            <a:r>
              <a:rPr lang="en-US" sz="2800" dirty="0">
                <a:solidFill>
                  <a:schemeClr val="accent5"/>
                </a:solidFill>
              </a:rPr>
              <a:t>dehydroepiandrosterone</a:t>
            </a:r>
            <a:r>
              <a:rPr lang="en-US" sz="2800" dirty="0"/>
              <a:t> in males and </a:t>
            </a:r>
            <a:r>
              <a:rPr lang="en-US" sz="2800" dirty="0">
                <a:solidFill>
                  <a:schemeClr val="accent5"/>
                </a:solidFill>
              </a:rPr>
              <a:t>etiocholanolone </a:t>
            </a:r>
            <a:r>
              <a:rPr lang="en-US" sz="2800" dirty="0"/>
              <a:t>in females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Most effective androgens are 17</a:t>
            </a:r>
            <a:r>
              <a:rPr lang="el-GR" sz="2800" dirty="0"/>
              <a:t>β-</a:t>
            </a:r>
            <a:r>
              <a:rPr lang="en-US" sz="2800" dirty="0"/>
              <a:t>hydroxy group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(i.e. testosterone, </a:t>
            </a:r>
            <a:r>
              <a:rPr lang="el-GR" sz="2800" dirty="0"/>
              <a:t>5α-</a:t>
            </a:r>
            <a:r>
              <a:rPr lang="en-US" sz="2800" dirty="0"/>
              <a:t>dihydrotestosterone, and </a:t>
            </a:r>
            <a:r>
              <a:rPr lang="en-US" sz="2800" dirty="0" smtClean="0"/>
              <a:t>      </a:t>
            </a:r>
          </a:p>
          <a:p>
            <a:r>
              <a:rPr lang="en-US" sz="2800" dirty="0" smtClean="0"/>
              <a:t>    5</a:t>
            </a:r>
            <a:r>
              <a:rPr lang="el-GR" sz="2800" dirty="0" smtClean="0"/>
              <a:t>α</a:t>
            </a:r>
            <a:r>
              <a:rPr lang="en-US" sz="2800" dirty="0" smtClean="0"/>
              <a:t>androstane-3</a:t>
            </a:r>
            <a:r>
              <a:rPr lang="el-GR" sz="2800" dirty="0" smtClean="0"/>
              <a:t>β-17β-</a:t>
            </a:r>
            <a:r>
              <a:rPr lang="en-US" sz="2800" dirty="0"/>
              <a:t>diol)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Dehydroepiandrosterone sulfate levels rise earlier in females than males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maximum level is present at about 24 years of age in women and at about 30 years of age in men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110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5" y="889844"/>
            <a:ext cx="102020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Hairs</a:t>
            </a:r>
            <a:r>
              <a:rPr lang="en-US" sz="2400" b="1" dirty="0"/>
              <a:t>- </a:t>
            </a:r>
            <a:r>
              <a:rPr lang="en-US" sz="2400" dirty="0"/>
              <a:t>At puberty, androgens cause vellus hair to transform into terminal </a:t>
            </a:r>
            <a:r>
              <a:rPr lang="en-US" sz="2400" dirty="0" smtClean="0"/>
              <a:t>hair</a:t>
            </a:r>
            <a:r>
              <a:rPr lang="en-US" sz="2400" dirty="0"/>
              <a:t>, giving rise to secondary hair growth in armpits and pubic regions</a:t>
            </a:r>
            <a:r>
              <a:rPr lang="en-US" sz="2400" dirty="0" smtClean="0"/>
              <a:t>; </a:t>
            </a:r>
            <a:r>
              <a:rPr lang="en-US" sz="2400" dirty="0"/>
              <a:t>and in beard, moustache, abdomen, and chest regions in men.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Genital Region- </a:t>
            </a:r>
            <a:r>
              <a:rPr lang="en-US" sz="2400" dirty="0"/>
              <a:t>Hormonal influence causes the genital skin to be highly </a:t>
            </a:r>
            <a:r>
              <a:rPr lang="en-US" sz="2400" dirty="0" smtClean="0"/>
              <a:t>darkened.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skin of the anogenital region is rich in </a:t>
            </a:r>
            <a:r>
              <a:rPr lang="en-US" sz="2400" dirty="0">
                <a:solidFill>
                  <a:schemeClr val="accent5"/>
                </a:solidFill>
              </a:rPr>
              <a:t>eccrine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5"/>
                </a:solidFill>
              </a:rPr>
              <a:t>apocrine</a:t>
            </a:r>
            <a:r>
              <a:rPr lang="en-US" sz="2400" dirty="0"/>
              <a:t> glands. The skin of the perineal area has a higher surface pH than other areas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Pearly penile papules may be seen around the corona and rarely on the glans.The equivalent condition in females is vestibular papillomatosis.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740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27017"/>
            <a:ext cx="9613861" cy="1207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Hormonal </a:t>
            </a:r>
            <a:r>
              <a:rPr lang="en-US" dirty="0"/>
              <a:t>changes at puberty can mark the start of several cutaneous and hair-related conditions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863" y="2092712"/>
            <a:ext cx="9418319" cy="454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4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 in Elderly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07623"/>
            <a:ext cx="9613861" cy="3728566"/>
          </a:xfrm>
        </p:spPr>
        <p:txBody>
          <a:bodyPr/>
          <a:lstStyle/>
          <a:p>
            <a:r>
              <a:rPr lang="en-US" dirty="0" smtClean="0"/>
              <a:t>Aging </a:t>
            </a:r>
            <a:r>
              <a:rPr lang="en-US" dirty="0"/>
              <a:t>is a continuous process in every organ system, skin conveys this process to the external world by its appearance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aging process is driven by both genetic/intrinsic and environmental/extrinsic factors.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Aging </a:t>
            </a:r>
            <a:r>
              <a:rPr lang="en-US" dirty="0"/>
              <a:t>of the skin is of two types: intrinsic aging and extrinsic aging, both of which run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1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Intrinsic aging versus extrinsic aging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668" y="2090058"/>
            <a:ext cx="6936377" cy="43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5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Intrinsic Aging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023" y="2231434"/>
            <a:ext cx="8164285" cy="435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8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 IN EMBRYO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Epidermal development in embryo is a multistep process, including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73" y="3244955"/>
            <a:ext cx="9494309" cy="28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9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Epidermal and dermal changes in intrinsic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85554"/>
            <a:ext cx="9613861" cy="4258491"/>
          </a:xfrm>
        </p:spPr>
        <p:txBody>
          <a:bodyPr>
            <a:normAutofit fontScale="925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Reduced</a:t>
            </a:r>
            <a:r>
              <a:rPr lang="en-US" dirty="0"/>
              <a:t> proliferative capacity </a:t>
            </a:r>
            <a:r>
              <a:rPr lang="en-US" dirty="0" smtClean="0"/>
              <a:t>of</a:t>
            </a:r>
            <a:r>
              <a:rPr lang="en-US" dirty="0" smtClean="0">
                <a:solidFill>
                  <a:schemeClr val="accent5"/>
                </a:solidFill>
              </a:rPr>
              <a:t> keratinocytes, fibroblasts</a:t>
            </a:r>
            <a:r>
              <a:rPr lang="en-US" dirty="0" smtClean="0"/>
              <a:t>,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>
                <a:solidFill>
                  <a:schemeClr val="accent5"/>
                </a:solidFill>
              </a:rPr>
              <a:t>melanocytes</a:t>
            </a:r>
            <a:r>
              <a:rPr lang="en-US" dirty="0"/>
              <a:t> </a:t>
            </a:r>
            <a:r>
              <a:rPr lang="en-US" dirty="0" smtClean="0"/>
              <a:t>results </a:t>
            </a:r>
            <a:r>
              <a:rPr lang="en-US" dirty="0"/>
              <a:t>in a thinned-out </a:t>
            </a:r>
            <a:r>
              <a:rPr lang="en-US" dirty="0" smtClean="0"/>
              <a:t>epidermis</a:t>
            </a:r>
            <a:endParaRPr lang="en-US" dirty="0"/>
          </a:p>
          <a:p>
            <a:r>
              <a:rPr lang="en-US" dirty="0"/>
              <a:t>Degeneration of fibrous extracellular matrix components: </a:t>
            </a:r>
            <a:r>
              <a:rPr lang="en-US" dirty="0">
                <a:solidFill>
                  <a:schemeClr val="accent5"/>
                </a:solidFill>
              </a:rPr>
              <a:t>elastin, </a:t>
            </a: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  fibrillin</a:t>
            </a:r>
            <a:r>
              <a:rPr lang="en-US" dirty="0">
                <a:solidFill>
                  <a:schemeClr val="accent5"/>
                </a:solidFill>
              </a:rPr>
              <a:t>, collagen, and oligosaccharides.</a:t>
            </a:r>
          </a:p>
          <a:p>
            <a:r>
              <a:rPr lang="en-US" dirty="0"/>
              <a:t>Reduced number of </a:t>
            </a:r>
            <a:r>
              <a:rPr lang="en-US" dirty="0">
                <a:solidFill>
                  <a:schemeClr val="accent5"/>
                </a:solidFill>
              </a:rPr>
              <a:t>mast cells and fibroblasts</a:t>
            </a:r>
            <a:r>
              <a:rPr lang="en-US" dirty="0"/>
              <a:t>.</a:t>
            </a:r>
          </a:p>
          <a:p>
            <a:r>
              <a:rPr lang="en-US" dirty="0"/>
              <a:t>Downregulation of transforming growth factor </a:t>
            </a:r>
            <a:r>
              <a:rPr lang="el-GR" dirty="0"/>
              <a:t>β (</a:t>
            </a:r>
            <a:r>
              <a:rPr lang="en-US" dirty="0"/>
              <a:t>TGF-</a:t>
            </a:r>
            <a:r>
              <a:rPr lang="el-GR" dirty="0"/>
              <a:t>β)/</a:t>
            </a:r>
            <a:r>
              <a:rPr lang="en-US" dirty="0"/>
              <a:t>Smad </a:t>
            </a:r>
            <a:r>
              <a:rPr lang="en-US" dirty="0" smtClean="0"/>
              <a:t>signaling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process results in </a:t>
            </a:r>
            <a:r>
              <a:rPr lang="en-US" dirty="0">
                <a:solidFill>
                  <a:schemeClr val="accent5"/>
                </a:solidFill>
              </a:rPr>
              <a:t>reduced collagen expression</a:t>
            </a:r>
          </a:p>
          <a:p>
            <a:r>
              <a:rPr lang="en-US" dirty="0"/>
              <a:t>Results in reduced capacity of the dermis to hold water, resulting in loss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of </a:t>
            </a:r>
            <a:r>
              <a:rPr lang="en-US" dirty="0"/>
              <a:t>suppleness of the skin. </a:t>
            </a:r>
          </a:p>
          <a:p>
            <a:r>
              <a:rPr lang="en-US" dirty="0"/>
              <a:t>Reduced collagen results in wrinkling.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5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Extrinsic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72491"/>
            <a:ext cx="9613861" cy="4441372"/>
          </a:xfrm>
        </p:spPr>
        <p:txBody>
          <a:bodyPr/>
          <a:lstStyle/>
          <a:p>
            <a:r>
              <a:rPr lang="en-US" dirty="0"/>
              <a:t>Typical changes of extrinsic aging are seen on the face, V area of the neck, and dorsum of hands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743200"/>
            <a:ext cx="5148126" cy="3918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634" y="2743200"/>
            <a:ext cx="6176556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5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751344"/>
            <a:ext cx="1005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Extrinsic aging has two clinical variants: atrophic and hypertrophic </a:t>
            </a:r>
            <a:r>
              <a:rPr lang="en-US" sz="2400" dirty="0" smtClean="0"/>
              <a:t>variants</a:t>
            </a:r>
          </a:p>
          <a:p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Atrophic variant </a:t>
            </a:r>
            <a:r>
              <a:rPr lang="en-US" sz="2400" dirty="0"/>
              <a:t>is commonly seen in skin types I and II </a:t>
            </a:r>
          </a:p>
          <a:p>
            <a:r>
              <a:rPr lang="en-US" sz="2400" dirty="0"/>
              <a:t>characterized by extensive fine wrinkling, atrophy, telangiectasia, </a:t>
            </a:r>
            <a:r>
              <a:rPr lang="en-US" sz="2400" dirty="0" smtClean="0"/>
              <a:t>focal dyspigmentation</a:t>
            </a:r>
            <a:r>
              <a:rPr lang="en-US" sz="2400" dirty="0"/>
              <a:t>, and skin malignancies. Also known as “</a:t>
            </a:r>
            <a:r>
              <a:rPr lang="en-US" sz="2400" dirty="0">
                <a:solidFill>
                  <a:schemeClr val="accent5"/>
                </a:solidFill>
              </a:rPr>
              <a:t>proliferative exhaustion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Hypertrophic variant </a:t>
            </a:r>
            <a:r>
              <a:rPr lang="en-US" sz="2400" dirty="0"/>
              <a:t>is commonly seen in skin types III/IV </a:t>
            </a:r>
          </a:p>
          <a:p>
            <a:r>
              <a:rPr lang="en-US" sz="2400" dirty="0"/>
              <a:t>characterized by coarse wrinkling, uniform tanning, and relatively lesser risk </a:t>
            </a:r>
            <a:r>
              <a:rPr lang="en-US" sz="2400" dirty="0" smtClean="0"/>
              <a:t>of skin </a:t>
            </a:r>
            <a:r>
              <a:rPr lang="en-US" sz="2400" dirty="0"/>
              <a:t>malignancies. Also know as “</a:t>
            </a:r>
            <a:r>
              <a:rPr lang="en-US" sz="2400" dirty="0">
                <a:solidFill>
                  <a:schemeClr val="accent5"/>
                </a:solidFill>
              </a:rPr>
              <a:t>protective hyperplasia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single patient will have a combination of features of intrinsic aging and </a:t>
            </a:r>
            <a:r>
              <a:rPr lang="en-US" sz="2400" dirty="0" smtClean="0"/>
              <a:t>both variants </a:t>
            </a:r>
            <a:r>
              <a:rPr lang="en-US" sz="2400" dirty="0"/>
              <a:t>of extrinsic aging.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366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Epidermal and dermal changes in extrinsic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900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against intrinsic aging, there is thickening of the epidermis in sun-exposed skin. </a:t>
            </a:r>
            <a:endParaRPr lang="en-US" dirty="0" smtClean="0"/>
          </a:p>
          <a:p>
            <a:r>
              <a:rPr lang="en-US" dirty="0" smtClean="0"/>
              <a:t>Desmosomes </a:t>
            </a:r>
            <a:r>
              <a:rPr lang="en-US" dirty="0"/>
              <a:t>do not disintegrate leading to </a:t>
            </a:r>
            <a:r>
              <a:rPr lang="en-US" dirty="0">
                <a:solidFill>
                  <a:schemeClr val="accent5"/>
                </a:solidFill>
              </a:rPr>
              <a:t>retention of corneocytes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>
                <a:solidFill>
                  <a:schemeClr val="accent5"/>
                </a:solidFill>
              </a:rPr>
              <a:t>thickening of stratum corneum</a:t>
            </a:r>
          </a:p>
          <a:p>
            <a:r>
              <a:rPr lang="en-US" dirty="0"/>
              <a:t>Indicated by the decreased expression of </a:t>
            </a:r>
            <a:r>
              <a:rPr lang="el-GR" dirty="0"/>
              <a:t>β1-</a:t>
            </a:r>
            <a:r>
              <a:rPr lang="en-US" dirty="0"/>
              <a:t>integrin (epidermal stem cell marker) Decreased type VII collagen (anchoring fibrils) leads to an impaired dermal-epidermal connection,thus contributing to the formation of wrinkles</a:t>
            </a:r>
          </a:p>
          <a:p>
            <a:r>
              <a:rPr lang="en-US" dirty="0" smtClean="0"/>
              <a:t> </a:t>
            </a:r>
            <a:r>
              <a:rPr lang="en-US" dirty="0"/>
              <a:t>increased expression of differentiation marker </a:t>
            </a:r>
            <a:r>
              <a:rPr lang="en-US" dirty="0">
                <a:solidFill>
                  <a:schemeClr val="accent5"/>
                </a:solidFill>
              </a:rPr>
              <a:t>involucrin</a:t>
            </a:r>
            <a:r>
              <a:rPr lang="en-US" dirty="0"/>
              <a:t> in the stratum corneum</a:t>
            </a:r>
          </a:p>
          <a:p>
            <a:r>
              <a:rPr lang="en-US" dirty="0" smtClean="0"/>
              <a:t>MMPs</a:t>
            </a:r>
            <a:r>
              <a:rPr lang="en-US" dirty="0"/>
              <a:t>, serine proteases, and elastases degrade the collagen and elastin in the dermis.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1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Pathogenesis/Molecular Mechanisms of Skin</a:t>
            </a:r>
            <a:br>
              <a:rPr lang="en-US" b="1" dirty="0"/>
            </a:br>
            <a:r>
              <a:rPr lang="en-US" b="1" dirty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84209"/>
            <a:ext cx="9613861" cy="4338247"/>
          </a:xfrm>
        </p:spPr>
        <p:txBody>
          <a:bodyPr>
            <a:normAutofit/>
          </a:bodyPr>
          <a:lstStyle/>
          <a:p>
            <a:r>
              <a:rPr lang="en-US" b="1" i="1" dirty="0"/>
              <a:t>Oxidative stress </a:t>
            </a:r>
            <a:r>
              <a:rPr lang="en-US" dirty="0" smtClean="0"/>
              <a:t>(</a:t>
            </a:r>
            <a:r>
              <a:rPr lang="en-US" dirty="0"/>
              <a:t>ROS) </a:t>
            </a:r>
          </a:p>
          <a:p>
            <a:endParaRPr lang="en-US" dirty="0"/>
          </a:p>
          <a:p>
            <a:r>
              <a:rPr lang="en-US" dirty="0"/>
              <a:t>On exposure to UV radiation, ROS inhibit the receptor protein tyrosine phosphatases and activate the downstream signaling pathways, mitogen-activated protein kinase, nuclear factor-</a:t>
            </a:r>
            <a:r>
              <a:rPr lang="el-GR" dirty="0"/>
              <a:t>κ</a:t>
            </a:r>
            <a:r>
              <a:rPr lang="en-US" dirty="0"/>
              <a:t>B (NF-</a:t>
            </a:r>
            <a:r>
              <a:rPr lang="el-GR" dirty="0"/>
              <a:t>κ</a:t>
            </a:r>
            <a:r>
              <a:rPr lang="en-US" dirty="0"/>
              <a:t>B), and transcription factor activator protein-1 (AP-1)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NF-</a:t>
            </a:r>
            <a:r>
              <a:rPr lang="el-GR" dirty="0"/>
              <a:t>κ</a:t>
            </a:r>
            <a:r>
              <a:rPr lang="en-US" dirty="0"/>
              <a:t>B and AP-1 upregulate MMP gene </a:t>
            </a:r>
            <a:r>
              <a:rPr lang="en-US" dirty="0" smtClean="0"/>
              <a:t>transcription</a:t>
            </a:r>
          </a:p>
          <a:p>
            <a:r>
              <a:rPr lang="en-US" dirty="0" smtClean="0"/>
              <a:t> </a:t>
            </a:r>
            <a:r>
              <a:rPr lang="en-US" dirty="0"/>
              <a:t>AP-1 downregulate the expression of TGF-</a:t>
            </a:r>
            <a:r>
              <a:rPr lang="el-GR" dirty="0"/>
              <a:t>β </a:t>
            </a:r>
            <a:r>
              <a:rPr lang="en-US" dirty="0"/>
              <a:t>type II receptor, resulting in reduced collagen production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7500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22" y="199682"/>
            <a:ext cx="1007146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 </a:t>
            </a:r>
            <a:r>
              <a:rPr lang="en-US" sz="2400" dirty="0"/>
              <a:t>UV exposure causes DNA damage and mutations resulting in skin aging and </a:t>
            </a:r>
            <a:r>
              <a:rPr lang="en-US" sz="2400" dirty="0" smtClean="0"/>
              <a:t>carcinogenesis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Telomere Shortening-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/>
              <a:t>repetitive </a:t>
            </a:r>
            <a:r>
              <a:rPr lang="en-US" sz="2400" dirty="0"/>
              <a:t>nucleotide sequences, telomeres, protect the </a:t>
            </a:r>
            <a:r>
              <a:rPr lang="en-US" sz="2400" dirty="0" smtClean="0"/>
              <a:t>tips </a:t>
            </a:r>
            <a:r>
              <a:rPr lang="en-US" sz="2400" dirty="0"/>
              <a:t>of the chromosomes from degradation.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/>
              <a:t>shorten </a:t>
            </a:r>
            <a:r>
              <a:rPr lang="en-US" sz="2400" dirty="0"/>
              <a:t>after each cell division resulting in ultimate cellular </a:t>
            </a:r>
            <a:r>
              <a:rPr lang="en-US" sz="2400" dirty="0" smtClean="0"/>
              <a:t>death/cellular </a:t>
            </a:r>
            <a:r>
              <a:rPr lang="en-US" sz="2400" dirty="0"/>
              <a:t>senescence. </a:t>
            </a:r>
          </a:p>
          <a:p>
            <a:r>
              <a:rPr lang="en-US" sz="2400" dirty="0" smtClean="0"/>
              <a:t>iii.  ROS </a:t>
            </a:r>
            <a:r>
              <a:rPr lang="en-US" sz="2400" dirty="0"/>
              <a:t>cause telomere mutations and finally cell death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MicroRNA Dysregulation-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/>
              <a:t>Dysregulation </a:t>
            </a:r>
            <a:r>
              <a:rPr lang="en-US" sz="2400" dirty="0"/>
              <a:t>in miRNAs results in cellular senescence.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/>
              <a:t>The </a:t>
            </a:r>
            <a:r>
              <a:rPr lang="en-US" sz="2400" dirty="0"/>
              <a:t>increase </a:t>
            </a:r>
            <a:r>
              <a:rPr lang="en-US" sz="2400" dirty="0" smtClean="0"/>
              <a:t>in </a:t>
            </a:r>
            <a:r>
              <a:rPr lang="en-US" sz="2400" dirty="0"/>
              <a:t>miR-23a-3p expression causes reduction in the hyaluronic </a:t>
            </a:r>
            <a:r>
              <a:rPr lang="en-US" sz="2400" dirty="0" smtClean="0"/>
              <a:t>synthase mediated </a:t>
            </a:r>
            <a:r>
              <a:rPr lang="en-US" sz="2400" dirty="0"/>
              <a:t>production of hyaluronic acid.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/>
              <a:t>miR-126 </a:t>
            </a:r>
            <a:r>
              <a:rPr lang="en-US" sz="2400" dirty="0"/>
              <a:t>in endothelial cells is downregulated, consistent with the findings of a decrease </a:t>
            </a:r>
            <a:r>
              <a:rPr lang="en-US" sz="2400" dirty="0" smtClean="0"/>
              <a:t>in number </a:t>
            </a:r>
            <a:r>
              <a:rPr lang="en-US" sz="2400" dirty="0"/>
              <a:t>and function of skin capillaries.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50430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Concept of Epigenetics and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Epigenetic processes control the expression of genes and thus have a complex connection with cellular differentiation and tissue specification.</a:t>
            </a:r>
          </a:p>
          <a:p>
            <a:r>
              <a:rPr lang="en-US" dirty="0"/>
              <a:t>Epigenetic mechanisms include DNA methylation and covalent histone modifications.</a:t>
            </a:r>
          </a:p>
          <a:p>
            <a:r>
              <a:rPr lang="en-US" dirty="0"/>
              <a:t>The epigenetic hallmarks of senescence and aging are as follows:</a:t>
            </a:r>
          </a:p>
          <a:p>
            <a:pPr marL="0" indent="0">
              <a:buNone/>
            </a:pPr>
            <a:r>
              <a:rPr lang="en-US" dirty="0"/>
              <a:t>i) Covalent histone modification/loss by methylation/acetylation</a:t>
            </a:r>
          </a:p>
          <a:p>
            <a:pPr marL="0" indent="0">
              <a:buNone/>
            </a:pPr>
            <a:r>
              <a:rPr lang="en-US" dirty="0"/>
              <a:t>ii) Altered DNA methylation</a:t>
            </a:r>
          </a:p>
          <a:p>
            <a:pPr marL="0" indent="0">
              <a:buNone/>
            </a:pPr>
            <a:r>
              <a:rPr lang="en-US" dirty="0"/>
              <a:t>iii) Breakdown of nuclear lamina</a:t>
            </a:r>
          </a:p>
          <a:p>
            <a:pPr marL="0" indent="0">
              <a:buNone/>
            </a:pPr>
            <a:r>
              <a:rPr lang="en-US" dirty="0"/>
              <a:t>iv) Chromatin remodeling</a:t>
            </a:r>
          </a:p>
        </p:txBody>
      </p:sp>
    </p:spTree>
    <p:extLst>
      <p:ext uri="{BB962C8B-B14F-4D97-AF65-F5344CB8AC3E}">
        <p14:creationId xmlns:p14="http://schemas.microsoft.com/office/powerpoint/2010/main" xmlns="" val="22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Elderly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266353" cy="4390498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Thickness of Skin</a:t>
            </a:r>
            <a:r>
              <a:rPr lang="en-US" b="1" dirty="0"/>
              <a:t>-</a:t>
            </a:r>
            <a:r>
              <a:rPr lang="en-US" dirty="0"/>
              <a:t>Keratinocytes become </a:t>
            </a:r>
            <a:r>
              <a:rPr lang="en-US" dirty="0">
                <a:solidFill>
                  <a:schemeClr val="accent5"/>
                </a:solidFill>
              </a:rPr>
              <a:t>shorter and fatter</a:t>
            </a:r>
            <a:r>
              <a:rPr lang="en-US" dirty="0"/>
              <a:t> while </a:t>
            </a:r>
            <a:r>
              <a:rPr lang="en-US" dirty="0" smtClean="0"/>
              <a:t>corneocytes </a:t>
            </a:r>
            <a:r>
              <a:rPr lang="en-US" dirty="0"/>
              <a:t>become </a:t>
            </a:r>
            <a:r>
              <a:rPr lang="en-US" dirty="0">
                <a:solidFill>
                  <a:schemeClr val="accent5"/>
                </a:solidFill>
              </a:rPr>
              <a:t>bigger</a:t>
            </a:r>
            <a:r>
              <a:rPr lang="en-US" dirty="0"/>
              <a:t> as a result of decreased turnover of </a:t>
            </a:r>
            <a:r>
              <a:rPr lang="en-US" dirty="0" smtClean="0"/>
              <a:t>epidermis in </a:t>
            </a:r>
            <a:r>
              <a:rPr lang="en-US" dirty="0"/>
              <a:t>aged skin</a:t>
            </a:r>
          </a:p>
          <a:p>
            <a:r>
              <a:rPr lang="en-US" dirty="0"/>
              <a:t>Dermal thickness decreases with 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Elastin has a higher degree of calcification and collagen bundles are disorganized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Surface pH, Barrier Function, and </a:t>
            </a:r>
            <a:r>
              <a:rPr lang="en-US" b="1" dirty="0" smtClean="0">
                <a:solidFill>
                  <a:schemeClr val="bg1"/>
                </a:solidFill>
              </a:rPr>
              <a:t>Hydration- </a:t>
            </a:r>
            <a:r>
              <a:rPr lang="en-US" dirty="0"/>
              <a:t>elevated pH of skin surface in elderly is attributable to a decrease in epidermal expression of Na/H+ exchange 1 (NHE1)</a:t>
            </a:r>
          </a:p>
          <a:p>
            <a:r>
              <a:rPr lang="en-US" dirty="0"/>
              <a:t>Increased skin pH activates serine proteases, which leads to premature breakdown of corneodesmosomes and thus impaired integrity of stratum corneum</a:t>
            </a:r>
          </a:p>
        </p:txBody>
      </p:sp>
    </p:spTree>
    <p:extLst>
      <p:ext uri="{BB962C8B-B14F-4D97-AF65-F5344CB8AC3E}">
        <p14:creationId xmlns:p14="http://schemas.microsoft.com/office/powerpoint/2010/main" xmlns="" val="12798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7" y="875211"/>
            <a:ext cx="102151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increased pH of the skin affects the processing of lipids forming the skin barrier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aged skin, there is reduction in </a:t>
            </a:r>
            <a:r>
              <a:rPr lang="en-US" sz="2400" dirty="0">
                <a:solidFill>
                  <a:schemeClr val="accent5"/>
                </a:solidFill>
              </a:rPr>
              <a:t>ceramides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5"/>
                </a:solidFill>
              </a:rPr>
              <a:t>aquaporin</a:t>
            </a:r>
            <a:r>
              <a:rPr lang="en-US" sz="2400" dirty="0"/>
              <a:t> expression.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Ceramides are important for the skin barrier function, while aquaporin 3 controls the movement of water and glycerol to maintain skin hydration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Reduction in natural moisturizers is responsible for reduced hydration of the </a:t>
            </a:r>
            <a:r>
              <a:rPr lang="en-US" sz="2400" dirty="0" smtClean="0"/>
              <a:t>skin </a:t>
            </a:r>
            <a:r>
              <a:rPr lang="en-US" sz="2400" dirty="0"/>
              <a:t>in elderly. Hydration plays an important role in regulating epidermal </a:t>
            </a:r>
            <a:r>
              <a:rPr lang="en-US" sz="2400" dirty="0" smtClean="0"/>
              <a:t>proliferation</a:t>
            </a:r>
            <a:r>
              <a:rPr lang="en-US" sz="2400" dirty="0"/>
              <a:t>, differentiation, or inflammation</a:t>
            </a:r>
          </a:p>
          <a:p>
            <a:r>
              <a:rPr lang="en-US" sz="2400" dirty="0" smtClean="0"/>
              <a:t>   Thus</a:t>
            </a:r>
            <a:r>
              <a:rPr lang="en-US" sz="2400" dirty="0"/>
              <a:t>, moisturizers are required in this 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skin barrier function is impaired leading to dry skin called </a:t>
            </a:r>
            <a:r>
              <a:rPr lang="en-US" sz="2400" dirty="0">
                <a:solidFill>
                  <a:schemeClr val="accent5"/>
                </a:solidFill>
              </a:rPr>
              <a:t>asteatotic eczema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847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31" y="961496"/>
            <a:ext cx="106152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Sebum Production- </a:t>
            </a:r>
            <a:r>
              <a:rPr lang="en-US" sz="2800" dirty="0"/>
              <a:t>sebum production is reduced, sebaceous glands are enlarged in size due to impaired turnover of cells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Sweat Production- </a:t>
            </a:r>
            <a:r>
              <a:rPr lang="en-US" sz="2800" dirty="0"/>
              <a:t>number of eccrine sweat glands and their functional ability decrease in elderly </a:t>
            </a:r>
            <a:r>
              <a:rPr lang="en-US" sz="2800" dirty="0" smtClean="0"/>
              <a:t>skin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is microscopically evident as disarray and shrinkage of secretory cells and the lumen.</a:t>
            </a:r>
          </a:p>
        </p:txBody>
      </p:sp>
    </p:spTree>
    <p:extLst>
      <p:ext uri="{BB962C8B-B14F-4D97-AF65-F5344CB8AC3E}">
        <p14:creationId xmlns:p14="http://schemas.microsoft.com/office/powerpoint/2010/main" xmlns="" val="24756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7" y="235131"/>
            <a:ext cx="101498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Primitive </a:t>
            </a:r>
            <a:r>
              <a:rPr lang="en-US" sz="2800" dirty="0"/>
              <a:t>ectoderm is established by the </a:t>
            </a:r>
            <a:r>
              <a:rPr lang="en-US" sz="2800" dirty="0">
                <a:solidFill>
                  <a:schemeClr val="accent5"/>
                </a:solidFill>
              </a:rPr>
              <a:t>first week </a:t>
            </a:r>
            <a:r>
              <a:rPr lang="en-US" sz="2800" dirty="0"/>
              <a:t>of gestation.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Ectoderm gives rise to both skin epithelium and nervous system.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Wnt signaling, bone morphogenetic protein expression, and </a:t>
            </a:r>
          </a:p>
          <a:p>
            <a:r>
              <a:rPr lang="en-US" sz="2800" dirty="0" smtClean="0"/>
              <a:t>   </a:t>
            </a:r>
            <a:r>
              <a:rPr lang="en-US" sz="2800" dirty="0"/>
              <a:t>restricted  ectodermic response to fibroblast growth factors </a:t>
            </a:r>
          </a:p>
          <a:p>
            <a:r>
              <a:rPr lang="en-US" sz="2800" dirty="0" smtClean="0"/>
              <a:t>   </a:t>
            </a:r>
            <a:r>
              <a:rPr lang="en-US" sz="2800" dirty="0"/>
              <a:t>inhibit neural induction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At around 5 weeks, skin consists of epidermis, dermoepidermal junction (DEJ), dermis, and subcutaneous connective tissue.</a:t>
            </a:r>
          </a:p>
        </p:txBody>
      </p:sp>
    </p:spTree>
    <p:extLst>
      <p:ext uri="{BB962C8B-B14F-4D97-AF65-F5344CB8AC3E}">
        <p14:creationId xmlns:p14="http://schemas.microsoft.com/office/powerpoint/2010/main" xmlns="" val="28722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916" y="646226"/>
            <a:ext cx="1005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Thermoregulatory Function in Elderly-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fluctuations in temperature are more </a:t>
            </a:r>
            <a:r>
              <a:rPr lang="en-US" sz="2400" dirty="0" smtClean="0"/>
              <a:t>pronounced </a:t>
            </a:r>
            <a:r>
              <a:rPr lang="en-US" sz="2400" dirty="0"/>
              <a:t>than in younger individuals as short-term adaptation to temperature </a:t>
            </a:r>
            <a:r>
              <a:rPr lang="en-US" sz="2400" dirty="0" smtClean="0"/>
              <a:t>change </a:t>
            </a:r>
            <a:r>
              <a:rPr lang="en-US" sz="2400" dirty="0"/>
              <a:t>is reduced due to decline in thermosensory function in old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causes</a:t>
            </a:r>
            <a:r>
              <a:rPr lang="en-US" sz="2400" dirty="0"/>
              <a:t> for these are age-related sensory neuropathy, impaired nerve 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regeneration,nerve </a:t>
            </a:r>
            <a:r>
              <a:rPr lang="en-US" sz="2400" dirty="0"/>
              <a:t>conduction velocity, decrease </a:t>
            </a:r>
            <a:r>
              <a:rPr lang="en-US" sz="2400" dirty="0" smtClean="0"/>
              <a:t>in thermoreceptors,</a:t>
            </a:r>
          </a:p>
          <a:p>
            <a:r>
              <a:rPr lang="en-US" sz="2400" dirty="0" smtClean="0"/>
              <a:t>  and superficial </a:t>
            </a:r>
            <a:r>
              <a:rPr lang="en-US" sz="2400" dirty="0"/>
              <a:t>skin blood flow.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Due to a decline in the number of sweat glands and sweat production, the </a:t>
            </a:r>
            <a:r>
              <a:rPr lang="en-US" sz="2400" dirty="0" smtClean="0"/>
              <a:t>response </a:t>
            </a:r>
            <a:r>
              <a:rPr lang="en-US" sz="2400" dirty="0"/>
              <a:t>to dry heat is reduced in elderly, which makes them prone for heat </a:t>
            </a:r>
            <a:r>
              <a:rPr lang="en-US" sz="2400" dirty="0" smtClean="0"/>
              <a:t>stress and </a:t>
            </a:r>
            <a:r>
              <a:rPr lang="en-US" sz="2400" dirty="0"/>
              <a:t>heat intolerance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Elderly can develop hypothermia too as skin vasoconstriction and </a:t>
            </a:r>
            <a:r>
              <a:rPr lang="en-US" sz="2400" dirty="0" smtClean="0"/>
              <a:t>norepinephrine production </a:t>
            </a:r>
            <a:r>
              <a:rPr lang="en-US" sz="2400" dirty="0"/>
              <a:t>are impaired.</a:t>
            </a:r>
          </a:p>
        </p:txBody>
      </p:sp>
    </p:spTree>
    <p:extLst>
      <p:ext uri="{BB962C8B-B14F-4D97-AF65-F5344CB8AC3E}">
        <p14:creationId xmlns:p14="http://schemas.microsoft.com/office/powerpoint/2010/main" xmlns="" val="25211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9" y="248195"/>
            <a:ext cx="883049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Skin Microbiota </a:t>
            </a:r>
            <a:r>
              <a:rPr lang="en-US" sz="2800" b="1" dirty="0"/>
              <a:t>- </a:t>
            </a:r>
            <a:r>
              <a:rPr lang="en-US" sz="2800" i="1" dirty="0"/>
              <a:t>Streptococci </a:t>
            </a:r>
            <a:r>
              <a:rPr lang="en-US" sz="2800" dirty="0"/>
              <a:t>are more prominent in elderly skin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Cutaneous Vasculature- </a:t>
            </a:r>
            <a:r>
              <a:rPr lang="en-US" sz="2800" dirty="0"/>
              <a:t>There is curtailed angiogenesis, abnormal expression of adhesion molecules, and abnormality in vasodilatation.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Hair Follicles- </a:t>
            </a:r>
            <a:r>
              <a:rPr lang="en-US" sz="2800" dirty="0"/>
              <a:t>Follicles decrease in size, shaft diameter reduces, and pigment is gradually reduced.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Aging of the follicular unit, resulting from decreased and inactive melanocytes, causes the appearance of gray hair.</a:t>
            </a:r>
          </a:p>
        </p:txBody>
      </p:sp>
    </p:spTree>
    <p:extLst>
      <p:ext uri="{BB962C8B-B14F-4D97-AF65-F5344CB8AC3E}">
        <p14:creationId xmlns:p14="http://schemas.microsoft.com/office/powerpoint/2010/main" xmlns="" val="1991401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137" y="339635"/>
            <a:ext cx="86998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Nail Changes </a:t>
            </a:r>
            <a:r>
              <a:rPr lang="en-US" sz="3200" b="1" dirty="0"/>
              <a:t>-</a:t>
            </a:r>
            <a:r>
              <a:rPr lang="en-US" sz="3200" dirty="0"/>
              <a:t>the toenails especially depict the chronic cumulative effects of mechanical trauma, diminished tissue repair, and circulatory </a:t>
            </a:r>
            <a:r>
              <a:rPr lang="en-US" sz="3200" dirty="0" smtClean="0"/>
              <a:t>impairment.</a:t>
            </a:r>
            <a:endParaRPr lang="en-US" sz="3200" dirty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Chemical Content of the Nail-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in elderly have low lipid content (0.1–5%) and low water content in addition to low concentrations of calcium and iron but high levels of magnesium. This leads to easy damage and splitting of </a:t>
            </a:r>
            <a:r>
              <a:rPr lang="en-US" sz="3200" dirty="0" smtClean="0"/>
              <a:t>nails.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93599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Appearance of 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normal double curvature (longitudinal and transverse) is not maintained</a:t>
            </a:r>
          </a:p>
          <a:p>
            <a:r>
              <a:rPr lang="en-US" dirty="0"/>
              <a:t>Platonychia and koilonychia are seen.</a:t>
            </a:r>
          </a:p>
          <a:p>
            <a:r>
              <a:rPr lang="en-US" dirty="0"/>
              <a:t>toenails are thickened (onychauxis) and distorted in shape with increased susceptibility to fungal infections.</a:t>
            </a:r>
          </a:p>
          <a:p>
            <a:r>
              <a:rPr lang="en-US" dirty="0"/>
              <a:t>Nails also lose their lustre and appear dull, opaque, or can have yellowish discoloration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4446" y="4924697"/>
            <a:ext cx="2560320" cy="1672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9992" y="4924697"/>
            <a:ext cx="2143125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3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Physiological Cutaneous Changes in Old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Idiopathic guttate </a:t>
            </a:r>
            <a:r>
              <a:rPr lang="en-US" dirty="0" smtClean="0">
                <a:solidFill>
                  <a:schemeClr val="bg1"/>
                </a:solidFill>
              </a:rPr>
              <a:t>hypomelanosis- </a:t>
            </a:r>
            <a:r>
              <a:rPr lang="en-US" dirty="0" smtClean="0"/>
              <a:t>Hypo </a:t>
            </a:r>
            <a:r>
              <a:rPr lang="en-US" dirty="0"/>
              <a:t>to depigmented macules with fine scalloped borders predominantly on extensor aspects of both upper and lower limbs.</a:t>
            </a:r>
          </a:p>
          <a:p>
            <a:r>
              <a:rPr lang="en-US" dirty="0">
                <a:solidFill>
                  <a:schemeClr val="bg1"/>
                </a:solidFill>
              </a:rPr>
              <a:t>Senile Purpura</a:t>
            </a:r>
            <a:r>
              <a:rPr lang="en-US" dirty="0"/>
              <a:t>: Ecchymotic patches of various sizes can be seen almost exclusively on photoexposed areas. Classic manifestation of combined extrinsic and intrinsic aging.</a:t>
            </a:r>
          </a:p>
          <a:p>
            <a:r>
              <a:rPr lang="en-US" dirty="0">
                <a:solidFill>
                  <a:schemeClr val="bg1"/>
                </a:solidFill>
              </a:rPr>
              <a:t>Solar lentigo</a:t>
            </a:r>
            <a:r>
              <a:rPr lang="en-US" dirty="0"/>
              <a:t>: (Synonym: Senile freckle, Old age spot) These present as brown colored macules with irregular edges and are a result of excessive sun exposure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35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391886"/>
            <a:ext cx="87521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Sebaceous hyperplasia</a:t>
            </a:r>
            <a:r>
              <a:rPr lang="en-US" sz="2400" dirty="0"/>
              <a:t>: is benign hypertrophy of the sebaceous glands characterized by yellowish papules (with occasional umbilication) on the forehead, cheeks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Seborrheic keratosis</a:t>
            </a:r>
            <a:r>
              <a:rPr lang="en-US" sz="2400" dirty="0"/>
              <a:t>: It is a benign tumor of keratinocytes occurring most commonly in elderly. They are pigmented, acanthotic sometimes with a cerebriform surface with plugged follicular orifices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783" y="3296327"/>
            <a:ext cx="5643153" cy="33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420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19" y="312752"/>
            <a:ext cx="97710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Dermatoporosis</a:t>
            </a:r>
            <a:r>
              <a:rPr lang="en-US" sz="2400" dirty="0"/>
              <a:t>: Chronic impairment of skin integrity in old age due to aging </a:t>
            </a:r>
            <a:r>
              <a:rPr lang="en-US" sz="2400" dirty="0" smtClean="0"/>
              <a:t>and </a:t>
            </a:r>
            <a:r>
              <a:rPr lang="en-US" sz="2400" dirty="0"/>
              <a:t>chronic UV exposure. </a:t>
            </a:r>
          </a:p>
          <a:p>
            <a:r>
              <a:rPr lang="en-US" sz="2400" dirty="0"/>
              <a:t>Stage I: Senile purpura/ecchymoses, marked thinning of skin (atrophy), </a:t>
            </a:r>
            <a:r>
              <a:rPr lang="en-US" sz="2400" dirty="0" smtClean="0"/>
              <a:t>and </a:t>
            </a:r>
            <a:r>
              <a:rPr lang="en-US" sz="2400" dirty="0"/>
              <a:t>stellate-shaped pseudoscars.</a:t>
            </a:r>
          </a:p>
          <a:p>
            <a:r>
              <a:rPr lang="en-US" sz="2400" dirty="0"/>
              <a:t>StageII: Erosions secondary to dermoepidermal cleavage. </a:t>
            </a:r>
          </a:p>
          <a:p>
            <a:r>
              <a:rPr lang="en-US" sz="2400" dirty="0"/>
              <a:t>Stage III: Extensive erosions with impairment and delay of wound healing.</a:t>
            </a:r>
          </a:p>
          <a:p>
            <a:r>
              <a:rPr lang="en-US" sz="2400" dirty="0"/>
              <a:t>Stage IV: Severe skin damage with dissecting hematomas.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bg1"/>
                </a:solidFill>
              </a:rPr>
              <a:t>Immunity and Skin in Elderly-</a:t>
            </a:r>
          </a:p>
          <a:p>
            <a:r>
              <a:rPr lang="en-US" sz="2400" dirty="0"/>
              <a:t>Aging is associated with gradual deterioration in immunity. This process is called</a:t>
            </a:r>
          </a:p>
          <a:p>
            <a:r>
              <a:rPr lang="en-US" sz="2400" dirty="0"/>
              <a:t> “</a:t>
            </a:r>
            <a:r>
              <a:rPr lang="en-US" sz="2400" dirty="0">
                <a:solidFill>
                  <a:schemeClr val="accent5"/>
                </a:solidFill>
              </a:rPr>
              <a:t>immunosenescence</a:t>
            </a:r>
            <a:r>
              <a:rPr lang="en-US" sz="2400" dirty="0"/>
              <a:t>”</a:t>
            </a:r>
          </a:p>
          <a:p>
            <a:r>
              <a:rPr lang="en-US" sz="2400" dirty="0"/>
              <a:t>Adaptive immunity deteriorates more than innate immunity</a:t>
            </a:r>
          </a:p>
        </p:txBody>
      </p:sp>
    </p:spTree>
    <p:extLst>
      <p:ext uri="{BB962C8B-B14F-4D97-AF65-F5344CB8AC3E}">
        <p14:creationId xmlns:p14="http://schemas.microsoft.com/office/powerpoint/2010/main" xmlns="" val="3919454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162270"/>
            <a:ext cx="100192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Factors responsible for the same are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/>
              <a:t>i) </a:t>
            </a:r>
            <a:r>
              <a:rPr lang="en-US" sz="2400" dirty="0">
                <a:solidFill>
                  <a:schemeClr val="bg1"/>
                </a:solidFill>
              </a:rPr>
              <a:t>Defective toll-like receptor signaling </a:t>
            </a:r>
            <a:r>
              <a:rPr lang="en-US" sz="2400" dirty="0"/>
              <a:t>(TLR)  with decreased production </a:t>
            </a:r>
            <a:r>
              <a:rPr lang="en-US" sz="2400" dirty="0" smtClean="0"/>
              <a:t>of </a:t>
            </a:r>
            <a:r>
              <a:rPr lang="en-US" sz="2400" dirty="0"/>
              <a:t>proinflammatory cytokines such as tumor necrosis factor-</a:t>
            </a:r>
            <a:r>
              <a:rPr lang="el-GR" sz="2400" dirty="0"/>
              <a:t>α</a:t>
            </a:r>
            <a:r>
              <a:rPr lang="en-US" sz="2400" dirty="0"/>
              <a:t> (TNF-</a:t>
            </a:r>
            <a:r>
              <a:rPr lang="el-GR" sz="2400" dirty="0"/>
              <a:t>α</a:t>
            </a:r>
            <a:r>
              <a:rPr lang="el-GR" sz="2400" dirty="0" smtClean="0"/>
              <a:t>),</a:t>
            </a:r>
            <a:r>
              <a:rPr lang="en-US" sz="2400" dirty="0" smtClean="0"/>
              <a:t>interleukin </a:t>
            </a:r>
            <a:r>
              <a:rPr lang="en-US" sz="2400" dirty="0"/>
              <a:t>(IL)-6, and IL-12</a:t>
            </a:r>
          </a:p>
          <a:p>
            <a:r>
              <a:rPr lang="en-US" sz="2400" dirty="0"/>
              <a:t>ii) </a:t>
            </a:r>
            <a:r>
              <a:rPr lang="en-US" sz="2400" dirty="0">
                <a:solidFill>
                  <a:schemeClr val="bg1"/>
                </a:solidFill>
              </a:rPr>
              <a:t>Cutaneous dendritic cells</a:t>
            </a:r>
            <a:r>
              <a:rPr lang="en-US" sz="2400" dirty="0"/>
              <a:t>: Impairment of migration, stimulation of T-cells, and </a:t>
            </a:r>
            <a:r>
              <a:rPr lang="en-US" sz="2400" dirty="0" smtClean="0"/>
              <a:t>phagocytosis</a:t>
            </a:r>
            <a:r>
              <a:rPr lang="en-US" sz="2400" dirty="0"/>
              <a:t>.</a:t>
            </a:r>
          </a:p>
          <a:p>
            <a:r>
              <a:rPr lang="en-US" sz="2400" dirty="0"/>
              <a:t>iii) </a:t>
            </a:r>
            <a:r>
              <a:rPr lang="en-US" sz="2400" dirty="0">
                <a:solidFill>
                  <a:schemeClr val="bg1"/>
                </a:solidFill>
              </a:rPr>
              <a:t>Plasmacytoid dendritic cells</a:t>
            </a:r>
            <a:r>
              <a:rPr lang="en-US" sz="2400" dirty="0"/>
              <a:t>: Decrease in number and impaired interferon-</a:t>
            </a:r>
            <a:r>
              <a:rPr lang="el-GR" sz="2400" dirty="0"/>
              <a:t>α </a:t>
            </a:r>
            <a:r>
              <a:rPr lang="en-US" sz="2400" dirty="0" smtClean="0"/>
              <a:t>production</a:t>
            </a:r>
            <a:r>
              <a:rPr lang="en-US" sz="2400" dirty="0"/>
              <a:t>.</a:t>
            </a:r>
          </a:p>
          <a:p>
            <a:r>
              <a:rPr lang="en-US" sz="2400" dirty="0"/>
              <a:t>iv) </a:t>
            </a:r>
            <a:r>
              <a:rPr lang="en-US" sz="2400" dirty="0">
                <a:solidFill>
                  <a:schemeClr val="bg1"/>
                </a:solidFill>
              </a:rPr>
              <a:t>Macrophages</a:t>
            </a:r>
            <a:r>
              <a:rPr lang="en-US" sz="2400" dirty="0"/>
              <a:t>: Reduced TLR expression, impairment of phagocytic capacity, and </a:t>
            </a:r>
            <a:r>
              <a:rPr lang="en-US" sz="2400" dirty="0" smtClean="0"/>
              <a:t>reduced </a:t>
            </a:r>
            <a:r>
              <a:rPr lang="en-US" sz="2400" dirty="0"/>
              <a:t>secretion of cytokines TNF-</a:t>
            </a:r>
            <a:r>
              <a:rPr lang="el-GR" sz="2400" dirty="0"/>
              <a:t>α.</a:t>
            </a:r>
            <a:endParaRPr lang="en-US" sz="2400" dirty="0"/>
          </a:p>
          <a:p>
            <a:r>
              <a:rPr lang="en-US" sz="2400" dirty="0"/>
              <a:t>v) </a:t>
            </a:r>
            <a:r>
              <a:rPr lang="en-US" sz="2400" dirty="0">
                <a:solidFill>
                  <a:schemeClr val="bg1"/>
                </a:solidFill>
              </a:rPr>
              <a:t>Langerhans cells</a:t>
            </a:r>
            <a:r>
              <a:rPr lang="en-US" sz="2400" dirty="0"/>
              <a:t>: Decrease in number and impaired migration. </a:t>
            </a:r>
          </a:p>
          <a:p>
            <a:r>
              <a:rPr lang="en-US" sz="2400" dirty="0"/>
              <a:t>                              Reduced function of the cutaneous dendritic cells </a:t>
            </a:r>
          </a:p>
          <a:p>
            <a:r>
              <a:rPr lang="en-US" sz="2400" dirty="0"/>
              <a:t>                              impairs the antitumor immunity.</a:t>
            </a:r>
          </a:p>
        </p:txBody>
      </p:sp>
    </p:spTree>
    <p:extLst>
      <p:ext uri="{BB962C8B-B14F-4D97-AF65-F5344CB8AC3E}">
        <p14:creationId xmlns:p14="http://schemas.microsoft.com/office/powerpoint/2010/main" xmlns="" val="2668435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6885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4" y="1162595"/>
            <a:ext cx="9875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Epidermal Specification- </a:t>
            </a:r>
            <a:r>
              <a:rPr lang="en-US" sz="2800" dirty="0"/>
              <a:t>Keratin K5/K14 induction in multipotent cells marks the beginning of epidermal commitment of the cells.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Epidermal Stratification and Terminal Differentiation- </a:t>
            </a:r>
            <a:r>
              <a:rPr lang="en-US" sz="2800" dirty="0"/>
              <a:t>Multipotent epidermal layer becomes embryonic basal layer, which give rise to all structures of the future epidermis.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layer of closely adhered cells forms over the ectoderm at 4–8 WEEKS, called </a:t>
            </a:r>
            <a:r>
              <a:rPr lang="en-US" sz="2800" dirty="0">
                <a:solidFill>
                  <a:schemeClr val="accent5"/>
                </a:solidFill>
              </a:rPr>
              <a:t>periderm</a:t>
            </a:r>
            <a:r>
              <a:rPr lang="en-US" sz="2800" dirty="0"/>
              <a:t> possibly protects the developing epidermis</a:t>
            </a:r>
          </a:p>
        </p:txBody>
      </p:sp>
    </p:spTree>
    <p:extLst>
      <p:ext uri="{BB962C8B-B14F-4D97-AF65-F5344CB8AC3E}">
        <p14:creationId xmlns:p14="http://schemas.microsoft.com/office/powerpoint/2010/main" xmlns="" val="31355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458" y="1175657"/>
            <a:ext cx="97318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By </a:t>
            </a:r>
            <a:r>
              <a:rPr lang="en-US" sz="2400" dirty="0"/>
              <a:t>the end of 8 weeks, basal layer forms an “</a:t>
            </a:r>
            <a:r>
              <a:rPr lang="en-US" sz="2400" dirty="0">
                <a:solidFill>
                  <a:schemeClr val="accent5"/>
                </a:solidFill>
              </a:rPr>
              <a:t>intermediate layer</a:t>
            </a:r>
            <a:r>
              <a:rPr lang="en-US" sz="2400" dirty="0"/>
              <a:t>” 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which </a:t>
            </a:r>
            <a:r>
              <a:rPr lang="en-US" sz="2400" dirty="0"/>
              <a:t>proliferates into spinous cells.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layers express keratin K1 under notch signaling.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“Notch signaling” induces spinous cells to differentiate and</a:t>
            </a:r>
          </a:p>
          <a:p>
            <a:r>
              <a:rPr lang="en-US" sz="2400" dirty="0"/>
              <a:t> migrate towards the surface to form granular layer and </a:t>
            </a:r>
            <a:r>
              <a:rPr lang="en-US" sz="2400" dirty="0" smtClean="0"/>
              <a:t>cornified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layer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postnatal epidermis,spinous cells develop from basal cells </a:t>
            </a:r>
          </a:p>
          <a:p>
            <a:r>
              <a:rPr lang="en-US" sz="2400" dirty="0"/>
              <a:t>instead of the intermediate cells (as in fetal epidermis).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Notch signaling in the postnatal epidermis </a:t>
            </a:r>
            <a:r>
              <a:rPr lang="en-US" sz="2400" dirty="0" smtClean="0"/>
              <a:t>it </a:t>
            </a:r>
            <a:r>
              <a:rPr lang="en-US" sz="2400" dirty="0"/>
              <a:t>inhibits basal cell</a:t>
            </a:r>
          </a:p>
          <a:p>
            <a:r>
              <a:rPr lang="en-US" sz="2400" dirty="0"/>
              <a:t> proliferation and initiates terminal differentiation.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3993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8" y="1436914"/>
            <a:ext cx="10241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</a:rPr>
              <a:t>Growth of epidermal appendages </a:t>
            </a:r>
            <a:r>
              <a:rPr lang="en-US" sz="2800" b="1" i="1" dirty="0"/>
              <a:t>- </a:t>
            </a:r>
            <a:r>
              <a:rPr lang="en-US" sz="2800" dirty="0"/>
              <a:t>During development, basal layer cells form buds, which invaginate into dermis to form appendages.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Hair follicle development is a multistep process, including hair placode formation, follicle organogenesis, and cytodifferentiation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547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35" y="405076"/>
            <a:ext cx="1013677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Migrant Cells </a:t>
            </a:r>
            <a:r>
              <a:rPr lang="en-US" sz="2400" b="1" dirty="0"/>
              <a:t>- </a:t>
            </a:r>
            <a:r>
              <a:rPr lang="en-US" sz="2400" dirty="0"/>
              <a:t>Neural crest-derived cells migrate into fetal epidermis by 12 </a:t>
            </a:r>
            <a:r>
              <a:rPr lang="en-US" sz="2400" dirty="0" smtClean="0"/>
              <a:t>weeks </a:t>
            </a:r>
            <a:r>
              <a:rPr lang="en-US" sz="2400" dirty="0"/>
              <a:t>and form “melanocytes”. present in high density (∼1000 cells/mm2) with </a:t>
            </a:r>
            <a:r>
              <a:rPr lang="en-US" sz="2400" dirty="0" smtClean="0"/>
              <a:t>a regular </a:t>
            </a:r>
            <a:r>
              <a:rPr lang="en-US" sz="2400" dirty="0"/>
              <a:t>pattern of distribution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</a:t>
            </a:r>
            <a:r>
              <a:rPr lang="en-US" sz="2400" dirty="0">
                <a:solidFill>
                  <a:schemeClr val="bg1"/>
                </a:solidFill>
              </a:rPr>
              <a:t>6 week </a:t>
            </a:r>
            <a:r>
              <a:rPr lang="en-US" sz="2400" dirty="0"/>
              <a:t>, antigen-presenting cells of the immune system appear in fetal skin and </a:t>
            </a:r>
            <a:r>
              <a:rPr lang="en-US" sz="2400" dirty="0" smtClean="0"/>
              <a:t>demonstrate </a:t>
            </a:r>
            <a:r>
              <a:rPr lang="en-US" sz="2400" dirty="0"/>
              <a:t>functional activity as “Langerhans cells” by 12–14 weeks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</a:t>
            </a:r>
            <a:r>
              <a:rPr lang="en-US" sz="2400" dirty="0">
                <a:solidFill>
                  <a:schemeClr val="bg1"/>
                </a:solidFill>
              </a:rPr>
              <a:t>7 weeks</a:t>
            </a:r>
            <a:r>
              <a:rPr lang="en-US" sz="2400" dirty="0"/>
              <a:t>, the density of Langerhans cells is nearly 50 cells/mm2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By </a:t>
            </a:r>
            <a:r>
              <a:rPr lang="en-US" sz="2400" dirty="0">
                <a:solidFill>
                  <a:schemeClr val="bg1"/>
                </a:solidFill>
              </a:rPr>
              <a:t>8 week</a:t>
            </a:r>
            <a:r>
              <a:rPr lang="en-US" sz="2400" dirty="0"/>
              <a:t>, it has a density of 130 cells/mm2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are derived from either within the epidermis or by migration of neural </a:t>
            </a:r>
            <a:r>
              <a:rPr lang="en-US" sz="2400" dirty="0" smtClean="0"/>
              <a:t>crest </a:t>
            </a:r>
            <a:r>
              <a:rPr lang="en-US" sz="2400" dirty="0"/>
              <a:t>cells, which complete by 18 weeks of gestation.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Keratin </a:t>
            </a:r>
            <a:r>
              <a:rPr lang="en-US" sz="2400" dirty="0" smtClean="0"/>
              <a:t>markers </a:t>
            </a:r>
            <a:r>
              <a:rPr lang="en-US" sz="2400" dirty="0"/>
              <a:t>for Merkel cells are K8, K18, K10, and K20.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keratin found exclusively in Merkel cells is K20</a:t>
            </a:r>
          </a:p>
        </p:txBody>
      </p:sp>
    </p:spTree>
    <p:extLst>
      <p:ext uri="{BB962C8B-B14F-4D97-AF65-F5344CB8AC3E}">
        <p14:creationId xmlns:p14="http://schemas.microsoft.com/office/powerpoint/2010/main" xmlns="" val="33071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10" y="627785"/>
            <a:ext cx="10377589" cy="520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8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8530</TotalTime>
  <Words>3281</Words>
  <Application>Microsoft Office PowerPoint</Application>
  <PresentationFormat>Custom</PresentationFormat>
  <Paragraphs>313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Berlin</vt:lpstr>
      <vt:lpstr>Skin at Different Ages</vt:lpstr>
      <vt:lpstr>INTRODUCTION</vt:lpstr>
      <vt:lpstr>SKIN IN EMBRYO</vt:lpstr>
      <vt:lpstr>Slide 4</vt:lpstr>
      <vt:lpstr>Slide 5</vt:lpstr>
      <vt:lpstr>Slide 6</vt:lpstr>
      <vt:lpstr>Slide 7</vt:lpstr>
      <vt:lpstr>Slide 8</vt:lpstr>
      <vt:lpstr>Slide 9</vt:lpstr>
      <vt:lpstr>Slide 10</vt:lpstr>
      <vt:lpstr>Skin in Neonate and Infants</vt:lpstr>
      <vt:lpstr> Important features of neonatal skin</vt:lpstr>
      <vt:lpstr>Characteristics of Neonatal Skin</vt:lpstr>
      <vt:lpstr>Slide 14</vt:lpstr>
      <vt:lpstr>Slide 15</vt:lpstr>
      <vt:lpstr>Slide 16</vt:lpstr>
      <vt:lpstr>Slide 17</vt:lpstr>
      <vt:lpstr>Slide 18</vt:lpstr>
      <vt:lpstr>Slide 19</vt:lpstr>
      <vt:lpstr>Skin in Preterm Infants</vt:lpstr>
      <vt:lpstr>Slide 21</vt:lpstr>
      <vt:lpstr>Slide 22</vt:lpstr>
      <vt:lpstr>Skin in Adolescent/Skin at Puberty Characteristics of Skin at Puberty</vt:lpstr>
      <vt:lpstr>Slide 24</vt:lpstr>
      <vt:lpstr>Slide 25</vt:lpstr>
      <vt:lpstr> Hormonal changes at puberty can mark the start of several cutaneous and hair-related conditions </vt:lpstr>
      <vt:lpstr>Skin in Elderly</vt:lpstr>
      <vt:lpstr>Intrinsic aging versus extrinsic aging</vt:lpstr>
      <vt:lpstr>Intrinsic Aging</vt:lpstr>
      <vt:lpstr>Epidermal and dermal changes in intrinsic aging</vt:lpstr>
      <vt:lpstr>Extrinsic Aging</vt:lpstr>
      <vt:lpstr>Slide 32</vt:lpstr>
      <vt:lpstr>Epidermal and dermal changes in extrinsic aging</vt:lpstr>
      <vt:lpstr>Pathogenesis/Molecular Mechanisms of Skin Aging</vt:lpstr>
      <vt:lpstr>Slide 35</vt:lpstr>
      <vt:lpstr>Concept of Epigenetics and Aging</vt:lpstr>
      <vt:lpstr>Characteristics of Elderly Skin</vt:lpstr>
      <vt:lpstr>Slide 38</vt:lpstr>
      <vt:lpstr>Slide 39</vt:lpstr>
      <vt:lpstr>Slide 40</vt:lpstr>
      <vt:lpstr>Slide 41</vt:lpstr>
      <vt:lpstr>Slide 42</vt:lpstr>
      <vt:lpstr>Clinical Appearance of nails</vt:lpstr>
      <vt:lpstr>Physiological Cutaneous Changes in Old Age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at Different Ages</dc:title>
  <dc:creator>Admin</dc:creator>
  <cp:lastModifiedBy>user</cp:lastModifiedBy>
  <cp:revision>159</cp:revision>
  <dcterms:created xsi:type="dcterms:W3CDTF">2024-03-19T11:20:01Z</dcterms:created>
  <dcterms:modified xsi:type="dcterms:W3CDTF">2024-11-27T04:18:41Z</dcterms:modified>
</cp:coreProperties>
</file>