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73" r:id="rId3"/>
    <p:sldId id="258" r:id="rId4"/>
    <p:sldId id="259" r:id="rId5"/>
    <p:sldId id="260" r:id="rId6"/>
    <p:sldId id="261" r:id="rId7"/>
    <p:sldId id="262" r:id="rId8"/>
    <p:sldId id="263" r:id="rId9"/>
    <p:sldId id="264" r:id="rId10"/>
    <p:sldId id="265" r:id="rId11"/>
    <p:sldId id="257"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96" r:id="rId25"/>
    <p:sldId id="297" r:id="rId26"/>
    <p:sldId id="298" r:id="rId27"/>
    <p:sldId id="299" r:id="rId28"/>
    <p:sldId id="300" r:id="rId29"/>
    <p:sldId id="301" r:id="rId30"/>
    <p:sldId id="302" r:id="rId31"/>
    <p:sldId id="303" r:id="rId32"/>
    <p:sldId id="304" r:id="rId33"/>
    <p:sldId id="305" r:id="rId34"/>
    <p:sldId id="268" r:id="rId35"/>
    <p:sldId id="267" r:id="rId36"/>
    <p:sldId id="266" r:id="rId37"/>
    <p:sldId id="270" r:id="rId38"/>
    <p:sldId id="271" r:id="rId39"/>
    <p:sldId id="293" r:id="rId40"/>
    <p:sldId id="320"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C385EB-4199-45DC-97CF-9E8AEBCF1875}" type="datetimeFigureOut">
              <a:rPr lang="en-IN" smtClean="0"/>
              <a:t>27-02-2024</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BBC7FD-B09D-4C5D-A19A-CD5CB7493748}" type="slidenum">
              <a:rPr lang="en-IN" smtClean="0"/>
              <a:t>‹#›</a:t>
            </a:fld>
            <a:endParaRPr lang="en-IN"/>
          </a:p>
        </p:txBody>
      </p:sp>
    </p:spTree>
    <p:extLst>
      <p:ext uri="{BB962C8B-B14F-4D97-AF65-F5344CB8AC3E}">
        <p14:creationId xmlns:p14="http://schemas.microsoft.com/office/powerpoint/2010/main" val="946133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44B9BB-8549-4072-AAE5-DD893B13AAC4}" type="slidenum">
              <a:rPr lang="en-US" smtClean="0"/>
              <a:t>19</a:t>
            </a:fld>
            <a:endParaRPr lang="en-US"/>
          </a:p>
        </p:txBody>
      </p:sp>
    </p:spTree>
    <p:extLst>
      <p:ext uri="{BB962C8B-B14F-4D97-AF65-F5344CB8AC3E}">
        <p14:creationId xmlns:p14="http://schemas.microsoft.com/office/powerpoint/2010/main" val="4172217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br>
            <a:endParaRPr lang="en-US" dirty="0"/>
          </a:p>
        </p:txBody>
      </p:sp>
      <p:sp>
        <p:nvSpPr>
          <p:cNvPr id="3" name="Subtitle 2"/>
          <p:cNvSpPr>
            <a:spLocks noGrp="1"/>
          </p:cNvSpPr>
          <p:nvPr>
            <p:ph type="subTitle" idx="1"/>
          </p:nvPr>
        </p:nvSpPr>
        <p:spPr>
          <a:xfrm>
            <a:off x="304800" y="228600"/>
            <a:ext cx="8382000" cy="6400800"/>
          </a:xfrm>
        </p:spPr>
        <p:txBody>
          <a:bodyPr>
            <a:normAutofit fontScale="25000" lnSpcReduction="20000"/>
          </a:bodyPr>
          <a:lstStyle/>
          <a:p>
            <a:endParaRPr lang="en-US" sz="4800" b="1" dirty="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4800" b="1" dirty="0">
              <a:solidFill>
                <a:schemeClr val="tx1"/>
              </a:solidFill>
              <a:latin typeface="Times New Roman" pitchFamily="18" charset="0"/>
              <a:cs typeface="Times New Roman" pitchFamily="18" charset="0"/>
            </a:endParaRPr>
          </a:p>
          <a:p>
            <a:endParaRPr lang="en-US" sz="9300" b="1" dirty="0">
              <a:solidFill>
                <a:schemeClr val="tx1"/>
              </a:solidFill>
              <a:latin typeface="Times New Roman" pitchFamily="18" charset="0"/>
              <a:cs typeface="Times New Roman" pitchFamily="18" charset="0"/>
            </a:endParaRPr>
          </a:p>
          <a:p>
            <a:endParaRPr lang="en-US" sz="16000" b="1" dirty="0">
              <a:solidFill>
                <a:schemeClr val="tx1"/>
              </a:solidFill>
              <a:latin typeface="Times New Roman" pitchFamily="18" charset="0"/>
              <a:cs typeface="Times New Roman" pitchFamily="18" charset="0"/>
            </a:endParaRPr>
          </a:p>
          <a:p>
            <a:r>
              <a:rPr lang="en-US" sz="15200" b="1" dirty="0">
                <a:solidFill>
                  <a:schemeClr val="tx1"/>
                </a:solidFill>
                <a:latin typeface="Times New Roman" pitchFamily="18" charset="0"/>
                <a:cs typeface="Times New Roman" pitchFamily="18" charset="0"/>
              </a:rPr>
              <a:t>C.M 10.6 Classification of Contraceptive Methods</a:t>
            </a:r>
          </a:p>
          <a:p>
            <a:endParaRPr lang="en-US" sz="15200" b="1"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endParaRPr lang="en-US" dirty="0">
              <a:solidFill>
                <a:schemeClr val="tx1"/>
              </a:solidFill>
              <a:latin typeface="Times New Roman" pitchFamily="18" charset="0"/>
              <a:cs typeface="Times New Roman" pitchFamily="18" charset="0"/>
            </a:endParaRPr>
          </a:p>
          <a:p>
            <a:pPr algn="r">
              <a:spcBef>
                <a:spcPts val="0"/>
              </a:spcBef>
            </a:pPr>
            <a:endParaRPr lang="en-US" b="1" dirty="0">
              <a:solidFill>
                <a:schemeClr val="tx1"/>
              </a:solidFill>
              <a:latin typeface="Times New Roman" pitchFamily="18" charset="0"/>
              <a:cs typeface="Times New Roman" pitchFamily="18" charset="0"/>
            </a:endParaRPr>
          </a:p>
          <a:p>
            <a:pPr algn="r">
              <a:spcBef>
                <a:spcPts val="0"/>
              </a:spcBef>
            </a:pPr>
            <a:endParaRPr lang="en-US" b="1" dirty="0">
              <a:solidFill>
                <a:schemeClr val="tx1"/>
              </a:solidFill>
              <a:latin typeface="Times New Roman" pitchFamily="18" charset="0"/>
              <a:cs typeface="Times New Roman" pitchFamily="18" charset="0"/>
            </a:endParaRPr>
          </a:p>
          <a:p>
            <a:pPr algn="r">
              <a:spcBef>
                <a:spcPts val="0"/>
              </a:spcBef>
            </a:pPr>
            <a:endParaRPr lang="en-US" b="1" dirty="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3800" b="1" dirty="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endParaRPr lang="en-US" sz="6000" b="1" dirty="0">
              <a:solidFill>
                <a:schemeClr val="tx1"/>
              </a:solidFill>
              <a:latin typeface="Times New Roman" pitchFamily="18" charset="0"/>
              <a:cs typeface="Times New Roman" pitchFamily="18" charset="0"/>
            </a:endParaRPr>
          </a:p>
          <a:p>
            <a:pPr algn="r">
              <a:spcBef>
                <a:spcPts val="0"/>
              </a:spcBef>
            </a:pPr>
            <a:r>
              <a:rPr lang="en-US" sz="9600" b="1">
                <a:solidFill>
                  <a:schemeClr val="tx1"/>
                </a:solidFill>
                <a:latin typeface="Times New Roman" pitchFamily="18" charset="0"/>
                <a:cs typeface="Times New Roman" pitchFamily="18" charset="0"/>
              </a:rPr>
              <a:t>Dr Piyush Parmar </a:t>
            </a:r>
            <a:endParaRPr lang="en-US" sz="9600" b="1" dirty="0">
              <a:solidFill>
                <a:schemeClr val="tx1"/>
              </a:solidFill>
              <a:latin typeface="Times New Roman" pitchFamily="18" charset="0"/>
              <a:cs typeface="Times New Roman" pitchFamily="18" charset="0"/>
            </a:endParaRPr>
          </a:p>
          <a:p>
            <a:pPr algn="r">
              <a:spcBef>
                <a:spcPts val="0"/>
              </a:spcBef>
            </a:pPr>
            <a:r>
              <a:rPr lang="en-US" sz="9600" b="1" dirty="0">
                <a:solidFill>
                  <a:schemeClr val="tx1"/>
                </a:solidFill>
                <a:latin typeface="Times New Roman" pitchFamily="18" charset="0"/>
                <a:cs typeface="Times New Roman" pitchFamily="18" charset="0"/>
              </a:rPr>
              <a:t>Professor </a:t>
            </a:r>
          </a:p>
          <a:p>
            <a:pPr algn="r">
              <a:spcBef>
                <a:spcPts val="0"/>
              </a:spcBef>
            </a:pPr>
            <a:r>
              <a:rPr lang="en-US" sz="9600" b="1" dirty="0">
                <a:solidFill>
                  <a:schemeClr val="tx1"/>
                </a:solidFill>
                <a:latin typeface="Times New Roman" pitchFamily="18" charset="0"/>
                <a:cs typeface="Times New Roman" pitchFamily="18" charset="0"/>
              </a:rPr>
              <a:t>Department of Community Medicine</a:t>
            </a:r>
          </a:p>
          <a:p>
            <a:pPr algn="r">
              <a:spcBef>
                <a:spcPts val="0"/>
              </a:spcBef>
            </a:pPr>
            <a:r>
              <a:rPr lang="en-US" sz="9600" b="1" dirty="0">
                <a:solidFill>
                  <a:schemeClr val="tx1"/>
                </a:solidFill>
                <a:latin typeface="Times New Roman" pitchFamily="18" charset="0"/>
                <a:cs typeface="Times New Roman" pitchFamily="18" charset="0"/>
              </a:rPr>
              <a:t>SBKS MI RC Piparia </a:t>
            </a:r>
          </a:p>
          <a:p>
            <a:endParaRPr lang="en-US" sz="9600" dirty="0"/>
          </a:p>
        </p:txBody>
      </p:sp>
    </p:spTree>
    <p:extLst>
      <p:ext uri="{BB962C8B-B14F-4D97-AF65-F5344CB8AC3E}">
        <p14:creationId xmlns:p14="http://schemas.microsoft.com/office/powerpoint/2010/main" val="1599739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normAutofit lnSpcReduction="10000"/>
          </a:bodyPr>
          <a:lstStyle/>
          <a:p>
            <a:pPr marL="0" indent="0" algn="ctr">
              <a:buNone/>
            </a:pPr>
            <a:r>
              <a:rPr lang="en-US" b="1" u="sng" dirty="0">
                <a:latin typeface="Times New Roman" pitchFamily="18" charset="0"/>
                <a:cs typeface="Times New Roman" pitchFamily="18" charset="0"/>
              </a:rPr>
              <a:t>Contraindications</a:t>
            </a:r>
          </a:p>
          <a:p>
            <a:pPr marL="0" indent="0">
              <a:buNone/>
            </a:pPr>
            <a:r>
              <a:rPr lang="en-US" u="sng" dirty="0">
                <a:latin typeface="Times New Roman" pitchFamily="18" charset="0"/>
                <a:cs typeface="Times New Roman" pitchFamily="18" charset="0"/>
              </a:rPr>
              <a:t>Absolute</a:t>
            </a:r>
            <a:r>
              <a:rPr lang="en-US" dirty="0">
                <a:latin typeface="Times New Roman" pitchFamily="18" charset="0"/>
                <a:cs typeface="Times New Roman" pitchFamily="18" charset="0"/>
              </a:rPr>
              <a:t> – Suspected pregnancy, PID</a:t>
            </a:r>
          </a:p>
          <a:p>
            <a:pPr marL="0" indent="0">
              <a:buNone/>
            </a:pPr>
            <a:r>
              <a:rPr lang="en-US" u="sng" dirty="0">
                <a:latin typeface="Times New Roman" pitchFamily="18" charset="0"/>
                <a:cs typeface="Times New Roman" pitchFamily="18" charset="0"/>
              </a:rPr>
              <a:t>Relative</a:t>
            </a:r>
            <a:r>
              <a:rPr lang="en-US" dirty="0">
                <a:latin typeface="Times New Roman" pitchFamily="18" charset="0"/>
                <a:cs typeface="Times New Roman" pitchFamily="18" charset="0"/>
              </a:rPr>
              <a:t> – Anaemia, menorrhagia, fibroids</a:t>
            </a:r>
          </a:p>
          <a:p>
            <a:pPr marL="0" indent="0">
              <a:buNone/>
            </a:pPr>
            <a:endParaRPr lang="en-US" u="sng" dirty="0">
              <a:latin typeface="Times New Roman" pitchFamily="18" charset="0"/>
              <a:cs typeface="Times New Roman" pitchFamily="18" charset="0"/>
            </a:endParaRPr>
          </a:p>
          <a:p>
            <a:pPr marL="0" indent="0" algn="ctr">
              <a:buNone/>
            </a:pPr>
            <a:r>
              <a:rPr lang="en-US" b="1" u="sng" dirty="0">
                <a:latin typeface="Times New Roman" pitchFamily="18" charset="0"/>
                <a:cs typeface="Times New Roman" pitchFamily="18" charset="0"/>
              </a:rPr>
              <a:t>Side Effects</a:t>
            </a:r>
          </a:p>
          <a:p>
            <a:pPr marL="514350" indent="-514350">
              <a:buAutoNum type="arabicPeriod"/>
            </a:pPr>
            <a:r>
              <a:rPr lang="en-US" dirty="0">
                <a:latin typeface="Times New Roman" pitchFamily="18" charset="0"/>
                <a:cs typeface="Times New Roman" pitchFamily="18" charset="0"/>
              </a:rPr>
              <a:t>Bleeding</a:t>
            </a:r>
          </a:p>
          <a:p>
            <a:pPr marL="514350" indent="-514350">
              <a:buAutoNum type="arabicPeriod"/>
            </a:pPr>
            <a:r>
              <a:rPr lang="en-US" dirty="0">
                <a:latin typeface="Times New Roman" pitchFamily="18" charset="0"/>
                <a:cs typeface="Times New Roman" pitchFamily="18" charset="0"/>
              </a:rPr>
              <a:t>Pain</a:t>
            </a:r>
          </a:p>
          <a:p>
            <a:pPr marL="514350" indent="-514350">
              <a:buAutoNum type="arabicPeriod"/>
            </a:pPr>
            <a:r>
              <a:rPr lang="en-US" dirty="0">
                <a:latin typeface="Times New Roman" pitchFamily="18" charset="0"/>
                <a:cs typeface="Times New Roman" pitchFamily="18" charset="0"/>
              </a:rPr>
              <a:t>Pelvic Infection</a:t>
            </a:r>
          </a:p>
          <a:p>
            <a:pPr marL="514350" indent="-514350">
              <a:buAutoNum type="arabicPeriod"/>
            </a:pPr>
            <a:r>
              <a:rPr lang="en-US" dirty="0">
                <a:latin typeface="Times New Roman" pitchFamily="18" charset="0"/>
                <a:cs typeface="Times New Roman" pitchFamily="18" charset="0"/>
              </a:rPr>
              <a:t>Pregnancy</a:t>
            </a:r>
          </a:p>
          <a:p>
            <a:pPr marL="514350" indent="-514350">
              <a:buAutoNum type="arabicPeriod"/>
            </a:pPr>
            <a:r>
              <a:rPr lang="en-US" dirty="0">
                <a:latin typeface="Times New Roman" pitchFamily="18" charset="0"/>
                <a:cs typeface="Times New Roman" pitchFamily="18" charset="0"/>
              </a:rPr>
              <a:t>Expulsion</a:t>
            </a:r>
          </a:p>
        </p:txBody>
      </p:sp>
    </p:spTree>
    <p:extLst>
      <p:ext uri="{BB962C8B-B14F-4D97-AF65-F5344CB8AC3E}">
        <p14:creationId xmlns:p14="http://schemas.microsoft.com/office/powerpoint/2010/main" val="2118943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Hormonal Contraceptives</a:t>
            </a: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Combined oral contraceptives</a:t>
            </a:r>
          </a:p>
          <a:p>
            <a:r>
              <a:rPr lang="en-US" dirty="0">
                <a:latin typeface="Times New Roman" pitchFamily="18" charset="0"/>
                <a:cs typeface="Times New Roman" pitchFamily="18" charset="0"/>
              </a:rPr>
              <a:t>Progesterone-only oral contraceptives</a:t>
            </a:r>
          </a:p>
          <a:p>
            <a:r>
              <a:rPr lang="en-US" dirty="0">
                <a:latin typeface="Times New Roman" pitchFamily="18" charset="0"/>
                <a:cs typeface="Times New Roman" pitchFamily="18" charset="0"/>
              </a:rPr>
              <a:t>Implanted contraceptives</a:t>
            </a:r>
          </a:p>
          <a:p>
            <a:r>
              <a:rPr lang="en-US" dirty="0">
                <a:latin typeface="Times New Roman" pitchFamily="18" charset="0"/>
                <a:cs typeface="Times New Roman" pitchFamily="18" charset="0"/>
              </a:rPr>
              <a:t>Injected contraceptives</a:t>
            </a:r>
          </a:p>
          <a:p>
            <a:r>
              <a:rPr lang="en-US" dirty="0">
                <a:latin typeface="Times New Roman" pitchFamily="18" charset="0"/>
                <a:cs typeface="Times New Roman" pitchFamily="18" charset="0"/>
              </a:rPr>
              <a:t>Other hormonal contraceptives</a:t>
            </a:r>
          </a:p>
          <a:p>
            <a:pPr lvl="1"/>
            <a:r>
              <a:rPr lang="en-US" dirty="0">
                <a:latin typeface="Times New Roman" pitchFamily="18" charset="0"/>
                <a:cs typeface="Times New Roman" pitchFamily="18" charset="0"/>
              </a:rPr>
              <a:t>Vaginal ring</a:t>
            </a:r>
          </a:p>
          <a:p>
            <a:pPr lvl="1"/>
            <a:r>
              <a:rPr lang="en-US" dirty="0">
                <a:latin typeface="Times New Roman" pitchFamily="18" charset="0"/>
                <a:cs typeface="Times New Roman" pitchFamily="18" charset="0"/>
              </a:rPr>
              <a:t>Contraceptive patch</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437288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lstStyle/>
          <a:p>
            <a:pPr>
              <a:lnSpc>
                <a:spcPct val="90000"/>
              </a:lnSpc>
            </a:pPr>
            <a:r>
              <a:rPr lang="en-US" sz="2800" dirty="0">
                <a:latin typeface="Times New Roman" pitchFamily="18" charset="0"/>
                <a:cs typeface="Times New Roman" pitchFamily="18" charset="0"/>
              </a:rPr>
              <a:t>Combined oral contraceptives (COCs)</a:t>
            </a:r>
          </a:p>
          <a:p>
            <a:pPr lvl="1">
              <a:lnSpc>
                <a:spcPct val="90000"/>
              </a:lnSpc>
            </a:pPr>
            <a:r>
              <a:rPr lang="en-US" dirty="0">
                <a:latin typeface="Times New Roman" pitchFamily="18" charset="0"/>
                <a:cs typeface="Times New Roman" pitchFamily="18" charset="0"/>
              </a:rPr>
              <a:t>Birth control pills with both estrogen &amp; progesterone</a:t>
            </a:r>
          </a:p>
          <a:p>
            <a:pPr lvl="1">
              <a:lnSpc>
                <a:spcPct val="90000"/>
              </a:lnSpc>
            </a:pPr>
            <a:r>
              <a:rPr lang="en-US" dirty="0">
                <a:latin typeface="Times New Roman" pitchFamily="18" charset="0"/>
                <a:cs typeface="Times New Roman" pitchFamily="18" charset="0"/>
              </a:rPr>
              <a:t>Most taken daily for 21 days, with 7 days of placebo or no pill </a:t>
            </a:r>
          </a:p>
          <a:p>
            <a:pPr lvl="1">
              <a:lnSpc>
                <a:spcPct val="90000"/>
              </a:lnSpc>
            </a:pPr>
            <a:r>
              <a:rPr lang="en-US" dirty="0">
                <a:latin typeface="Times New Roman" pitchFamily="18" charset="0"/>
                <a:cs typeface="Times New Roman" pitchFamily="18" charset="0"/>
              </a:rPr>
              <a:t>Many formulations--monophasic, multiphasic, different strengths, different </a:t>
            </a:r>
            <a:r>
              <a:rPr lang="en-US" dirty="0" err="1">
                <a:latin typeface="Times New Roman" pitchFamily="18" charset="0"/>
                <a:cs typeface="Times New Roman" pitchFamily="18" charset="0"/>
              </a:rPr>
              <a:t>progesterones</a:t>
            </a:r>
            <a:endParaRPr lang="en-US" dirty="0">
              <a:latin typeface="Times New Roman" pitchFamily="18" charset="0"/>
              <a:cs typeface="Times New Roman" pitchFamily="18" charset="0"/>
            </a:endParaRPr>
          </a:p>
          <a:p>
            <a:pPr lvl="1">
              <a:lnSpc>
                <a:spcPct val="90000"/>
              </a:lnSpc>
            </a:pPr>
            <a:r>
              <a:rPr lang="en-US" dirty="0">
                <a:latin typeface="Times New Roman" pitchFamily="18" charset="0"/>
                <a:cs typeface="Times New Roman" pitchFamily="18" charset="0"/>
              </a:rPr>
              <a:t>Side effects differ somewhat based on formulation-</a:t>
            </a:r>
          </a:p>
          <a:p>
            <a:pPr lvl="1">
              <a:lnSpc>
                <a:spcPct val="90000"/>
              </a:lnSpc>
            </a:pPr>
            <a:r>
              <a:rPr lang="en-US" dirty="0">
                <a:latin typeface="Times New Roman" pitchFamily="18" charset="0"/>
                <a:cs typeface="Times New Roman" pitchFamily="18" charset="0"/>
              </a:rPr>
              <a:t>Very effective if used correctly</a:t>
            </a:r>
          </a:p>
          <a:p>
            <a:pPr lvl="1">
              <a:lnSpc>
                <a:spcPct val="90000"/>
              </a:lnSpc>
            </a:pPr>
            <a:r>
              <a:rPr lang="en-US" dirty="0">
                <a:latin typeface="Times New Roman" pitchFamily="18" charset="0"/>
                <a:cs typeface="Times New Roman" pitchFamily="18" charset="0"/>
              </a:rPr>
              <a:t>No protection against STI</a:t>
            </a: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234470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normAutofit/>
          </a:bodyPr>
          <a:lstStyle/>
          <a:p>
            <a:pPr lvl="1" algn="just">
              <a:lnSpc>
                <a:spcPct val="90000"/>
              </a:lnSpc>
            </a:pPr>
            <a:r>
              <a:rPr lang="en-US" dirty="0">
                <a:latin typeface="Times New Roman" pitchFamily="18" charset="0"/>
                <a:cs typeface="Times New Roman" pitchFamily="18" charset="0"/>
              </a:rPr>
              <a:t>Action: </a:t>
            </a:r>
          </a:p>
          <a:p>
            <a:pPr lvl="2" algn="just">
              <a:lnSpc>
                <a:spcPct val="90000"/>
              </a:lnSpc>
            </a:pPr>
            <a:r>
              <a:rPr lang="en-US" sz="2800" dirty="0">
                <a:latin typeface="Times New Roman" pitchFamily="18" charset="0"/>
                <a:cs typeface="Times New Roman" pitchFamily="18" charset="0"/>
              </a:rPr>
              <a:t>Suppress ovulation through negative feedback to hypothalamic-pituitary axis</a:t>
            </a:r>
          </a:p>
          <a:p>
            <a:pPr lvl="2" algn="just">
              <a:lnSpc>
                <a:spcPct val="90000"/>
              </a:lnSpc>
            </a:pPr>
            <a:r>
              <a:rPr lang="en-US" sz="2800" dirty="0">
                <a:latin typeface="Times New Roman" pitchFamily="18" charset="0"/>
                <a:cs typeface="Times New Roman" pitchFamily="18" charset="0"/>
              </a:rPr>
              <a:t>Thickening of cervical mucus to prevent sperm entry</a:t>
            </a:r>
          </a:p>
          <a:p>
            <a:pPr lvl="2" algn="just">
              <a:lnSpc>
                <a:spcPct val="90000"/>
              </a:lnSpc>
            </a:pPr>
            <a:r>
              <a:rPr lang="en-US" sz="2800" dirty="0">
                <a:latin typeface="Times New Roman" pitchFamily="18" charset="0"/>
                <a:cs typeface="Times New Roman" pitchFamily="18" charset="0"/>
              </a:rPr>
              <a:t>May also slow tubal motility, disrupt transport of ova, change function of endometrial vessels, cause endometrial atrophy, and inhibit implantation (not proven)</a:t>
            </a:r>
          </a:p>
        </p:txBody>
      </p:sp>
    </p:spTree>
    <p:extLst>
      <p:ext uri="{BB962C8B-B14F-4D97-AF65-F5344CB8AC3E}">
        <p14:creationId xmlns:p14="http://schemas.microsoft.com/office/powerpoint/2010/main" val="1296118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lstStyle/>
          <a:p>
            <a:pPr lvl="1">
              <a:lnSpc>
                <a:spcPct val="90000"/>
              </a:lnSpc>
            </a:pPr>
            <a:r>
              <a:rPr lang="en-US" dirty="0">
                <a:latin typeface="Times New Roman" pitchFamily="18" charset="0"/>
                <a:cs typeface="Times New Roman" pitchFamily="18" charset="0"/>
              </a:rPr>
              <a:t> Absolute Contraindications</a:t>
            </a:r>
          </a:p>
          <a:p>
            <a:pPr lvl="2">
              <a:lnSpc>
                <a:spcPct val="90000"/>
              </a:lnSpc>
            </a:pPr>
            <a:r>
              <a:rPr lang="en-US" sz="2800" dirty="0">
                <a:latin typeface="Times New Roman" pitchFamily="18" charset="0"/>
                <a:cs typeface="Times New Roman" pitchFamily="18" charset="0"/>
              </a:rPr>
              <a:t>Pregnancy</a:t>
            </a:r>
          </a:p>
          <a:p>
            <a:pPr lvl="2">
              <a:lnSpc>
                <a:spcPct val="90000"/>
              </a:lnSpc>
            </a:pPr>
            <a:r>
              <a:rPr lang="en-US" sz="2800" dirty="0" err="1">
                <a:latin typeface="Times New Roman" pitchFamily="18" charset="0"/>
                <a:cs typeface="Times New Roman" pitchFamily="18" charset="0"/>
              </a:rPr>
              <a:t>Hx</a:t>
            </a:r>
            <a:r>
              <a:rPr lang="en-US" sz="2800" dirty="0">
                <a:latin typeface="Times New Roman" pitchFamily="18" charset="0"/>
                <a:cs typeface="Times New Roman" pitchFamily="18" charset="0"/>
              </a:rPr>
              <a:t> of thrombophlebitis/thromboembolic disease</a:t>
            </a:r>
          </a:p>
          <a:p>
            <a:pPr lvl="2">
              <a:lnSpc>
                <a:spcPct val="90000"/>
              </a:lnSpc>
            </a:pPr>
            <a:r>
              <a:rPr lang="en-US" sz="2800" dirty="0">
                <a:latin typeface="Times New Roman" pitchFamily="18" charset="0"/>
                <a:cs typeface="Times New Roman" pitchFamily="18" charset="0"/>
              </a:rPr>
              <a:t>Acute or chronic liver disease or gallbladder disease</a:t>
            </a:r>
          </a:p>
          <a:p>
            <a:pPr lvl="2">
              <a:lnSpc>
                <a:spcPct val="90000"/>
              </a:lnSpc>
            </a:pPr>
            <a:r>
              <a:rPr lang="en-US" sz="2800" dirty="0">
                <a:latin typeface="Times New Roman" pitchFamily="18" charset="0"/>
                <a:cs typeface="Times New Roman" pitchFamily="18" charset="0"/>
              </a:rPr>
              <a:t>Estrogen-depended carcinoma</a:t>
            </a:r>
          </a:p>
          <a:p>
            <a:pPr lvl="2">
              <a:lnSpc>
                <a:spcPct val="90000"/>
              </a:lnSpc>
            </a:pPr>
            <a:r>
              <a:rPr lang="en-US" sz="2800" dirty="0">
                <a:latin typeface="Times New Roman" pitchFamily="18" charset="0"/>
                <a:cs typeface="Times New Roman" pitchFamily="18" charset="0"/>
              </a:rPr>
              <a:t>Undiagnosed menorrhagia</a:t>
            </a:r>
          </a:p>
          <a:p>
            <a:pPr lvl="2">
              <a:lnSpc>
                <a:spcPct val="90000"/>
              </a:lnSpc>
            </a:pPr>
            <a:r>
              <a:rPr lang="en-US" sz="2800" dirty="0">
                <a:latin typeface="Times New Roman" pitchFamily="18" charset="0"/>
                <a:cs typeface="Times New Roman" pitchFamily="18" charset="0"/>
              </a:rPr>
              <a:t>Smoking (esp. if over 35)</a:t>
            </a:r>
          </a:p>
          <a:p>
            <a:pPr lvl="2">
              <a:lnSpc>
                <a:spcPct val="90000"/>
              </a:lnSpc>
            </a:pPr>
            <a:r>
              <a:rPr lang="en-US" sz="2800" dirty="0">
                <a:latin typeface="Times New Roman" pitchFamily="18" charset="0"/>
                <a:cs typeface="Times New Roman" pitchFamily="18" charset="0"/>
              </a:rPr>
              <a:t>Diabetes</a:t>
            </a:r>
          </a:p>
          <a:p>
            <a:pPr lvl="2">
              <a:lnSpc>
                <a:spcPct val="90000"/>
              </a:lnSpc>
            </a:pPr>
            <a:r>
              <a:rPr lang="en-US" sz="2800" dirty="0">
                <a:latin typeface="Times New Roman" pitchFamily="18" charset="0"/>
                <a:cs typeface="Times New Roman" pitchFamily="18" charset="0"/>
              </a:rPr>
              <a:t>HTN</a:t>
            </a:r>
          </a:p>
          <a:p>
            <a:pPr lvl="2">
              <a:lnSpc>
                <a:spcPct val="90000"/>
              </a:lnSpc>
            </a:pPr>
            <a:r>
              <a:rPr lang="en-US" sz="2800" dirty="0">
                <a:latin typeface="Times New Roman" pitchFamily="18" charset="0"/>
                <a:cs typeface="Times New Roman" pitchFamily="18" charset="0"/>
              </a:rPr>
              <a:t>Hyperlipidemia</a:t>
            </a:r>
          </a:p>
          <a:p>
            <a:pPr marL="0" indent="0">
              <a:buNone/>
            </a:pPr>
            <a:endParaRPr lang="en-US" dirty="0"/>
          </a:p>
        </p:txBody>
      </p:sp>
    </p:spTree>
    <p:extLst>
      <p:ext uri="{BB962C8B-B14F-4D97-AF65-F5344CB8AC3E}">
        <p14:creationId xmlns:p14="http://schemas.microsoft.com/office/powerpoint/2010/main" val="29638652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lvl="1"/>
            <a:r>
              <a:rPr lang="en-US" dirty="0">
                <a:latin typeface="Times New Roman" pitchFamily="18" charset="0"/>
                <a:cs typeface="Times New Roman" pitchFamily="18" charset="0"/>
              </a:rPr>
              <a:t>Caution/relative contraindications</a:t>
            </a:r>
          </a:p>
          <a:p>
            <a:pPr lvl="2"/>
            <a:r>
              <a:rPr lang="en-US" sz="2800" dirty="0" err="1">
                <a:latin typeface="Times New Roman" pitchFamily="18" charset="0"/>
                <a:cs typeface="Times New Roman" pitchFamily="18" charset="0"/>
              </a:rPr>
              <a:t>Hx</a:t>
            </a:r>
            <a:r>
              <a:rPr lang="en-US" sz="2800" dirty="0">
                <a:latin typeface="Times New Roman" pitchFamily="18" charset="0"/>
                <a:cs typeface="Times New Roman" pitchFamily="18" charset="0"/>
              </a:rPr>
              <a:t> of migraine headaches</a:t>
            </a:r>
          </a:p>
          <a:p>
            <a:pPr lvl="2"/>
            <a:r>
              <a:rPr lang="en-US" sz="2800" dirty="0">
                <a:latin typeface="Times New Roman" pitchFamily="18" charset="0"/>
                <a:cs typeface="Times New Roman" pitchFamily="18" charset="0"/>
              </a:rPr>
              <a:t>Seizure disorder</a:t>
            </a:r>
          </a:p>
          <a:p>
            <a:pPr lvl="2"/>
            <a:r>
              <a:rPr lang="en-US" sz="2800" dirty="0">
                <a:latin typeface="Times New Roman" pitchFamily="18" charset="0"/>
                <a:cs typeface="Times New Roman" pitchFamily="18" charset="0"/>
              </a:rPr>
              <a:t>Depression</a:t>
            </a:r>
          </a:p>
          <a:p>
            <a:pPr lvl="2"/>
            <a:r>
              <a:rPr lang="en-US" sz="2800" dirty="0" err="1">
                <a:latin typeface="Times New Roman" pitchFamily="18" charset="0"/>
                <a:cs typeface="Times New Roman" pitchFamily="18" charset="0"/>
              </a:rPr>
              <a:t>Oligomenorrhea</a:t>
            </a:r>
            <a:endParaRPr lang="en-US" sz="2800" dirty="0">
              <a:latin typeface="Times New Roman" pitchFamily="18" charset="0"/>
              <a:cs typeface="Times New Roman" pitchFamily="18" charset="0"/>
            </a:endParaRPr>
          </a:p>
          <a:p>
            <a:pPr lvl="2"/>
            <a:r>
              <a:rPr lang="en-US" sz="2800" dirty="0">
                <a:latin typeface="Times New Roman" pitchFamily="18" charset="0"/>
                <a:cs typeface="Times New Roman" pitchFamily="18" charset="0"/>
              </a:rPr>
              <a:t>Amenorrhea</a:t>
            </a:r>
          </a:p>
          <a:p>
            <a:pPr lvl="2"/>
            <a:r>
              <a:rPr lang="en-US" sz="2800" dirty="0">
                <a:latin typeface="Times New Roman" pitchFamily="18" charset="0"/>
                <a:cs typeface="Times New Roman" pitchFamily="18" charset="0"/>
              </a:rPr>
              <a:t>Often safer than pregnancy</a:t>
            </a:r>
          </a:p>
          <a:p>
            <a:pPr marL="0" indent="0">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220660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noAutofit/>
          </a:bodyPr>
          <a:lstStyle/>
          <a:p>
            <a:pPr lvl="1">
              <a:lnSpc>
                <a:spcPct val="90000"/>
              </a:lnSpc>
            </a:pPr>
            <a:r>
              <a:rPr lang="en-US" sz="2400" dirty="0">
                <a:latin typeface="Times New Roman" pitchFamily="18" charset="0"/>
                <a:cs typeface="Times New Roman" pitchFamily="18" charset="0"/>
              </a:rPr>
              <a:t>Non contraceptive benefits:</a:t>
            </a:r>
          </a:p>
          <a:p>
            <a:pPr marL="457200" lvl="1" indent="0">
              <a:lnSpc>
                <a:spcPct val="90000"/>
              </a:lnSpc>
              <a:buNone/>
            </a:pPr>
            <a:endParaRPr lang="en-US" sz="2400" dirty="0">
              <a:latin typeface="Times New Roman" pitchFamily="18" charset="0"/>
              <a:cs typeface="Times New Roman" pitchFamily="18" charset="0"/>
            </a:endParaRPr>
          </a:p>
          <a:p>
            <a:pPr lvl="2">
              <a:lnSpc>
                <a:spcPct val="90000"/>
              </a:lnSpc>
            </a:pPr>
            <a:r>
              <a:rPr lang="en-US" dirty="0">
                <a:latin typeface="Times New Roman" pitchFamily="18" charset="0"/>
                <a:cs typeface="Times New Roman" pitchFamily="18" charset="0"/>
              </a:rPr>
              <a:t>Decreased risk of ovarian and endometrial cancer</a:t>
            </a:r>
          </a:p>
          <a:p>
            <a:pPr lvl="2">
              <a:lnSpc>
                <a:spcPct val="90000"/>
              </a:lnSpc>
            </a:pPr>
            <a:r>
              <a:rPr lang="en-US" dirty="0">
                <a:latin typeface="Times New Roman" pitchFamily="18" charset="0"/>
                <a:cs typeface="Times New Roman" pitchFamily="18" charset="0"/>
              </a:rPr>
              <a:t>Relief of menstrual symptoms (e.g. fewer/less painful cramps, lighter flow)</a:t>
            </a:r>
          </a:p>
          <a:p>
            <a:pPr lvl="2">
              <a:lnSpc>
                <a:spcPct val="90000"/>
              </a:lnSpc>
            </a:pPr>
            <a:r>
              <a:rPr lang="en-US" dirty="0">
                <a:latin typeface="Times New Roman" pitchFamily="18" charset="0"/>
                <a:cs typeface="Times New Roman" pitchFamily="18" charset="0"/>
              </a:rPr>
              <a:t>Regulation of irregular menses</a:t>
            </a:r>
          </a:p>
          <a:p>
            <a:pPr lvl="2">
              <a:lnSpc>
                <a:spcPct val="90000"/>
              </a:lnSpc>
            </a:pPr>
            <a:r>
              <a:rPr lang="en-US" dirty="0">
                <a:latin typeface="Times New Roman" pitchFamily="18" charset="0"/>
                <a:cs typeface="Times New Roman" pitchFamily="18" charset="0"/>
              </a:rPr>
              <a:t>Reduced risk of ovarian cysts</a:t>
            </a:r>
          </a:p>
          <a:p>
            <a:pPr lvl="2">
              <a:lnSpc>
                <a:spcPct val="90000"/>
              </a:lnSpc>
            </a:pPr>
            <a:r>
              <a:rPr lang="en-US" dirty="0">
                <a:latin typeface="Times New Roman" pitchFamily="18" charset="0"/>
                <a:cs typeface="Times New Roman" pitchFamily="18" charset="0"/>
              </a:rPr>
              <a:t>Improvement in menstrual migraines</a:t>
            </a:r>
          </a:p>
          <a:p>
            <a:pPr lvl="2">
              <a:lnSpc>
                <a:spcPct val="90000"/>
              </a:lnSpc>
            </a:pPr>
            <a:r>
              <a:rPr lang="en-US" dirty="0">
                <a:latin typeface="Times New Roman" pitchFamily="18" charset="0"/>
                <a:cs typeface="Times New Roman" pitchFamily="18" charset="0"/>
              </a:rPr>
              <a:t>Decreased incidence of ectopic pregnancy</a:t>
            </a:r>
          </a:p>
          <a:p>
            <a:pPr lvl="2">
              <a:lnSpc>
                <a:spcPct val="90000"/>
              </a:lnSpc>
            </a:pPr>
            <a:r>
              <a:rPr lang="en-US" dirty="0">
                <a:latin typeface="Times New Roman" pitchFamily="18" charset="0"/>
                <a:cs typeface="Times New Roman" pitchFamily="18" charset="0"/>
              </a:rPr>
              <a:t>Decreased incidence of benign breast disease &amp; iron deficiency anemia</a:t>
            </a:r>
          </a:p>
          <a:p>
            <a:pPr lvl="2">
              <a:lnSpc>
                <a:spcPct val="90000"/>
              </a:lnSpc>
            </a:pPr>
            <a:r>
              <a:rPr lang="en-US" dirty="0">
                <a:latin typeface="Times New Roman" pitchFamily="18" charset="0"/>
                <a:cs typeface="Times New Roman" pitchFamily="18" charset="0"/>
              </a:rPr>
              <a:t>Reduced symptoms of endometriosis, acne, </a:t>
            </a:r>
            <a:r>
              <a:rPr lang="en-US" dirty="0" err="1">
                <a:latin typeface="Times New Roman" pitchFamily="18" charset="0"/>
                <a:cs typeface="Times New Roman" pitchFamily="18" charset="0"/>
              </a:rPr>
              <a:t>hirsutism</a:t>
            </a:r>
            <a:endParaRPr lang="en-US"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157782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marL="0" indent="0">
              <a:buNone/>
            </a:pPr>
            <a:r>
              <a:rPr lang="en-US" sz="2800" dirty="0">
                <a:latin typeface="Times New Roman" pitchFamily="18" charset="0"/>
                <a:cs typeface="Times New Roman" pitchFamily="18" charset="0"/>
              </a:rPr>
              <a:t> Progesterone only pills (mini-pill)</a:t>
            </a:r>
          </a:p>
          <a:p>
            <a:pPr lvl="1"/>
            <a:r>
              <a:rPr lang="en-US" dirty="0">
                <a:latin typeface="Times New Roman" pitchFamily="18" charset="0"/>
                <a:cs typeface="Times New Roman" pitchFamily="18" charset="0"/>
              </a:rPr>
              <a:t>Do not suppress ovulation</a:t>
            </a:r>
          </a:p>
          <a:p>
            <a:pPr lvl="1"/>
            <a:r>
              <a:rPr lang="en-US" dirty="0">
                <a:latin typeface="Times New Roman" pitchFamily="18" charset="0"/>
                <a:cs typeface="Times New Roman" pitchFamily="18" charset="0"/>
              </a:rPr>
              <a:t>Do not affect breast milk supply (good for nursing moms)</a:t>
            </a:r>
          </a:p>
          <a:p>
            <a:pPr lvl="1"/>
            <a:r>
              <a:rPr lang="en-US" dirty="0">
                <a:latin typeface="Times New Roman" pitchFamily="18" charset="0"/>
                <a:cs typeface="Times New Roman" pitchFamily="18" charset="0"/>
              </a:rPr>
              <a:t>Must be taken at same time every day to be effective</a:t>
            </a:r>
          </a:p>
          <a:p>
            <a:pPr lvl="1"/>
            <a:r>
              <a:rPr lang="en-US" dirty="0">
                <a:latin typeface="Times New Roman" pitchFamily="18" charset="0"/>
                <a:cs typeface="Times New Roman" pitchFamily="18" charset="0"/>
              </a:rPr>
              <a:t>Often causes irregular bleeding</a:t>
            </a:r>
          </a:p>
          <a:p>
            <a:pPr lvl="1"/>
            <a:r>
              <a:rPr lang="en-US" dirty="0">
                <a:latin typeface="Times New Roman" pitchFamily="18" charset="0"/>
                <a:cs typeface="Times New Roman" pitchFamily="18" charset="0"/>
              </a:rPr>
              <a:t>Not as effective as combined methods</a:t>
            </a:r>
          </a:p>
          <a:p>
            <a:pPr lvl="1"/>
            <a:r>
              <a:rPr lang="en-US" dirty="0">
                <a:latin typeface="Times New Roman" pitchFamily="18" charset="0"/>
                <a:cs typeface="Times New Roman" pitchFamily="18" charset="0"/>
              </a:rPr>
              <a:t>No risk of venous thromboembolic events</a:t>
            </a:r>
          </a:p>
        </p:txBody>
      </p:sp>
    </p:spTree>
    <p:extLst>
      <p:ext uri="{BB962C8B-B14F-4D97-AF65-F5344CB8AC3E}">
        <p14:creationId xmlns:p14="http://schemas.microsoft.com/office/powerpoint/2010/main" val="647886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Injectable Contraceptives</a:t>
            </a:r>
          </a:p>
        </p:txBody>
      </p:sp>
      <p:sp>
        <p:nvSpPr>
          <p:cNvPr id="3" name="Content Placeholder 2"/>
          <p:cNvSpPr>
            <a:spLocks noGrp="1"/>
          </p:cNvSpPr>
          <p:nvPr>
            <p:ph idx="1"/>
          </p:nvPr>
        </p:nvSpPr>
        <p:spPr/>
        <p:txBody>
          <a:bodyPr>
            <a:normAutofit/>
          </a:bodyPr>
          <a:lstStyle/>
          <a:p>
            <a:pPr marL="457200" indent="-457200">
              <a:buAutoNum type="arabicPeriod"/>
            </a:pPr>
            <a:r>
              <a:rPr lang="en-US" dirty="0" err="1">
                <a:latin typeface="Times New Roman" pitchFamily="18" charset="0"/>
                <a:cs typeface="Times New Roman" pitchFamily="18" charset="0"/>
              </a:rPr>
              <a:t>Progestogen</a:t>
            </a:r>
            <a:r>
              <a:rPr lang="en-US" dirty="0">
                <a:latin typeface="Times New Roman" pitchFamily="18" charset="0"/>
                <a:cs typeface="Times New Roman" pitchFamily="18" charset="0"/>
              </a:rPr>
              <a:t>-only </a:t>
            </a:r>
            <a:r>
              <a:rPr lang="en-US" dirty="0" err="1">
                <a:latin typeface="Times New Roman" pitchFamily="18" charset="0"/>
                <a:cs typeface="Times New Roman" pitchFamily="18" charset="0"/>
              </a:rPr>
              <a:t>injectables</a:t>
            </a:r>
            <a:r>
              <a:rPr lang="en-US" dirty="0">
                <a:latin typeface="Times New Roman" pitchFamily="18" charset="0"/>
                <a:cs typeface="Times New Roman" pitchFamily="18" charset="0"/>
              </a:rPr>
              <a:t> </a:t>
            </a:r>
          </a:p>
          <a:p>
            <a:pPr marL="457200" indent="-457200">
              <a:buAutoNum type="arabicPeriod"/>
            </a:pPr>
            <a:endParaRPr lang="en-US" dirty="0">
              <a:latin typeface="Times New Roman" pitchFamily="18" charset="0"/>
              <a:cs typeface="Times New Roman" pitchFamily="18" charset="0"/>
            </a:endParaRPr>
          </a:p>
          <a:p>
            <a:pPr marL="457200" indent="-457200">
              <a:buAutoNum type="arabicPeriod"/>
            </a:pPr>
            <a:r>
              <a:rPr lang="en-US" dirty="0">
                <a:latin typeface="Times New Roman" pitchFamily="18" charset="0"/>
                <a:cs typeface="Times New Roman" pitchFamily="18" charset="0"/>
              </a:rPr>
              <a:t>Newer once-a-month combined </a:t>
            </a:r>
            <a:r>
              <a:rPr lang="en-US" dirty="0" err="1">
                <a:latin typeface="Times New Roman" pitchFamily="18" charset="0"/>
                <a:cs typeface="Times New Roman" pitchFamily="18" charset="0"/>
              </a:rPr>
              <a:t>injectables</a:t>
            </a:r>
            <a:r>
              <a:rPr lang="en-US" dirty="0">
                <a:latin typeface="Times New Roman" pitchFamily="18" charset="0"/>
                <a:cs typeface="Times New Roman" pitchFamily="18" charset="0"/>
              </a:rPr>
              <a:t>.</a:t>
            </a:r>
          </a:p>
        </p:txBody>
      </p:sp>
    </p:spTree>
    <p:extLst>
      <p:ext uri="{BB962C8B-B14F-4D97-AF65-F5344CB8AC3E}">
        <p14:creationId xmlns:p14="http://schemas.microsoft.com/office/powerpoint/2010/main" val="27801425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normAutofit fontScale="92500" lnSpcReduction="20000"/>
          </a:bodyPr>
          <a:lstStyle/>
          <a:p>
            <a:pPr marL="0" indent="0" algn="ctr">
              <a:buNone/>
            </a:pPr>
            <a:r>
              <a:rPr lang="en-US" sz="4000" b="1" u="sng" dirty="0" err="1">
                <a:latin typeface="Times New Roman" pitchFamily="18" charset="0"/>
                <a:cs typeface="Times New Roman" pitchFamily="18" charset="0"/>
              </a:rPr>
              <a:t>Progestogen</a:t>
            </a:r>
            <a:r>
              <a:rPr lang="en-US" sz="4000" b="1" u="sng" dirty="0">
                <a:latin typeface="Times New Roman" pitchFamily="18" charset="0"/>
                <a:cs typeface="Times New Roman" pitchFamily="18" charset="0"/>
              </a:rPr>
              <a:t>-only </a:t>
            </a:r>
            <a:r>
              <a:rPr lang="en-US" sz="4000" b="1" u="sng" dirty="0" err="1">
                <a:latin typeface="Times New Roman" pitchFamily="18" charset="0"/>
                <a:cs typeface="Times New Roman" pitchFamily="18" charset="0"/>
              </a:rPr>
              <a:t>Injectables</a:t>
            </a:r>
            <a:r>
              <a:rPr lang="en-US" sz="4000" b="1" u="sng" dirty="0">
                <a:latin typeface="Times New Roman" pitchFamily="18" charset="0"/>
                <a:cs typeface="Times New Roman" pitchFamily="18" charset="0"/>
              </a:rPr>
              <a:t> </a:t>
            </a:r>
          </a:p>
          <a:p>
            <a:pPr marL="0" indent="0" algn="ctr">
              <a:buNone/>
            </a:pPr>
            <a:endParaRPr lang="en-US" sz="2600" b="1" u="sng" dirty="0">
              <a:latin typeface="Times New Roman" pitchFamily="18" charset="0"/>
              <a:cs typeface="Times New Roman" pitchFamily="18" charset="0"/>
            </a:endParaRPr>
          </a:p>
          <a:p>
            <a:pPr marL="457200" indent="-457200">
              <a:buAutoNum type="arabicPeriod"/>
            </a:pPr>
            <a:r>
              <a:rPr lang="en-US" sz="2400" b="1" u="sng" dirty="0">
                <a:latin typeface="Times New Roman" pitchFamily="18" charset="0"/>
                <a:cs typeface="Times New Roman" pitchFamily="18" charset="0"/>
              </a:rPr>
              <a:t>DMPA (Depot-</a:t>
            </a:r>
            <a:r>
              <a:rPr lang="en-US" sz="2400" b="1" u="sng" dirty="0" err="1">
                <a:latin typeface="Times New Roman" pitchFamily="18" charset="0"/>
                <a:cs typeface="Times New Roman" pitchFamily="18" charset="0"/>
              </a:rPr>
              <a:t>medroxyprogesterone</a:t>
            </a:r>
            <a:r>
              <a:rPr lang="en-US" sz="2400" b="1" u="sng" dirty="0">
                <a:latin typeface="Times New Roman" pitchFamily="18" charset="0"/>
                <a:cs typeface="Times New Roman" pitchFamily="18" charset="0"/>
              </a:rPr>
              <a:t> acetate) </a:t>
            </a:r>
          </a:p>
          <a:p>
            <a:pPr algn="just">
              <a:buFont typeface="Wingdings" pitchFamily="2" charset="2"/>
              <a:buChar char="Ø"/>
            </a:pPr>
            <a:r>
              <a:rPr lang="en-US" sz="2400" dirty="0">
                <a:latin typeface="Times New Roman" pitchFamily="18" charset="0"/>
                <a:cs typeface="Times New Roman" pitchFamily="18" charset="0"/>
              </a:rPr>
              <a:t>The standard dose is an intramuscular injection of 150 mg every 3 months</a:t>
            </a:r>
          </a:p>
          <a:p>
            <a:pPr algn="just">
              <a:buFont typeface="Wingdings" pitchFamily="2" charset="2"/>
              <a:buChar char="Ø"/>
            </a:pPr>
            <a:r>
              <a:rPr lang="en-US" sz="2400" dirty="0">
                <a:latin typeface="Times New Roman" pitchFamily="18" charset="0"/>
                <a:cs typeface="Times New Roman" pitchFamily="18" charset="0"/>
              </a:rPr>
              <a:t>It gives protection from pregnancy in 99 per cent of women for at least 3 months </a:t>
            </a:r>
          </a:p>
          <a:p>
            <a:pPr algn="just">
              <a:buFont typeface="Wingdings" pitchFamily="2" charset="2"/>
              <a:buChar char="Ø"/>
            </a:pPr>
            <a:r>
              <a:rPr lang="en-US" sz="2400" dirty="0">
                <a:latin typeface="Times New Roman" pitchFamily="18" charset="0"/>
                <a:cs typeface="Times New Roman" pitchFamily="18" charset="0"/>
              </a:rPr>
              <a:t>It exerts its contraceptive effect primarily by suppression of ovulation.</a:t>
            </a:r>
          </a:p>
          <a:p>
            <a:pPr algn="just">
              <a:buFont typeface="Wingdings" pitchFamily="2" charset="2"/>
              <a:buChar char="Ø"/>
            </a:pPr>
            <a:r>
              <a:rPr lang="en-US" sz="2400" dirty="0">
                <a:latin typeface="Times New Roman" pitchFamily="18" charset="0"/>
                <a:cs typeface="Times New Roman" pitchFamily="18" charset="0"/>
              </a:rPr>
              <a:t>It also has an indirect effect on the endometrium and direct action on the fallopian tubes and on the production of cervical mucus, all of which may play a role in reducing fertility  </a:t>
            </a:r>
          </a:p>
          <a:p>
            <a:pPr algn="just">
              <a:buFont typeface="Wingdings" pitchFamily="2" charset="2"/>
              <a:buChar char="Ø"/>
            </a:pPr>
            <a:r>
              <a:rPr lang="en-US" sz="2400" dirty="0">
                <a:latin typeface="Times New Roman" pitchFamily="18" charset="0"/>
                <a:cs typeface="Times New Roman" pitchFamily="18" charset="0"/>
              </a:rPr>
              <a:t>DMPA has been found to be a safe, effective and acceptable contraceptive which requires a minimum of motivation or none at all. Another advantage is that it does not affect lactation. </a:t>
            </a:r>
          </a:p>
          <a:p>
            <a:pPr algn="just">
              <a:buFont typeface="Wingdings" pitchFamily="2" charset="2"/>
              <a:buChar char="Ø"/>
            </a:pPr>
            <a:r>
              <a:rPr lang="en-US" sz="2400" dirty="0">
                <a:latin typeface="Times New Roman" pitchFamily="18" charset="0"/>
                <a:cs typeface="Times New Roman" pitchFamily="18" charset="0"/>
              </a:rPr>
              <a:t>The side-effects of DMPA (</a:t>
            </a:r>
            <a:r>
              <a:rPr lang="en-US" sz="2400" dirty="0" err="1">
                <a:latin typeface="Times New Roman" pitchFamily="18" charset="0"/>
                <a:cs typeface="Times New Roman" pitchFamily="18" charset="0"/>
              </a:rPr>
              <a:t>vweight</a:t>
            </a:r>
            <a:r>
              <a:rPr lang="en-US" sz="2400" dirty="0">
                <a:latin typeface="Times New Roman" pitchFamily="18" charset="0"/>
                <a:cs typeface="Times New Roman" pitchFamily="18" charset="0"/>
              </a:rPr>
              <a:t> increase, irregular menstrual bleeding and prolonged infertility after its use) are disadvantages limiting the age groups for which the drug could regularly be used. </a:t>
            </a:r>
            <a:endParaRPr lang="en-US"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34120648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Structured Learning Objectives</a:t>
            </a:r>
          </a:p>
        </p:txBody>
      </p:sp>
      <p:sp>
        <p:nvSpPr>
          <p:cNvPr id="3" name="Content Placeholder 2"/>
          <p:cNvSpPr>
            <a:spLocks noGrp="1"/>
          </p:cNvSpPr>
          <p:nvPr>
            <p:ph idx="1"/>
          </p:nvPr>
        </p:nvSpPr>
        <p:spPr/>
        <p:txBody>
          <a:bodyPr/>
          <a:lstStyle/>
          <a:p>
            <a:pPr>
              <a:buFont typeface="Wingdings" pitchFamily="2" charset="2"/>
              <a:buChar char="Ø"/>
            </a:pPr>
            <a:r>
              <a:rPr lang="en-US" dirty="0">
                <a:latin typeface="Times New Roman" pitchFamily="18" charset="0"/>
                <a:cs typeface="Times New Roman" pitchFamily="18" charset="0"/>
              </a:rPr>
              <a:t>Definition of family planning</a:t>
            </a:r>
          </a:p>
          <a:p>
            <a:pPr>
              <a:buFont typeface="Wingdings" pitchFamily="2" charset="2"/>
              <a:buChar char="Ø"/>
            </a:pPr>
            <a:r>
              <a:rPr lang="en-US" dirty="0">
                <a:latin typeface="Times New Roman" pitchFamily="18" charset="0"/>
                <a:cs typeface="Times New Roman" pitchFamily="18" charset="0"/>
              </a:rPr>
              <a:t>Objectives of family planning</a:t>
            </a:r>
          </a:p>
          <a:p>
            <a:pPr>
              <a:buFont typeface="Wingdings" pitchFamily="2" charset="2"/>
              <a:buChar char="Ø"/>
            </a:pPr>
            <a:r>
              <a:rPr lang="en-US" dirty="0">
                <a:latin typeface="Times New Roman" pitchFamily="18" charset="0"/>
                <a:cs typeface="Times New Roman" pitchFamily="18" charset="0"/>
              </a:rPr>
              <a:t>Eligible couples and target couples</a:t>
            </a:r>
          </a:p>
          <a:p>
            <a:pPr>
              <a:buFont typeface="Wingdings" pitchFamily="2" charset="2"/>
              <a:buChar char="Ø"/>
            </a:pPr>
            <a:r>
              <a:rPr lang="en-US" dirty="0">
                <a:latin typeface="Times New Roman" pitchFamily="18" charset="0"/>
                <a:cs typeface="Times New Roman" pitchFamily="18" charset="0"/>
              </a:rPr>
              <a:t>Classification of contraceptive methods</a:t>
            </a:r>
          </a:p>
        </p:txBody>
      </p:sp>
    </p:spTree>
    <p:extLst>
      <p:ext uri="{BB962C8B-B14F-4D97-AF65-F5344CB8AC3E}">
        <p14:creationId xmlns:p14="http://schemas.microsoft.com/office/powerpoint/2010/main" val="628512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52400"/>
            <a:ext cx="8229600" cy="5973763"/>
          </a:xfrm>
        </p:spPr>
        <p:txBody>
          <a:bodyPr>
            <a:normAutofit/>
          </a:bodyPr>
          <a:lstStyle/>
          <a:p>
            <a:pPr marL="0" indent="0">
              <a:buNone/>
            </a:pPr>
            <a:r>
              <a:rPr lang="en-US" sz="2400" b="1" dirty="0">
                <a:latin typeface="Times New Roman" pitchFamily="18" charset="0"/>
                <a:cs typeface="Times New Roman" pitchFamily="18" charset="0"/>
              </a:rPr>
              <a:t>2. </a:t>
            </a:r>
            <a:r>
              <a:rPr lang="en-US" sz="2400" b="1" u="sng" dirty="0">
                <a:latin typeface="Times New Roman" pitchFamily="18" charset="0"/>
                <a:cs typeface="Times New Roman" pitchFamily="18" charset="0"/>
              </a:rPr>
              <a:t>NET-EN (</a:t>
            </a:r>
            <a:r>
              <a:rPr lang="en-US" sz="2400" b="1" u="sng" dirty="0" err="1">
                <a:latin typeface="Times New Roman" pitchFamily="18" charset="0"/>
                <a:cs typeface="Times New Roman" pitchFamily="18" charset="0"/>
              </a:rPr>
              <a:t>Norethisterone</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enantate</a:t>
            </a:r>
            <a:r>
              <a:rPr lang="en-US" sz="2400" b="1" u="sng" dirty="0">
                <a:latin typeface="Times New Roman" pitchFamily="18" charset="0"/>
                <a:cs typeface="Times New Roman" pitchFamily="18" charset="0"/>
              </a:rPr>
              <a:t>) </a:t>
            </a:r>
          </a:p>
          <a:p>
            <a:pPr marL="0" indent="0">
              <a:buNone/>
            </a:pPr>
            <a:endParaRPr lang="en-US" sz="2400" b="1" u="sng"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It has been less extensively used than DMPA. </a:t>
            </a:r>
          </a:p>
          <a:p>
            <a:pPr algn="just">
              <a:buFont typeface="Wingdings" pitchFamily="2" charset="2"/>
              <a:buChar char="Ø"/>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It is given intramuscularly in a dose of 200 mg every 60 days. </a:t>
            </a:r>
          </a:p>
          <a:p>
            <a:pPr marL="0" indent="0" algn="just">
              <a:buNone/>
            </a:pPr>
            <a:endParaRPr lang="en-US" sz="2400"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Contraceptive action appears to include inhibition of ovulation, and </a:t>
            </a:r>
            <a:r>
              <a:rPr lang="en-US" sz="2400" dirty="0" err="1">
                <a:latin typeface="Times New Roman" pitchFamily="18" charset="0"/>
                <a:cs typeface="Times New Roman" pitchFamily="18" charset="0"/>
              </a:rPr>
              <a:t>progestogenic</a:t>
            </a:r>
            <a:r>
              <a:rPr lang="en-US" sz="2400" dirty="0">
                <a:latin typeface="Times New Roman" pitchFamily="18" charset="0"/>
                <a:cs typeface="Times New Roman" pitchFamily="18" charset="0"/>
              </a:rPr>
              <a:t> effects on cervical mucus. A slightly higher (0.4) pregnancy rate (failure rate) has been reported as compared to DMPA. </a:t>
            </a:r>
          </a:p>
          <a:p>
            <a:pPr marL="0" indent="0" algn="just">
              <a:buNone/>
            </a:pPr>
            <a:endParaRPr lang="en-US" sz="2400" dirty="0">
              <a:latin typeface="Times New Roman" pitchFamily="18" charset="0"/>
              <a:cs typeface="Times New Roman" pitchFamily="18" charset="0"/>
            </a:endParaRPr>
          </a:p>
          <a:p>
            <a:pPr algn="just">
              <a:buFont typeface="Wingdings" pitchFamily="2" charset="2"/>
              <a:buChar char="Ø"/>
            </a:pPr>
            <a:endParaRPr lang="en-US" sz="2400" dirty="0">
              <a:latin typeface="Times New Roman" pitchFamily="18" charset="0"/>
              <a:cs typeface="Times New Roman" pitchFamily="18" charset="0"/>
            </a:endParaRP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04999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latin typeface="Times New Roman" pitchFamily="18" charset="0"/>
                <a:cs typeface="Times New Roman" pitchFamily="18" charset="0"/>
              </a:rPr>
              <a:t>Combined Injectable Contraceptives</a:t>
            </a: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a:latin typeface="Times New Roman" pitchFamily="18" charset="0"/>
                <a:cs typeface="Times New Roman" pitchFamily="18" charset="0"/>
              </a:rPr>
              <a:t>These </a:t>
            </a:r>
            <a:r>
              <a:rPr lang="en-US" sz="2400" dirty="0" err="1">
                <a:latin typeface="Times New Roman" pitchFamily="18" charset="0"/>
                <a:cs typeface="Times New Roman" pitchFamily="18" charset="0"/>
              </a:rPr>
              <a:t>injectables</a:t>
            </a:r>
            <a:r>
              <a:rPr lang="en-US" sz="2400" dirty="0">
                <a:latin typeface="Times New Roman" pitchFamily="18" charset="0"/>
                <a:cs typeface="Times New Roman" pitchFamily="18" charset="0"/>
              </a:rPr>
              <a:t> contain a </a:t>
            </a:r>
            <a:r>
              <a:rPr lang="en-US" sz="2400" dirty="0" err="1">
                <a:latin typeface="Times New Roman" pitchFamily="18" charset="0"/>
                <a:cs typeface="Times New Roman" pitchFamily="18" charset="0"/>
              </a:rPr>
              <a:t>progestogen</a:t>
            </a:r>
            <a:r>
              <a:rPr lang="en-US" sz="2400" dirty="0">
                <a:latin typeface="Times New Roman" pitchFamily="18" charset="0"/>
                <a:cs typeface="Times New Roman" pitchFamily="18" charset="0"/>
              </a:rPr>
              <a:t> and an </a:t>
            </a:r>
            <a:r>
              <a:rPr lang="en-US" sz="2400" dirty="0" err="1">
                <a:latin typeface="Times New Roman" pitchFamily="18" charset="0"/>
                <a:cs typeface="Times New Roman" pitchFamily="18" charset="0"/>
              </a:rPr>
              <a:t>oestrogen</a:t>
            </a:r>
            <a:r>
              <a:rPr lang="en-US" sz="2400" dirty="0">
                <a:latin typeface="Times New Roman" pitchFamily="18" charset="0"/>
                <a:cs typeface="Times New Roman" pitchFamily="18" charset="0"/>
              </a:rPr>
              <a:t>. </a:t>
            </a:r>
          </a:p>
          <a:p>
            <a:pPr>
              <a:buFont typeface="Wingdings" pitchFamily="2" charset="2"/>
              <a:buChar char="Ø"/>
            </a:pPr>
            <a:endParaRPr lang="en-US" sz="2400" dirty="0">
              <a:latin typeface="Times New Roman" pitchFamily="18" charset="0"/>
              <a:cs typeface="Times New Roman" pitchFamily="18" charset="0"/>
            </a:endParaRPr>
          </a:p>
          <a:p>
            <a:pPr>
              <a:buFont typeface="Wingdings" pitchFamily="2" charset="2"/>
              <a:buChar char="Ø"/>
            </a:pPr>
            <a:r>
              <a:rPr lang="en-US" sz="2400" dirty="0">
                <a:latin typeface="Times New Roman" pitchFamily="18" charset="0"/>
                <a:cs typeface="Times New Roman" pitchFamily="18" charset="0"/>
              </a:rPr>
              <a:t>They are given at monthly intervals, plus or minus three days. Combined injectable contraceptives act mainly by suppression of ovulation.</a:t>
            </a:r>
          </a:p>
          <a:p>
            <a:pPr marL="0" indent="0">
              <a:buNone/>
            </a:pPr>
            <a:r>
              <a:rPr lang="en-US" sz="2400" dirty="0">
                <a:latin typeface="Times New Roman" pitchFamily="18" charset="0"/>
                <a:cs typeface="Times New Roman" pitchFamily="18" charset="0"/>
              </a:rPr>
              <a:t> </a:t>
            </a:r>
          </a:p>
          <a:p>
            <a:pPr>
              <a:buFont typeface="Wingdings" pitchFamily="2" charset="2"/>
              <a:buChar char="Ø"/>
            </a:pPr>
            <a:r>
              <a:rPr lang="en-US" sz="2400" dirty="0">
                <a:latin typeface="Times New Roman" pitchFamily="18" charset="0"/>
                <a:cs typeface="Times New Roman" pitchFamily="18" charset="0"/>
              </a:rPr>
              <a:t>The cervical mucus is affected, mainly by </a:t>
            </a:r>
            <a:r>
              <a:rPr lang="en-US" sz="2400" dirty="0" err="1">
                <a:latin typeface="Times New Roman" pitchFamily="18" charset="0"/>
                <a:cs typeface="Times New Roman" pitchFamily="18" charset="0"/>
              </a:rPr>
              <a:t>progestogen</a:t>
            </a:r>
            <a:r>
              <a:rPr lang="en-US" sz="2400" dirty="0">
                <a:latin typeface="Times New Roman" pitchFamily="18" charset="0"/>
                <a:cs typeface="Times New Roman" pitchFamily="18" charset="0"/>
              </a:rPr>
              <a:t>, and becomes an obstacle to sperm penetration. </a:t>
            </a:r>
          </a:p>
          <a:p>
            <a:pPr>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1482732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err="1">
                <a:latin typeface="Times New Roman" pitchFamily="18" charset="0"/>
                <a:cs typeface="Times New Roman" pitchFamily="18" charset="0"/>
              </a:rPr>
              <a:t>Subdermal</a:t>
            </a:r>
            <a:r>
              <a:rPr lang="en-US" sz="4000" b="1" u="sng" dirty="0">
                <a:latin typeface="Times New Roman" pitchFamily="18" charset="0"/>
                <a:cs typeface="Times New Roman" pitchFamily="18" charset="0"/>
              </a:rPr>
              <a:t> Implants</a:t>
            </a:r>
          </a:p>
        </p:txBody>
      </p:sp>
      <p:sp>
        <p:nvSpPr>
          <p:cNvPr id="3" name="Content Placeholder 2"/>
          <p:cNvSpPr>
            <a:spLocks noGrp="1"/>
          </p:cNvSpPr>
          <p:nvPr>
            <p:ph idx="1"/>
          </p:nvPr>
        </p:nvSpPr>
        <p:spPr/>
        <p:txBody>
          <a:bodyPr>
            <a:normAutofit fontScale="77500" lnSpcReduction="20000"/>
          </a:bodyPr>
          <a:lstStyle/>
          <a:p>
            <a:pPr algn="just">
              <a:buFont typeface="Wingdings" pitchFamily="2" charset="2"/>
              <a:buChar char="Ø"/>
            </a:pPr>
            <a:r>
              <a:rPr lang="en-US" sz="2800" dirty="0">
                <a:latin typeface="Times New Roman" pitchFamily="18" charset="0"/>
                <a:cs typeface="Times New Roman" pitchFamily="18" charset="0"/>
              </a:rPr>
              <a:t>The Population Council, New York has developed a </a:t>
            </a:r>
            <a:r>
              <a:rPr lang="en-US" sz="2800" dirty="0" err="1">
                <a:latin typeface="Times New Roman" pitchFamily="18" charset="0"/>
                <a:cs typeface="Times New Roman" pitchFamily="18" charset="0"/>
              </a:rPr>
              <a:t>subdermal</a:t>
            </a:r>
            <a:r>
              <a:rPr lang="en-US" sz="2800" dirty="0">
                <a:latin typeface="Times New Roman" pitchFamily="18" charset="0"/>
                <a:cs typeface="Times New Roman" pitchFamily="18" charset="0"/>
              </a:rPr>
              <a:t> implant known as </a:t>
            </a:r>
            <a:r>
              <a:rPr lang="en-US" sz="2800" b="1" dirty="0">
                <a:latin typeface="Times New Roman" pitchFamily="18" charset="0"/>
                <a:cs typeface="Times New Roman" pitchFamily="18" charset="0"/>
              </a:rPr>
              <a:t>Norplant </a:t>
            </a:r>
            <a:r>
              <a:rPr lang="en-US" sz="2800" dirty="0">
                <a:latin typeface="Times New Roman" pitchFamily="18" charset="0"/>
                <a:cs typeface="Times New Roman" pitchFamily="18" charset="0"/>
              </a:rPr>
              <a:t>for long-term contraception. </a:t>
            </a:r>
          </a:p>
          <a:p>
            <a:pPr algn="just">
              <a:buFont typeface="Wingdings" pitchFamily="2" charset="2"/>
              <a:buChar char="Ø"/>
            </a:pPr>
            <a:r>
              <a:rPr lang="en-US" sz="2800" dirty="0">
                <a:latin typeface="Times New Roman" pitchFamily="18" charset="0"/>
                <a:cs typeface="Times New Roman" pitchFamily="18" charset="0"/>
              </a:rPr>
              <a:t>It consists of 6 </a:t>
            </a:r>
            <a:r>
              <a:rPr lang="en-US" sz="2800" dirty="0" err="1">
                <a:latin typeface="Times New Roman" pitchFamily="18" charset="0"/>
                <a:cs typeface="Times New Roman" pitchFamily="18" charset="0"/>
              </a:rPr>
              <a:t>silastic</a:t>
            </a:r>
            <a:r>
              <a:rPr lang="en-US" sz="2800" dirty="0">
                <a:latin typeface="Times New Roman" pitchFamily="18" charset="0"/>
                <a:cs typeface="Times New Roman" pitchFamily="18" charset="0"/>
              </a:rPr>
              <a:t> (silicone rubber) capsules containing 35 mg (each) of </a:t>
            </a:r>
            <a:r>
              <a:rPr lang="en-US" sz="2800" dirty="0" err="1">
                <a:latin typeface="Times New Roman" pitchFamily="18" charset="0"/>
                <a:cs typeface="Times New Roman" pitchFamily="18" charset="0"/>
              </a:rPr>
              <a:t>levonorgestrel</a:t>
            </a:r>
            <a:r>
              <a:rPr lang="en-US" sz="2800" dirty="0">
                <a:latin typeface="Times New Roman" pitchFamily="18" charset="0"/>
                <a:cs typeface="Times New Roman" pitchFamily="18" charset="0"/>
              </a:rPr>
              <a:t> (96). </a:t>
            </a:r>
          </a:p>
          <a:p>
            <a:pPr algn="just">
              <a:buFont typeface="Wingdings" pitchFamily="2" charset="2"/>
              <a:buChar char="Ø"/>
            </a:pPr>
            <a:r>
              <a:rPr lang="en-US" sz="2800" dirty="0">
                <a:latin typeface="Times New Roman" pitchFamily="18" charset="0"/>
                <a:cs typeface="Times New Roman" pitchFamily="18" charset="0"/>
              </a:rPr>
              <a:t>More recent devices comprise fabrication of </a:t>
            </a:r>
            <a:r>
              <a:rPr lang="en-US" sz="2800" dirty="0" err="1">
                <a:latin typeface="Times New Roman" pitchFamily="18" charset="0"/>
                <a:cs typeface="Times New Roman" pitchFamily="18" charset="0"/>
              </a:rPr>
              <a:t>levonorgestrel</a:t>
            </a:r>
            <a:r>
              <a:rPr lang="en-US" sz="2800" dirty="0">
                <a:latin typeface="Times New Roman" pitchFamily="18" charset="0"/>
                <a:cs typeface="Times New Roman" pitchFamily="18" charset="0"/>
              </a:rPr>
              <a:t> into 2 small rods, </a:t>
            </a:r>
            <a:r>
              <a:rPr lang="en-US" sz="2800" b="1" dirty="0">
                <a:latin typeface="Times New Roman" pitchFamily="18" charset="0"/>
                <a:cs typeface="Times New Roman" pitchFamily="18" charset="0"/>
              </a:rPr>
              <a:t>Norplant (R)-2, </a:t>
            </a:r>
            <a:r>
              <a:rPr lang="en-US" sz="2800" dirty="0">
                <a:latin typeface="Times New Roman" pitchFamily="18" charset="0"/>
                <a:cs typeface="Times New Roman" pitchFamily="18" charset="0"/>
              </a:rPr>
              <a:t>which are comparatively easier to insert and remove. </a:t>
            </a:r>
          </a:p>
          <a:p>
            <a:pPr algn="just">
              <a:buFont typeface="Wingdings" pitchFamily="2" charset="2"/>
              <a:buChar char="Ø"/>
            </a:pPr>
            <a:r>
              <a:rPr lang="en-US" sz="2800" dirty="0">
                <a:latin typeface="Times New Roman" pitchFamily="18" charset="0"/>
                <a:cs typeface="Times New Roman" pitchFamily="18" charset="0"/>
              </a:rPr>
              <a:t>The </a:t>
            </a:r>
            <a:r>
              <a:rPr lang="en-US" sz="2800" dirty="0" err="1">
                <a:latin typeface="Times New Roman" pitchFamily="18" charset="0"/>
                <a:cs typeface="Times New Roman" pitchFamily="18" charset="0"/>
              </a:rPr>
              <a:t>silastic</a:t>
            </a:r>
            <a:r>
              <a:rPr lang="en-US" sz="2800" dirty="0">
                <a:latin typeface="Times New Roman" pitchFamily="18" charset="0"/>
                <a:cs typeface="Times New Roman" pitchFamily="18" charset="0"/>
              </a:rPr>
              <a:t> capsules or rods are implanted beneath the skin of the forearm or upper arm. </a:t>
            </a:r>
          </a:p>
          <a:p>
            <a:pPr algn="just">
              <a:buFont typeface="Wingdings" pitchFamily="2" charset="2"/>
              <a:buChar char="Ø"/>
            </a:pPr>
            <a:r>
              <a:rPr lang="en-US" sz="2800" dirty="0">
                <a:latin typeface="Times New Roman" pitchFamily="18" charset="0"/>
                <a:cs typeface="Times New Roman" pitchFamily="18" charset="0"/>
              </a:rPr>
              <a:t>Effective contraception is provided for over 5 years. The contraceptive effect of Norplant is reversible on removal of capsules. </a:t>
            </a:r>
          </a:p>
          <a:p>
            <a:pPr algn="just">
              <a:buFont typeface="Wingdings" pitchFamily="2" charset="2"/>
              <a:buChar char="Ø"/>
            </a:pPr>
            <a:r>
              <a:rPr lang="en-US" sz="2800" dirty="0">
                <a:latin typeface="Times New Roman" pitchFamily="18" charset="0"/>
                <a:cs typeface="Times New Roman" pitchFamily="18" charset="0"/>
              </a:rPr>
              <a:t>The main disadvantages, however, appear to be irregularities of menstrual bleeding and surgical procedures necessary to insert and remove implants. </a:t>
            </a:r>
          </a:p>
          <a:p>
            <a:pPr marL="0" indent="0" algn="just">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40060761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Vaginal Rings</a:t>
            </a: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800" dirty="0">
                <a:latin typeface="Times New Roman" pitchFamily="18" charset="0"/>
                <a:cs typeface="Times New Roman" pitchFamily="18" charset="0"/>
              </a:rPr>
              <a:t>Vaginal rings containing </a:t>
            </a:r>
            <a:r>
              <a:rPr lang="en-US" sz="2800" dirty="0" err="1">
                <a:latin typeface="Times New Roman" pitchFamily="18" charset="0"/>
                <a:cs typeface="Times New Roman" pitchFamily="18" charset="0"/>
              </a:rPr>
              <a:t>levonorgestrel</a:t>
            </a:r>
            <a:r>
              <a:rPr lang="en-US" sz="2800" dirty="0">
                <a:latin typeface="Times New Roman" pitchFamily="18" charset="0"/>
                <a:cs typeface="Times New Roman" pitchFamily="18" charset="0"/>
              </a:rPr>
              <a:t> have been found to be effective. </a:t>
            </a:r>
          </a:p>
          <a:p>
            <a:pPr algn="just">
              <a:buFont typeface="Wingdings" pitchFamily="2" charset="2"/>
              <a:buChar char="Ø"/>
            </a:pPr>
            <a:r>
              <a:rPr lang="en-US" sz="2800" dirty="0">
                <a:latin typeface="Times New Roman" pitchFamily="18" charset="0"/>
                <a:cs typeface="Times New Roman" pitchFamily="18" charset="0"/>
              </a:rPr>
              <a:t>The hormone is slowly absorbed through the vaginal mucosa, permitting most of it to bypass the digestive system and liver, and allowing a potentially lower dose. </a:t>
            </a:r>
          </a:p>
          <a:p>
            <a:pPr algn="just">
              <a:buFont typeface="Wingdings" pitchFamily="2" charset="2"/>
              <a:buChar char="Ø"/>
            </a:pPr>
            <a:r>
              <a:rPr lang="en-US" sz="2800" dirty="0">
                <a:latin typeface="Times New Roman" pitchFamily="18" charset="0"/>
                <a:cs typeface="Times New Roman" pitchFamily="18" charset="0"/>
              </a:rPr>
              <a:t>The ring is worn in the vagina for 3 weeks of the cycle and removed for the fourth week of the cycle.</a:t>
            </a:r>
          </a:p>
        </p:txBody>
      </p:sp>
    </p:spTree>
    <p:extLst>
      <p:ext uri="{BB962C8B-B14F-4D97-AF65-F5344CB8AC3E}">
        <p14:creationId xmlns:p14="http://schemas.microsoft.com/office/powerpoint/2010/main" val="5718659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normAutofit/>
          </a:bodyPr>
          <a:lstStyle/>
          <a:p>
            <a:pPr marL="0" indent="0" algn="ctr">
              <a:buNone/>
            </a:pPr>
            <a:r>
              <a:rPr lang="en-US" sz="4000" b="1" u="sng" dirty="0">
                <a:latin typeface="Times New Roman" pitchFamily="18" charset="0"/>
                <a:cs typeface="Times New Roman" pitchFamily="18" charset="0"/>
              </a:rPr>
              <a:t>Terminal Methods</a:t>
            </a:r>
          </a:p>
          <a:p>
            <a:pPr algn="just">
              <a:buFont typeface="Wingdings" pitchFamily="2" charset="2"/>
              <a:buChar char="Ø"/>
            </a:pPr>
            <a:r>
              <a:rPr lang="en-US" sz="2800" dirty="0">
                <a:latin typeface="Times New Roman" pitchFamily="18" charset="0"/>
                <a:cs typeface="Times New Roman" pitchFamily="18" charset="0"/>
              </a:rPr>
              <a:t>Voluntary sterilization is a well-established contraceptive procedure for couples desiring no more children. </a:t>
            </a:r>
          </a:p>
          <a:p>
            <a:pPr marL="0" indent="0" algn="just">
              <a:buNone/>
            </a:pPr>
            <a:endParaRPr lang="en-US" sz="2800" dirty="0">
              <a:latin typeface="Times New Roman" pitchFamily="18" charset="0"/>
              <a:cs typeface="Times New Roman" pitchFamily="18" charset="0"/>
            </a:endParaRPr>
          </a:p>
          <a:p>
            <a:pPr algn="just">
              <a:buFont typeface="Wingdings" pitchFamily="2" charset="2"/>
              <a:buChar char="Ø"/>
            </a:pPr>
            <a:r>
              <a:rPr lang="en-US" sz="2800" dirty="0">
                <a:latin typeface="Times New Roman" pitchFamily="18" charset="0"/>
                <a:cs typeface="Times New Roman" pitchFamily="18" charset="0"/>
              </a:rPr>
              <a:t>Currently female sterilizations account for about 85 per cent and male sterilizations for 10-15 per cent of all sterilizations in India , </a:t>
            </a:r>
            <a:r>
              <a:rPr lang="en-US" sz="2800" dirty="0" err="1">
                <a:latin typeface="Times New Roman" pitchFamily="18" charset="0"/>
                <a:cs typeface="Times New Roman" pitchFamily="18" charset="0"/>
              </a:rPr>
              <a:t>inspite</a:t>
            </a:r>
            <a:r>
              <a:rPr lang="en-US" sz="2800" dirty="0">
                <a:latin typeface="Times New Roman" pitchFamily="18" charset="0"/>
                <a:cs typeface="Times New Roman" pitchFamily="18" charset="0"/>
              </a:rPr>
              <a:t> of the fact that male sterilization is simpler, safer and cheaper than female sterilization. </a:t>
            </a:r>
          </a:p>
        </p:txBody>
      </p:sp>
    </p:spTree>
    <p:extLst>
      <p:ext uri="{BB962C8B-B14F-4D97-AF65-F5344CB8AC3E}">
        <p14:creationId xmlns:p14="http://schemas.microsoft.com/office/powerpoint/2010/main" val="917463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Guidelines for Sterilization</a:t>
            </a:r>
          </a:p>
        </p:txBody>
      </p:sp>
      <p:sp>
        <p:nvSpPr>
          <p:cNvPr id="3" name="Content Placeholder 2"/>
          <p:cNvSpPr>
            <a:spLocks noGrp="1"/>
          </p:cNvSpPr>
          <p:nvPr>
            <p:ph idx="1"/>
          </p:nvPr>
        </p:nvSpPr>
        <p:spPr/>
        <p:txBody>
          <a:bodyPr>
            <a:normAutofit fontScale="92500" lnSpcReduction="20000"/>
          </a:bodyPr>
          <a:lstStyle/>
          <a:p>
            <a:pPr algn="just">
              <a:buFont typeface="Wingdings" pitchFamily="2" charset="2"/>
              <a:buChar char="Ø"/>
            </a:pPr>
            <a:r>
              <a:rPr lang="en-US" sz="2400" dirty="0">
                <a:latin typeface="Times New Roman" pitchFamily="18" charset="0"/>
                <a:cs typeface="Times New Roman" pitchFamily="18" charset="0"/>
              </a:rPr>
              <a:t>The age of the husband should not ordinarily be less than 25 years nor should it be over 50 years </a:t>
            </a:r>
          </a:p>
          <a:p>
            <a:pPr algn="just">
              <a:buFont typeface="Wingdings" pitchFamily="2" charset="2"/>
              <a:buChar char="Ø"/>
            </a:pPr>
            <a:r>
              <a:rPr lang="en-US" sz="2400" dirty="0">
                <a:latin typeface="Times New Roman" pitchFamily="18" charset="0"/>
                <a:cs typeface="Times New Roman" pitchFamily="18" charset="0"/>
              </a:rPr>
              <a:t>The age of the wife should not be less than 20 years or more than 45 years </a:t>
            </a:r>
          </a:p>
          <a:p>
            <a:pPr algn="just">
              <a:buFont typeface="Wingdings" pitchFamily="2" charset="2"/>
              <a:buChar char="Ø"/>
            </a:pPr>
            <a:r>
              <a:rPr lang="en-US" sz="2400" dirty="0">
                <a:latin typeface="Times New Roman" pitchFamily="18" charset="0"/>
                <a:cs typeface="Times New Roman" pitchFamily="18" charset="0"/>
              </a:rPr>
              <a:t>The motivated couple must have 2 living children at the time of operation</a:t>
            </a:r>
          </a:p>
          <a:p>
            <a:pPr algn="just">
              <a:buFont typeface="Wingdings" pitchFamily="2" charset="2"/>
              <a:buChar char="Ø"/>
            </a:pPr>
            <a:r>
              <a:rPr lang="en-US" sz="2400" dirty="0">
                <a:latin typeface="Times New Roman" pitchFamily="18" charset="0"/>
                <a:cs typeface="Times New Roman" pitchFamily="18" charset="0"/>
              </a:rPr>
              <a:t> If the couple has 3 or more living children, the lower limit of age of the husband or wife may be relaxed at the discretion of the operating surgeon</a:t>
            </a:r>
          </a:p>
          <a:p>
            <a:pPr algn="just">
              <a:buFont typeface="Wingdings" pitchFamily="2" charset="2"/>
              <a:buChar char="Ø"/>
            </a:pPr>
            <a:r>
              <a:rPr lang="en-US" sz="2400" dirty="0">
                <a:latin typeface="Times New Roman" pitchFamily="18" charset="0"/>
                <a:cs typeface="Times New Roman" pitchFamily="18" charset="0"/>
              </a:rPr>
              <a:t> It is sufficient if the acceptor declares having obtained the consent of his/her spouse to undergo sterilization operation without outside pressure, inducement or coercion, and that he/she knows that for all practical purposes, the operation is irreversible, and also that the spouse has not been sterilized earlier. </a:t>
            </a:r>
          </a:p>
          <a:p>
            <a:pPr>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6748581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Male Sterilization</a:t>
            </a: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sz="2400" dirty="0">
                <a:latin typeface="Times New Roman" pitchFamily="18" charset="0"/>
                <a:cs typeface="Times New Roman" pitchFamily="18" charset="0"/>
              </a:rPr>
              <a:t>Male sterilization or vasectomy being a comparatively simple operation can be performed even in primary health </a:t>
            </a:r>
            <a:r>
              <a:rPr lang="en-US" sz="2400" dirty="0" err="1">
                <a:latin typeface="Times New Roman" pitchFamily="18" charset="0"/>
                <a:cs typeface="Times New Roman" pitchFamily="18" charset="0"/>
              </a:rPr>
              <a:t>centres</a:t>
            </a:r>
            <a:r>
              <a:rPr lang="en-US" sz="2400" dirty="0">
                <a:latin typeface="Times New Roman" pitchFamily="18" charset="0"/>
                <a:cs typeface="Times New Roman" pitchFamily="18" charset="0"/>
              </a:rPr>
              <a:t> by trained doctors under local </a:t>
            </a:r>
            <a:r>
              <a:rPr lang="en-US" sz="2400" dirty="0" err="1">
                <a:latin typeface="Times New Roman" pitchFamily="18" charset="0"/>
                <a:cs typeface="Times New Roman" pitchFamily="18" charset="0"/>
              </a:rPr>
              <a:t>anaesthesia</a:t>
            </a:r>
            <a:r>
              <a:rPr lang="en-US" sz="2400" dirty="0">
                <a:latin typeface="Times New Roman" pitchFamily="18" charset="0"/>
                <a:cs typeface="Times New Roman" pitchFamily="18" charset="0"/>
              </a:rPr>
              <a:t>. </a:t>
            </a:r>
          </a:p>
          <a:p>
            <a:pPr algn="just">
              <a:buFont typeface="Wingdings" pitchFamily="2" charset="2"/>
              <a:buChar char="Ø"/>
            </a:pPr>
            <a:r>
              <a:rPr lang="en-US" sz="2400" dirty="0">
                <a:latin typeface="Times New Roman" pitchFamily="18" charset="0"/>
                <a:cs typeface="Times New Roman" pitchFamily="18" charset="0"/>
              </a:rPr>
              <a:t>When carried out under strict aseptic technique, it should have no risk of mortality. </a:t>
            </a:r>
          </a:p>
          <a:p>
            <a:pPr algn="just">
              <a:buFont typeface="Wingdings" pitchFamily="2" charset="2"/>
              <a:buChar char="Ø"/>
            </a:pPr>
            <a:r>
              <a:rPr lang="en-US" sz="2400" dirty="0">
                <a:latin typeface="Times New Roman" pitchFamily="18" charset="0"/>
                <a:cs typeface="Times New Roman" pitchFamily="18" charset="0"/>
              </a:rPr>
              <a:t>In vasectomy, it is customary to remove a piece of vas at least 1 cm after clamping. </a:t>
            </a:r>
          </a:p>
          <a:p>
            <a:pPr algn="just">
              <a:buFont typeface="Wingdings" pitchFamily="2" charset="2"/>
              <a:buChar char="Ø"/>
            </a:pPr>
            <a:r>
              <a:rPr lang="en-US" sz="2400" dirty="0">
                <a:latin typeface="Times New Roman" pitchFamily="18" charset="0"/>
                <a:cs typeface="Times New Roman" pitchFamily="18" charset="0"/>
              </a:rPr>
              <a:t>The ends are ligated and then folded back on themselves and sutured into position, so that the cut ends face away from each other. </a:t>
            </a:r>
          </a:p>
          <a:p>
            <a:pPr algn="just">
              <a:buFont typeface="Wingdings" pitchFamily="2" charset="2"/>
              <a:buChar char="Ø"/>
            </a:pPr>
            <a:r>
              <a:rPr lang="en-US" sz="2400" dirty="0">
                <a:latin typeface="Times New Roman" pitchFamily="18" charset="0"/>
                <a:cs typeface="Times New Roman" pitchFamily="18" charset="0"/>
              </a:rPr>
              <a:t>This will reduce the risk of </a:t>
            </a:r>
            <a:r>
              <a:rPr lang="en-US" sz="2400" dirty="0" err="1">
                <a:latin typeface="Times New Roman" pitchFamily="18" charset="0"/>
                <a:cs typeface="Times New Roman" pitchFamily="18" charset="0"/>
              </a:rPr>
              <a:t>recanalisation</a:t>
            </a:r>
            <a:r>
              <a:rPr lang="en-US" sz="2400" dirty="0">
                <a:latin typeface="Times New Roman" pitchFamily="18" charset="0"/>
                <a:cs typeface="Times New Roman" pitchFamily="18" charset="0"/>
              </a:rPr>
              <a:t> at a later date. </a:t>
            </a:r>
          </a:p>
        </p:txBody>
      </p:sp>
    </p:spTree>
    <p:extLst>
      <p:ext uri="{BB962C8B-B14F-4D97-AF65-F5344CB8AC3E}">
        <p14:creationId xmlns:p14="http://schemas.microsoft.com/office/powerpoint/2010/main" val="1853588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normAutofit fontScale="92500" lnSpcReduction="10000"/>
          </a:bodyPr>
          <a:lstStyle/>
          <a:p>
            <a:pPr algn="just">
              <a:buFont typeface="Wingdings" pitchFamily="2" charset="2"/>
              <a:buChar char="Ø"/>
            </a:pPr>
            <a:r>
              <a:rPr lang="en-US" sz="2400" dirty="0">
                <a:latin typeface="Times New Roman" pitchFamily="18" charset="0"/>
                <a:cs typeface="Times New Roman" pitchFamily="18" charset="0"/>
              </a:rPr>
              <a:t>It is important to stress that the acceptor is not immediately sterile after the operation, usually until approximately 30 ejaculations have taken place. </a:t>
            </a:r>
          </a:p>
          <a:p>
            <a:pPr algn="just">
              <a:buFont typeface="Wingdings" pitchFamily="2" charset="2"/>
              <a:buChar char="Ø"/>
            </a:pPr>
            <a:r>
              <a:rPr lang="en-US" sz="2400" dirty="0">
                <a:latin typeface="Times New Roman" pitchFamily="18" charset="0"/>
                <a:cs typeface="Times New Roman" pitchFamily="18" charset="0"/>
              </a:rPr>
              <a:t>During this intermediate period, another method of contraception must be used. </a:t>
            </a:r>
          </a:p>
          <a:p>
            <a:pPr algn="just">
              <a:buFont typeface="Wingdings" pitchFamily="2" charset="2"/>
              <a:buChar char="Ø"/>
            </a:pPr>
            <a:r>
              <a:rPr lang="en-US" sz="2400" dirty="0">
                <a:latin typeface="Times New Roman" pitchFamily="18" charset="0"/>
                <a:cs typeface="Times New Roman" pitchFamily="18" charset="0"/>
              </a:rPr>
              <a:t>If properly performed, vasectomies are almost 100 per cent effective. </a:t>
            </a:r>
          </a:p>
          <a:p>
            <a:pPr algn="just">
              <a:buFont typeface="Wingdings" pitchFamily="2" charset="2"/>
              <a:buChar char="Ø"/>
            </a:pPr>
            <a:r>
              <a:rPr lang="en-US" sz="2400" dirty="0">
                <a:latin typeface="Times New Roman" pitchFamily="18" charset="0"/>
                <a:cs typeface="Times New Roman" pitchFamily="18" charset="0"/>
              </a:rPr>
              <a:t>Following vasectomy, sperm production and hormone output are not affected. </a:t>
            </a:r>
          </a:p>
          <a:p>
            <a:pPr algn="just">
              <a:buFont typeface="Wingdings" pitchFamily="2" charset="2"/>
              <a:buChar char="Ø"/>
            </a:pPr>
            <a:r>
              <a:rPr lang="en-US" sz="2400" dirty="0">
                <a:latin typeface="Times New Roman" pitchFamily="18" charset="0"/>
                <a:cs typeface="Times New Roman" pitchFamily="18" charset="0"/>
              </a:rPr>
              <a:t>The sperm produced are destroyed </a:t>
            </a:r>
            <a:r>
              <a:rPr lang="en-US" sz="2400" dirty="0" err="1">
                <a:latin typeface="Times New Roman" pitchFamily="18" charset="0"/>
                <a:cs typeface="Times New Roman" pitchFamily="18" charset="0"/>
              </a:rPr>
              <a:t>intraluminally</a:t>
            </a:r>
            <a:r>
              <a:rPr lang="en-US" sz="2400" dirty="0">
                <a:latin typeface="Times New Roman" pitchFamily="18" charset="0"/>
                <a:cs typeface="Times New Roman" pitchFamily="18" charset="0"/>
              </a:rPr>
              <a:t> by phagocytosis. </a:t>
            </a:r>
          </a:p>
          <a:p>
            <a:pPr algn="just">
              <a:buFont typeface="Wingdings" pitchFamily="2" charset="2"/>
              <a:buChar char="Ø"/>
            </a:pPr>
            <a:r>
              <a:rPr lang="en-US" sz="2400" dirty="0">
                <a:latin typeface="Times New Roman" pitchFamily="18" charset="0"/>
                <a:cs typeface="Times New Roman" pitchFamily="18" charset="0"/>
              </a:rPr>
              <a:t>This is a normal process in the male genital tract, but the rate of destruction is greatly increased after vasectomy.</a:t>
            </a:r>
          </a:p>
          <a:p>
            <a:pPr algn="just">
              <a:buFont typeface="Wingdings" pitchFamily="2" charset="2"/>
              <a:buChar char="Ø"/>
            </a:pPr>
            <a:r>
              <a:rPr lang="en-US" sz="2400" dirty="0">
                <a:latin typeface="Times New Roman" pitchFamily="18" charset="0"/>
                <a:cs typeface="Times New Roman" pitchFamily="18" charset="0"/>
              </a:rPr>
              <a:t>Vasectomy is a simpler, faster and less expensive operation than </a:t>
            </a:r>
            <a:r>
              <a:rPr lang="en-US" sz="2400" dirty="0" err="1">
                <a:latin typeface="Times New Roman" pitchFamily="18" charset="0"/>
                <a:cs typeface="Times New Roman" pitchFamily="18" charset="0"/>
              </a:rPr>
              <a:t>tubectomy</a:t>
            </a:r>
            <a:r>
              <a:rPr lang="en-US" sz="2400" dirty="0">
                <a:latin typeface="Times New Roman" pitchFamily="18" charset="0"/>
                <a:cs typeface="Times New Roman" pitchFamily="18" charset="0"/>
              </a:rPr>
              <a:t> in terms of instruments, hospitalization and doctor's training. </a:t>
            </a:r>
          </a:p>
          <a:p>
            <a:pPr algn="just">
              <a:buFont typeface="Wingdings" pitchFamily="2" charset="2"/>
              <a:buChar char="Ø"/>
            </a:pPr>
            <a:r>
              <a:rPr lang="en-US" sz="2400" dirty="0">
                <a:latin typeface="Times New Roman" pitchFamily="18" charset="0"/>
                <a:cs typeface="Times New Roman" pitchFamily="18" charset="0"/>
              </a:rPr>
              <a:t>Cost-wise, the ratio is about 5 vasectomies to one tubal ligation. </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1423431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Complications</a:t>
            </a:r>
          </a:p>
        </p:txBody>
      </p:sp>
      <p:sp>
        <p:nvSpPr>
          <p:cNvPr id="3" name="Content Placeholder 2"/>
          <p:cNvSpPr>
            <a:spLocks noGrp="1"/>
          </p:cNvSpPr>
          <p:nvPr>
            <p:ph idx="1"/>
          </p:nvPr>
        </p:nvSpPr>
        <p:spPr/>
        <p:txBody>
          <a:bodyPr>
            <a:normAutofit/>
          </a:bodyPr>
          <a:lstStyle/>
          <a:p>
            <a:pPr algn="just">
              <a:buFont typeface="Wingdings" pitchFamily="2" charset="2"/>
              <a:buChar char="Ø"/>
            </a:pPr>
            <a:r>
              <a:rPr lang="en-US" dirty="0">
                <a:latin typeface="Times New Roman" pitchFamily="18" charset="0"/>
                <a:cs typeface="Times New Roman" pitchFamily="18" charset="0"/>
              </a:rPr>
              <a:t>Operative : pain, scrotal </a:t>
            </a:r>
            <a:r>
              <a:rPr lang="en-US" dirty="0" err="1">
                <a:latin typeface="Times New Roman" pitchFamily="18" charset="0"/>
                <a:cs typeface="Times New Roman" pitchFamily="18" charset="0"/>
              </a:rPr>
              <a:t>haematoma</a:t>
            </a:r>
            <a:r>
              <a:rPr lang="en-US" dirty="0">
                <a:latin typeface="Times New Roman" pitchFamily="18" charset="0"/>
                <a:cs typeface="Times New Roman" pitchFamily="18" charset="0"/>
              </a:rPr>
              <a:t> and local infection</a:t>
            </a:r>
          </a:p>
          <a:p>
            <a:pPr algn="just">
              <a:buFont typeface="Wingdings" pitchFamily="2" charset="2"/>
              <a:buChar char="Ø"/>
            </a:pPr>
            <a:r>
              <a:rPr lang="en-US" dirty="0">
                <a:latin typeface="Times New Roman" pitchFamily="18" charset="0"/>
                <a:cs typeface="Times New Roman" pitchFamily="18" charset="0"/>
              </a:rPr>
              <a:t>Sperm granules</a:t>
            </a:r>
          </a:p>
          <a:p>
            <a:pPr algn="just">
              <a:buFont typeface="Wingdings" pitchFamily="2" charset="2"/>
              <a:buChar char="Ø"/>
            </a:pPr>
            <a:r>
              <a:rPr lang="en-US" dirty="0">
                <a:latin typeface="Times New Roman" pitchFamily="18" charset="0"/>
                <a:cs typeface="Times New Roman" pitchFamily="18" charset="0"/>
              </a:rPr>
              <a:t>Spontaneous recanalization</a:t>
            </a:r>
          </a:p>
          <a:p>
            <a:pPr algn="just">
              <a:buFont typeface="Wingdings" pitchFamily="2" charset="2"/>
              <a:buChar char="Ø"/>
            </a:pPr>
            <a:r>
              <a:rPr lang="en-US" dirty="0">
                <a:latin typeface="Times New Roman" pitchFamily="18" charset="0"/>
                <a:cs typeface="Times New Roman" pitchFamily="18" charset="0"/>
              </a:rPr>
              <a:t>Autoimmune response</a:t>
            </a:r>
          </a:p>
          <a:p>
            <a:pPr algn="just">
              <a:buFont typeface="Wingdings" pitchFamily="2" charset="2"/>
              <a:buChar char="Ø"/>
            </a:pPr>
            <a:r>
              <a:rPr lang="en-US" dirty="0">
                <a:latin typeface="Times New Roman" pitchFamily="18" charset="0"/>
                <a:cs typeface="Times New Roman" pitchFamily="18" charset="0"/>
              </a:rPr>
              <a:t>Psychological</a:t>
            </a:r>
          </a:p>
        </p:txBody>
      </p:sp>
    </p:spTree>
    <p:extLst>
      <p:ext uri="{BB962C8B-B14F-4D97-AF65-F5344CB8AC3E}">
        <p14:creationId xmlns:p14="http://schemas.microsoft.com/office/powerpoint/2010/main" val="22656763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Causes of Failure</a:t>
            </a:r>
          </a:p>
        </p:txBody>
      </p:sp>
      <p:sp>
        <p:nvSpPr>
          <p:cNvPr id="3" name="Content Placeholder 2"/>
          <p:cNvSpPr>
            <a:spLocks noGrp="1"/>
          </p:cNvSpPr>
          <p:nvPr>
            <p:ph idx="1"/>
          </p:nvPr>
        </p:nvSpPr>
        <p:spPr>
          <a:xfrm>
            <a:off x="457200" y="1295400"/>
            <a:ext cx="8229600" cy="5257800"/>
          </a:xfrm>
        </p:spPr>
        <p:txBody>
          <a:bodyPr>
            <a:noAutofit/>
          </a:bodyPr>
          <a:lstStyle/>
          <a:p>
            <a:pPr>
              <a:buFont typeface="Wingdings" pitchFamily="2" charset="2"/>
              <a:buChar char="Ø"/>
            </a:pPr>
            <a:r>
              <a:rPr lang="en-US" sz="1800" dirty="0">
                <a:latin typeface="Times New Roman" pitchFamily="18" charset="0"/>
                <a:cs typeface="Times New Roman" pitchFamily="18" charset="0"/>
              </a:rPr>
              <a:t>The failure rate of vasectomy is generally low, 0.15 per 100 person-years. </a:t>
            </a:r>
          </a:p>
          <a:p>
            <a:pPr>
              <a:buFont typeface="Wingdings" pitchFamily="2" charset="2"/>
              <a:buChar char="Ø"/>
            </a:pPr>
            <a:r>
              <a:rPr lang="en-US" sz="1800" dirty="0">
                <a:latin typeface="Times New Roman" pitchFamily="18" charset="0"/>
                <a:cs typeface="Times New Roman" pitchFamily="18" charset="0"/>
              </a:rPr>
              <a:t>The most common cause of failure is due to the mistaken identification of the vas. </a:t>
            </a:r>
          </a:p>
          <a:p>
            <a:pPr>
              <a:buFont typeface="Wingdings" pitchFamily="2" charset="2"/>
              <a:buChar char="Ø"/>
            </a:pPr>
            <a:r>
              <a:rPr lang="en-US" sz="1800" dirty="0">
                <a:latin typeface="Times New Roman" pitchFamily="18" charset="0"/>
                <a:cs typeface="Times New Roman" pitchFamily="18" charset="0"/>
              </a:rPr>
              <a:t>That is, instead of the vas, some other structure in the spermatic cord such as </a:t>
            </a:r>
            <a:r>
              <a:rPr lang="en-US" sz="1800" dirty="0" err="1">
                <a:latin typeface="Times New Roman" pitchFamily="18" charset="0"/>
                <a:cs typeface="Times New Roman" pitchFamily="18" charset="0"/>
              </a:rPr>
              <a:t>thrombosed</a:t>
            </a:r>
            <a:r>
              <a:rPr lang="en-US" sz="1800" dirty="0">
                <a:latin typeface="Times New Roman" pitchFamily="18" charset="0"/>
                <a:cs typeface="Times New Roman" pitchFamily="18" charset="0"/>
              </a:rPr>
              <a:t> vein or thickened lymphatic has been taken.</a:t>
            </a:r>
          </a:p>
          <a:p>
            <a:pPr>
              <a:buFont typeface="Wingdings" pitchFamily="2" charset="2"/>
              <a:buChar char="Ø"/>
            </a:pPr>
            <a:r>
              <a:rPr lang="en-US" sz="1800" dirty="0">
                <a:latin typeface="Times New Roman" pitchFamily="18" charset="0"/>
                <a:cs typeface="Times New Roman" pitchFamily="18" charset="0"/>
              </a:rPr>
              <a:t> Histological confirmation has, therefore, been recommended on all vasectomy specimens by some authors in developed countries.</a:t>
            </a:r>
          </a:p>
          <a:p>
            <a:pPr>
              <a:buFont typeface="Wingdings" pitchFamily="2" charset="2"/>
              <a:buChar char="Ø"/>
            </a:pPr>
            <a:r>
              <a:rPr lang="en-US" sz="1800" dirty="0">
                <a:latin typeface="Times New Roman" pitchFamily="18" charset="0"/>
                <a:cs typeface="Times New Roman" pitchFamily="18" charset="0"/>
              </a:rPr>
              <a:t> In developing countries, histological confirmation is ruled out because of lack of facilities for such an examination. </a:t>
            </a:r>
          </a:p>
          <a:p>
            <a:pPr>
              <a:buFont typeface="Wingdings" pitchFamily="2" charset="2"/>
              <a:buChar char="Ø"/>
            </a:pPr>
            <a:r>
              <a:rPr lang="en-US" sz="1800" dirty="0">
                <a:latin typeface="Times New Roman" pitchFamily="18" charset="0"/>
                <a:cs typeface="Times New Roman" pitchFamily="18" charset="0"/>
              </a:rPr>
              <a:t>A simpler method has been recommended, that is, microscopic examination of a smear prepared by gentle squeezing of the vas on a glass slide and staining with Wright's stain. </a:t>
            </a:r>
          </a:p>
          <a:p>
            <a:pPr>
              <a:buFont typeface="Wingdings" pitchFamily="2" charset="2"/>
              <a:buChar char="Ø"/>
            </a:pPr>
            <a:r>
              <a:rPr lang="en-US" sz="1800" dirty="0">
                <a:latin typeface="Times New Roman" pitchFamily="18" charset="0"/>
                <a:cs typeface="Times New Roman" pitchFamily="18" charset="0"/>
              </a:rPr>
              <a:t>The vas can be identified by the presence of columnar epithelial cells that line the lumen of the vas.</a:t>
            </a:r>
          </a:p>
          <a:p>
            <a:pPr>
              <a:buFont typeface="Wingdings" pitchFamily="2" charset="2"/>
              <a:buChar char="Ø"/>
            </a:pPr>
            <a:r>
              <a:rPr lang="en-US" sz="1800" dirty="0">
                <a:latin typeface="Times New Roman" pitchFamily="18" charset="0"/>
                <a:cs typeface="Times New Roman" pitchFamily="18" charset="0"/>
              </a:rPr>
              <a:t> In some cases, failure may be due to spontaneous </a:t>
            </a:r>
            <a:r>
              <a:rPr lang="en-US" sz="1800" dirty="0" err="1">
                <a:latin typeface="Times New Roman" pitchFamily="18" charset="0"/>
                <a:cs typeface="Times New Roman" pitchFamily="18" charset="0"/>
              </a:rPr>
              <a:t>recanalisation</a:t>
            </a:r>
            <a:r>
              <a:rPr lang="en-US" sz="1800" dirty="0">
                <a:latin typeface="Times New Roman" pitchFamily="18" charset="0"/>
                <a:cs typeface="Times New Roman" pitchFamily="18" charset="0"/>
              </a:rPr>
              <a:t> of vas. </a:t>
            </a:r>
          </a:p>
          <a:p>
            <a:pPr>
              <a:buFont typeface="Wingdings" pitchFamily="2" charset="2"/>
              <a:buChar char="Ø"/>
            </a:pPr>
            <a:r>
              <a:rPr lang="en-US" sz="1800" dirty="0">
                <a:latin typeface="Times New Roman" pitchFamily="18" charset="0"/>
                <a:cs typeface="Times New Roman" pitchFamily="18" charset="0"/>
              </a:rPr>
              <a:t>Sometimes there may be more than one vas on one side. </a:t>
            </a:r>
          </a:p>
          <a:p>
            <a:pPr>
              <a:buFont typeface="Wingdings" pitchFamily="2" charset="2"/>
              <a:buChar char="Ø"/>
            </a:pPr>
            <a:r>
              <a:rPr lang="en-US" sz="1800" dirty="0">
                <a:latin typeface="Times New Roman" pitchFamily="18" charset="0"/>
                <a:cs typeface="Times New Roman" pitchFamily="18" charset="0"/>
              </a:rPr>
              <a:t>Pregnancy could also result from sexual intercourse before the disappearance of sperms from the reproductive tract. </a:t>
            </a:r>
          </a:p>
          <a:p>
            <a:pPr>
              <a:buFont typeface="Wingdings" pitchFamily="2" charset="2"/>
              <a:buChar char="Ø"/>
            </a:pP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2895277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Family Planning</a:t>
            </a:r>
          </a:p>
        </p:txBody>
      </p:sp>
      <p:sp>
        <p:nvSpPr>
          <p:cNvPr id="3" name="Content Placeholder 2"/>
          <p:cNvSpPr>
            <a:spLocks noGrp="1"/>
          </p:cNvSpPr>
          <p:nvPr>
            <p:ph idx="1"/>
          </p:nvPr>
        </p:nvSpPr>
        <p:spPr/>
        <p:txBody>
          <a:bodyPr>
            <a:normAutofit/>
          </a:bodyPr>
          <a:lstStyle/>
          <a:p>
            <a:pPr marL="0" indent="0" algn="just">
              <a:buNone/>
            </a:pPr>
            <a:r>
              <a:rPr lang="en-US" sz="2800" dirty="0">
                <a:latin typeface="Times New Roman" pitchFamily="18" charset="0"/>
                <a:cs typeface="Times New Roman" pitchFamily="18" charset="0"/>
              </a:rPr>
              <a:t>There are several definitions of family planning. An Expert Committee (1971) of the WHO defined family planning as "a way of thinking and living that is adopted voluntarily, upon the basis of knowledge, attitudes and responsible decisions by individuals and couples, in order to promote the health and welfare of the family group and thus contribute effectively to the social development of a country"</a:t>
            </a:r>
          </a:p>
        </p:txBody>
      </p:sp>
    </p:spTree>
    <p:extLst>
      <p:ext uri="{BB962C8B-B14F-4D97-AF65-F5344CB8AC3E}">
        <p14:creationId xmlns:p14="http://schemas.microsoft.com/office/powerpoint/2010/main" val="21385251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Post Operative Advice</a:t>
            </a:r>
          </a:p>
        </p:txBody>
      </p:sp>
      <p:sp>
        <p:nvSpPr>
          <p:cNvPr id="3" name="Content Placeholder 2"/>
          <p:cNvSpPr>
            <a:spLocks noGrp="1"/>
          </p:cNvSpPr>
          <p:nvPr>
            <p:ph idx="1"/>
          </p:nvPr>
        </p:nvSpPr>
        <p:spPr/>
        <p:txBody>
          <a:bodyPr>
            <a:normAutofit/>
          </a:bodyPr>
          <a:lstStyle/>
          <a:p>
            <a:pPr>
              <a:buFont typeface="Wingdings" pitchFamily="2" charset="2"/>
              <a:buChar char="Ø"/>
            </a:pPr>
            <a:r>
              <a:rPr lang="en-US" sz="2400" dirty="0">
                <a:latin typeface="Times New Roman" pitchFamily="18" charset="0"/>
                <a:cs typeface="Times New Roman" pitchFamily="18" charset="0"/>
              </a:rPr>
              <a:t>The patient should be told that he is not sterile immediately after the operation; at least 30 ejaculations may be necessary before the seminal examination is negative. </a:t>
            </a:r>
          </a:p>
          <a:p>
            <a:pPr>
              <a:buFont typeface="Wingdings" pitchFamily="2" charset="2"/>
              <a:buChar char="Ø"/>
            </a:pPr>
            <a:r>
              <a:rPr lang="en-US" sz="2400" dirty="0">
                <a:latin typeface="Times New Roman" pitchFamily="18" charset="0"/>
                <a:cs typeface="Times New Roman" pitchFamily="18" charset="0"/>
              </a:rPr>
              <a:t>To use contraceptives until </a:t>
            </a:r>
            <a:r>
              <a:rPr lang="en-US" sz="2400" dirty="0" err="1">
                <a:latin typeface="Times New Roman" pitchFamily="18" charset="0"/>
                <a:cs typeface="Times New Roman" pitchFamily="18" charset="0"/>
              </a:rPr>
              <a:t>aspermia</a:t>
            </a:r>
            <a:r>
              <a:rPr lang="en-US" sz="2400" dirty="0">
                <a:latin typeface="Times New Roman" pitchFamily="18" charset="0"/>
                <a:cs typeface="Times New Roman" pitchFamily="18" charset="0"/>
              </a:rPr>
              <a:t> has been established. </a:t>
            </a:r>
          </a:p>
          <a:p>
            <a:pPr>
              <a:buFont typeface="Wingdings" pitchFamily="2" charset="2"/>
              <a:buChar char="Ø"/>
            </a:pPr>
            <a:r>
              <a:rPr lang="en-US" sz="2400" dirty="0">
                <a:latin typeface="Times New Roman" pitchFamily="18" charset="0"/>
                <a:cs typeface="Times New Roman" pitchFamily="18" charset="0"/>
              </a:rPr>
              <a:t>To avoid taking bath for at least 24 hours after the operation. </a:t>
            </a:r>
          </a:p>
          <a:p>
            <a:pPr>
              <a:buFont typeface="Wingdings" pitchFamily="2" charset="2"/>
              <a:buChar char="Ø"/>
            </a:pPr>
            <a:r>
              <a:rPr lang="en-US" sz="2400" dirty="0">
                <a:latin typeface="Times New Roman" pitchFamily="18" charset="0"/>
                <a:cs typeface="Times New Roman" pitchFamily="18" charset="0"/>
              </a:rPr>
              <a:t>To wear a T-bandage or scrotal support (</a:t>
            </a:r>
            <a:r>
              <a:rPr lang="en-US" sz="2400" dirty="0" err="1">
                <a:latin typeface="Times New Roman" pitchFamily="18" charset="0"/>
                <a:cs typeface="Times New Roman" pitchFamily="18" charset="0"/>
              </a:rPr>
              <a:t>langot</a:t>
            </a:r>
            <a:r>
              <a:rPr lang="en-US" sz="2400" dirty="0">
                <a:latin typeface="Times New Roman" pitchFamily="18" charset="0"/>
                <a:cs typeface="Times New Roman" pitchFamily="18" charset="0"/>
              </a:rPr>
              <a:t>) for 15 days: and to keep the site clean and dry. </a:t>
            </a:r>
          </a:p>
          <a:p>
            <a:pPr>
              <a:buFont typeface="Wingdings" pitchFamily="2" charset="2"/>
              <a:buChar char="Ø"/>
            </a:pPr>
            <a:r>
              <a:rPr lang="en-US" sz="2400" dirty="0">
                <a:latin typeface="Times New Roman" pitchFamily="18" charset="0"/>
                <a:cs typeface="Times New Roman" pitchFamily="18" charset="0"/>
              </a:rPr>
              <a:t>To avoid cycling or lifting heavy weights for 15 days; there is, however, no need for complete bed rest. </a:t>
            </a:r>
          </a:p>
          <a:p>
            <a:pPr>
              <a:buFont typeface="Wingdings" pitchFamily="2" charset="2"/>
              <a:buChar char="Ø"/>
            </a:pPr>
            <a:r>
              <a:rPr lang="en-US" sz="2400" dirty="0">
                <a:latin typeface="Times New Roman" pitchFamily="18" charset="0"/>
                <a:cs typeface="Times New Roman" pitchFamily="18" charset="0"/>
              </a:rPr>
              <a:t>To have the stitches removed on the 5th day after the operation. </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016178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No Scalpel Vasectomy</a:t>
            </a:r>
          </a:p>
        </p:txBody>
      </p:sp>
      <p:sp>
        <p:nvSpPr>
          <p:cNvPr id="3" name="Content Placeholder 2"/>
          <p:cNvSpPr>
            <a:spLocks noGrp="1"/>
          </p:cNvSpPr>
          <p:nvPr>
            <p:ph idx="1"/>
          </p:nvPr>
        </p:nvSpPr>
        <p:spPr/>
        <p:txBody>
          <a:bodyPr>
            <a:normAutofit fontScale="92500" lnSpcReduction="10000"/>
          </a:bodyPr>
          <a:lstStyle/>
          <a:p>
            <a:pPr algn="just">
              <a:buFont typeface="Wingdings" pitchFamily="2" charset="2"/>
              <a:buChar char="Ø"/>
            </a:pPr>
            <a:r>
              <a:rPr lang="en-US" sz="2800" dirty="0">
                <a:latin typeface="Times New Roman" pitchFamily="18" charset="0"/>
                <a:cs typeface="Times New Roman" pitchFamily="18" charset="0"/>
              </a:rPr>
              <a:t>No scalpel vasectomy is a new technique that is safe, convenient and acceptable to males. </a:t>
            </a:r>
          </a:p>
          <a:p>
            <a:pPr algn="just">
              <a:buFont typeface="Wingdings" pitchFamily="2" charset="2"/>
              <a:buChar char="Ø"/>
            </a:pPr>
            <a:r>
              <a:rPr lang="en-US" sz="2800" dirty="0">
                <a:latin typeface="Times New Roman" pitchFamily="18" charset="0"/>
                <a:cs typeface="Times New Roman" pitchFamily="18" charset="0"/>
              </a:rPr>
              <a:t>This new method is now being canvassed for men as a special project, on a voluntary basis under the family welfare programme. </a:t>
            </a:r>
          </a:p>
          <a:p>
            <a:pPr algn="just">
              <a:buFont typeface="Wingdings" pitchFamily="2" charset="2"/>
              <a:buChar char="Ø"/>
            </a:pPr>
            <a:r>
              <a:rPr lang="en-US" sz="2800" dirty="0">
                <a:latin typeface="Times New Roman" pitchFamily="18" charset="0"/>
                <a:cs typeface="Times New Roman" pitchFamily="18" charset="0"/>
              </a:rPr>
              <a:t>Under the project, medical personnel all over the country are to be trained. </a:t>
            </a:r>
          </a:p>
          <a:p>
            <a:pPr algn="just">
              <a:buFont typeface="Wingdings" pitchFamily="2" charset="2"/>
              <a:buChar char="Ø"/>
            </a:pPr>
            <a:r>
              <a:rPr lang="en-US" sz="2800" dirty="0">
                <a:latin typeface="Times New Roman" pitchFamily="18" charset="0"/>
                <a:cs typeface="Times New Roman" pitchFamily="18" charset="0"/>
              </a:rPr>
              <a:t>Availability of this new technique at the peripheral level will increase the acceptance of male sterilization in the country. </a:t>
            </a:r>
          </a:p>
          <a:p>
            <a:pPr algn="just">
              <a:buFont typeface="Wingdings" pitchFamily="2" charset="2"/>
              <a:buChar char="Ø"/>
            </a:pPr>
            <a:r>
              <a:rPr lang="en-US" sz="2800" dirty="0">
                <a:latin typeface="Times New Roman" pitchFamily="18" charset="0"/>
                <a:cs typeface="Times New Roman" pitchFamily="18" charset="0"/>
              </a:rPr>
              <a:t>The project is being funded by the UNFPA </a:t>
            </a:r>
          </a:p>
        </p:txBody>
      </p:sp>
    </p:spTree>
    <p:extLst>
      <p:ext uri="{BB962C8B-B14F-4D97-AF65-F5344CB8AC3E}">
        <p14:creationId xmlns:p14="http://schemas.microsoft.com/office/powerpoint/2010/main" val="4282803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Female Sterilization</a:t>
            </a:r>
          </a:p>
        </p:txBody>
      </p:sp>
      <p:sp>
        <p:nvSpPr>
          <p:cNvPr id="3" name="Content Placeholder 2"/>
          <p:cNvSpPr>
            <a:spLocks noGrp="1"/>
          </p:cNvSpPr>
          <p:nvPr>
            <p:ph idx="1"/>
          </p:nvPr>
        </p:nvSpPr>
        <p:spPr/>
        <p:txBody>
          <a:bodyPr>
            <a:normAutofit lnSpcReduction="10000"/>
          </a:bodyPr>
          <a:lstStyle/>
          <a:p>
            <a:pPr marL="457200" indent="-457200">
              <a:buFont typeface="+mj-lt"/>
              <a:buAutoNum type="arabicPeriod"/>
            </a:pPr>
            <a:r>
              <a:rPr lang="en-US" sz="2400" b="1" u="sng" dirty="0" err="1">
                <a:latin typeface="Times New Roman" pitchFamily="18" charset="0"/>
                <a:cs typeface="Times New Roman" pitchFamily="18" charset="0"/>
              </a:rPr>
              <a:t>Laproscopy</a:t>
            </a:r>
            <a:r>
              <a:rPr lang="en-US" sz="2400" b="1" dirty="0">
                <a:latin typeface="Times New Roman" pitchFamily="18" charset="0"/>
                <a:cs typeface="Times New Roman" pitchFamily="18" charset="0"/>
              </a:rPr>
              <a:t> :</a:t>
            </a:r>
          </a:p>
          <a:p>
            <a:pPr algn="just">
              <a:buFont typeface="Wingdings" pitchFamily="2" charset="2"/>
              <a:buChar char="Ø"/>
            </a:pPr>
            <a:r>
              <a:rPr lang="en-US" sz="2400" dirty="0">
                <a:latin typeface="Times New Roman" pitchFamily="18" charset="0"/>
                <a:cs typeface="Times New Roman" pitchFamily="18" charset="0"/>
              </a:rPr>
              <a:t>This is a technique of female sterilization through abdominal approach with a specialized instrument called "laparoscope". </a:t>
            </a:r>
          </a:p>
          <a:p>
            <a:pPr algn="just">
              <a:buFont typeface="Wingdings" pitchFamily="2" charset="2"/>
              <a:buChar char="Ø"/>
            </a:pPr>
            <a:r>
              <a:rPr lang="en-US" sz="2400" dirty="0">
                <a:latin typeface="Times New Roman" pitchFamily="18" charset="0"/>
                <a:cs typeface="Times New Roman" pitchFamily="18" charset="0"/>
              </a:rPr>
              <a:t>The abdomen is inflated with gas (carbon dioxide, nitrous oxide or air) and the instrument is introduced into the abdominal cavity to </a:t>
            </a:r>
            <a:r>
              <a:rPr lang="en-US" sz="2400" dirty="0" err="1">
                <a:latin typeface="Times New Roman" pitchFamily="18" charset="0"/>
                <a:cs typeface="Times New Roman" pitchFamily="18" charset="0"/>
              </a:rPr>
              <a:t>visualise</a:t>
            </a:r>
            <a:r>
              <a:rPr lang="en-US" sz="2400" dirty="0">
                <a:latin typeface="Times New Roman" pitchFamily="18" charset="0"/>
                <a:cs typeface="Times New Roman" pitchFamily="18" charset="0"/>
              </a:rPr>
              <a:t> the tubes. </a:t>
            </a:r>
          </a:p>
          <a:p>
            <a:pPr algn="just">
              <a:buFont typeface="Wingdings" pitchFamily="2" charset="2"/>
              <a:buChar char="Ø"/>
            </a:pPr>
            <a:r>
              <a:rPr lang="en-US" sz="2400" dirty="0">
                <a:latin typeface="Times New Roman" pitchFamily="18" charset="0"/>
                <a:cs typeface="Times New Roman" pitchFamily="18" charset="0"/>
              </a:rPr>
              <a:t>Once the tubes are accessible, the </a:t>
            </a:r>
            <a:r>
              <a:rPr lang="en-US" sz="2400" dirty="0" err="1">
                <a:latin typeface="Times New Roman" pitchFamily="18" charset="0"/>
                <a:cs typeface="Times New Roman" pitchFamily="18" charset="0"/>
              </a:rPr>
              <a:t>Falope</a:t>
            </a:r>
            <a:r>
              <a:rPr lang="en-US" sz="2400" dirty="0">
                <a:latin typeface="Times New Roman" pitchFamily="18" charset="0"/>
                <a:cs typeface="Times New Roman" pitchFamily="18" charset="0"/>
              </a:rPr>
              <a:t> rings (or clips) are applied to occlude the tubes. </a:t>
            </a:r>
          </a:p>
          <a:p>
            <a:pPr algn="just">
              <a:buFont typeface="Wingdings" pitchFamily="2" charset="2"/>
              <a:buChar char="Ø"/>
            </a:pPr>
            <a:r>
              <a:rPr lang="en-US" sz="2400" dirty="0">
                <a:latin typeface="Times New Roman" pitchFamily="18" charset="0"/>
                <a:cs typeface="Times New Roman" pitchFamily="18" charset="0"/>
              </a:rPr>
              <a:t>This operation should be undertaken only in those </a:t>
            </a:r>
            <a:r>
              <a:rPr lang="en-US" sz="2400" dirty="0" err="1">
                <a:latin typeface="Times New Roman" pitchFamily="18" charset="0"/>
                <a:cs typeface="Times New Roman" pitchFamily="18" charset="0"/>
              </a:rPr>
              <a:t>centres</a:t>
            </a:r>
            <a:r>
              <a:rPr lang="en-US" sz="2400" dirty="0">
                <a:latin typeface="Times New Roman" pitchFamily="18" charset="0"/>
                <a:cs typeface="Times New Roman" pitchFamily="18" charset="0"/>
              </a:rPr>
              <a:t> where specialist obstetrician-</a:t>
            </a:r>
            <a:r>
              <a:rPr lang="en-US" sz="2400" dirty="0" err="1">
                <a:latin typeface="Times New Roman" pitchFamily="18" charset="0"/>
                <a:cs typeface="Times New Roman" pitchFamily="18" charset="0"/>
              </a:rPr>
              <a:t>gynaecologists</a:t>
            </a:r>
            <a:r>
              <a:rPr lang="en-US" sz="2400" dirty="0">
                <a:latin typeface="Times New Roman" pitchFamily="18" charset="0"/>
                <a:cs typeface="Times New Roman" pitchFamily="18" charset="0"/>
              </a:rPr>
              <a:t> are available. </a:t>
            </a:r>
          </a:p>
          <a:p>
            <a:pPr algn="just">
              <a:buFont typeface="Wingdings" pitchFamily="2" charset="2"/>
              <a:buChar char="Ø"/>
            </a:pPr>
            <a:r>
              <a:rPr lang="en-US" sz="2400" dirty="0">
                <a:latin typeface="Times New Roman" pitchFamily="18" charset="0"/>
                <a:cs typeface="Times New Roman" pitchFamily="18" charset="0"/>
              </a:rPr>
              <a:t>The short operating time, shorter stay in hospital and a small scar are some of the attractive features of this operation. </a:t>
            </a:r>
          </a:p>
          <a:p>
            <a:pPr>
              <a:buFont typeface="Wingdings" pitchFamily="2" charset="2"/>
              <a:buChar char="Ø"/>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99041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lstStyle/>
          <a:p>
            <a:pPr marL="0" indent="0" algn="ctr">
              <a:buNone/>
            </a:pPr>
            <a:r>
              <a:rPr lang="en-US" b="1" u="sng" dirty="0">
                <a:latin typeface="Times New Roman" pitchFamily="18" charset="0"/>
                <a:cs typeface="Times New Roman" pitchFamily="18" charset="0"/>
              </a:rPr>
              <a:t>Patient Selection</a:t>
            </a:r>
          </a:p>
          <a:p>
            <a:pPr algn="just">
              <a:buFont typeface="Wingdings" pitchFamily="2" charset="2"/>
              <a:buChar char="Ø"/>
            </a:pPr>
            <a:r>
              <a:rPr lang="en-US" sz="2400" dirty="0">
                <a:latin typeface="Times New Roman" pitchFamily="18" charset="0"/>
                <a:cs typeface="Times New Roman" pitchFamily="18" charset="0"/>
              </a:rPr>
              <a:t>Laparoscopy is not advisable for postpartum patients for 6 weeks following delivery; however, it can be done as a concurrent procedure to MTP </a:t>
            </a:r>
            <a:r>
              <a:rPr lang="en-US" sz="2400" dirty="0" err="1">
                <a:latin typeface="Times New Roman" pitchFamily="18" charset="0"/>
                <a:cs typeface="Times New Roman" pitchFamily="18" charset="0"/>
              </a:rPr>
              <a:t>Haemoglobin</a:t>
            </a:r>
            <a:r>
              <a:rPr lang="en-US" sz="2400" dirty="0">
                <a:latin typeface="Times New Roman" pitchFamily="18" charset="0"/>
                <a:cs typeface="Times New Roman" pitchFamily="18" charset="0"/>
              </a:rPr>
              <a:t> per cent should not be less than 8. </a:t>
            </a:r>
          </a:p>
          <a:p>
            <a:pPr algn="just">
              <a:buFont typeface="Wingdings" pitchFamily="2" charset="2"/>
              <a:buChar char="Ø"/>
            </a:pPr>
            <a:r>
              <a:rPr lang="en-US" sz="2400" dirty="0">
                <a:latin typeface="Times New Roman" pitchFamily="18" charset="0"/>
                <a:cs typeface="Times New Roman" pitchFamily="18" charset="0"/>
              </a:rPr>
              <a:t>There should be no associated medical disorders such as heart disease, respiratory disease, diabetes and hypertension.</a:t>
            </a:r>
          </a:p>
          <a:p>
            <a:pPr algn="just">
              <a:buFont typeface="Wingdings" pitchFamily="2" charset="2"/>
              <a:buChar char="Ø"/>
            </a:pPr>
            <a:r>
              <a:rPr lang="en-US" sz="2400" dirty="0">
                <a:latin typeface="Times New Roman" pitchFamily="18" charset="0"/>
                <a:cs typeface="Times New Roman" pitchFamily="18" charset="0"/>
              </a:rPr>
              <a:t> It is recommended that the patient be kept in hospital for a minimum of 48 hours after the operation. </a:t>
            </a:r>
          </a:p>
          <a:p>
            <a:pPr algn="just">
              <a:buFont typeface="Wingdings" pitchFamily="2" charset="2"/>
              <a:buChar char="Ø"/>
            </a:pPr>
            <a:r>
              <a:rPr lang="en-US" sz="2400" dirty="0">
                <a:latin typeface="Times New Roman" pitchFamily="18" charset="0"/>
                <a:cs typeface="Times New Roman" pitchFamily="18" charset="0"/>
              </a:rPr>
              <a:t>The cases are required to be followed-up by health workers (F) LHVs in their respective areas once between 7-10 days after the operation, and once again between 12 and 18 months after the operation. </a:t>
            </a:r>
          </a:p>
          <a:p>
            <a:pPr marL="0" indent="0" algn="just">
              <a:buNone/>
            </a:pPr>
            <a:endParaRPr lang="en-US" sz="24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3135499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marL="0" indent="0">
              <a:buNone/>
            </a:pPr>
            <a:r>
              <a:rPr lang="en-US" sz="2400" b="1" dirty="0">
                <a:latin typeface="Times New Roman" pitchFamily="18" charset="0"/>
                <a:cs typeface="Times New Roman" pitchFamily="18" charset="0"/>
              </a:rPr>
              <a:t>2. </a:t>
            </a:r>
            <a:r>
              <a:rPr lang="en-US" sz="2400" b="1" u="sng" dirty="0" err="1">
                <a:latin typeface="Times New Roman" pitchFamily="18" charset="0"/>
                <a:cs typeface="Times New Roman" pitchFamily="18" charset="0"/>
              </a:rPr>
              <a:t>Minilap</a:t>
            </a:r>
            <a:r>
              <a:rPr lang="en-US" sz="2400" b="1" u="sng" dirty="0">
                <a:latin typeface="Times New Roman" pitchFamily="18" charset="0"/>
                <a:cs typeface="Times New Roman" pitchFamily="18" charset="0"/>
              </a:rPr>
              <a:t> Operation</a:t>
            </a:r>
            <a:r>
              <a:rPr lang="en-US" sz="2400" b="1" dirty="0">
                <a:latin typeface="Times New Roman" pitchFamily="18" charset="0"/>
                <a:cs typeface="Times New Roman" pitchFamily="18" charset="0"/>
              </a:rPr>
              <a:t> :</a:t>
            </a:r>
          </a:p>
          <a:p>
            <a:pPr marL="0" indent="0">
              <a:buNone/>
            </a:pPr>
            <a:endParaRPr lang="en-US" sz="2400" b="1" dirty="0">
              <a:latin typeface="Times New Roman" pitchFamily="18" charset="0"/>
              <a:cs typeface="Times New Roman" pitchFamily="18" charset="0"/>
            </a:endParaRPr>
          </a:p>
          <a:p>
            <a:pPr algn="just">
              <a:buFont typeface="Wingdings" pitchFamily="2" charset="2"/>
              <a:buChar char="Ø"/>
            </a:pPr>
            <a:r>
              <a:rPr lang="en-US" sz="2400" dirty="0" err="1">
                <a:latin typeface="Times New Roman" pitchFamily="18" charset="0"/>
                <a:cs typeface="Times New Roman" pitchFamily="18" charset="0"/>
              </a:rPr>
              <a:t>Minilaparotomy</a:t>
            </a:r>
            <a:r>
              <a:rPr lang="en-US" sz="2400" dirty="0">
                <a:latin typeface="Times New Roman" pitchFamily="18" charset="0"/>
                <a:cs typeface="Times New Roman" pitchFamily="18" charset="0"/>
              </a:rPr>
              <a:t> is a modification of abdominal </a:t>
            </a:r>
            <a:r>
              <a:rPr lang="en-US" sz="2400" dirty="0" err="1">
                <a:latin typeface="Times New Roman" pitchFamily="18" charset="0"/>
                <a:cs typeface="Times New Roman" pitchFamily="18" charset="0"/>
              </a:rPr>
              <a:t>tubectomy</a:t>
            </a:r>
            <a:r>
              <a:rPr lang="en-US" sz="2400" dirty="0">
                <a:latin typeface="Times New Roman" pitchFamily="18" charset="0"/>
                <a:cs typeface="Times New Roman" pitchFamily="18" charset="0"/>
              </a:rPr>
              <a:t>. </a:t>
            </a:r>
          </a:p>
          <a:p>
            <a:pPr algn="just">
              <a:buFont typeface="Wingdings" pitchFamily="2" charset="2"/>
              <a:buChar char="Ø"/>
            </a:pPr>
            <a:r>
              <a:rPr lang="en-US" sz="2400" dirty="0">
                <a:latin typeface="Times New Roman" pitchFamily="18" charset="0"/>
                <a:cs typeface="Times New Roman" pitchFamily="18" charset="0"/>
              </a:rPr>
              <a:t>It is a much simpler procedure requiring a smaller abdominal incision of only 2.5 to 3 cm conducted under local </a:t>
            </a:r>
            <a:r>
              <a:rPr lang="en-US" sz="2400" dirty="0" err="1">
                <a:latin typeface="Times New Roman" pitchFamily="18" charset="0"/>
                <a:cs typeface="Times New Roman" pitchFamily="18" charset="0"/>
              </a:rPr>
              <a:t>anaesthesia</a:t>
            </a:r>
            <a:r>
              <a:rPr lang="en-US" sz="2400" dirty="0">
                <a:latin typeface="Times New Roman" pitchFamily="18" charset="0"/>
                <a:cs typeface="Times New Roman" pitchFamily="18" charset="0"/>
              </a:rPr>
              <a:t>.</a:t>
            </a:r>
          </a:p>
          <a:p>
            <a:pPr algn="just">
              <a:buFont typeface="Wingdings" pitchFamily="2" charset="2"/>
              <a:buChar char="Ø"/>
            </a:pPr>
            <a:r>
              <a:rPr lang="en-US" sz="2400" dirty="0">
                <a:latin typeface="Times New Roman" pitchFamily="18" charset="0"/>
                <a:cs typeface="Times New Roman" pitchFamily="18" charset="0"/>
              </a:rPr>
              <a:t> The </a:t>
            </a:r>
            <a:r>
              <a:rPr lang="en-US" sz="2400" dirty="0" err="1">
                <a:latin typeface="Times New Roman" pitchFamily="18" charset="0"/>
                <a:cs typeface="Times New Roman" pitchFamily="18" charset="0"/>
              </a:rPr>
              <a:t>minilap</a:t>
            </a:r>
            <a:r>
              <a:rPr lang="en-US" sz="2400" dirty="0">
                <a:latin typeface="Times New Roman" pitchFamily="18" charset="0"/>
                <a:cs typeface="Times New Roman" pitchFamily="18" charset="0"/>
              </a:rPr>
              <a:t>/Pomeroy technique is considered a revolutionary procedure for female sterilization. </a:t>
            </a:r>
          </a:p>
          <a:p>
            <a:pPr algn="just">
              <a:buFont typeface="Wingdings" pitchFamily="2" charset="2"/>
              <a:buChar char="Ø"/>
            </a:pPr>
            <a:r>
              <a:rPr lang="en-US" sz="2400" dirty="0">
                <a:latin typeface="Times New Roman" pitchFamily="18" charset="0"/>
                <a:cs typeface="Times New Roman" pitchFamily="18" charset="0"/>
              </a:rPr>
              <a:t>It is also found to be a suitable procedure at the primary health </a:t>
            </a:r>
            <a:r>
              <a:rPr lang="en-US" sz="2400" dirty="0" err="1">
                <a:latin typeface="Times New Roman" pitchFamily="18" charset="0"/>
                <a:cs typeface="Times New Roman" pitchFamily="18" charset="0"/>
              </a:rPr>
              <a:t>centre</a:t>
            </a:r>
            <a:r>
              <a:rPr lang="en-US" sz="2400" dirty="0">
                <a:latin typeface="Times New Roman" pitchFamily="18" charset="0"/>
                <a:cs typeface="Times New Roman" pitchFamily="18" charset="0"/>
              </a:rPr>
              <a:t> level and in mass campaigns. </a:t>
            </a:r>
          </a:p>
          <a:p>
            <a:pPr algn="just">
              <a:buFont typeface="Wingdings" pitchFamily="2" charset="2"/>
              <a:buChar char="Ø"/>
            </a:pPr>
            <a:r>
              <a:rPr lang="en-US" sz="2400" dirty="0">
                <a:latin typeface="Times New Roman" pitchFamily="18" charset="0"/>
                <a:cs typeface="Times New Roman" pitchFamily="18" charset="0"/>
              </a:rPr>
              <a:t>It has the advantage over other methods with regard to safety, efficiency and ease in dealing with complications. </a:t>
            </a:r>
          </a:p>
          <a:p>
            <a:pPr algn="just">
              <a:buFont typeface="Wingdings" pitchFamily="2" charset="2"/>
              <a:buChar char="Ø"/>
            </a:pPr>
            <a:r>
              <a:rPr lang="en-US" sz="2400" dirty="0" err="1">
                <a:latin typeface="Times New Roman" pitchFamily="18" charset="0"/>
                <a:cs typeface="Times New Roman" pitchFamily="18" charset="0"/>
              </a:rPr>
              <a:t>Minilap</a:t>
            </a:r>
            <a:r>
              <a:rPr lang="en-US" sz="2400" dirty="0">
                <a:latin typeface="Times New Roman" pitchFamily="18" charset="0"/>
                <a:cs typeface="Times New Roman" pitchFamily="18" charset="0"/>
              </a:rPr>
              <a:t> operation is suitable for postpartum tubal sterilization. </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062420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1796682"/>
              </p:ext>
            </p:extLst>
          </p:nvPr>
        </p:nvGraphicFramePr>
        <p:xfrm>
          <a:off x="457200" y="127000"/>
          <a:ext cx="8229600" cy="6629400"/>
        </p:xfrm>
        <a:graphic>
          <a:graphicData uri="http://schemas.openxmlformats.org/drawingml/2006/table">
            <a:tbl>
              <a:tblPr firstRow="1" bandRow="1">
                <a:tableStyleId>{2D5ABB26-0587-4C30-8999-92F81FD0307C}</a:tableStyleId>
              </a:tblPr>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6502400">
                <a:tc>
                  <a:txBody>
                    <a:bodyPr/>
                    <a:lstStyle/>
                    <a:p>
                      <a:pPr algn="just"/>
                      <a:r>
                        <a:rPr lang="en-US" sz="1800" b="0" i="0" u="none" strike="noStrike" kern="1200" baseline="0" dirty="0">
                          <a:solidFill>
                            <a:schemeClr val="tx1"/>
                          </a:solidFill>
                          <a:latin typeface="Times New Roman" pitchFamily="18" charset="0"/>
                          <a:ea typeface="+mn-ea"/>
                          <a:cs typeface="Times New Roman" pitchFamily="18" charset="0"/>
                        </a:rPr>
                        <a:t>Michael E. J., Use of contraceptives methods among women in</a:t>
                      </a:r>
                    </a:p>
                    <a:p>
                      <a:pPr algn="just"/>
                      <a:r>
                        <a:rPr lang="en-US" sz="1800" b="0" i="0" u="none" strike="noStrike" kern="1200" baseline="0" dirty="0">
                          <a:solidFill>
                            <a:schemeClr val="tx1"/>
                          </a:solidFill>
                          <a:latin typeface="Times New Roman" pitchFamily="18" charset="0"/>
                          <a:ea typeface="+mn-ea"/>
                          <a:cs typeface="Times New Roman" pitchFamily="18" charset="0"/>
                        </a:rPr>
                        <a:t>Stable marital relations attending health</a:t>
                      </a:r>
                    </a:p>
                    <a:p>
                      <a:pPr algn="just"/>
                      <a:r>
                        <a:rPr lang="en-US" sz="1800" b="0" i="0" u="none" strike="noStrike" kern="1200" baseline="0" dirty="0">
                          <a:solidFill>
                            <a:schemeClr val="tx1"/>
                          </a:solidFill>
                          <a:latin typeface="Times New Roman" pitchFamily="18" charset="0"/>
                          <a:ea typeface="+mn-ea"/>
                          <a:cs typeface="Times New Roman" pitchFamily="18" charset="0"/>
                        </a:rPr>
                        <a:t>facilities in </a:t>
                      </a:r>
                      <a:r>
                        <a:rPr lang="en-US" sz="1800" b="0" i="0" u="none" strike="noStrike" kern="1200" baseline="0" dirty="0" err="1">
                          <a:solidFill>
                            <a:schemeClr val="tx1"/>
                          </a:solidFill>
                          <a:latin typeface="Times New Roman" pitchFamily="18" charset="0"/>
                          <a:ea typeface="+mn-ea"/>
                          <a:cs typeface="Times New Roman" pitchFamily="18" charset="0"/>
                        </a:rPr>
                        <a:t>Kahama</a:t>
                      </a:r>
                      <a:r>
                        <a:rPr lang="en-US" sz="1800" b="0" i="0" u="none" strike="noStrike" kern="1200" baseline="0" dirty="0">
                          <a:solidFill>
                            <a:schemeClr val="tx1"/>
                          </a:solidFill>
                          <a:latin typeface="Times New Roman" pitchFamily="18" charset="0"/>
                          <a:ea typeface="+mn-ea"/>
                          <a:cs typeface="Times New Roman" pitchFamily="18" charset="0"/>
                        </a:rPr>
                        <a:t> District, </a:t>
                      </a:r>
                      <a:r>
                        <a:rPr lang="en-US" sz="1800" b="0" i="0" u="none" strike="noStrike" kern="1200" baseline="0" dirty="0" err="1">
                          <a:solidFill>
                            <a:schemeClr val="tx1"/>
                          </a:solidFill>
                          <a:latin typeface="Times New Roman" pitchFamily="18" charset="0"/>
                          <a:ea typeface="+mn-ea"/>
                          <a:cs typeface="Times New Roman" pitchFamily="18" charset="0"/>
                        </a:rPr>
                        <a:t>Shinyanga</a:t>
                      </a:r>
                      <a:r>
                        <a:rPr lang="en-US" sz="1800" b="0" i="0" u="none" strike="noStrike" kern="1200" baseline="0" dirty="0">
                          <a:solidFill>
                            <a:schemeClr val="tx1"/>
                          </a:solidFill>
                          <a:latin typeface="Times New Roman" pitchFamily="18" charset="0"/>
                          <a:ea typeface="+mn-ea"/>
                          <a:cs typeface="Times New Roman" pitchFamily="18" charset="0"/>
                        </a:rPr>
                        <a:t> Region,</a:t>
                      </a:r>
                    </a:p>
                    <a:p>
                      <a:r>
                        <a:rPr lang="en-US" sz="1800" b="0" i="0" u="none" strike="noStrike" kern="1200" baseline="0" dirty="0">
                          <a:solidFill>
                            <a:schemeClr val="tx1"/>
                          </a:solidFill>
                          <a:latin typeface="Times New Roman" pitchFamily="18" charset="0"/>
                          <a:ea typeface="+mn-ea"/>
                          <a:cs typeface="Times New Roman" pitchFamily="18" charset="0"/>
                        </a:rPr>
                        <a:t>Tanzania. </a:t>
                      </a:r>
                      <a:r>
                        <a:rPr lang="en-US" sz="1800" b="0" i="0" u="none" strike="noStrike" kern="1200" baseline="0" dirty="0" err="1">
                          <a:solidFill>
                            <a:schemeClr val="tx1"/>
                          </a:solidFill>
                          <a:latin typeface="Times New Roman" pitchFamily="18" charset="0"/>
                          <a:ea typeface="+mn-ea"/>
                          <a:cs typeface="Times New Roman" pitchFamily="18" charset="0"/>
                        </a:rPr>
                        <a:t>Muhimbili</a:t>
                      </a:r>
                      <a:r>
                        <a:rPr lang="en-US" sz="1800" b="0" i="0" u="none" strike="noStrike" kern="1200" baseline="0" dirty="0">
                          <a:solidFill>
                            <a:schemeClr val="tx1"/>
                          </a:solidFill>
                          <a:latin typeface="Times New Roman" pitchFamily="18" charset="0"/>
                          <a:ea typeface="+mn-ea"/>
                          <a:cs typeface="Times New Roman" pitchFamily="18" charset="0"/>
                        </a:rPr>
                        <a:t> University of Health and Allied Sciences</a:t>
                      </a:r>
                    </a:p>
                    <a:p>
                      <a:r>
                        <a:rPr lang="en-US" sz="1800" b="0" i="0" u="none" strike="noStrike" kern="1200" baseline="0">
                          <a:solidFill>
                            <a:schemeClr val="tx1"/>
                          </a:solidFill>
                          <a:latin typeface="Times New Roman" pitchFamily="18" charset="0"/>
                          <a:ea typeface="+mn-ea"/>
                          <a:cs typeface="Times New Roman" pitchFamily="18" charset="0"/>
                        </a:rPr>
                        <a:t>2012.</a:t>
                      </a:r>
                      <a:endParaRPr lang="en-US" sz="1800" b="0" i="0" u="none" strike="noStrike" kern="1200" baseline="0" dirty="0">
                        <a:solidFill>
                          <a:schemeClr val="tx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dirty="0">
                          <a:latin typeface="Times New Roman" pitchFamily="18" charset="0"/>
                          <a:cs typeface="Times New Roman" pitchFamily="18" charset="0"/>
                        </a:rPr>
                        <a:t>Cross sectional Study(Low Level of Evidence)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600" b="0" i="0" u="none" strike="noStrike" kern="1200" baseline="0" dirty="0">
                          <a:solidFill>
                            <a:schemeClr val="tx1"/>
                          </a:solidFill>
                          <a:latin typeface="Times New Roman" pitchFamily="18" charset="0"/>
                          <a:ea typeface="+mn-ea"/>
                          <a:cs typeface="Times New Roman" pitchFamily="18" charset="0"/>
                        </a:rPr>
                        <a:t>A cross-sectional study on contraceptive methods use was conducted among</a:t>
                      </a:r>
                    </a:p>
                    <a:p>
                      <a:pPr algn="just"/>
                      <a:r>
                        <a:rPr lang="en-US" sz="1600" b="0" i="0" u="none" strike="noStrike" kern="1200" baseline="0" dirty="0">
                          <a:solidFill>
                            <a:schemeClr val="tx1"/>
                          </a:solidFill>
                          <a:latin typeface="Times New Roman" pitchFamily="18" charset="0"/>
                          <a:ea typeface="+mn-ea"/>
                          <a:cs typeface="Times New Roman" pitchFamily="18" charset="0"/>
                        </a:rPr>
                        <a:t>314 women and 20 service providers in ten wards from ten health facilities. Data were</a:t>
                      </a:r>
                    </a:p>
                    <a:p>
                      <a:pPr algn="just"/>
                      <a:r>
                        <a:rPr lang="en-US" sz="1600" b="0" i="0" u="none" strike="noStrike" kern="1200" baseline="0" dirty="0">
                          <a:solidFill>
                            <a:schemeClr val="tx1"/>
                          </a:solidFill>
                          <a:latin typeface="Times New Roman" pitchFamily="18" charset="0"/>
                          <a:ea typeface="+mn-ea"/>
                          <a:cs typeface="Times New Roman" pitchFamily="18" charset="0"/>
                        </a:rPr>
                        <a:t>collected using structured and in-depth interview questionnaires. Information gathered</a:t>
                      </a:r>
                    </a:p>
                    <a:p>
                      <a:pPr algn="just"/>
                      <a:r>
                        <a:rPr lang="en-US" sz="1600" b="0" i="0" u="none" strike="noStrike" kern="1200" baseline="0" dirty="0">
                          <a:solidFill>
                            <a:schemeClr val="tx1"/>
                          </a:solidFill>
                          <a:latin typeface="Times New Roman" pitchFamily="18" charset="0"/>
                          <a:ea typeface="+mn-ea"/>
                          <a:cs typeface="Times New Roman" pitchFamily="18" charset="0"/>
                        </a:rPr>
                        <a:t>included socio-demographic, socio – cultural characteristics, accessibility of</a:t>
                      </a:r>
                    </a:p>
                    <a:p>
                      <a:pPr algn="just"/>
                      <a:r>
                        <a:rPr lang="en-US" sz="1600" b="0" i="0" u="none" strike="noStrike" kern="1200" baseline="0" dirty="0">
                          <a:solidFill>
                            <a:schemeClr val="tx1"/>
                          </a:solidFill>
                          <a:latin typeface="Times New Roman" pitchFamily="18" charset="0"/>
                          <a:ea typeface="+mn-ea"/>
                          <a:cs typeface="Times New Roman" pitchFamily="18" charset="0"/>
                        </a:rPr>
                        <a:t>contraceptive methods, current use and access to information.</a:t>
                      </a:r>
                      <a:endParaRPr lang="en-US" sz="16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300" b="0" i="0" u="none" strike="noStrike" kern="1200" baseline="0" dirty="0">
                          <a:solidFill>
                            <a:schemeClr val="tx1"/>
                          </a:solidFill>
                          <a:latin typeface="Times New Roman" pitchFamily="18" charset="0"/>
                          <a:ea typeface="+mn-ea"/>
                          <a:cs typeface="Times New Roman" pitchFamily="18" charset="0"/>
                        </a:rPr>
                        <a:t>Thirty five percent of women in stable marital relations reported to be using</a:t>
                      </a:r>
                    </a:p>
                    <a:p>
                      <a:pPr algn="just"/>
                      <a:r>
                        <a:rPr lang="en-US" sz="1300" b="0" i="0" u="none" strike="noStrike" kern="1200" baseline="0" dirty="0">
                          <a:solidFill>
                            <a:schemeClr val="tx1"/>
                          </a:solidFill>
                          <a:latin typeface="Times New Roman" pitchFamily="18" charset="0"/>
                          <a:ea typeface="+mn-ea"/>
                          <a:cs typeface="Times New Roman" pitchFamily="18" charset="0"/>
                        </a:rPr>
                        <a:t>contraceptive methods. Highest (58%) use of contraceptives was reported among women</a:t>
                      </a:r>
                    </a:p>
                    <a:p>
                      <a:pPr algn="just"/>
                      <a:r>
                        <a:rPr lang="en-US" sz="1300" b="0" i="0" u="none" strike="noStrike" kern="1200" baseline="0" dirty="0">
                          <a:solidFill>
                            <a:schemeClr val="tx1"/>
                          </a:solidFill>
                          <a:latin typeface="Times New Roman" pitchFamily="18" charset="0"/>
                          <a:ea typeface="+mn-ea"/>
                          <a:cs typeface="Times New Roman" pitchFamily="18" charset="0"/>
                        </a:rPr>
                        <a:t>in formal employment. Factors found to be significantly associated with contraceptive</a:t>
                      </a:r>
                    </a:p>
                    <a:p>
                      <a:pPr algn="just"/>
                      <a:r>
                        <a:rPr lang="en-US" sz="1300" b="0" i="0" u="none" strike="noStrike" kern="1200" baseline="0" dirty="0">
                          <a:solidFill>
                            <a:schemeClr val="tx1"/>
                          </a:solidFill>
                          <a:latin typeface="Times New Roman" pitchFamily="18" charset="0"/>
                          <a:ea typeface="+mn-ea"/>
                          <a:cs typeface="Times New Roman" pitchFamily="18" charset="0"/>
                        </a:rPr>
                        <a:t>use were: education level, occupation, traditional cultural beliefs, and support from</a:t>
                      </a:r>
                    </a:p>
                    <a:p>
                      <a:pPr algn="just"/>
                      <a:r>
                        <a:rPr lang="en-US" sz="1300" b="0" i="0" u="none" strike="noStrike" kern="1200" baseline="0" dirty="0">
                          <a:solidFill>
                            <a:schemeClr val="tx1"/>
                          </a:solidFill>
                          <a:latin typeface="Times New Roman" pitchFamily="18" charset="0"/>
                          <a:ea typeface="+mn-ea"/>
                          <a:cs typeface="Times New Roman" pitchFamily="18" charset="0"/>
                        </a:rPr>
                        <a:t>husband/partners and access to information while religion, decision maker on desired</a:t>
                      </a:r>
                    </a:p>
                    <a:p>
                      <a:pPr algn="just"/>
                      <a:r>
                        <a:rPr lang="en-US" sz="1300" b="0" i="0" u="none" strike="noStrike" kern="1200" baseline="0" dirty="0">
                          <a:solidFill>
                            <a:schemeClr val="tx1"/>
                          </a:solidFill>
                          <a:latin typeface="Times New Roman" pitchFamily="18" charset="0"/>
                          <a:ea typeface="+mn-ea"/>
                          <a:cs typeface="Times New Roman" pitchFamily="18" charset="0"/>
                        </a:rPr>
                        <a:t>number of children in the family were not found to be significantly associated with the</a:t>
                      </a:r>
                    </a:p>
                    <a:p>
                      <a:pPr algn="just"/>
                      <a:r>
                        <a:rPr lang="en-US" sz="1300" b="0" i="0" u="none" strike="noStrike" kern="1200" baseline="0" dirty="0">
                          <a:solidFill>
                            <a:schemeClr val="tx1"/>
                          </a:solidFill>
                          <a:latin typeface="Times New Roman" pitchFamily="18" charset="0"/>
                          <a:ea typeface="+mn-ea"/>
                          <a:cs typeface="Times New Roman" pitchFamily="18" charset="0"/>
                        </a:rPr>
                        <a:t>use of contraceptive methods.</a:t>
                      </a:r>
                      <a:endParaRPr lang="en-US" sz="13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300" b="0" i="0" u="none" strike="noStrike" kern="1200" baseline="0" dirty="0">
                          <a:solidFill>
                            <a:schemeClr val="tx1"/>
                          </a:solidFill>
                          <a:latin typeface="Times New Roman" pitchFamily="18" charset="0"/>
                          <a:ea typeface="+mn-ea"/>
                          <a:cs typeface="Times New Roman" pitchFamily="18" charset="0"/>
                        </a:rPr>
                        <a:t>Prevalence of contraceptive use among women in stable marital relations is</a:t>
                      </a:r>
                    </a:p>
                    <a:p>
                      <a:pPr algn="just"/>
                      <a:r>
                        <a:rPr lang="en-US" sz="1300" b="0" i="0" u="none" strike="noStrike" kern="1200" baseline="0" dirty="0">
                          <a:solidFill>
                            <a:schemeClr val="tx1"/>
                          </a:solidFill>
                          <a:latin typeface="Times New Roman" pitchFamily="18" charset="0"/>
                          <a:ea typeface="+mn-ea"/>
                          <a:cs typeface="Times New Roman" pitchFamily="18" charset="0"/>
                        </a:rPr>
                        <a:t>34.5% than that in the general population of women with the age of 15 -49 years in</a:t>
                      </a:r>
                    </a:p>
                    <a:p>
                      <a:pPr algn="just"/>
                      <a:r>
                        <a:rPr lang="en-US" sz="1300" b="0" i="0" u="none" strike="noStrike" kern="1200" baseline="0" dirty="0" err="1">
                          <a:solidFill>
                            <a:schemeClr val="tx1"/>
                          </a:solidFill>
                          <a:latin typeface="Times New Roman" pitchFamily="18" charset="0"/>
                          <a:ea typeface="+mn-ea"/>
                          <a:cs typeface="Times New Roman" pitchFamily="18" charset="0"/>
                        </a:rPr>
                        <a:t>Kahama</a:t>
                      </a:r>
                      <a:r>
                        <a:rPr lang="en-US" sz="1300" b="0" i="0" u="none" strike="noStrike" kern="1200" baseline="0" dirty="0">
                          <a:solidFill>
                            <a:schemeClr val="tx1"/>
                          </a:solidFill>
                          <a:latin typeface="Times New Roman" pitchFamily="18" charset="0"/>
                          <a:ea typeface="+mn-ea"/>
                          <a:cs typeface="Times New Roman" pitchFamily="18" charset="0"/>
                        </a:rPr>
                        <a:t> district (16%, 2011 district report). Socio-demographic factors like education</a:t>
                      </a:r>
                    </a:p>
                    <a:p>
                      <a:pPr algn="just"/>
                      <a:r>
                        <a:rPr lang="en-US" sz="1300" b="0" i="0" u="none" strike="noStrike" kern="1200" baseline="0" dirty="0">
                          <a:solidFill>
                            <a:schemeClr val="tx1"/>
                          </a:solidFill>
                          <a:latin typeface="Times New Roman" pitchFamily="18" charset="0"/>
                          <a:ea typeface="+mn-ea"/>
                          <a:cs typeface="Times New Roman" pitchFamily="18" charset="0"/>
                        </a:rPr>
                        <a:t>level and occupation were found to influence the use of contraceptive methods among</a:t>
                      </a:r>
                    </a:p>
                    <a:p>
                      <a:pPr algn="just"/>
                      <a:r>
                        <a:rPr lang="en-US" sz="1300" b="0" i="0" u="none" strike="noStrike" kern="1200" baseline="0" dirty="0">
                          <a:solidFill>
                            <a:schemeClr val="tx1"/>
                          </a:solidFill>
                          <a:latin typeface="Times New Roman" pitchFamily="18" charset="0"/>
                          <a:ea typeface="+mn-ea"/>
                          <a:cs typeface="Times New Roman" pitchFamily="18" charset="0"/>
                        </a:rPr>
                        <a:t>women in stable marital relations. Moreover, socio-cultural factors like religious beliefs</a:t>
                      </a:r>
                    </a:p>
                    <a:p>
                      <a:pPr algn="just"/>
                      <a:r>
                        <a:rPr lang="en-US" sz="1300" b="0" i="0" u="none" strike="noStrike" kern="1200" baseline="0" dirty="0">
                          <a:solidFill>
                            <a:schemeClr val="tx1"/>
                          </a:solidFill>
                          <a:latin typeface="Times New Roman" pitchFamily="18" charset="0"/>
                          <a:ea typeface="+mn-ea"/>
                          <a:cs typeface="Times New Roman" pitchFamily="18" charset="0"/>
                        </a:rPr>
                        <a:t>and husband/partner support were also crucial in influencing the use of contraceptive</a:t>
                      </a:r>
                    </a:p>
                    <a:p>
                      <a:pPr algn="just"/>
                      <a:r>
                        <a:rPr lang="en-US" sz="1300" b="0" i="0" u="none" strike="noStrike" kern="1200" baseline="0" dirty="0">
                          <a:solidFill>
                            <a:schemeClr val="tx1"/>
                          </a:solidFill>
                          <a:latin typeface="Times New Roman" pitchFamily="18" charset="0"/>
                          <a:ea typeface="+mn-ea"/>
                          <a:cs typeface="Times New Roman" pitchFamily="18" charset="0"/>
                        </a:rPr>
                        <a:t>methods.</a:t>
                      </a:r>
                    </a:p>
                    <a:p>
                      <a:endParaRPr lang="en-US" sz="2200" b="0" i="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832234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lstStyle/>
          <a:p>
            <a:pPr marL="514350" indent="-514350">
              <a:buAutoNum type="arabicPeriod"/>
            </a:pPr>
            <a:r>
              <a:rPr lang="en-US" dirty="0">
                <a:latin typeface="Times New Roman" pitchFamily="18" charset="0"/>
                <a:cs typeface="Times New Roman" pitchFamily="18" charset="0"/>
              </a:rPr>
              <a:t>There are how many eligible couples per 1000 population in India?</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150-180</a:t>
            </a:r>
          </a:p>
          <a:p>
            <a:pPr marL="514350" indent="-514350">
              <a:buAutoNum type="alphaLcParenR"/>
            </a:pPr>
            <a:r>
              <a:rPr lang="en-US" dirty="0">
                <a:latin typeface="Times New Roman" pitchFamily="18" charset="0"/>
                <a:cs typeface="Times New Roman" pitchFamily="18" charset="0"/>
              </a:rPr>
              <a:t>155-185</a:t>
            </a:r>
          </a:p>
          <a:p>
            <a:pPr marL="514350" indent="-514350">
              <a:buAutoNum type="alphaLcParenR"/>
            </a:pPr>
            <a:r>
              <a:rPr lang="en-US" dirty="0">
                <a:latin typeface="Times New Roman" pitchFamily="18" charset="0"/>
                <a:cs typeface="Times New Roman" pitchFamily="18" charset="0"/>
              </a:rPr>
              <a:t>140-180</a:t>
            </a:r>
          </a:p>
          <a:p>
            <a:pPr marL="514350" indent="-514350">
              <a:buAutoNum type="alphaLcParenR"/>
            </a:pPr>
            <a:r>
              <a:rPr lang="en-US" dirty="0">
                <a:latin typeface="Times New Roman" pitchFamily="18" charset="0"/>
                <a:cs typeface="Times New Roman" pitchFamily="18" charset="0"/>
              </a:rPr>
              <a:t>130-180</a:t>
            </a:r>
          </a:p>
        </p:txBody>
      </p:sp>
    </p:spTree>
    <p:extLst>
      <p:ext uri="{BB962C8B-B14F-4D97-AF65-F5344CB8AC3E}">
        <p14:creationId xmlns:p14="http://schemas.microsoft.com/office/powerpoint/2010/main" val="6144346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lstStyle/>
          <a:p>
            <a:pPr marL="0" indent="0">
              <a:buNone/>
            </a:pPr>
            <a:r>
              <a:rPr lang="en-US" dirty="0">
                <a:latin typeface="Times New Roman" pitchFamily="18" charset="0"/>
                <a:cs typeface="Times New Roman" pitchFamily="18" charset="0"/>
              </a:rPr>
              <a:t>2. Failure rate of Male Condom is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3-4/HWY</a:t>
            </a:r>
          </a:p>
          <a:p>
            <a:pPr marL="514350" indent="-514350">
              <a:buAutoNum type="alphaLcParenR"/>
            </a:pPr>
            <a:r>
              <a:rPr lang="en-US" dirty="0">
                <a:latin typeface="Times New Roman" pitchFamily="18" charset="0"/>
                <a:cs typeface="Times New Roman" pitchFamily="18" charset="0"/>
              </a:rPr>
              <a:t>2-3/HWY</a:t>
            </a:r>
          </a:p>
          <a:p>
            <a:pPr marL="514350" indent="-514350">
              <a:buAutoNum type="alphaLcParenR"/>
            </a:pPr>
            <a:r>
              <a:rPr lang="en-US" dirty="0">
                <a:latin typeface="Times New Roman" pitchFamily="18" charset="0"/>
                <a:cs typeface="Times New Roman" pitchFamily="18" charset="0"/>
              </a:rPr>
              <a:t>1-2/HWY</a:t>
            </a:r>
          </a:p>
          <a:p>
            <a:pPr marL="514350" indent="-514350">
              <a:buAutoNum type="alphaLcParenR"/>
            </a:pPr>
            <a:r>
              <a:rPr lang="en-US" dirty="0">
                <a:latin typeface="Times New Roman" pitchFamily="18" charset="0"/>
                <a:cs typeface="Times New Roman" pitchFamily="18" charset="0"/>
              </a:rPr>
              <a:t>2-4/HWY </a:t>
            </a:r>
          </a:p>
        </p:txBody>
      </p:sp>
    </p:spTree>
    <p:extLst>
      <p:ext uri="{BB962C8B-B14F-4D97-AF65-F5344CB8AC3E}">
        <p14:creationId xmlns:p14="http://schemas.microsoft.com/office/powerpoint/2010/main" val="2651050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buNone/>
            </a:pPr>
            <a:r>
              <a:rPr lang="en-US" dirty="0">
                <a:latin typeface="Times New Roman" pitchFamily="18" charset="0"/>
                <a:cs typeface="Times New Roman" pitchFamily="18" charset="0"/>
              </a:rPr>
              <a:t>3. One of the absolute contraindication for insertion of IUCD is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Anaemia</a:t>
            </a:r>
          </a:p>
          <a:p>
            <a:pPr marL="514350" indent="-514350">
              <a:buAutoNum type="alphaLcParenR"/>
            </a:pPr>
            <a:r>
              <a:rPr lang="en-US" dirty="0">
                <a:latin typeface="Times New Roman" pitchFamily="18" charset="0"/>
                <a:cs typeface="Times New Roman" pitchFamily="18" charset="0"/>
              </a:rPr>
              <a:t>Menorrhagia</a:t>
            </a:r>
          </a:p>
          <a:p>
            <a:pPr marL="514350" indent="-514350">
              <a:buAutoNum type="alphaLcParenR"/>
            </a:pPr>
            <a:r>
              <a:rPr lang="en-US" dirty="0">
                <a:latin typeface="Times New Roman" pitchFamily="18" charset="0"/>
                <a:cs typeface="Times New Roman" pitchFamily="18" charset="0"/>
              </a:rPr>
              <a:t>PID</a:t>
            </a:r>
          </a:p>
          <a:p>
            <a:pPr marL="514350" indent="-514350">
              <a:buAutoNum type="alphaLcParenR"/>
            </a:pPr>
            <a:r>
              <a:rPr lang="en-US" dirty="0">
                <a:latin typeface="Times New Roman" pitchFamily="18" charset="0"/>
                <a:cs typeface="Times New Roman" pitchFamily="18" charset="0"/>
              </a:rPr>
              <a:t>Fibroids</a:t>
            </a:r>
          </a:p>
          <a:p>
            <a:pPr marL="0" indent="0">
              <a:buNone/>
            </a:pPr>
            <a:endParaRPr lang="en-US" u="sng"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2822607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5821363"/>
          </a:xfrm>
        </p:spPr>
        <p:txBody>
          <a:bodyPr/>
          <a:lstStyle/>
          <a:p>
            <a:pPr marL="0" indent="0">
              <a:buNone/>
            </a:pPr>
            <a:r>
              <a:rPr lang="en-US" dirty="0">
                <a:latin typeface="Times New Roman" pitchFamily="18" charset="0"/>
                <a:cs typeface="Times New Roman" pitchFamily="18" charset="0"/>
              </a:rPr>
              <a:t>4. Which pill is good for nursing moms?</a:t>
            </a:r>
          </a:p>
          <a:p>
            <a:pPr marL="0" indent="0">
              <a:buNone/>
            </a:pPr>
            <a:endParaRPr lang="en-US" dirty="0">
              <a:latin typeface="Times New Roman" pitchFamily="18" charset="0"/>
              <a:cs typeface="Times New Roman" pitchFamily="18" charset="0"/>
            </a:endParaRPr>
          </a:p>
          <a:p>
            <a:pPr marL="514350" indent="-514350">
              <a:buAutoNum type="alphaLcParenR"/>
            </a:pPr>
            <a:r>
              <a:rPr lang="en-US" dirty="0">
                <a:latin typeface="Times New Roman" pitchFamily="18" charset="0"/>
                <a:cs typeface="Times New Roman" pitchFamily="18" charset="0"/>
              </a:rPr>
              <a:t>Progestogen pill</a:t>
            </a:r>
          </a:p>
          <a:p>
            <a:pPr marL="514350" indent="-514350">
              <a:buAutoNum type="alphaLcParenR"/>
            </a:pPr>
            <a:r>
              <a:rPr lang="en-US" dirty="0">
                <a:latin typeface="Times New Roman" pitchFamily="18" charset="0"/>
                <a:cs typeface="Times New Roman" pitchFamily="18" charset="0"/>
              </a:rPr>
              <a:t>Combined Oral Contraceptive pill</a:t>
            </a:r>
          </a:p>
          <a:p>
            <a:pPr marL="514350" indent="-514350">
              <a:buAutoNum type="alphaLcParenR"/>
            </a:pPr>
            <a:r>
              <a:rPr lang="en-US" dirty="0">
                <a:latin typeface="Times New Roman" pitchFamily="18" charset="0"/>
                <a:cs typeface="Times New Roman" pitchFamily="18" charset="0"/>
              </a:rPr>
              <a:t>Estrogen pill</a:t>
            </a:r>
          </a:p>
          <a:p>
            <a:pPr marL="514350" indent="-514350">
              <a:buAutoNum type="alphaLcParenR"/>
            </a:pPr>
            <a:r>
              <a:rPr lang="en-US" dirty="0">
                <a:latin typeface="Times New Roman" pitchFamily="18" charset="0"/>
                <a:cs typeface="Times New Roman" pitchFamily="18" charset="0"/>
              </a:rPr>
              <a:t>Progesterone only pill</a:t>
            </a:r>
          </a:p>
          <a:p>
            <a:pPr marL="514350" indent="-514350">
              <a:buAutoNum type="alphaLcParenR"/>
            </a:pPr>
            <a:endParaRPr lang="en-US" dirty="0">
              <a:latin typeface="Times New Roman" pitchFamily="18" charset="0"/>
              <a:cs typeface="Times New Roman" pitchFamily="18" charset="0"/>
            </a:endParaRPr>
          </a:p>
          <a:p>
            <a:pPr marL="0" indent="0">
              <a:buNone/>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756161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Objectives</a:t>
            </a:r>
          </a:p>
        </p:txBody>
      </p:sp>
      <p:sp>
        <p:nvSpPr>
          <p:cNvPr id="3" name="Content Placeholder 2"/>
          <p:cNvSpPr>
            <a:spLocks noGrp="1"/>
          </p:cNvSpPr>
          <p:nvPr>
            <p:ph idx="1"/>
          </p:nvPr>
        </p:nvSpPr>
        <p:spPr/>
        <p:txBody>
          <a:bodyPr>
            <a:normAutofit/>
          </a:bodyPr>
          <a:lstStyle/>
          <a:p>
            <a:pPr marL="514350" indent="-514350">
              <a:buAutoNum type="arabicPeriod"/>
            </a:pPr>
            <a:endParaRPr lang="en-US" sz="2800" dirty="0">
              <a:latin typeface="Times New Roman" pitchFamily="18" charset="0"/>
              <a:cs typeface="Times New Roman" pitchFamily="18" charset="0"/>
            </a:endParaRPr>
          </a:p>
          <a:p>
            <a:pPr marL="514350" indent="-514350">
              <a:buAutoNum type="arabicPeriod"/>
            </a:pPr>
            <a:r>
              <a:rPr lang="en-US" sz="2800" dirty="0">
                <a:latin typeface="Times New Roman" pitchFamily="18" charset="0"/>
                <a:cs typeface="Times New Roman" pitchFamily="18" charset="0"/>
              </a:rPr>
              <a:t>to avoid unwanted births </a:t>
            </a:r>
          </a:p>
          <a:p>
            <a:pPr marL="514350" indent="-514350">
              <a:buAutoNum type="arabicPeriod"/>
            </a:pPr>
            <a:r>
              <a:rPr lang="en-US" sz="2800" dirty="0">
                <a:latin typeface="Times New Roman" pitchFamily="18" charset="0"/>
                <a:cs typeface="Times New Roman" pitchFamily="18" charset="0"/>
              </a:rPr>
              <a:t>to bring about wanted births </a:t>
            </a:r>
          </a:p>
          <a:p>
            <a:pPr marL="514350" indent="-514350">
              <a:buAutoNum type="arabicPeriod"/>
            </a:pPr>
            <a:r>
              <a:rPr lang="en-US" sz="2800" dirty="0">
                <a:latin typeface="Times New Roman" pitchFamily="18" charset="0"/>
                <a:cs typeface="Times New Roman" pitchFamily="18" charset="0"/>
              </a:rPr>
              <a:t>to regulate the intervals between pregnancies </a:t>
            </a:r>
          </a:p>
          <a:p>
            <a:pPr marL="514350" indent="-514350">
              <a:buAutoNum type="arabicPeriod"/>
            </a:pPr>
            <a:r>
              <a:rPr lang="en-US" sz="2800" dirty="0">
                <a:latin typeface="Times New Roman" pitchFamily="18" charset="0"/>
                <a:cs typeface="Times New Roman" pitchFamily="18" charset="0"/>
              </a:rPr>
              <a:t>to control the time at which births occur in relation to the ages of the parent</a:t>
            </a:r>
          </a:p>
          <a:p>
            <a:pPr marL="514350" indent="-514350">
              <a:buAutoNum type="arabicPeriod"/>
            </a:pPr>
            <a:r>
              <a:rPr lang="en-US" sz="2800" dirty="0">
                <a:latin typeface="Times New Roman" pitchFamily="18" charset="0"/>
                <a:cs typeface="Times New Roman" pitchFamily="18" charset="0"/>
              </a:rPr>
              <a:t>to determine the number of children in the family</a:t>
            </a:r>
          </a:p>
        </p:txBody>
      </p:sp>
    </p:spTree>
    <p:extLst>
      <p:ext uri="{BB962C8B-B14F-4D97-AF65-F5344CB8AC3E}">
        <p14:creationId xmlns:p14="http://schemas.microsoft.com/office/powerpoint/2010/main" val="39972387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457200"/>
            <a:ext cx="8229600" cy="5668963"/>
          </a:xfrm>
        </p:spPr>
        <p:txBody>
          <a:bodyPr/>
          <a:lstStyle/>
          <a:p>
            <a:pPr marL="0" indent="0" algn="just">
              <a:buNone/>
            </a:pPr>
            <a:r>
              <a:rPr lang="en-US" dirty="0">
                <a:latin typeface="Times New Roman" pitchFamily="18" charset="0"/>
                <a:cs typeface="Times New Roman" pitchFamily="18" charset="0"/>
              </a:rPr>
              <a:t>5. For sterilization the motivated couple should have at least _____ children at  the time of sterilization</a:t>
            </a:r>
          </a:p>
          <a:p>
            <a:pPr marL="0" indent="0" algn="just">
              <a:buNone/>
            </a:pPr>
            <a:r>
              <a:rPr lang="en-US" dirty="0">
                <a:latin typeface="Times New Roman" pitchFamily="18" charset="0"/>
                <a:cs typeface="Times New Roman" pitchFamily="18" charset="0"/>
              </a:rPr>
              <a:t> </a:t>
            </a:r>
          </a:p>
          <a:p>
            <a:pPr marL="514350" indent="-514350" algn="just">
              <a:buAutoNum type="alphaLcParenR"/>
            </a:pPr>
            <a:r>
              <a:rPr lang="en-US" dirty="0">
                <a:latin typeface="Times New Roman" pitchFamily="18" charset="0"/>
                <a:cs typeface="Times New Roman" pitchFamily="18" charset="0"/>
              </a:rPr>
              <a:t>2</a:t>
            </a:r>
          </a:p>
          <a:p>
            <a:pPr marL="514350" indent="-514350" algn="just">
              <a:buAutoNum type="alphaLcParenR"/>
            </a:pPr>
            <a:r>
              <a:rPr lang="en-US" dirty="0">
                <a:latin typeface="Times New Roman" pitchFamily="18" charset="0"/>
                <a:cs typeface="Times New Roman" pitchFamily="18" charset="0"/>
              </a:rPr>
              <a:t>3</a:t>
            </a:r>
          </a:p>
          <a:p>
            <a:pPr marL="514350" indent="-514350" algn="just">
              <a:buAutoNum type="alphaLcParenR"/>
            </a:pPr>
            <a:r>
              <a:rPr lang="en-US" dirty="0">
                <a:latin typeface="Times New Roman" pitchFamily="18" charset="0"/>
                <a:cs typeface="Times New Roman" pitchFamily="18" charset="0"/>
              </a:rPr>
              <a:t>1</a:t>
            </a:r>
          </a:p>
          <a:p>
            <a:pPr marL="514350" indent="-514350" algn="just">
              <a:buAutoNum type="alphaLcParenR"/>
            </a:pPr>
            <a:r>
              <a:rPr lang="en-US" dirty="0">
                <a:latin typeface="Times New Roman" pitchFamily="18" charset="0"/>
                <a:cs typeface="Times New Roman" pitchFamily="18" charset="0"/>
              </a:rPr>
              <a:t>4</a:t>
            </a:r>
          </a:p>
          <a:p>
            <a:pPr marL="514350" indent="-514350" algn="just">
              <a:buAutoNum type="alphaLcParenR"/>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58251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04800"/>
            <a:ext cx="8229600" cy="6324600"/>
          </a:xfrm>
        </p:spPr>
        <p:txBody>
          <a:bodyPr>
            <a:normAutofit/>
          </a:bodyPr>
          <a:lstStyle/>
          <a:p>
            <a:pPr marL="0" indent="0" algn="ctr">
              <a:buNone/>
            </a:pPr>
            <a:r>
              <a:rPr lang="en-US" b="1" u="sng" dirty="0">
                <a:latin typeface="Times New Roman" pitchFamily="18" charset="0"/>
                <a:cs typeface="Times New Roman" pitchFamily="18" charset="0"/>
              </a:rPr>
              <a:t>Eligible Couples</a:t>
            </a:r>
          </a:p>
          <a:p>
            <a:pPr marL="0" indent="0" algn="ctr">
              <a:buNone/>
            </a:pPr>
            <a:endParaRPr lang="en-US" sz="2000" b="1" u="sng" dirty="0">
              <a:latin typeface="Times New Roman" pitchFamily="18" charset="0"/>
              <a:cs typeface="Times New Roman" pitchFamily="18" charset="0"/>
            </a:endParaRPr>
          </a:p>
          <a:p>
            <a:pPr algn="just">
              <a:buFont typeface="Wingdings" pitchFamily="2" charset="2"/>
              <a:buChar char="Ø"/>
            </a:pPr>
            <a:r>
              <a:rPr lang="en-US" sz="2400" dirty="0">
                <a:latin typeface="Times New Roman" pitchFamily="18" charset="0"/>
                <a:cs typeface="Times New Roman" pitchFamily="18" charset="0"/>
              </a:rPr>
              <a:t>An "eligible couple" refers to a currently married couple wherein the wife is in the reproductive age, which is generally assumed to lie between the ages of 15 and 45. </a:t>
            </a:r>
          </a:p>
          <a:p>
            <a:pPr algn="just">
              <a:buFont typeface="Wingdings" pitchFamily="2" charset="2"/>
              <a:buChar char="Ø"/>
            </a:pPr>
            <a:r>
              <a:rPr lang="en-US" sz="2400" dirty="0">
                <a:latin typeface="Times New Roman" pitchFamily="18" charset="0"/>
                <a:cs typeface="Times New Roman" pitchFamily="18" charset="0"/>
              </a:rPr>
              <a:t>There will be at least 150 to 180 such couples per 1000 population in India. These couples are in need of family planning services. </a:t>
            </a:r>
          </a:p>
          <a:p>
            <a:pPr algn="just">
              <a:buFont typeface="Wingdings" pitchFamily="2" charset="2"/>
              <a:buChar char="Ø"/>
            </a:pPr>
            <a:r>
              <a:rPr lang="en-US" sz="2400" dirty="0">
                <a:latin typeface="Times New Roman" pitchFamily="18" charset="0"/>
                <a:cs typeface="Times New Roman" pitchFamily="18" charset="0"/>
              </a:rPr>
              <a:t>About 20 per cent of eligible couples are found in the age group 15­-24 years . </a:t>
            </a:r>
          </a:p>
          <a:p>
            <a:pPr algn="just">
              <a:buFont typeface="Wingdings" pitchFamily="2" charset="2"/>
              <a:buChar char="Ø"/>
            </a:pPr>
            <a:r>
              <a:rPr lang="en-US" sz="2400" dirty="0">
                <a:latin typeface="Times New Roman" pitchFamily="18" charset="0"/>
                <a:cs typeface="Times New Roman" pitchFamily="18" charset="0"/>
              </a:rPr>
              <a:t>On an average 2.5 million couples are joining the reproductive group every year. </a:t>
            </a:r>
          </a:p>
          <a:p>
            <a:pPr algn="just">
              <a:buFont typeface="Wingdings" pitchFamily="2" charset="2"/>
              <a:buChar char="Ø"/>
            </a:pPr>
            <a:r>
              <a:rPr lang="en-US" sz="2400" dirty="0">
                <a:latin typeface="Times New Roman" pitchFamily="18" charset="0"/>
                <a:cs typeface="Times New Roman" pitchFamily="18" charset="0"/>
              </a:rPr>
              <a:t>The "Eligible Couple Register" is a basic document for organizing family planning work. </a:t>
            </a:r>
          </a:p>
        </p:txBody>
      </p:sp>
    </p:spTree>
    <p:extLst>
      <p:ext uri="{BB962C8B-B14F-4D97-AF65-F5344CB8AC3E}">
        <p14:creationId xmlns:p14="http://schemas.microsoft.com/office/powerpoint/2010/main" val="238203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228600"/>
            <a:ext cx="8229600" cy="5897563"/>
          </a:xfrm>
        </p:spPr>
        <p:txBody>
          <a:bodyPr>
            <a:normAutofit/>
          </a:bodyPr>
          <a:lstStyle/>
          <a:p>
            <a:pPr marL="0" indent="0" algn="ctr">
              <a:buNone/>
            </a:pPr>
            <a:r>
              <a:rPr lang="en-US" b="1" u="sng" dirty="0">
                <a:latin typeface="Times New Roman" pitchFamily="18" charset="0"/>
                <a:cs typeface="Times New Roman" pitchFamily="18" charset="0"/>
              </a:rPr>
              <a:t>Target Couples</a:t>
            </a:r>
          </a:p>
          <a:p>
            <a:pPr algn="just">
              <a:buFont typeface="Wingdings" pitchFamily="2" charset="2"/>
              <a:buChar char="Ø"/>
            </a:pPr>
            <a:r>
              <a:rPr lang="en-US" sz="2400" dirty="0">
                <a:latin typeface="Times New Roman" pitchFamily="18" charset="0"/>
                <a:cs typeface="Times New Roman" pitchFamily="18" charset="0"/>
              </a:rPr>
              <a:t>In order to pin-point the couples who are a priority group within the broad definition of "eligible couples", the term "target couple" was coined. </a:t>
            </a:r>
          </a:p>
          <a:p>
            <a:pPr algn="just">
              <a:buFont typeface="Wingdings" pitchFamily="2" charset="2"/>
              <a:buChar char="Ø"/>
            </a:pPr>
            <a:r>
              <a:rPr lang="en-US" sz="2400" dirty="0">
                <a:latin typeface="Times New Roman" pitchFamily="18" charset="0"/>
                <a:cs typeface="Times New Roman" pitchFamily="18" charset="0"/>
              </a:rPr>
              <a:t>Hitherto, the term target couple was applied to couples who have had 2-3 living children, and family planning was largely directed to such couples. </a:t>
            </a:r>
          </a:p>
          <a:p>
            <a:pPr algn="just">
              <a:buFont typeface="Wingdings" pitchFamily="2" charset="2"/>
              <a:buChar char="Ø"/>
            </a:pPr>
            <a:r>
              <a:rPr lang="en-US" sz="2400" dirty="0">
                <a:latin typeface="Times New Roman" pitchFamily="18" charset="0"/>
                <a:cs typeface="Times New Roman" pitchFamily="18" charset="0"/>
              </a:rPr>
              <a:t>The definition of a target couple has been gradually enlarged to include families with one child or even newly married couples  with a view to develop acceptance of the idea of family planning from the earliest possible stage. </a:t>
            </a:r>
          </a:p>
          <a:p>
            <a:pPr algn="just">
              <a:buFont typeface="Wingdings" pitchFamily="2" charset="2"/>
              <a:buChar char="Ø"/>
            </a:pPr>
            <a:r>
              <a:rPr lang="en-US" sz="2400" dirty="0">
                <a:latin typeface="Times New Roman" pitchFamily="18" charset="0"/>
                <a:cs typeface="Times New Roman" pitchFamily="18" charset="0"/>
              </a:rPr>
              <a:t>In effect, the term target couple has lost its original meaning. The term eligible couple is now more widely used and has come to stay. </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89335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Contraceptive Methods</a:t>
            </a:r>
          </a:p>
        </p:txBody>
      </p:sp>
      <p:sp>
        <p:nvSpPr>
          <p:cNvPr id="3" name="Content Placeholder 2"/>
          <p:cNvSpPr>
            <a:spLocks noGrp="1"/>
          </p:cNvSpPr>
          <p:nvPr>
            <p:ph idx="1"/>
          </p:nvPr>
        </p:nvSpPr>
        <p:spPr>
          <a:xfrm>
            <a:off x="457200" y="1371600"/>
            <a:ext cx="8229600" cy="5334000"/>
          </a:xfrm>
        </p:spPr>
        <p:txBody>
          <a:bodyPr>
            <a:normAutofit/>
          </a:bodyPr>
          <a:lstStyle/>
          <a:p>
            <a:pPr marL="0" indent="0">
              <a:buNone/>
            </a:pPr>
            <a:r>
              <a:rPr lang="en-US" sz="2400" b="1" dirty="0">
                <a:latin typeface="Times New Roman" pitchFamily="18" charset="0"/>
                <a:cs typeface="Times New Roman" pitchFamily="18" charset="0"/>
              </a:rPr>
              <a:t>I  </a:t>
            </a:r>
            <a:r>
              <a:rPr lang="en-US" sz="2400" b="1" u="sng" dirty="0">
                <a:latin typeface="Times New Roman" pitchFamily="18" charset="0"/>
                <a:cs typeface="Times New Roman" pitchFamily="18" charset="0"/>
              </a:rPr>
              <a:t>Spacing Methods</a:t>
            </a:r>
          </a:p>
          <a:p>
            <a:pPr marL="0" indent="0">
              <a:buNone/>
            </a:pPr>
            <a:r>
              <a:rPr lang="en-US" sz="2400" dirty="0">
                <a:latin typeface="Times New Roman" pitchFamily="18" charset="0"/>
                <a:cs typeface="Times New Roman" pitchFamily="18" charset="0"/>
              </a:rPr>
              <a:t>1 Barrier Methods</a:t>
            </a:r>
          </a:p>
          <a:p>
            <a:pPr marL="514350" indent="-514350">
              <a:buAutoNum type="alphaLcParenR"/>
            </a:pPr>
            <a:r>
              <a:rPr lang="en-US" sz="2400" dirty="0">
                <a:latin typeface="Times New Roman" pitchFamily="18" charset="0"/>
                <a:cs typeface="Times New Roman" pitchFamily="18" charset="0"/>
              </a:rPr>
              <a:t>Physical Methods</a:t>
            </a:r>
          </a:p>
          <a:p>
            <a:pPr marL="514350" indent="-514350">
              <a:buAutoNum type="alphaLcParenR"/>
            </a:pPr>
            <a:r>
              <a:rPr lang="en-US" sz="2400" dirty="0">
                <a:latin typeface="Times New Roman" pitchFamily="18" charset="0"/>
                <a:cs typeface="Times New Roman" pitchFamily="18" charset="0"/>
              </a:rPr>
              <a:t>Chemical Methods</a:t>
            </a:r>
          </a:p>
          <a:p>
            <a:pPr marL="514350" indent="-514350">
              <a:buAutoNum type="alphaLcParenR"/>
            </a:pPr>
            <a:r>
              <a:rPr lang="en-US" sz="2400" dirty="0">
                <a:latin typeface="Times New Roman" pitchFamily="18" charset="0"/>
                <a:cs typeface="Times New Roman" pitchFamily="18" charset="0"/>
              </a:rPr>
              <a:t>Combined Methods</a:t>
            </a:r>
          </a:p>
          <a:p>
            <a:pPr marL="0" indent="0">
              <a:buNone/>
            </a:pPr>
            <a:r>
              <a:rPr lang="en-US" sz="2400" dirty="0">
                <a:latin typeface="Times New Roman" pitchFamily="18" charset="0"/>
                <a:cs typeface="Times New Roman" pitchFamily="18" charset="0"/>
              </a:rPr>
              <a:t>2 Intrauterine Devices</a:t>
            </a:r>
          </a:p>
          <a:p>
            <a:pPr marL="0" indent="0">
              <a:buNone/>
            </a:pPr>
            <a:r>
              <a:rPr lang="en-US" sz="2400" dirty="0">
                <a:latin typeface="Times New Roman" pitchFamily="18" charset="0"/>
                <a:cs typeface="Times New Roman" pitchFamily="18" charset="0"/>
              </a:rPr>
              <a:t>3 Hormonal Methods</a:t>
            </a:r>
          </a:p>
          <a:p>
            <a:pPr marL="0" indent="0">
              <a:buNone/>
            </a:pPr>
            <a:r>
              <a:rPr lang="en-US" sz="2400" dirty="0">
                <a:latin typeface="Times New Roman" pitchFamily="18" charset="0"/>
                <a:cs typeface="Times New Roman" pitchFamily="18" charset="0"/>
              </a:rPr>
              <a:t>4 Post </a:t>
            </a:r>
            <a:r>
              <a:rPr lang="en-US" sz="2400" dirty="0" err="1">
                <a:latin typeface="Times New Roman" pitchFamily="18" charset="0"/>
                <a:cs typeface="Times New Roman" pitchFamily="18" charset="0"/>
              </a:rPr>
              <a:t>conceptional</a:t>
            </a:r>
            <a:r>
              <a:rPr lang="en-US" sz="2400" dirty="0">
                <a:latin typeface="Times New Roman" pitchFamily="18" charset="0"/>
                <a:cs typeface="Times New Roman" pitchFamily="18" charset="0"/>
              </a:rPr>
              <a:t> Methods</a:t>
            </a:r>
          </a:p>
          <a:p>
            <a:pPr marL="0" indent="0">
              <a:buNone/>
            </a:pPr>
            <a:r>
              <a:rPr lang="en-US" sz="2400" dirty="0">
                <a:latin typeface="Times New Roman" pitchFamily="18" charset="0"/>
                <a:cs typeface="Times New Roman" pitchFamily="18" charset="0"/>
              </a:rPr>
              <a:t>5 Miscellaneous Methods</a:t>
            </a:r>
          </a:p>
          <a:p>
            <a:pPr marL="0" indent="0">
              <a:buNone/>
            </a:pPr>
            <a:r>
              <a:rPr lang="en-US" sz="2400" b="1" dirty="0">
                <a:latin typeface="Times New Roman" pitchFamily="18" charset="0"/>
                <a:cs typeface="Times New Roman" pitchFamily="18" charset="0"/>
              </a:rPr>
              <a:t>II </a:t>
            </a:r>
            <a:r>
              <a:rPr lang="en-US" sz="2400" b="1" u="sng" dirty="0">
                <a:latin typeface="Times New Roman" pitchFamily="18" charset="0"/>
                <a:cs typeface="Times New Roman" pitchFamily="18" charset="0"/>
              </a:rPr>
              <a:t>Terminal Methods</a:t>
            </a:r>
          </a:p>
          <a:p>
            <a:pPr marL="0" indent="0">
              <a:buNone/>
            </a:pPr>
            <a:r>
              <a:rPr lang="en-US" sz="2400" dirty="0">
                <a:latin typeface="Times New Roman" pitchFamily="18" charset="0"/>
                <a:cs typeface="Times New Roman" pitchFamily="18" charset="0"/>
              </a:rPr>
              <a:t>1 Male Sterilization</a:t>
            </a:r>
          </a:p>
          <a:p>
            <a:pPr marL="0" indent="0">
              <a:buNone/>
            </a:pPr>
            <a:r>
              <a:rPr lang="en-US" sz="2400" dirty="0">
                <a:latin typeface="Times New Roman" pitchFamily="18" charset="0"/>
                <a:cs typeface="Times New Roman" pitchFamily="18" charset="0"/>
              </a:rPr>
              <a:t>2 Female Sterilization</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06963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endParaRPr lang="en-US" dirty="0"/>
          </a:p>
        </p:txBody>
      </p:sp>
      <p:sp>
        <p:nvSpPr>
          <p:cNvPr id="3" name="Content Placeholder 2"/>
          <p:cNvSpPr>
            <a:spLocks noGrp="1"/>
          </p:cNvSpPr>
          <p:nvPr>
            <p:ph idx="1"/>
          </p:nvPr>
        </p:nvSpPr>
        <p:spPr>
          <a:xfrm>
            <a:off x="457200" y="381000"/>
            <a:ext cx="8229600" cy="5745163"/>
          </a:xfrm>
        </p:spPr>
        <p:txBody>
          <a:bodyPr>
            <a:normAutofit fontScale="92500" lnSpcReduction="10000"/>
          </a:bodyPr>
          <a:lstStyle/>
          <a:p>
            <a:pPr marL="0" indent="0" algn="ctr">
              <a:buNone/>
            </a:pPr>
            <a:r>
              <a:rPr lang="en-US" b="1" u="sng" dirty="0">
                <a:latin typeface="Times New Roman" pitchFamily="18" charset="0"/>
                <a:cs typeface="Times New Roman" pitchFamily="18" charset="0"/>
              </a:rPr>
              <a:t>Physical Methods</a:t>
            </a:r>
          </a:p>
          <a:p>
            <a:pPr marL="514350" indent="-514350">
              <a:buAutoNum type="arabicPeriod"/>
            </a:pPr>
            <a:r>
              <a:rPr lang="en-US" sz="2800" dirty="0">
                <a:latin typeface="Times New Roman" pitchFamily="18" charset="0"/>
                <a:cs typeface="Times New Roman" pitchFamily="18" charset="0"/>
              </a:rPr>
              <a:t>Male Condom – 2-3/HWY(Hundred Woman Years)</a:t>
            </a:r>
          </a:p>
          <a:p>
            <a:pPr marL="514350" indent="-514350">
              <a:buAutoNum type="arabicPeriod"/>
            </a:pPr>
            <a:r>
              <a:rPr lang="en-US" sz="2800" dirty="0">
                <a:latin typeface="Times New Roman" pitchFamily="18" charset="0"/>
                <a:cs typeface="Times New Roman" pitchFamily="18" charset="0"/>
              </a:rPr>
              <a:t>Female Condom – 5/HWY</a:t>
            </a:r>
          </a:p>
          <a:p>
            <a:pPr marL="514350" indent="-514350">
              <a:buAutoNum type="arabicPeriod"/>
            </a:pPr>
            <a:r>
              <a:rPr lang="en-US" sz="2800" dirty="0">
                <a:latin typeface="Times New Roman" pitchFamily="18" charset="0"/>
                <a:cs typeface="Times New Roman" pitchFamily="18" charset="0"/>
              </a:rPr>
              <a:t>Diaphragm – 6-12/HWY</a:t>
            </a:r>
          </a:p>
          <a:p>
            <a:pPr marL="514350" indent="-514350">
              <a:buAutoNum type="arabicPeriod"/>
            </a:pPr>
            <a:r>
              <a:rPr lang="en-US" sz="2800" dirty="0">
                <a:latin typeface="Times New Roman" pitchFamily="18" charset="0"/>
                <a:cs typeface="Times New Roman" pitchFamily="18" charset="0"/>
              </a:rPr>
              <a:t>Vaginal Sponge – </a:t>
            </a:r>
            <a:r>
              <a:rPr lang="en-US" sz="2800" dirty="0" err="1">
                <a:latin typeface="Times New Roman" pitchFamily="18" charset="0"/>
                <a:cs typeface="Times New Roman" pitchFamily="18" charset="0"/>
              </a:rPr>
              <a:t>Parous</a:t>
            </a:r>
            <a:r>
              <a:rPr lang="en-US" sz="2800" dirty="0">
                <a:latin typeface="Times New Roman" pitchFamily="18" charset="0"/>
                <a:cs typeface="Times New Roman" pitchFamily="18" charset="0"/>
              </a:rPr>
              <a:t> 20-40/HWY</a:t>
            </a:r>
          </a:p>
          <a:p>
            <a:pPr marL="0" indent="0">
              <a:buNone/>
            </a:pPr>
            <a:r>
              <a:rPr lang="en-US" sz="2800" dirty="0">
                <a:latin typeface="Times New Roman" pitchFamily="18" charset="0"/>
                <a:cs typeface="Times New Roman" pitchFamily="18" charset="0"/>
              </a:rPr>
              <a:t>                                   Nulliparous 9-20/HWY</a:t>
            </a:r>
          </a:p>
          <a:p>
            <a:pPr marL="0" indent="0" algn="ctr">
              <a:buNone/>
            </a:pPr>
            <a:endParaRPr lang="en-US" b="1" u="sng" dirty="0">
              <a:latin typeface="Times New Roman" pitchFamily="18" charset="0"/>
              <a:cs typeface="Times New Roman" pitchFamily="18" charset="0"/>
            </a:endParaRPr>
          </a:p>
          <a:p>
            <a:pPr marL="0" indent="0" algn="ctr">
              <a:buNone/>
            </a:pPr>
            <a:r>
              <a:rPr lang="en-US" b="1" u="sng" dirty="0">
                <a:latin typeface="Times New Roman" pitchFamily="18" charset="0"/>
                <a:cs typeface="Times New Roman" pitchFamily="18" charset="0"/>
              </a:rPr>
              <a:t>Chemical Methods</a:t>
            </a:r>
          </a:p>
          <a:p>
            <a:pPr marL="514350" indent="-514350">
              <a:buAutoNum type="arabicPeriod"/>
            </a:pPr>
            <a:r>
              <a:rPr lang="en-US" sz="2800" dirty="0">
                <a:latin typeface="Times New Roman" pitchFamily="18" charset="0"/>
                <a:cs typeface="Times New Roman" pitchFamily="18" charset="0"/>
              </a:rPr>
              <a:t>Foams</a:t>
            </a:r>
          </a:p>
          <a:p>
            <a:pPr marL="514350" indent="-514350">
              <a:buAutoNum type="arabicPeriod"/>
            </a:pPr>
            <a:r>
              <a:rPr lang="en-US" sz="2800" dirty="0" err="1">
                <a:latin typeface="Times New Roman" pitchFamily="18" charset="0"/>
                <a:cs typeface="Times New Roman" pitchFamily="18" charset="0"/>
              </a:rPr>
              <a:t>Creams,jellies</a:t>
            </a:r>
            <a:r>
              <a:rPr lang="en-US" sz="2800" dirty="0">
                <a:latin typeface="Times New Roman" pitchFamily="18" charset="0"/>
                <a:cs typeface="Times New Roman" pitchFamily="18" charset="0"/>
              </a:rPr>
              <a:t> and pastes</a:t>
            </a:r>
          </a:p>
          <a:p>
            <a:pPr marL="514350" indent="-514350">
              <a:buAutoNum type="arabicPeriod"/>
            </a:pPr>
            <a:r>
              <a:rPr lang="en-US" sz="2800" dirty="0">
                <a:latin typeface="Times New Roman" pitchFamily="18" charset="0"/>
                <a:cs typeface="Times New Roman" pitchFamily="18" charset="0"/>
              </a:rPr>
              <a:t>Suppositories</a:t>
            </a:r>
          </a:p>
          <a:p>
            <a:pPr marL="514350" indent="-514350">
              <a:buAutoNum type="arabicPeriod"/>
            </a:pPr>
            <a:r>
              <a:rPr lang="en-US" sz="2800" dirty="0">
                <a:latin typeface="Times New Roman" pitchFamily="18" charset="0"/>
                <a:cs typeface="Times New Roman" pitchFamily="18" charset="0"/>
              </a:rPr>
              <a:t>Soluble films</a:t>
            </a:r>
          </a:p>
        </p:txBody>
      </p:sp>
    </p:spTree>
    <p:extLst>
      <p:ext uri="{BB962C8B-B14F-4D97-AF65-F5344CB8AC3E}">
        <p14:creationId xmlns:p14="http://schemas.microsoft.com/office/powerpoint/2010/main" val="2062012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u="sng" dirty="0">
                <a:latin typeface="Times New Roman" pitchFamily="18" charset="0"/>
                <a:cs typeface="Times New Roman" pitchFamily="18" charset="0"/>
              </a:rPr>
              <a:t>Intra Uterine Devices</a:t>
            </a:r>
          </a:p>
        </p:txBody>
      </p:sp>
      <p:sp>
        <p:nvSpPr>
          <p:cNvPr id="3" name="Content Placeholder 2"/>
          <p:cNvSpPr>
            <a:spLocks noGrp="1"/>
          </p:cNvSpPr>
          <p:nvPr>
            <p:ph idx="1"/>
          </p:nvPr>
        </p:nvSpPr>
        <p:spPr/>
        <p:txBody>
          <a:bodyPr/>
          <a:lstStyle/>
          <a:p>
            <a:pPr marL="514350" indent="-514350">
              <a:buAutoNum type="alphaLcParenR"/>
            </a:pPr>
            <a:r>
              <a:rPr lang="en-US" dirty="0">
                <a:latin typeface="Times New Roman" pitchFamily="18" charset="0"/>
                <a:cs typeface="Times New Roman" pitchFamily="18" charset="0"/>
              </a:rPr>
              <a:t>First Generation – </a:t>
            </a:r>
            <a:r>
              <a:rPr lang="en-US" dirty="0" err="1">
                <a:latin typeface="Times New Roman" pitchFamily="18" charset="0"/>
                <a:cs typeface="Times New Roman" pitchFamily="18" charset="0"/>
              </a:rPr>
              <a:t>Lippes</a:t>
            </a:r>
            <a:r>
              <a:rPr lang="en-US" dirty="0">
                <a:latin typeface="Times New Roman" pitchFamily="18" charset="0"/>
                <a:cs typeface="Times New Roman" pitchFamily="18" charset="0"/>
              </a:rPr>
              <a:t> loop</a:t>
            </a:r>
          </a:p>
          <a:p>
            <a:pPr marL="514350" indent="-514350">
              <a:buAutoNum type="alphaLcParenR"/>
            </a:pPr>
            <a:r>
              <a:rPr lang="en-US" dirty="0">
                <a:latin typeface="Times New Roman" pitchFamily="18" charset="0"/>
                <a:cs typeface="Times New Roman" pitchFamily="18" charset="0"/>
              </a:rPr>
              <a:t>Second Generation – Copper -7,Copper T 200</a:t>
            </a:r>
          </a:p>
          <a:p>
            <a:pPr marL="514350" indent="-514350">
              <a:spcBef>
                <a:spcPts val="0"/>
              </a:spcBef>
              <a:buAutoNum type="alphaLcParenR"/>
            </a:pPr>
            <a:r>
              <a:rPr lang="en-US" dirty="0">
                <a:latin typeface="Times New Roman" pitchFamily="18" charset="0"/>
                <a:cs typeface="Times New Roman" pitchFamily="18" charset="0"/>
              </a:rPr>
              <a:t>Third Generation – LNG20(</a:t>
            </a:r>
            <a:r>
              <a:rPr lang="en-US" dirty="0" err="1">
                <a:latin typeface="Times New Roman" pitchFamily="18" charset="0"/>
                <a:cs typeface="Times New Roman" pitchFamily="18" charset="0"/>
              </a:rPr>
              <a:t>Mirena</a:t>
            </a:r>
            <a:r>
              <a:rPr lang="en-US" dirty="0">
                <a:latin typeface="Times New Roman" pitchFamily="18" charset="0"/>
                <a:cs typeface="Times New Roman" pitchFamily="18" charset="0"/>
              </a:rPr>
              <a:t>)</a:t>
            </a:r>
          </a:p>
          <a:p>
            <a:pPr marL="0" indent="0">
              <a:spcBef>
                <a:spcPts val="0"/>
              </a:spcBef>
              <a:buNone/>
            </a:pP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progestasert</a:t>
            </a:r>
            <a:r>
              <a:rPr lang="en-US" dirty="0">
                <a:latin typeface="Times New Roman" pitchFamily="18" charset="0"/>
                <a:cs typeface="Times New Roman" pitchFamily="18" charset="0"/>
              </a:rPr>
              <a:t>)</a:t>
            </a:r>
          </a:p>
          <a:p>
            <a:pPr marL="0" indent="0">
              <a:spcBef>
                <a:spcPts val="0"/>
              </a:spcBef>
              <a:buNone/>
            </a:pPr>
            <a:endParaRPr lang="en-US" dirty="0">
              <a:latin typeface="Times New Roman" pitchFamily="18" charset="0"/>
              <a:cs typeface="Times New Roman" pitchFamily="18" charset="0"/>
            </a:endParaRPr>
          </a:p>
          <a:p>
            <a:pPr marL="0" indent="0">
              <a:spcBef>
                <a:spcPts val="0"/>
              </a:spcBef>
              <a:buNone/>
            </a:pPr>
            <a:r>
              <a:rPr lang="en-US" dirty="0">
                <a:latin typeface="Times New Roman" pitchFamily="18" charset="0"/>
                <a:cs typeface="Times New Roman" pitchFamily="18" charset="0"/>
              </a:rPr>
              <a:t>Failure Rate – 0.2 – 3 %</a:t>
            </a:r>
          </a:p>
        </p:txBody>
      </p:sp>
    </p:spTree>
    <p:extLst>
      <p:ext uri="{BB962C8B-B14F-4D97-AF65-F5344CB8AC3E}">
        <p14:creationId xmlns:p14="http://schemas.microsoft.com/office/powerpoint/2010/main" val="1560918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TotalTime>
  <Words>2843</Words>
  <Application>Microsoft Office PowerPoint</Application>
  <PresentationFormat>On-screen Show (4:3)</PresentationFormat>
  <Paragraphs>337</Paragraphs>
  <Slides>40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40</vt:i4>
      </vt:variant>
    </vt:vector>
  </HeadingPairs>
  <TitlesOfParts>
    <vt:vector size="45" baseType="lpstr">
      <vt:lpstr>Arial</vt:lpstr>
      <vt:lpstr>Calibri</vt:lpstr>
      <vt:lpstr>Times New Roman</vt:lpstr>
      <vt:lpstr>Wingdings</vt:lpstr>
      <vt:lpstr>Office Theme</vt:lpstr>
      <vt:lpstr> </vt:lpstr>
      <vt:lpstr>Structured Learning Objectives</vt:lpstr>
      <vt:lpstr>Family Planning</vt:lpstr>
      <vt:lpstr>Objectives</vt:lpstr>
      <vt:lpstr> </vt:lpstr>
      <vt:lpstr> </vt:lpstr>
      <vt:lpstr>Contraceptive Methods</vt:lpstr>
      <vt:lpstr> </vt:lpstr>
      <vt:lpstr>Intra Uterine Devices</vt:lpstr>
      <vt:lpstr> </vt:lpstr>
      <vt:lpstr>Hormonal Contraceptives</vt:lpstr>
      <vt:lpstr> </vt:lpstr>
      <vt:lpstr> </vt:lpstr>
      <vt:lpstr> </vt:lpstr>
      <vt:lpstr> </vt:lpstr>
      <vt:lpstr> </vt:lpstr>
      <vt:lpstr> </vt:lpstr>
      <vt:lpstr>Injectable Contraceptives</vt:lpstr>
      <vt:lpstr> </vt:lpstr>
      <vt:lpstr>   </vt:lpstr>
      <vt:lpstr>Combined Injectable Contraceptives</vt:lpstr>
      <vt:lpstr>Subdermal Implants</vt:lpstr>
      <vt:lpstr>Vaginal Rings</vt:lpstr>
      <vt:lpstr> </vt:lpstr>
      <vt:lpstr>Guidelines for Sterilization</vt:lpstr>
      <vt:lpstr>Male Sterilization</vt:lpstr>
      <vt:lpstr> </vt:lpstr>
      <vt:lpstr>Complications</vt:lpstr>
      <vt:lpstr>Causes of Failure</vt:lpstr>
      <vt:lpstr>Post Operative Advice</vt:lpstr>
      <vt:lpstr>No Scalpel Vasectomy</vt:lpstr>
      <vt:lpstr>Female Sterilization</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
  <cp:lastModifiedBy>Maharshi Patel</cp:lastModifiedBy>
  <cp:revision>28</cp:revision>
  <dcterms:created xsi:type="dcterms:W3CDTF">2006-08-16T00:00:00Z</dcterms:created>
  <dcterms:modified xsi:type="dcterms:W3CDTF">2024-02-27T05:19:41Z</dcterms:modified>
</cp:coreProperties>
</file>