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85" r:id="rId3"/>
    <p:sldId id="263" r:id="rId4"/>
    <p:sldId id="287" r:id="rId5"/>
    <p:sldId id="286" r:id="rId6"/>
    <p:sldId id="291" r:id="rId7"/>
    <p:sldId id="288" r:id="rId8"/>
    <p:sldId id="289" r:id="rId9"/>
    <p:sldId id="290" r:id="rId10"/>
    <p:sldId id="258" r:id="rId11"/>
    <p:sldId id="282" r:id="rId12"/>
    <p:sldId id="292" r:id="rId13"/>
    <p:sldId id="293" r:id="rId14"/>
    <p:sldId id="294" r:id="rId15"/>
    <p:sldId id="295" r:id="rId16"/>
    <p:sldId id="296" r:id="rId17"/>
    <p:sldId id="297" r:id="rId18"/>
    <p:sldId id="298" r:id="rId19"/>
    <p:sldId id="299" r:id="rId20"/>
    <p:sldId id="264" r:id="rId21"/>
    <p:sldId id="284" r:id="rId22"/>
    <p:sldId id="271" r:id="rId23"/>
    <p:sldId id="275" r:id="rId24"/>
    <p:sldId id="276" r:id="rId25"/>
    <p:sldId id="300" r:id="rId26"/>
    <p:sldId id="301" r:id="rId27"/>
    <p:sldId id="302" r:id="rId28"/>
    <p:sldId id="280" r:id="rId29"/>
    <p:sldId id="279" r:id="rId30"/>
    <p:sldId id="30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4F481804-5F93-4844-90A4-D785B1FA213D}">
          <p14:sldIdLst>
            <p14:sldId id="257"/>
            <p14:sldId id="285"/>
            <p14:sldId id="263"/>
            <p14:sldId id="287"/>
            <p14:sldId id="286"/>
            <p14:sldId id="291"/>
            <p14:sldId id="288"/>
            <p14:sldId id="289"/>
            <p14:sldId id="290"/>
            <p14:sldId id="258"/>
            <p14:sldId id="282"/>
            <p14:sldId id="292"/>
            <p14:sldId id="293"/>
            <p14:sldId id="294"/>
            <p14:sldId id="295"/>
            <p14:sldId id="296"/>
            <p14:sldId id="297"/>
            <p14:sldId id="298"/>
            <p14:sldId id="299"/>
            <p14:sldId id="264"/>
            <p14:sldId id="284"/>
            <p14:sldId id="271"/>
            <p14:sldId id="275"/>
            <p14:sldId id="276"/>
            <p14:sldId id="300"/>
            <p14:sldId id="301"/>
            <p14:sldId id="302"/>
            <p14:sldId id="280"/>
            <p14:sldId id="279"/>
            <p14:sldId id="303"/>
            <p14:sldId id="304"/>
          </p14:sldIdLst>
        </p14:section>
        <p14:section name="Untitled Section" id="{B3E19AF7-556A-4AF6-81E9-9B43ADF5175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326899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130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42895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19097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393681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323116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14868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237327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105174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276414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35CCD-D65A-41E5-85B2-739290728FB0}"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33124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5CCD-D65A-41E5-85B2-739290728FB0}" type="datetimeFigureOut">
              <a:rPr lang="en-IN" smtClean="0"/>
              <a:pPr/>
              <a:t>27-11-2024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3308E-FEA5-479B-9043-828F2D7B5788}" type="slidenum">
              <a:rPr lang="en-IN" smtClean="0"/>
              <a:pPr/>
              <a:t>‹#›</a:t>
            </a:fld>
            <a:endParaRPr lang="en-IN"/>
          </a:p>
        </p:txBody>
      </p:sp>
    </p:spTree>
    <p:extLst>
      <p:ext uri="{BB962C8B-B14F-4D97-AF65-F5344CB8AC3E}">
        <p14:creationId xmlns:p14="http://schemas.microsoft.com/office/powerpoint/2010/main" xmlns="" val="329658378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20" y="2675731"/>
            <a:ext cx="10515600" cy="1325563"/>
          </a:xfrm>
        </p:spPr>
        <p:txBody>
          <a:bodyPr>
            <a:normAutofit/>
          </a:bodyPr>
          <a:lstStyle/>
          <a:p>
            <a:pPr algn="ctr"/>
            <a:r>
              <a:rPr lang="en-IN" sz="6600" b="1" u="sng" smtClean="0">
                <a:solidFill>
                  <a:schemeClr val="bg1"/>
                </a:solidFill>
                <a:latin typeface="+mn-lt"/>
              </a:rPr>
              <a:t>SUNSCREENS</a:t>
            </a:r>
            <a:endParaRPr lang="en-IN" sz="6600" b="1" u="sng" dirty="0">
              <a:solidFill>
                <a:schemeClr val="bg1"/>
              </a:solidFill>
              <a:latin typeface="+mn-lt"/>
            </a:endParaRPr>
          </a:p>
        </p:txBody>
      </p:sp>
      <p:sp>
        <p:nvSpPr>
          <p:cNvPr id="4" name="TextBox 3"/>
          <p:cNvSpPr txBox="1"/>
          <p:nvPr/>
        </p:nvSpPr>
        <p:spPr>
          <a:xfrm>
            <a:off x="3293706" y="4310743"/>
            <a:ext cx="5346441" cy="1323439"/>
          </a:xfrm>
          <a:prstGeom prst="rect">
            <a:avLst/>
          </a:prstGeom>
          <a:noFill/>
        </p:spPr>
        <p:txBody>
          <a:bodyPr wrap="square" rtlCol="0">
            <a:spAutoFit/>
          </a:bodyPr>
          <a:lstStyle/>
          <a:p>
            <a:pPr algn="ctr"/>
            <a:endParaRPr lang="en-IN" sz="2000" b="1" dirty="0" smtClean="0">
              <a:solidFill>
                <a:schemeClr val="bg1"/>
              </a:solidFill>
              <a:latin typeface="Calibri" panose="020F0502020204030204" pitchFamily="34" charset="0"/>
              <a:cs typeface="Calibri" panose="020F0502020204030204" pitchFamily="34" charset="0"/>
            </a:endParaRPr>
          </a:p>
          <a:p>
            <a:pPr algn="ctr"/>
            <a:r>
              <a:rPr lang="en-IN" sz="2000" b="1" dirty="0" smtClean="0">
                <a:solidFill>
                  <a:schemeClr val="bg1"/>
                </a:solidFill>
                <a:latin typeface="Calibri" panose="020F0502020204030204" pitchFamily="34" charset="0"/>
                <a:cs typeface="Calibri" panose="020F0502020204030204" pitchFamily="34" charset="0"/>
              </a:rPr>
              <a:t>By- Dr Neha Purohit</a:t>
            </a:r>
          </a:p>
          <a:p>
            <a:pPr algn="ctr"/>
            <a:r>
              <a:rPr lang="en-IN" sz="2000" b="1" dirty="0" smtClean="0">
                <a:solidFill>
                  <a:schemeClr val="bg1"/>
                </a:solidFill>
                <a:latin typeface="Calibri" panose="020F0502020204030204" pitchFamily="34" charset="0"/>
                <a:cs typeface="Calibri" panose="020F0502020204030204" pitchFamily="34" charset="0"/>
              </a:rPr>
              <a:t>Assistant Professor</a:t>
            </a:r>
          </a:p>
          <a:p>
            <a:pPr algn="ctr"/>
            <a:r>
              <a:rPr lang="en-IN" sz="2000" b="1" smtClean="0">
                <a:solidFill>
                  <a:schemeClr val="bg1"/>
                </a:solidFill>
                <a:latin typeface="Calibri" panose="020F0502020204030204" pitchFamily="34" charset="0"/>
                <a:cs typeface="Calibri" panose="020F0502020204030204" pitchFamily="34" charset="0"/>
              </a:rPr>
              <a:t>SBKS MI &amp; RC</a:t>
            </a:r>
            <a:endParaRPr lang="en-IN"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853582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093" y="129446"/>
            <a:ext cx="10515600" cy="6648281"/>
          </a:xfrm>
        </p:spPr>
        <p:txBody>
          <a:bodyPr>
            <a:noAutofit/>
          </a:bodyPr>
          <a:lstStyle/>
          <a:p>
            <a:r>
              <a:rPr lang="en-US" sz="3200" dirty="0" smtClean="0">
                <a:solidFill>
                  <a:schemeClr val="bg1"/>
                </a:solidFill>
                <a:latin typeface="Calibri" panose="020F0502020204030204" pitchFamily="34" charset="0"/>
                <a:cs typeface="Calibri" panose="020F0502020204030204" pitchFamily="34" charset="0"/>
              </a:rPr>
              <a:t>Sunscreen products are regulated by the US Food and Drug Administration (FDA) as over-the-counter (OTC) </a:t>
            </a:r>
            <a:r>
              <a:rPr lang="en-US" sz="3200" smtClean="0">
                <a:solidFill>
                  <a:schemeClr val="bg1"/>
                </a:solidFill>
                <a:latin typeface="Calibri" panose="020F0502020204030204" pitchFamily="34" charset="0"/>
                <a:cs typeface="Calibri" panose="020F0502020204030204" pitchFamily="34" charset="0"/>
              </a:rPr>
              <a:t>drugs</a:t>
            </a:r>
            <a:r>
              <a:rPr lang="en-US" sz="3600" smtClean="0">
                <a:solidFill>
                  <a:schemeClr val="bg1"/>
                </a:solidFill>
                <a:latin typeface="Calibri" panose="020F0502020204030204" pitchFamily="34" charset="0"/>
                <a:cs typeface="Calibri" panose="020F0502020204030204" pitchFamily="34" charset="0"/>
              </a:rPr>
              <a:t>.</a:t>
            </a:r>
          </a:p>
          <a:p>
            <a:pPr marL="0" indent="0">
              <a:buNone/>
            </a:pPr>
            <a:endParaRPr lang="en-US" smtClean="0">
              <a:solidFill>
                <a:schemeClr val="bg1"/>
              </a:solidFill>
              <a:latin typeface="Calibri" panose="020F0502020204030204" pitchFamily="34" charset="0"/>
              <a:cs typeface="Calibri" panose="020F0502020204030204" pitchFamily="34" charset="0"/>
            </a:endParaRPr>
          </a:p>
          <a:p>
            <a:pPr marL="0" indent="0" algn="ctr">
              <a:buNone/>
            </a:pPr>
            <a:r>
              <a:rPr lang="en-IN" sz="3600" b="1" smtClean="0">
                <a:solidFill>
                  <a:schemeClr val="bg1"/>
                </a:solidFill>
              </a:rPr>
              <a:t>Ideal Sunscreen</a:t>
            </a:r>
            <a:endParaRPr lang="en-IN" sz="3600" dirty="0" smtClean="0">
              <a:solidFill>
                <a:schemeClr val="bg1"/>
              </a:solidFill>
            </a:endParaRPr>
          </a:p>
          <a:p>
            <a:r>
              <a:rPr lang="en-IN" dirty="0" smtClean="0">
                <a:solidFill>
                  <a:schemeClr val="bg1"/>
                </a:solidFill>
              </a:rPr>
              <a:t>Broad Spectrum</a:t>
            </a:r>
          </a:p>
          <a:p>
            <a:r>
              <a:rPr lang="en-IN" dirty="0" err="1" smtClean="0">
                <a:solidFill>
                  <a:schemeClr val="bg1"/>
                </a:solidFill>
              </a:rPr>
              <a:t>Photostable</a:t>
            </a:r>
            <a:endParaRPr lang="en-IN" dirty="0" smtClean="0">
              <a:solidFill>
                <a:schemeClr val="bg1"/>
              </a:solidFill>
            </a:endParaRPr>
          </a:p>
          <a:p>
            <a:r>
              <a:rPr lang="en-IN" dirty="0" smtClean="0">
                <a:solidFill>
                  <a:schemeClr val="bg1"/>
                </a:solidFill>
              </a:rPr>
              <a:t>Combination of Physical and Chemical Blocker</a:t>
            </a:r>
          </a:p>
          <a:p>
            <a:r>
              <a:rPr lang="en-IN" dirty="0" smtClean="0">
                <a:solidFill>
                  <a:schemeClr val="bg1"/>
                </a:solidFill>
              </a:rPr>
              <a:t>Non – irritant</a:t>
            </a:r>
          </a:p>
          <a:p>
            <a:r>
              <a:rPr lang="en-IN" dirty="0" smtClean="0">
                <a:solidFill>
                  <a:schemeClr val="bg1"/>
                </a:solidFill>
              </a:rPr>
              <a:t>Non </a:t>
            </a:r>
            <a:r>
              <a:rPr lang="en-IN" smtClean="0">
                <a:solidFill>
                  <a:schemeClr val="bg1"/>
                </a:solidFill>
              </a:rPr>
              <a:t>– comedogenic</a:t>
            </a:r>
          </a:p>
          <a:p>
            <a:r>
              <a:rPr lang="en-IN" smtClean="0">
                <a:solidFill>
                  <a:schemeClr val="bg1"/>
                </a:solidFill>
              </a:rPr>
              <a:t>High substantivity</a:t>
            </a:r>
            <a:endParaRPr lang="en-IN" dirty="0" smtClean="0">
              <a:solidFill>
                <a:schemeClr val="bg1"/>
              </a:solidFill>
            </a:endParaRPr>
          </a:p>
          <a:p>
            <a:r>
              <a:rPr lang="en-IN" dirty="0" smtClean="0">
                <a:solidFill>
                  <a:schemeClr val="bg1"/>
                </a:solidFill>
              </a:rPr>
              <a:t>Hypoallergenic</a:t>
            </a:r>
          </a:p>
          <a:p>
            <a:r>
              <a:rPr lang="en-IN" dirty="0" smtClean="0">
                <a:solidFill>
                  <a:schemeClr val="bg1"/>
                </a:solidFill>
              </a:rPr>
              <a:t>Cosmetically elegant</a:t>
            </a:r>
          </a:p>
          <a:p>
            <a:r>
              <a:rPr lang="en-IN" dirty="0" smtClean="0">
                <a:solidFill>
                  <a:schemeClr val="bg1"/>
                </a:solidFill>
              </a:rPr>
              <a:t>Economical </a:t>
            </a:r>
          </a:p>
          <a:p>
            <a:endParaRPr lang="en-US" dirty="0" smtClean="0">
              <a:solidFill>
                <a:schemeClr val="bg1"/>
              </a:solidFill>
              <a:latin typeface="Calibri" panose="020F0502020204030204" pitchFamily="34" charset="0"/>
              <a:cs typeface="Calibri" panose="020F0502020204030204" pitchFamily="34" charset="0"/>
            </a:endParaRPr>
          </a:p>
          <a:p>
            <a:endParaRPr lang="en-IN"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90821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214" y="-213372"/>
            <a:ext cx="10507280" cy="1254667"/>
          </a:xfrm>
        </p:spPr>
        <p:txBody>
          <a:bodyPr>
            <a:normAutofit/>
          </a:bodyPr>
          <a:lstStyle/>
          <a:p>
            <a:pPr algn="ctr"/>
            <a:r>
              <a:rPr lang="en-IN" b="1" smtClean="0">
                <a:solidFill>
                  <a:schemeClr val="bg1"/>
                </a:solidFill>
                <a:latin typeface="Calibri" panose="020F0502020204030204" pitchFamily="34" charset="0"/>
                <a:cs typeface="Calibri" panose="020F0502020204030204" pitchFamily="34" charset="0"/>
              </a:rPr>
              <a:t>Sunscreen Efficacy</a:t>
            </a:r>
            <a:endParaRPr lang="en-IN"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0628" y="1166327"/>
            <a:ext cx="11784563" cy="4795934"/>
          </a:xfrm>
        </p:spPr>
        <p:txBody>
          <a:bodyPr>
            <a:noAutofit/>
          </a:bodyPr>
          <a:lstStyle/>
          <a:p>
            <a:r>
              <a:rPr lang="en-US" sz="4400" smtClean="0">
                <a:solidFill>
                  <a:schemeClr val="bg1"/>
                </a:solidFill>
              </a:rPr>
              <a:t>The UVB protection offered by sunscreens is measured by the </a:t>
            </a:r>
            <a:r>
              <a:rPr lang="en-US" sz="4400" b="1" smtClean="0">
                <a:solidFill>
                  <a:schemeClr val="bg1"/>
                </a:solidFill>
              </a:rPr>
              <a:t>SPF</a:t>
            </a:r>
            <a:r>
              <a:rPr lang="en-US" sz="4400" smtClean="0">
                <a:solidFill>
                  <a:schemeClr val="bg1"/>
                </a:solidFill>
              </a:rPr>
              <a:t> and </a:t>
            </a:r>
            <a:r>
              <a:rPr lang="en-US" sz="4400" b="1" smtClean="0">
                <a:solidFill>
                  <a:schemeClr val="bg1"/>
                </a:solidFill>
              </a:rPr>
              <a:t>substantivity</a:t>
            </a:r>
            <a:r>
              <a:rPr lang="en-US" sz="4400" smtClean="0">
                <a:solidFill>
                  <a:schemeClr val="bg1"/>
                </a:solidFill>
              </a:rPr>
              <a:t>.</a:t>
            </a:r>
          </a:p>
          <a:p>
            <a:pPr marL="0" indent="0">
              <a:buNone/>
            </a:pPr>
            <a:endParaRPr lang="en-US" sz="4400" b="1" smtClean="0">
              <a:solidFill>
                <a:schemeClr val="bg1"/>
              </a:solidFill>
            </a:endParaRPr>
          </a:p>
          <a:p>
            <a:r>
              <a:rPr lang="en-US" sz="4000" smtClean="0">
                <a:solidFill>
                  <a:schemeClr val="bg1"/>
                </a:solidFill>
              </a:rPr>
              <a:t>The </a:t>
            </a:r>
            <a:r>
              <a:rPr lang="en-US" sz="4000" b="1" dirty="0" smtClean="0">
                <a:solidFill>
                  <a:schemeClr val="bg1"/>
                </a:solidFill>
              </a:rPr>
              <a:t>sun protection factor (SPF) </a:t>
            </a:r>
            <a:r>
              <a:rPr lang="en-US" sz="4000" dirty="0" smtClean="0">
                <a:solidFill>
                  <a:schemeClr val="bg1"/>
                </a:solidFill>
              </a:rPr>
              <a:t>is defined as the dose of UVR required to produce </a:t>
            </a:r>
            <a:r>
              <a:rPr lang="en-US" sz="4000" b="1" dirty="0" smtClean="0">
                <a:solidFill>
                  <a:schemeClr val="bg1"/>
                </a:solidFill>
              </a:rPr>
              <a:t>1 minimal erythema dose </a:t>
            </a:r>
            <a:r>
              <a:rPr lang="en-US" sz="4000" dirty="0" smtClean="0">
                <a:solidFill>
                  <a:schemeClr val="bg1"/>
                </a:solidFill>
              </a:rPr>
              <a:t>(MED) on </a:t>
            </a:r>
            <a:r>
              <a:rPr lang="en-US" sz="4000" b="1" dirty="0" smtClean="0">
                <a:solidFill>
                  <a:schemeClr val="bg1"/>
                </a:solidFill>
              </a:rPr>
              <a:t>protected skin </a:t>
            </a:r>
            <a:r>
              <a:rPr lang="en-US" sz="4000" dirty="0" smtClean="0">
                <a:solidFill>
                  <a:schemeClr val="bg1"/>
                </a:solidFill>
              </a:rPr>
              <a:t>after the application of </a:t>
            </a:r>
            <a:r>
              <a:rPr lang="en-US" sz="4000" b="1" dirty="0" smtClean="0">
                <a:solidFill>
                  <a:schemeClr val="bg1"/>
                </a:solidFill>
              </a:rPr>
              <a:t>2 mg/cm2 </a:t>
            </a:r>
            <a:r>
              <a:rPr lang="en-US" sz="4000" dirty="0" smtClean="0">
                <a:solidFill>
                  <a:schemeClr val="bg1"/>
                </a:solidFill>
              </a:rPr>
              <a:t>of product divided by the UVR to produce 1 MED on </a:t>
            </a:r>
            <a:r>
              <a:rPr lang="en-US" sz="4000" b="1" dirty="0" smtClean="0">
                <a:solidFill>
                  <a:schemeClr val="bg1"/>
                </a:solidFill>
              </a:rPr>
              <a:t>unprotected skin</a:t>
            </a:r>
            <a:r>
              <a:rPr lang="en-US" sz="4000" smtClean="0">
                <a:solidFill>
                  <a:schemeClr val="bg1"/>
                </a:solidFill>
              </a:rPr>
              <a:t>. </a:t>
            </a:r>
          </a:p>
          <a:p>
            <a:pPr marL="0" indent="0">
              <a:buNone/>
            </a:pPr>
            <a:endParaRPr lang="en-US" sz="4000" smtClean="0">
              <a:solidFill>
                <a:schemeClr val="bg1"/>
              </a:solidFill>
            </a:endParaRPr>
          </a:p>
          <a:p>
            <a:endParaRPr lang="en-IN" sz="3600" b="1" dirty="0" smtClean="0">
              <a:solidFill>
                <a:schemeClr val="bg1"/>
              </a:solidFill>
            </a:endParaRPr>
          </a:p>
          <a:p>
            <a:endParaRPr lang="en-IN" sz="3600" dirty="0"/>
          </a:p>
        </p:txBody>
      </p:sp>
    </p:spTree>
    <p:extLst>
      <p:ext uri="{BB962C8B-B14F-4D97-AF65-F5344CB8AC3E}">
        <p14:creationId xmlns:p14="http://schemas.microsoft.com/office/powerpoint/2010/main" xmlns="" val="58058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241" y="565992"/>
            <a:ext cx="10515600" cy="4351338"/>
          </a:xfrm>
        </p:spPr>
        <p:txBody>
          <a:bodyPr>
            <a:normAutofit/>
          </a:bodyPr>
          <a:lstStyle/>
          <a:p>
            <a:pPr algn="ctr"/>
            <a:r>
              <a:rPr lang="en-IN" sz="4800" b="1">
                <a:solidFill>
                  <a:schemeClr val="bg1"/>
                </a:solidFill>
              </a:rPr>
              <a:t>SPF 50 – </a:t>
            </a:r>
            <a:r>
              <a:rPr lang="en-IN" sz="4800" b="1" smtClean="0">
                <a:solidFill>
                  <a:schemeClr val="bg1"/>
                </a:solidFill>
              </a:rPr>
              <a:t>98%</a:t>
            </a:r>
            <a:endParaRPr lang="en-IN" sz="4800" b="1">
              <a:solidFill>
                <a:schemeClr val="bg1"/>
              </a:solidFill>
            </a:endParaRPr>
          </a:p>
          <a:p>
            <a:pPr algn="ctr"/>
            <a:r>
              <a:rPr lang="en-IN" sz="4800" b="1">
                <a:solidFill>
                  <a:schemeClr val="bg1"/>
                </a:solidFill>
              </a:rPr>
              <a:t>SPF 30 – 96.7%</a:t>
            </a:r>
          </a:p>
          <a:p>
            <a:pPr algn="ctr"/>
            <a:r>
              <a:rPr lang="en-IN" sz="4800" b="1">
                <a:solidFill>
                  <a:schemeClr val="bg1"/>
                </a:solidFill>
              </a:rPr>
              <a:t>SPF 15 – 93.3%</a:t>
            </a:r>
          </a:p>
          <a:p>
            <a:pPr algn="ctr"/>
            <a:r>
              <a:rPr lang="en-IN" sz="4800" b="1">
                <a:solidFill>
                  <a:schemeClr val="bg1"/>
                </a:solidFill>
              </a:rPr>
              <a:t>SPF 2 – 50% </a:t>
            </a:r>
          </a:p>
          <a:p>
            <a:pPr algn="ctr"/>
            <a:endParaRPr lang="en-IN" sz="4800"/>
          </a:p>
        </p:txBody>
      </p:sp>
      <p:sp>
        <p:nvSpPr>
          <p:cNvPr id="4" name="Rectangle 3"/>
          <p:cNvSpPr/>
          <p:nvPr/>
        </p:nvSpPr>
        <p:spPr>
          <a:xfrm>
            <a:off x="491411" y="4525547"/>
            <a:ext cx="11377127" cy="1754326"/>
          </a:xfrm>
          <a:prstGeom prst="rect">
            <a:avLst/>
          </a:prstGeom>
        </p:spPr>
        <p:txBody>
          <a:bodyPr wrap="square">
            <a:spAutoFit/>
          </a:bodyPr>
          <a:lstStyle/>
          <a:p>
            <a:r>
              <a:rPr lang="en-US" sz="3600" smtClean="0">
                <a:solidFill>
                  <a:schemeClr val="bg1"/>
                </a:solidFill>
              </a:rPr>
              <a:t>Theoretically, a sunscreen with SPF-4 would permit the patient to increase his sun exposure time fourfold before developing sunburn.</a:t>
            </a:r>
            <a:endParaRPr lang="en-US" sz="3600" dirty="0" smtClean="0">
              <a:solidFill>
                <a:schemeClr val="bg1"/>
              </a:solidFill>
            </a:endParaRPr>
          </a:p>
        </p:txBody>
      </p:sp>
    </p:spTree>
    <p:extLst>
      <p:ext uri="{BB962C8B-B14F-4D97-AF65-F5344CB8AC3E}">
        <p14:creationId xmlns:p14="http://schemas.microsoft.com/office/powerpoint/2010/main" xmlns="" val="741127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68" y="65314"/>
            <a:ext cx="11980505" cy="6708710"/>
          </a:xfrm>
        </p:spPr>
        <p:txBody>
          <a:bodyPr>
            <a:noAutofit/>
          </a:bodyPr>
          <a:lstStyle/>
          <a:p>
            <a:r>
              <a:rPr lang="en-US" sz="3600" smtClean="0">
                <a:solidFill>
                  <a:schemeClr val="bg1"/>
                </a:solidFill>
              </a:rPr>
              <a:t>A second determinant of sunscreen effectiveness is the </a:t>
            </a:r>
            <a:r>
              <a:rPr lang="en-US" sz="3600" b="1" smtClean="0">
                <a:solidFill>
                  <a:schemeClr val="bg1"/>
                </a:solidFill>
              </a:rPr>
              <a:t>adherent property</a:t>
            </a:r>
            <a:r>
              <a:rPr lang="en-US" sz="3600" smtClean="0">
                <a:solidFill>
                  <a:schemeClr val="bg1"/>
                </a:solidFill>
              </a:rPr>
              <a:t> or </a:t>
            </a:r>
            <a:r>
              <a:rPr lang="en-US" sz="3600" b="1" smtClean="0">
                <a:solidFill>
                  <a:schemeClr val="bg1"/>
                </a:solidFill>
              </a:rPr>
              <a:t>substantivity</a:t>
            </a:r>
            <a:r>
              <a:rPr lang="en-US" sz="3600" smtClean="0">
                <a:solidFill>
                  <a:schemeClr val="bg1"/>
                </a:solidFill>
              </a:rPr>
              <a:t> of the sunscreen.</a:t>
            </a:r>
          </a:p>
          <a:p>
            <a:r>
              <a:rPr lang="en-US" sz="3600" smtClean="0">
                <a:solidFill>
                  <a:schemeClr val="bg1"/>
                </a:solidFill>
              </a:rPr>
              <a:t>It is defined as the ability of a sunscreen to maintain efficacy and withstand adverse conditions such as exposure to water and sweat</a:t>
            </a:r>
          </a:p>
          <a:p>
            <a:r>
              <a:rPr lang="en-US" sz="3600" b="1" smtClean="0">
                <a:solidFill>
                  <a:schemeClr val="bg1"/>
                </a:solidFill>
              </a:rPr>
              <a:t>Water-resistant sunscreens</a:t>
            </a:r>
            <a:r>
              <a:rPr lang="en-US" sz="3600" smtClean="0">
                <a:solidFill>
                  <a:schemeClr val="bg1"/>
                </a:solidFill>
              </a:rPr>
              <a:t>: Water-resistance is defined as the ability of a sunscreen to retain its photoprotective properties following </a:t>
            </a:r>
            <a:r>
              <a:rPr lang="en-US" sz="3600" b="1" smtClean="0">
                <a:solidFill>
                  <a:schemeClr val="bg1"/>
                </a:solidFill>
              </a:rPr>
              <a:t>two 20 minutes intervals (40 minutes total</a:t>
            </a:r>
            <a:r>
              <a:rPr lang="en-US" sz="3600" smtClean="0">
                <a:solidFill>
                  <a:schemeClr val="bg1"/>
                </a:solidFill>
              </a:rPr>
              <a:t>) of moderate activity in water immersion. </a:t>
            </a:r>
            <a:endParaRPr lang="en-IN" sz="3600" smtClean="0">
              <a:solidFill>
                <a:schemeClr val="bg1"/>
              </a:solidFill>
            </a:endParaRPr>
          </a:p>
          <a:p>
            <a:r>
              <a:rPr lang="en-US" sz="3600" b="1" smtClean="0">
                <a:solidFill>
                  <a:schemeClr val="bg1"/>
                </a:solidFill>
              </a:rPr>
              <a:t>Water proof sunscreens </a:t>
            </a:r>
            <a:r>
              <a:rPr lang="en-US" sz="3600" smtClean="0">
                <a:solidFill>
                  <a:schemeClr val="bg1"/>
                </a:solidFill>
              </a:rPr>
              <a:t>or </a:t>
            </a:r>
            <a:r>
              <a:rPr lang="en-US" sz="3600" b="1" smtClean="0">
                <a:solidFill>
                  <a:schemeClr val="bg1"/>
                </a:solidFill>
              </a:rPr>
              <a:t>very water-resistant</a:t>
            </a:r>
            <a:r>
              <a:rPr lang="en-US" sz="3600" smtClean="0">
                <a:solidFill>
                  <a:schemeClr val="bg1"/>
                </a:solidFill>
              </a:rPr>
              <a:t>: Very water-resistant is defined by doubling aquatic activity time to </a:t>
            </a:r>
            <a:r>
              <a:rPr lang="en-US" sz="3600" b="1" smtClean="0">
                <a:solidFill>
                  <a:schemeClr val="bg1"/>
                </a:solidFill>
              </a:rPr>
              <a:t>four 20 minutes activity intervals (80 min total).</a:t>
            </a:r>
            <a:endParaRPr lang="en-IN" sz="3600" b="1">
              <a:solidFill>
                <a:schemeClr val="bg1"/>
              </a:solidFill>
            </a:endParaRPr>
          </a:p>
        </p:txBody>
      </p:sp>
    </p:spTree>
    <p:extLst>
      <p:ext uri="{BB962C8B-B14F-4D97-AF65-F5344CB8AC3E}">
        <p14:creationId xmlns:p14="http://schemas.microsoft.com/office/powerpoint/2010/main" xmlns="" val="1977785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613"/>
            <a:ext cx="10515600" cy="1325563"/>
          </a:xfrm>
        </p:spPr>
        <p:txBody>
          <a:bodyPr>
            <a:normAutofit/>
          </a:bodyPr>
          <a:lstStyle/>
          <a:p>
            <a:pPr algn="ctr"/>
            <a:r>
              <a:rPr lang="en-IN" sz="4000" b="1" smtClean="0">
                <a:solidFill>
                  <a:schemeClr val="bg1"/>
                </a:solidFill>
              </a:rPr>
              <a:t>UVA Protection Indices</a:t>
            </a:r>
            <a:endParaRPr lang="en-IN" sz="4000" b="1">
              <a:solidFill>
                <a:schemeClr val="bg1"/>
              </a:solidFill>
            </a:endParaRPr>
          </a:p>
        </p:txBody>
      </p:sp>
      <p:sp>
        <p:nvSpPr>
          <p:cNvPr id="3" name="Content Placeholder 2"/>
          <p:cNvSpPr>
            <a:spLocks noGrp="1"/>
          </p:cNvSpPr>
          <p:nvPr>
            <p:ph idx="1"/>
          </p:nvPr>
        </p:nvSpPr>
        <p:spPr>
          <a:xfrm>
            <a:off x="261257" y="793102"/>
            <a:ext cx="11092543" cy="5253134"/>
          </a:xfrm>
        </p:spPr>
        <p:txBody>
          <a:bodyPr>
            <a:noAutofit/>
          </a:bodyPr>
          <a:lstStyle/>
          <a:p>
            <a:r>
              <a:rPr lang="en-US" sz="3200" smtClean="0">
                <a:solidFill>
                  <a:schemeClr val="bg1"/>
                </a:solidFill>
              </a:rPr>
              <a:t>Includes IPD, PPD, and the protection factor in the UVA (PFA) -</a:t>
            </a:r>
          </a:p>
          <a:p>
            <a:r>
              <a:rPr lang="en-US" sz="3600" b="1" smtClean="0">
                <a:solidFill>
                  <a:schemeClr val="bg1"/>
                </a:solidFill>
              </a:rPr>
              <a:t>IPD</a:t>
            </a:r>
            <a:r>
              <a:rPr lang="en-US" sz="3600" smtClean="0">
                <a:solidFill>
                  <a:schemeClr val="bg1"/>
                </a:solidFill>
              </a:rPr>
              <a:t> describes the immediate gray-brown pigmentation of the skin as caused by the oxidation of preformed melanosomes in the skin</a:t>
            </a:r>
          </a:p>
          <a:p>
            <a:r>
              <a:rPr lang="en-US" sz="3600" b="1" smtClean="0">
                <a:solidFill>
                  <a:schemeClr val="bg1"/>
                </a:solidFill>
              </a:rPr>
              <a:t>PPD</a:t>
            </a:r>
            <a:r>
              <a:rPr lang="en-US" sz="3600" smtClean="0">
                <a:solidFill>
                  <a:schemeClr val="bg1"/>
                </a:solidFill>
              </a:rPr>
              <a:t> is measured as </a:t>
            </a:r>
            <a:r>
              <a:rPr lang="en-IN" sz="3600" smtClean="0">
                <a:solidFill>
                  <a:schemeClr val="bg1"/>
                </a:solidFill>
              </a:rPr>
              <a:t>UVA dose that induces pigment darkening 2–24 hours after exposure in sunscreen-protected skin / UVA dose that induces persistent pigment darkening 2–24 hours after exposure in unprotected skin</a:t>
            </a:r>
          </a:p>
          <a:p>
            <a:r>
              <a:rPr lang="en-US" sz="3600" b="1" smtClean="0">
                <a:solidFill>
                  <a:schemeClr val="bg1"/>
                </a:solidFill>
              </a:rPr>
              <a:t>PFA</a:t>
            </a:r>
            <a:r>
              <a:rPr lang="en-US" sz="3600" smtClean="0">
                <a:solidFill>
                  <a:schemeClr val="bg1"/>
                </a:solidFill>
              </a:rPr>
              <a:t> measures erythema or pigmentation (tanning) after 24 hours of light exposure.</a:t>
            </a:r>
            <a:endParaRPr lang="en-IN" sz="3600">
              <a:solidFill>
                <a:schemeClr val="bg1"/>
              </a:solidFill>
            </a:endParaRPr>
          </a:p>
        </p:txBody>
      </p:sp>
    </p:spTree>
    <p:extLst>
      <p:ext uri="{BB962C8B-B14F-4D97-AF65-F5344CB8AC3E}">
        <p14:creationId xmlns:p14="http://schemas.microsoft.com/office/powerpoint/2010/main" xmlns="" val="271427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Figure 1.4 from Determination of Sun Protection Factor (SPF) of ..."/>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89248" y="225570"/>
            <a:ext cx="11635273" cy="6399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1632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204042"/>
            <a:ext cx="10515600" cy="1325563"/>
          </a:xfrm>
        </p:spPr>
        <p:txBody>
          <a:bodyPr>
            <a:normAutofit/>
          </a:bodyPr>
          <a:lstStyle/>
          <a:p>
            <a:pPr algn="ctr"/>
            <a:r>
              <a:rPr lang="en-IN" sz="5400" b="1" smtClean="0">
                <a:solidFill>
                  <a:schemeClr val="bg1"/>
                </a:solidFill>
              </a:rPr>
              <a:t>UVA BLOCKERS</a:t>
            </a:r>
            <a:endParaRPr lang="en-IN" sz="5400" b="1">
              <a:solidFill>
                <a:schemeClr val="bg1"/>
              </a:solidFill>
            </a:endParaRPr>
          </a:p>
        </p:txBody>
      </p:sp>
      <p:sp>
        <p:nvSpPr>
          <p:cNvPr id="3" name="Content Placeholder 2"/>
          <p:cNvSpPr>
            <a:spLocks noGrp="1"/>
          </p:cNvSpPr>
          <p:nvPr>
            <p:ph idx="1"/>
          </p:nvPr>
        </p:nvSpPr>
        <p:spPr>
          <a:xfrm>
            <a:off x="93306" y="802433"/>
            <a:ext cx="11260494" cy="5374530"/>
          </a:xfrm>
        </p:spPr>
        <p:txBody>
          <a:bodyPr>
            <a:noAutofit/>
          </a:bodyPr>
          <a:lstStyle/>
          <a:p>
            <a:r>
              <a:rPr lang="en-US" sz="3600" b="1" smtClean="0">
                <a:solidFill>
                  <a:schemeClr val="bg1"/>
                </a:solidFill>
              </a:rPr>
              <a:t>Benzophenones – </a:t>
            </a:r>
            <a:r>
              <a:rPr lang="en-IN" sz="3600" b="1" smtClean="0"/>
              <a:t>Oxybenzone</a:t>
            </a:r>
          </a:p>
          <a:p>
            <a:r>
              <a:rPr lang="en-US" sz="3600" smtClean="0">
                <a:solidFill>
                  <a:schemeClr val="bg1"/>
                </a:solidFill>
              </a:rPr>
              <a:t>It absorbs the UVB and UVA2 spectrum effectively but is photolabile and occasionally produces photoallergy and contact allergy.</a:t>
            </a:r>
            <a:endParaRPr lang="en-US" sz="3600" b="1" smtClean="0">
              <a:solidFill>
                <a:schemeClr val="bg1"/>
              </a:solidFill>
            </a:endParaRPr>
          </a:p>
          <a:p>
            <a:r>
              <a:rPr lang="en-US" sz="3600" b="1">
                <a:solidFill>
                  <a:schemeClr val="bg1"/>
                </a:solidFill>
              </a:rPr>
              <a:t>D</a:t>
            </a:r>
            <a:r>
              <a:rPr lang="en-US" sz="3600" b="1" smtClean="0">
                <a:solidFill>
                  <a:schemeClr val="bg1"/>
                </a:solidFill>
              </a:rPr>
              <a:t>ibenzoyl methanes –</a:t>
            </a:r>
            <a:r>
              <a:rPr lang="en-IN" sz="3600" smtClean="0"/>
              <a:t> </a:t>
            </a:r>
            <a:r>
              <a:rPr lang="en-IN" sz="3600" b="1" smtClean="0"/>
              <a:t>Avobenzone</a:t>
            </a:r>
          </a:p>
          <a:p>
            <a:r>
              <a:rPr lang="en-US" sz="3600" smtClean="0">
                <a:solidFill>
                  <a:schemeClr val="bg1"/>
                </a:solidFill>
              </a:rPr>
              <a:t>Avobenzone is the most frequently used dibenzoylmethane with potent UVA1 absorption. However, it is photolabile and hence needs to be frequently combined with salicylates, zinc oxide, titanium oxide for photostability.</a:t>
            </a:r>
            <a:endParaRPr lang="en-US" sz="3600" b="1" smtClean="0">
              <a:solidFill>
                <a:schemeClr val="bg1"/>
              </a:solidFill>
            </a:endParaRPr>
          </a:p>
          <a:p>
            <a:r>
              <a:rPr lang="en-US" sz="3600" b="1" smtClean="0">
                <a:solidFill>
                  <a:schemeClr val="bg1"/>
                </a:solidFill>
              </a:rPr>
              <a:t>Anthranilates - </a:t>
            </a:r>
            <a:r>
              <a:rPr lang="en-IN" sz="3600" b="1" smtClean="0"/>
              <a:t>Meradimate </a:t>
            </a:r>
            <a:r>
              <a:rPr lang="en-IN" sz="3600" smtClean="0"/>
              <a:t>(Menthyl Anthranilate)</a:t>
            </a:r>
          </a:p>
          <a:p>
            <a:pPr marL="0" indent="0">
              <a:buNone/>
            </a:pPr>
            <a:endParaRPr lang="en-IN" sz="3600" b="1">
              <a:solidFill>
                <a:schemeClr val="bg1"/>
              </a:solidFill>
            </a:endParaRPr>
          </a:p>
        </p:txBody>
      </p:sp>
    </p:spTree>
    <p:extLst>
      <p:ext uri="{BB962C8B-B14F-4D97-AF65-F5344CB8AC3E}">
        <p14:creationId xmlns:p14="http://schemas.microsoft.com/office/powerpoint/2010/main" xmlns="" val="1431708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98"/>
            <a:ext cx="10515600" cy="1325563"/>
          </a:xfrm>
        </p:spPr>
        <p:txBody>
          <a:bodyPr>
            <a:normAutofit/>
          </a:bodyPr>
          <a:lstStyle/>
          <a:p>
            <a:pPr algn="ctr"/>
            <a:r>
              <a:rPr lang="en-IN" sz="4800" b="1" smtClean="0">
                <a:solidFill>
                  <a:schemeClr val="bg1"/>
                </a:solidFill>
                <a:latin typeface="Calibri" panose="020F0502020204030204" pitchFamily="34" charset="0"/>
                <a:cs typeface="Calibri" panose="020F0502020204030204" pitchFamily="34" charset="0"/>
              </a:rPr>
              <a:t>UVB blockers</a:t>
            </a:r>
            <a:endParaRPr lang="en-IN" sz="4800" b="1">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4564" y="1578720"/>
            <a:ext cx="11101873" cy="5533151"/>
          </a:xfrm>
        </p:spPr>
        <p:txBody>
          <a:bodyPr>
            <a:noAutofit/>
          </a:bodyPr>
          <a:lstStyle/>
          <a:p>
            <a:r>
              <a:rPr lang="en-IN" sz="4400" b="1" smtClean="0">
                <a:solidFill>
                  <a:schemeClr val="bg1"/>
                </a:solidFill>
              </a:rPr>
              <a:t>PABA derivatives </a:t>
            </a:r>
            <a:r>
              <a:rPr lang="en-IN" sz="4400" smtClean="0"/>
              <a:t>– </a:t>
            </a:r>
            <a:r>
              <a:rPr lang="en-US" sz="4400" b="1" smtClean="0"/>
              <a:t>PABA, Padimate - O </a:t>
            </a:r>
          </a:p>
          <a:p>
            <a:r>
              <a:rPr lang="en-US" sz="4400" smtClean="0">
                <a:solidFill>
                  <a:schemeClr val="bg1"/>
                </a:solidFill>
              </a:rPr>
              <a:t>PABA is a very effective UVB filter but its use is limited because its use is associated with several adverse effects, such as photoallergy and carcinogenesis. It also stains clothes.</a:t>
            </a:r>
          </a:p>
          <a:p>
            <a:r>
              <a:rPr lang="en-US" sz="4400" smtClean="0">
                <a:solidFill>
                  <a:schemeClr val="bg1"/>
                </a:solidFill>
              </a:rPr>
              <a:t>Padimate-O, a commonly used derivative of PABA, has a good safety profile</a:t>
            </a:r>
            <a:endParaRPr lang="en-IN" sz="4400" smtClean="0">
              <a:solidFill>
                <a:schemeClr val="bg1"/>
              </a:solidFill>
            </a:endParaRPr>
          </a:p>
        </p:txBody>
      </p:sp>
    </p:spTree>
    <p:extLst>
      <p:ext uri="{BB962C8B-B14F-4D97-AF65-F5344CB8AC3E}">
        <p14:creationId xmlns:p14="http://schemas.microsoft.com/office/powerpoint/2010/main" xmlns="" val="4258068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580" y="705952"/>
            <a:ext cx="10515600" cy="4351338"/>
          </a:xfrm>
        </p:spPr>
        <p:txBody>
          <a:bodyPr>
            <a:noAutofit/>
          </a:bodyPr>
          <a:lstStyle/>
          <a:p>
            <a:r>
              <a:rPr lang="en-IN" sz="4000" b="1" smtClean="0">
                <a:solidFill>
                  <a:schemeClr val="bg1"/>
                </a:solidFill>
              </a:rPr>
              <a:t>Cinnamate -</a:t>
            </a:r>
            <a:r>
              <a:rPr lang="en-US" sz="4000" smtClean="0"/>
              <a:t> </a:t>
            </a:r>
            <a:r>
              <a:rPr lang="en-US" sz="4000" b="1" smtClean="0"/>
              <a:t>Octinoxate (octyl methoxycinnamate) </a:t>
            </a:r>
            <a:r>
              <a:rPr lang="en-US" sz="4000" smtClean="0">
                <a:solidFill>
                  <a:schemeClr val="bg1"/>
                </a:solidFill>
              </a:rPr>
              <a:t>though a less potent UVB absorber, is the most frequently used UVB filter.</a:t>
            </a:r>
          </a:p>
          <a:p>
            <a:r>
              <a:rPr lang="en-IN" sz="4000" b="1" smtClean="0">
                <a:solidFill>
                  <a:schemeClr val="bg1"/>
                </a:solidFill>
              </a:rPr>
              <a:t>Salicylates - </a:t>
            </a:r>
            <a:r>
              <a:rPr lang="en-US" sz="4000" b="1" smtClean="0"/>
              <a:t>Octisalate and Homosalate </a:t>
            </a:r>
            <a:endParaRPr lang="en-IN" sz="4000" b="1" smtClean="0">
              <a:solidFill>
                <a:schemeClr val="bg1"/>
              </a:solidFill>
            </a:endParaRPr>
          </a:p>
          <a:p>
            <a:r>
              <a:rPr lang="en-US" sz="4000" smtClean="0">
                <a:solidFill>
                  <a:schemeClr val="bg1"/>
                </a:solidFill>
              </a:rPr>
              <a:t>They are weak UVB filters, and so, they need to be used in higher concentrations. More frequently, they are used to augment the photoprotective effect of other sunscreens and delay their photodegradation</a:t>
            </a:r>
            <a:endParaRPr lang="en-IN" sz="4000" smtClean="0">
              <a:solidFill>
                <a:schemeClr val="bg1"/>
              </a:solidFill>
            </a:endParaRPr>
          </a:p>
          <a:p>
            <a:endParaRPr lang="en-IN" sz="4000"/>
          </a:p>
        </p:txBody>
      </p:sp>
    </p:spTree>
    <p:extLst>
      <p:ext uri="{BB962C8B-B14F-4D97-AF65-F5344CB8AC3E}">
        <p14:creationId xmlns:p14="http://schemas.microsoft.com/office/powerpoint/2010/main" xmlns="" val="2538274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317500" y="1427584"/>
            <a:ext cx="11036300" cy="4749379"/>
          </a:xfrm>
        </p:spPr>
        <p:txBody>
          <a:bodyPr>
            <a:noAutofit/>
          </a:bodyPr>
          <a:lstStyle/>
          <a:p>
            <a:r>
              <a:rPr lang="en-IN" sz="4400" b="1" smtClean="0"/>
              <a:t>Mexoryl XL </a:t>
            </a:r>
            <a:r>
              <a:rPr lang="en-IN" sz="4400" smtClean="0">
                <a:solidFill>
                  <a:schemeClr val="bg1"/>
                </a:solidFill>
              </a:rPr>
              <a:t>(wavelengths, 290–320 nm; peak 345 nm)</a:t>
            </a:r>
          </a:p>
          <a:p>
            <a:r>
              <a:rPr lang="en-IN" sz="4400" b="1"/>
              <a:t>T</a:t>
            </a:r>
            <a:r>
              <a:rPr lang="en-IN" sz="4400" b="1" smtClean="0"/>
              <a:t>inosorb M</a:t>
            </a:r>
            <a:r>
              <a:rPr lang="en-IN" sz="4400" smtClean="0">
                <a:solidFill>
                  <a:schemeClr val="bg1"/>
                </a:solidFill>
              </a:rPr>
              <a:t> (</a:t>
            </a:r>
            <a:r>
              <a:rPr lang="el-GR" sz="4400" smtClean="0">
                <a:solidFill>
                  <a:schemeClr val="bg1"/>
                </a:solidFill>
              </a:rPr>
              <a:t>λ </a:t>
            </a:r>
            <a:r>
              <a:rPr lang="en-IN" sz="4400" smtClean="0">
                <a:solidFill>
                  <a:schemeClr val="bg1"/>
                </a:solidFill>
              </a:rPr>
              <a:t>wavelengths, 303 and 344 nm), </a:t>
            </a:r>
          </a:p>
          <a:p>
            <a:r>
              <a:rPr lang="en-IN" sz="4400" b="1"/>
              <a:t>T</a:t>
            </a:r>
            <a:r>
              <a:rPr lang="en-IN" sz="4400" b="1" smtClean="0"/>
              <a:t>inosorb S </a:t>
            </a:r>
            <a:r>
              <a:rPr lang="en-IN" sz="4400" smtClean="0">
                <a:solidFill>
                  <a:schemeClr val="bg1"/>
                </a:solidFill>
              </a:rPr>
              <a:t>(</a:t>
            </a:r>
            <a:r>
              <a:rPr lang="el-GR" sz="4400" smtClean="0">
                <a:solidFill>
                  <a:schemeClr val="bg1"/>
                </a:solidFill>
              </a:rPr>
              <a:t>λ </a:t>
            </a:r>
            <a:r>
              <a:rPr lang="en-IN" sz="4400" smtClean="0">
                <a:solidFill>
                  <a:schemeClr val="bg1"/>
                </a:solidFill>
              </a:rPr>
              <a:t>wavelengths, 310–343 nm) are new broad-spectrum sunscreens. </a:t>
            </a:r>
          </a:p>
          <a:p>
            <a:r>
              <a:rPr lang="en-IN" sz="4400" smtClean="0">
                <a:solidFill>
                  <a:schemeClr val="bg1"/>
                </a:solidFill>
              </a:rPr>
              <a:t>Tinosorbs are photostable and also improve the photostability of other sunscreens such as octinoxate and avobenzone</a:t>
            </a:r>
            <a:r>
              <a:rPr lang="en-IN" sz="4400" smtClean="0"/>
              <a:t>.</a:t>
            </a:r>
            <a:endParaRPr lang="en-IN" sz="4400"/>
          </a:p>
        </p:txBody>
      </p:sp>
      <p:sp>
        <p:nvSpPr>
          <p:cNvPr id="7" name="TextBox 6"/>
          <p:cNvSpPr txBox="1"/>
          <p:nvPr/>
        </p:nvSpPr>
        <p:spPr>
          <a:xfrm>
            <a:off x="2295331" y="373224"/>
            <a:ext cx="6764693" cy="769441"/>
          </a:xfrm>
          <a:prstGeom prst="rect">
            <a:avLst/>
          </a:prstGeom>
          <a:noFill/>
        </p:spPr>
        <p:txBody>
          <a:bodyPr wrap="square" rtlCol="0">
            <a:spAutoFit/>
          </a:bodyPr>
          <a:lstStyle/>
          <a:p>
            <a:pPr algn="ctr"/>
            <a:r>
              <a:rPr lang="en-IN" sz="4400" b="1" smtClean="0">
                <a:solidFill>
                  <a:schemeClr val="bg1"/>
                </a:solidFill>
              </a:rPr>
              <a:t>Broad spectrum sunscreens</a:t>
            </a:r>
            <a:endParaRPr lang="en-IN" sz="4400" b="1">
              <a:solidFill>
                <a:schemeClr val="bg1"/>
              </a:solidFill>
            </a:endParaRPr>
          </a:p>
        </p:txBody>
      </p:sp>
    </p:spTree>
    <p:extLst>
      <p:ext uri="{BB962C8B-B14F-4D97-AF65-F5344CB8AC3E}">
        <p14:creationId xmlns:p14="http://schemas.microsoft.com/office/powerpoint/2010/main" xmlns="" val="170825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22" y="143408"/>
            <a:ext cx="12094278" cy="4351338"/>
          </a:xfrm>
        </p:spPr>
        <p:txBody>
          <a:bodyPr/>
          <a:lstStyle/>
          <a:p>
            <a:pPr marL="0" indent="0" algn="ctr">
              <a:buNone/>
            </a:pPr>
            <a:r>
              <a:rPr lang="en-US" smtClean="0">
                <a:solidFill>
                  <a:schemeClr val="bg1"/>
                </a:solidFill>
              </a:rPr>
              <a:t>Sun is the chief component of the solar system, which produces a continuous spectrum of electromagnetic radiation ranging from the most energetic very short cosmic rays, gamma rays, and X-rays through UVR, VL, and infrared radiation (IR) to the long radio and television waves. </a:t>
            </a:r>
            <a:endParaRPr lang="en-IN"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52164" y="1953448"/>
            <a:ext cx="8110938" cy="4586496"/>
          </a:xfrm>
          <a:prstGeom prst="rect">
            <a:avLst/>
          </a:prstGeom>
        </p:spPr>
      </p:pic>
    </p:spTree>
    <p:extLst>
      <p:ext uri="{BB962C8B-B14F-4D97-AF65-F5344CB8AC3E}">
        <p14:creationId xmlns:p14="http://schemas.microsoft.com/office/powerpoint/2010/main" xmlns="" val="4214222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976"/>
            <a:ext cx="11775232" cy="6447453"/>
          </a:xfrm>
        </p:spPr>
        <p:txBody>
          <a:bodyPr>
            <a:noAutofit/>
          </a:bodyPr>
          <a:lstStyle/>
          <a:p>
            <a:r>
              <a:rPr lang="en-US" sz="4000" b="1" smtClean="0">
                <a:solidFill>
                  <a:schemeClr val="bg1"/>
                </a:solidFill>
              </a:rPr>
              <a:t>Physical/Inorganic blockers </a:t>
            </a:r>
            <a:r>
              <a:rPr lang="en-US" sz="4000" dirty="0" smtClean="0">
                <a:solidFill>
                  <a:schemeClr val="bg1"/>
                </a:solidFill>
              </a:rPr>
              <a:t>reflect or scatter UVR. </a:t>
            </a:r>
            <a:r>
              <a:rPr lang="en-US" sz="4000" dirty="0" err="1" smtClean="0">
                <a:solidFill>
                  <a:schemeClr val="bg1"/>
                </a:solidFill>
              </a:rPr>
              <a:t>Microsized</a:t>
            </a:r>
            <a:r>
              <a:rPr lang="en-US" sz="4000" dirty="0" smtClean="0">
                <a:solidFill>
                  <a:schemeClr val="bg1"/>
                </a:solidFill>
              </a:rPr>
              <a:t> forms of physical blockers, also designated as inorganic particulates, also function in part by absorption. </a:t>
            </a:r>
          </a:p>
          <a:p>
            <a:r>
              <a:rPr lang="en-US" sz="4000" dirty="0" smtClean="0">
                <a:solidFill>
                  <a:schemeClr val="bg1"/>
                </a:solidFill>
              </a:rPr>
              <a:t>They include </a:t>
            </a:r>
            <a:r>
              <a:rPr lang="en-US" sz="4000" b="1" dirty="0" err="1" smtClean="0"/>
              <a:t>Titanuim</a:t>
            </a:r>
            <a:r>
              <a:rPr lang="en-US" sz="4000" b="1" dirty="0" smtClean="0"/>
              <a:t> dioxide and </a:t>
            </a:r>
            <a:r>
              <a:rPr lang="en-US" sz="4000" b="1" smtClean="0"/>
              <a:t>Zinc Oxide</a:t>
            </a:r>
            <a:r>
              <a:rPr lang="en-US" sz="4000" b="1" smtClean="0">
                <a:solidFill>
                  <a:schemeClr val="bg1"/>
                </a:solidFill>
              </a:rPr>
              <a:t>.</a:t>
            </a:r>
            <a:endParaRPr lang="en-US" sz="4000" b="1" dirty="0" smtClean="0">
              <a:solidFill>
                <a:schemeClr val="bg1"/>
              </a:solidFill>
            </a:endParaRPr>
          </a:p>
          <a:p>
            <a:r>
              <a:rPr lang="en-US" sz="4000" dirty="0" smtClean="0">
                <a:solidFill>
                  <a:schemeClr val="bg1"/>
                </a:solidFill>
              </a:rPr>
              <a:t>The ideal </a:t>
            </a:r>
            <a:r>
              <a:rPr lang="en-US" sz="4000" dirty="0" err="1" smtClean="0">
                <a:solidFill>
                  <a:schemeClr val="bg1"/>
                </a:solidFill>
              </a:rPr>
              <a:t>sunscreening</a:t>
            </a:r>
            <a:r>
              <a:rPr lang="en-US" sz="4000" dirty="0" smtClean="0">
                <a:solidFill>
                  <a:schemeClr val="bg1"/>
                </a:solidFill>
              </a:rPr>
              <a:t> agent would be chemically inert, safe, and absorb or reflect through the full UV spectrum. TiO2 meets these criteria, limited only by aesthetics.</a:t>
            </a:r>
          </a:p>
          <a:p>
            <a:r>
              <a:rPr lang="en-US" sz="4000" dirty="0" smtClean="0">
                <a:solidFill>
                  <a:schemeClr val="bg1"/>
                </a:solidFill>
              </a:rPr>
              <a:t>Protection against UVA-1 is superior for zinc oxide (340–380 nm) than for TiO2 , thereby providing more full-spectrum protection</a:t>
            </a:r>
          </a:p>
        </p:txBody>
      </p:sp>
    </p:spTree>
    <p:extLst>
      <p:ext uri="{BB962C8B-B14F-4D97-AF65-F5344CB8AC3E}">
        <p14:creationId xmlns:p14="http://schemas.microsoft.com/office/powerpoint/2010/main" xmlns="" val="2626135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901" y="-72310"/>
            <a:ext cx="10515600" cy="1325563"/>
          </a:xfrm>
        </p:spPr>
        <p:txBody>
          <a:bodyPr/>
          <a:lstStyle/>
          <a:p>
            <a:pPr algn="ctr"/>
            <a:r>
              <a:rPr lang="en-IN" b="1" dirty="0" smtClean="0">
                <a:solidFill>
                  <a:schemeClr val="bg1"/>
                </a:solidFill>
                <a:latin typeface="Calibri" panose="020F0502020204030204" pitchFamily="34" charset="0"/>
                <a:cs typeface="Calibri" panose="020F0502020204030204" pitchFamily="34" charset="0"/>
              </a:rPr>
              <a:t>Indications </a:t>
            </a:r>
            <a:endParaRPr lang="en-IN"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66121" y="1253253"/>
            <a:ext cx="10515600" cy="4351338"/>
          </a:xfrm>
        </p:spPr>
        <p:txBody>
          <a:bodyPr>
            <a:noAutofit/>
          </a:bodyPr>
          <a:lstStyle/>
          <a:p>
            <a:r>
              <a:rPr lang="en-IN" sz="3200" dirty="0" smtClean="0">
                <a:solidFill>
                  <a:schemeClr val="bg1"/>
                </a:solidFill>
              </a:rPr>
              <a:t>Protection from ultraviolet radiation to prevent the following: </a:t>
            </a:r>
          </a:p>
          <a:p>
            <a:r>
              <a:rPr lang="en-IN" sz="3200" dirty="0" smtClean="0">
                <a:solidFill>
                  <a:schemeClr val="bg1"/>
                </a:solidFill>
              </a:rPr>
              <a:t>Sunburn—US Food and Drug Administration (FDA)-approved </a:t>
            </a:r>
          </a:p>
          <a:p>
            <a:r>
              <a:rPr lang="en-IN" sz="3200" dirty="0" smtClean="0">
                <a:solidFill>
                  <a:schemeClr val="bg1"/>
                </a:solidFill>
              </a:rPr>
              <a:t>Skin or lip damage, freckling, skin discoloration—FDA-approved </a:t>
            </a:r>
          </a:p>
          <a:p>
            <a:r>
              <a:rPr lang="en-IN" sz="3200" dirty="0" smtClean="0">
                <a:solidFill>
                  <a:schemeClr val="bg1"/>
                </a:solidFill>
              </a:rPr>
              <a:t>Skin aging—FDA-approved </a:t>
            </a:r>
          </a:p>
          <a:p>
            <a:r>
              <a:rPr lang="en-IN" sz="3200" dirty="0" smtClean="0">
                <a:solidFill>
                  <a:schemeClr val="bg1"/>
                </a:solidFill>
              </a:rPr>
              <a:t>Skin </a:t>
            </a:r>
            <a:r>
              <a:rPr lang="en-IN" sz="3600" dirty="0" smtClean="0">
                <a:solidFill>
                  <a:schemeClr val="bg1"/>
                </a:solidFill>
              </a:rPr>
              <a:t>cancer—FDA-approved</a:t>
            </a:r>
            <a:r>
              <a:rPr lang="en-IN" sz="3200" dirty="0" smtClean="0">
                <a:solidFill>
                  <a:schemeClr val="bg1"/>
                </a:solidFill>
              </a:rPr>
              <a:t> </a:t>
            </a:r>
          </a:p>
          <a:p>
            <a:r>
              <a:rPr lang="en-IN" sz="3200" dirty="0" smtClean="0">
                <a:solidFill>
                  <a:schemeClr val="bg1"/>
                </a:solidFill>
              </a:rPr>
              <a:t>Phototoxic or </a:t>
            </a:r>
            <a:r>
              <a:rPr lang="en-IN" sz="3200" dirty="0" err="1" smtClean="0">
                <a:solidFill>
                  <a:schemeClr val="bg1"/>
                </a:solidFill>
              </a:rPr>
              <a:t>photoallergic</a:t>
            </a:r>
            <a:r>
              <a:rPr lang="en-IN" sz="3200" dirty="0" smtClean="0">
                <a:solidFill>
                  <a:schemeClr val="bg1"/>
                </a:solidFill>
              </a:rPr>
              <a:t> drug reactions</a:t>
            </a:r>
          </a:p>
          <a:p>
            <a:r>
              <a:rPr lang="en-IN" sz="3200" dirty="0" smtClean="0">
                <a:solidFill>
                  <a:schemeClr val="bg1"/>
                </a:solidFill>
              </a:rPr>
              <a:t>Photosensitivity diseases </a:t>
            </a:r>
          </a:p>
          <a:p>
            <a:r>
              <a:rPr lang="en-IN" sz="3200" dirty="0" err="1" smtClean="0">
                <a:solidFill>
                  <a:schemeClr val="bg1"/>
                </a:solidFill>
              </a:rPr>
              <a:t>Photoaggravated</a:t>
            </a:r>
            <a:r>
              <a:rPr lang="en-IN" sz="3200" dirty="0" smtClean="0">
                <a:solidFill>
                  <a:schemeClr val="bg1"/>
                </a:solidFill>
              </a:rPr>
              <a:t> </a:t>
            </a:r>
            <a:r>
              <a:rPr lang="en-IN" sz="3200" dirty="0" err="1" smtClean="0">
                <a:solidFill>
                  <a:schemeClr val="bg1"/>
                </a:solidFill>
              </a:rPr>
              <a:t>dermatoses</a:t>
            </a:r>
            <a:endParaRPr lang="en-IN" sz="3200" dirty="0">
              <a:solidFill>
                <a:schemeClr val="bg1"/>
              </a:solidFill>
            </a:endParaRPr>
          </a:p>
        </p:txBody>
      </p:sp>
    </p:spTree>
    <p:extLst>
      <p:ext uri="{BB962C8B-B14F-4D97-AF65-F5344CB8AC3E}">
        <p14:creationId xmlns:p14="http://schemas.microsoft.com/office/powerpoint/2010/main" xmlns="" val="1716703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1392" y="245302"/>
            <a:ext cx="11520494" cy="6376535"/>
          </a:xfrm>
        </p:spPr>
      </p:pic>
    </p:spTree>
    <p:extLst>
      <p:ext uri="{BB962C8B-B14F-4D97-AF65-F5344CB8AC3E}">
        <p14:creationId xmlns:p14="http://schemas.microsoft.com/office/powerpoint/2010/main" xmlns="" val="3291822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63" y="439913"/>
            <a:ext cx="11270038" cy="1325563"/>
          </a:xfrm>
        </p:spPr>
        <p:txBody>
          <a:bodyPr/>
          <a:lstStyle/>
          <a:p>
            <a:pPr algn="ctr"/>
            <a:r>
              <a:rPr lang="en-IN" b="1" dirty="0" smtClean="0">
                <a:solidFill>
                  <a:schemeClr val="bg1"/>
                </a:solidFill>
                <a:latin typeface="Calibri" panose="020F0502020204030204" pitchFamily="34" charset="0"/>
                <a:cs typeface="Calibri" panose="020F0502020204030204" pitchFamily="34" charset="0"/>
              </a:rPr>
              <a:t>General </a:t>
            </a:r>
            <a:r>
              <a:rPr lang="en-IN" b="1" dirty="0" err="1" smtClean="0">
                <a:solidFill>
                  <a:schemeClr val="bg1"/>
                </a:solidFill>
                <a:latin typeface="Calibri" panose="020F0502020204030204" pitchFamily="34" charset="0"/>
                <a:cs typeface="Calibri" panose="020F0502020204030204" pitchFamily="34" charset="0"/>
              </a:rPr>
              <a:t>Photoprotection</a:t>
            </a:r>
            <a:r>
              <a:rPr lang="en-IN" b="1" dirty="0" smtClean="0">
                <a:solidFill>
                  <a:schemeClr val="bg1"/>
                </a:solidFill>
                <a:latin typeface="Calibri" panose="020F0502020204030204" pitchFamily="34" charset="0"/>
                <a:cs typeface="Calibri" panose="020F0502020204030204" pitchFamily="34" charset="0"/>
              </a:rPr>
              <a:t> Instructions for Patients</a:t>
            </a:r>
            <a:endParaRPr lang="en-IN"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60981" y="2388637"/>
            <a:ext cx="10892819" cy="4780434"/>
          </a:xfrm>
        </p:spPr>
        <p:txBody>
          <a:bodyPr>
            <a:noAutofit/>
          </a:bodyPr>
          <a:lstStyle/>
          <a:p>
            <a:r>
              <a:rPr lang="en-US" sz="4000" dirty="0" smtClean="0">
                <a:solidFill>
                  <a:schemeClr val="bg1"/>
                </a:solidFill>
              </a:rPr>
              <a:t>Sunscreens are most important from 10:00 AM to </a:t>
            </a:r>
            <a:r>
              <a:rPr lang="en-US" sz="4000" smtClean="0">
                <a:solidFill>
                  <a:schemeClr val="bg1"/>
                </a:solidFill>
              </a:rPr>
              <a:t>4:00 PM when </a:t>
            </a:r>
            <a:r>
              <a:rPr lang="en-US" sz="4000" dirty="0" smtClean="0">
                <a:solidFill>
                  <a:schemeClr val="bg1"/>
                </a:solidFill>
              </a:rPr>
              <a:t>the sun’s rays are strongest. If possible, try to avoid significant sun exposure during these peak hours, by staying in the shade or indoors.</a:t>
            </a:r>
          </a:p>
          <a:p>
            <a:endParaRPr lang="en-IN" sz="4000" dirty="0">
              <a:solidFill>
                <a:schemeClr val="bg1"/>
              </a:solidFill>
            </a:endParaRPr>
          </a:p>
        </p:txBody>
      </p:sp>
    </p:spTree>
    <p:extLst>
      <p:ext uri="{BB962C8B-B14F-4D97-AF65-F5344CB8AC3E}">
        <p14:creationId xmlns:p14="http://schemas.microsoft.com/office/powerpoint/2010/main" xmlns="" val="3775377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385" y="397869"/>
            <a:ext cx="11876088" cy="5779094"/>
          </a:xfrm>
        </p:spPr>
        <p:txBody>
          <a:bodyPr>
            <a:noAutofit/>
          </a:bodyPr>
          <a:lstStyle/>
          <a:p>
            <a:r>
              <a:rPr lang="en-US" sz="4000" dirty="0" smtClean="0">
                <a:solidFill>
                  <a:schemeClr val="bg1"/>
                </a:solidFill>
              </a:rPr>
              <a:t> Up to 1 </a:t>
            </a:r>
            <a:r>
              <a:rPr lang="en-US" sz="4000" dirty="0" err="1" smtClean="0">
                <a:solidFill>
                  <a:schemeClr val="bg1"/>
                </a:solidFill>
              </a:rPr>
              <a:t>oz</a:t>
            </a:r>
            <a:r>
              <a:rPr lang="en-US" sz="4000" dirty="0" smtClean="0">
                <a:solidFill>
                  <a:schemeClr val="bg1"/>
                </a:solidFill>
              </a:rPr>
              <a:t> (about 30 g) of sunscreen may be needed to cover the entire body. Roughly 3 to 5 g are needed to cover the head and neck.</a:t>
            </a:r>
          </a:p>
          <a:p>
            <a:r>
              <a:rPr lang="en-IN" sz="4000" dirty="0" smtClean="0">
                <a:solidFill>
                  <a:schemeClr val="bg1"/>
                </a:solidFill>
              </a:rPr>
              <a:t>‘</a:t>
            </a:r>
            <a:r>
              <a:rPr lang="en-IN" sz="4400" b="1" dirty="0" smtClean="0">
                <a:solidFill>
                  <a:schemeClr val="bg1"/>
                </a:solidFill>
              </a:rPr>
              <a:t>Teaspoon</a:t>
            </a:r>
            <a:r>
              <a:rPr lang="en-IN" sz="4000" b="1" dirty="0" smtClean="0">
                <a:solidFill>
                  <a:schemeClr val="bg1"/>
                </a:solidFill>
              </a:rPr>
              <a:t> rule</a:t>
            </a:r>
            <a:r>
              <a:rPr lang="en-IN" sz="4000" dirty="0" smtClean="0">
                <a:solidFill>
                  <a:schemeClr val="bg1"/>
                </a:solidFill>
              </a:rPr>
              <a:t>’ - </a:t>
            </a:r>
            <a:r>
              <a:rPr lang="en-US" sz="4000" dirty="0" smtClean="0">
                <a:solidFill>
                  <a:schemeClr val="bg1"/>
                </a:solidFill>
              </a:rPr>
              <a:t>To achieve application </a:t>
            </a:r>
            <a:r>
              <a:rPr lang="en-US" sz="4000" smtClean="0">
                <a:solidFill>
                  <a:schemeClr val="bg1"/>
                </a:solidFill>
              </a:rPr>
              <a:t>of  2mg/cm2, </a:t>
            </a:r>
            <a:r>
              <a:rPr lang="en-US" sz="4000" dirty="0" smtClean="0">
                <a:solidFill>
                  <a:schemeClr val="bg1"/>
                </a:solidFill>
              </a:rPr>
              <a:t>the following should be applied: </a:t>
            </a:r>
          </a:p>
          <a:p>
            <a:r>
              <a:rPr lang="en-US" sz="4000" dirty="0" smtClean="0">
                <a:solidFill>
                  <a:schemeClr val="bg1"/>
                </a:solidFill>
              </a:rPr>
              <a:t>1 teaspoon of sunscreen to the face/head/neck, </a:t>
            </a:r>
          </a:p>
          <a:p>
            <a:r>
              <a:rPr lang="en-US" sz="4000" dirty="0" smtClean="0">
                <a:solidFill>
                  <a:schemeClr val="bg1"/>
                </a:solidFill>
              </a:rPr>
              <a:t>1 teaspoon to each upper extremity, </a:t>
            </a:r>
          </a:p>
          <a:p>
            <a:r>
              <a:rPr lang="en-US" sz="4000" dirty="0" smtClean="0">
                <a:solidFill>
                  <a:schemeClr val="bg1"/>
                </a:solidFill>
              </a:rPr>
              <a:t>2 teaspoons total for the front and back torso, </a:t>
            </a:r>
          </a:p>
          <a:p>
            <a:r>
              <a:rPr lang="en-US" sz="4000" dirty="0" smtClean="0">
                <a:solidFill>
                  <a:schemeClr val="bg1"/>
                </a:solidFill>
              </a:rPr>
              <a:t>and 2 teaspoons to each lower </a:t>
            </a:r>
            <a:r>
              <a:rPr lang="en-US" sz="4000" smtClean="0">
                <a:solidFill>
                  <a:schemeClr val="bg1"/>
                </a:solidFill>
              </a:rPr>
              <a:t>extremity </a:t>
            </a:r>
            <a:endParaRPr lang="en-US" sz="4000" dirty="0" smtClean="0">
              <a:solidFill>
                <a:schemeClr val="bg1"/>
              </a:solidFill>
            </a:endParaRPr>
          </a:p>
        </p:txBody>
      </p:sp>
    </p:spTree>
    <p:extLst>
      <p:ext uri="{BB962C8B-B14F-4D97-AF65-F5344CB8AC3E}">
        <p14:creationId xmlns:p14="http://schemas.microsoft.com/office/powerpoint/2010/main" xmlns="" val="3577608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563" y="575323"/>
            <a:ext cx="10515600" cy="4351338"/>
          </a:xfrm>
        </p:spPr>
        <p:txBody>
          <a:bodyPr>
            <a:noAutofit/>
          </a:bodyPr>
          <a:lstStyle/>
          <a:p>
            <a:r>
              <a:rPr lang="en-US" sz="4000" smtClean="0">
                <a:solidFill>
                  <a:schemeClr val="bg1"/>
                </a:solidFill>
              </a:rPr>
              <a:t>For intermittent, casual daily use, a sun protection factor (SPF) 15 sunscreen is sufficient. For prolonged recreational exposures, an SPF 30 is more desirable, particularly for fair-skinned individuals.</a:t>
            </a:r>
          </a:p>
          <a:p>
            <a:pPr marL="0" indent="0">
              <a:buNone/>
            </a:pPr>
            <a:endParaRPr lang="en-US" sz="4000" smtClean="0">
              <a:solidFill>
                <a:schemeClr val="bg1"/>
              </a:solidFill>
            </a:endParaRPr>
          </a:p>
          <a:p>
            <a:r>
              <a:rPr lang="en-US" sz="4000" smtClean="0">
                <a:solidFill>
                  <a:schemeClr val="bg1"/>
                </a:solidFill>
              </a:rPr>
              <a:t>Sunscreen should be applied 15 to 30 minutes before sun exposure to allow sufficient time for the protection to develop, and subsequently reapplied every 2 hours.</a:t>
            </a:r>
            <a:endParaRPr lang="en-IN" sz="4000"/>
          </a:p>
        </p:txBody>
      </p:sp>
    </p:spTree>
    <p:extLst>
      <p:ext uri="{BB962C8B-B14F-4D97-AF65-F5344CB8AC3E}">
        <p14:creationId xmlns:p14="http://schemas.microsoft.com/office/powerpoint/2010/main" xmlns="" val="1195116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5400" b="1" smtClean="0">
                <a:solidFill>
                  <a:schemeClr val="bg1"/>
                </a:solidFill>
                <a:latin typeface="+mn-lt"/>
              </a:rPr>
              <a:t>Systemic Sunscreens</a:t>
            </a:r>
            <a:endParaRPr lang="en-IN" sz="5400" b="1">
              <a:solidFill>
                <a:schemeClr val="bg1"/>
              </a:solidFill>
              <a:latin typeface="+mn-lt"/>
            </a:endParaRPr>
          </a:p>
        </p:txBody>
      </p:sp>
      <p:sp>
        <p:nvSpPr>
          <p:cNvPr id="3" name="Content Placeholder 2"/>
          <p:cNvSpPr>
            <a:spLocks noGrp="1"/>
          </p:cNvSpPr>
          <p:nvPr>
            <p:ph idx="1"/>
          </p:nvPr>
        </p:nvSpPr>
        <p:spPr/>
        <p:txBody>
          <a:bodyPr>
            <a:normAutofit/>
          </a:bodyPr>
          <a:lstStyle/>
          <a:p>
            <a:r>
              <a:rPr lang="el-GR" sz="4400" smtClean="0">
                <a:solidFill>
                  <a:schemeClr val="bg1"/>
                </a:solidFill>
              </a:rPr>
              <a:t>β-</a:t>
            </a:r>
            <a:r>
              <a:rPr lang="en-IN" sz="4400" smtClean="0">
                <a:solidFill>
                  <a:schemeClr val="bg1"/>
                </a:solidFill>
              </a:rPr>
              <a:t>Carotene, antimalarials, oral psoralens, ascorbic acid, </a:t>
            </a:r>
            <a:r>
              <a:rPr lang="el-GR" sz="4400" smtClean="0">
                <a:solidFill>
                  <a:schemeClr val="bg1"/>
                </a:solidFill>
              </a:rPr>
              <a:t>α-</a:t>
            </a:r>
            <a:r>
              <a:rPr lang="en-IN" sz="4400" smtClean="0">
                <a:solidFill>
                  <a:schemeClr val="bg1"/>
                </a:solidFill>
              </a:rPr>
              <a:t>tocopherols (i.e., vitamins A, C, and E), retinol, selenium, green tea polyphenols, PABA, antihistamines, aspirin, indomethacin, and corticosteroids are effective.</a:t>
            </a:r>
            <a:endParaRPr lang="en-IN" sz="4400">
              <a:solidFill>
                <a:schemeClr val="bg1"/>
              </a:solidFill>
            </a:endParaRPr>
          </a:p>
        </p:txBody>
      </p:sp>
    </p:spTree>
    <p:extLst>
      <p:ext uri="{BB962C8B-B14F-4D97-AF65-F5344CB8AC3E}">
        <p14:creationId xmlns:p14="http://schemas.microsoft.com/office/powerpoint/2010/main" xmlns="" val="1899316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059"/>
            <a:ext cx="10515600" cy="1325563"/>
          </a:xfrm>
        </p:spPr>
        <p:txBody>
          <a:bodyPr>
            <a:normAutofit/>
          </a:bodyPr>
          <a:lstStyle/>
          <a:p>
            <a:pPr algn="ctr"/>
            <a:r>
              <a:rPr lang="en-IN" sz="4800" b="1" smtClean="0">
                <a:solidFill>
                  <a:schemeClr val="bg1"/>
                </a:solidFill>
                <a:latin typeface="Calibri" panose="020F0502020204030204" pitchFamily="34" charset="0"/>
                <a:cs typeface="Calibri" panose="020F0502020204030204" pitchFamily="34" charset="0"/>
              </a:rPr>
              <a:t>Beta - Carotene</a:t>
            </a:r>
            <a:endParaRPr lang="en-IN" sz="4800" b="1">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948548"/>
            <a:ext cx="10515600" cy="4351338"/>
          </a:xfrm>
        </p:spPr>
        <p:txBody>
          <a:bodyPr>
            <a:noAutofit/>
          </a:bodyPr>
          <a:lstStyle/>
          <a:p>
            <a:r>
              <a:rPr lang="en-US" sz="3600" smtClean="0">
                <a:solidFill>
                  <a:schemeClr val="bg1"/>
                </a:solidFill>
                <a:latin typeface="Calibri" panose="020F0502020204030204" pitchFamily="34" charset="0"/>
                <a:cs typeface="Calibri" panose="020F0502020204030204" pitchFamily="34" charset="0"/>
              </a:rPr>
              <a:t>β-Carotene is the natural precursor of vitamin A.</a:t>
            </a:r>
          </a:p>
          <a:p>
            <a:r>
              <a:rPr lang="en-US" sz="3600" smtClean="0">
                <a:solidFill>
                  <a:schemeClr val="bg1"/>
                </a:solidFill>
                <a:latin typeface="Calibri" panose="020F0502020204030204" pitchFamily="34" charset="0"/>
                <a:cs typeface="Calibri" panose="020F0502020204030204" pitchFamily="34" charset="0"/>
              </a:rPr>
              <a:t>It is probably preferentially photo-oxidized by UVR and this spares the cell components (membrane lipids, cell nuclei, and guanine bases of DNA) from being photodamaged. It also functions as a free radical scavenger and singlet oxygen quencher</a:t>
            </a:r>
          </a:p>
          <a:p>
            <a:r>
              <a:rPr lang="en-US" sz="3600" smtClean="0">
                <a:solidFill>
                  <a:schemeClr val="bg1"/>
                </a:solidFill>
                <a:latin typeface="Calibri" panose="020F0502020204030204" pitchFamily="34" charset="0"/>
                <a:cs typeface="Calibri" panose="020F0502020204030204" pitchFamily="34" charset="0"/>
              </a:rPr>
              <a:t>It is recommended that serum levels of b-carotene be maintained at </a:t>
            </a:r>
            <a:r>
              <a:rPr lang="en-US" sz="3600" b="1" smtClean="0">
                <a:solidFill>
                  <a:schemeClr val="bg1"/>
                </a:solidFill>
                <a:latin typeface="Calibri" panose="020F0502020204030204" pitchFamily="34" charset="0"/>
                <a:cs typeface="Calibri" panose="020F0502020204030204" pitchFamily="34" charset="0"/>
              </a:rPr>
              <a:t>600–800 mg/100 mL</a:t>
            </a:r>
            <a:r>
              <a:rPr lang="en-US" sz="3600" smtClean="0">
                <a:solidFill>
                  <a:schemeClr val="bg1"/>
                </a:solidFill>
                <a:latin typeface="Calibri" panose="020F0502020204030204" pitchFamily="34" charset="0"/>
                <a:cs typeface="Calibri" panose="020F0502020204030204" pitchFamily="34" charset="0"/>
              </a:rPr>
              <a:t>, and this is achieved by administering </a:t>
            </a:r>
            <a:r>
              <a:rPr lang="en-US" sz="3600" b="1" smtClean="0">
                <a:solidFill>
                  <a:schemeClr val="bg1"/>
                </a:solidFill>
                <a:latin typeface="Calibri" panose="020F0502020204030204" pitchFamily="34" charset="0"/>
                <a:cs typeface="Calibri" panose="020F0502020204030204" pitchFamily="34" charset="0"/>
              </a:rPr>
              <a:t>30–120 mg/day </a:t>
            </a:r>
            <a:r>
              <a:rPr lang="en-US" sz="3600" smtClean="0">
                <a:solidFill>
                  <a:schemeClr val="bg1"/>
                </a:solidFill>
                <a:latin typeface="Calibri" panose="020F0502020204030204" pitchFamily="34" charset="0"/>
                <a:cs typeface="Calibri" panose="020F0502020204030204" pitchFamily="34" charset="0"/>
              </a:rPr>
              <a:t>in </a:t>
            </a:r>
            <a:r>
              <a:rPr lang="en-US" sz="3600" b="1" smtClean="0">
                <a:solidFill>
                  <a:schemeClr val="bg1"/>
                </a:solidFill>
                <a:latin typeface="Calibri" panose="020F0502020204030204" pitchFamily="34" charset="0"/>
                <a:cs typeface="Calibri" panose="020F0502020204030204" pitchFamily="34" charset="0"/>
              </a:rPr>
              <a:t>children</a:t>
            </a:r>
            <a:r>
              <a:rPr lang="en-US" sz="3600" smtClean="0">
                <a:solidFill>
                  <a:schemeClr val="bg1"/>
                </a:solidFill>
                <a:latin typeface="Calibri" panose="020F0502020204030204" pitchFamily="34" charset="0"/>
                <a:cs typeface="Calibri" panose="020F0502020204030204" pitchFamily="34" charset="0"/>
              </a:rPr>
              <a:t> and </a:t>
            </a:r>
            <a:r>
              <a:rPr lang="en-US" sz="3600" b="1" smtClean="0">
                <a:solidFill>
                  <a:schemeClr val="bg1"/>
                </a:solidFill>
                <a:latin typeface="Calibri" panose="020F0502020204030204" pitchFamily="34" charset="0"/>
                <a:cs typeface="Calibri" panose="020F0502020204030204" pitchFamily="34" charset="0"/>
              </a:rPr>
              <a:t>120–300 mg/day </a:t>
            </a:r>
            <a:r>
              <a:rPr lang="en-US" sz="3600" smtClean="0">
                <a:solidFill>
                  <a:schemeClr val="bg1"/>
                </a:solidFill>
                <a:latin typeface="Calibri" panose="020F0502020204030204" pitchFamily="34" charset="0"/>
                <a:cs typeface="Calibri" panose="020F0502020204030204" pitchFamily="34" charset="0"/>
              </a:rPr>
              <a:t>in </a:t>
            </a:r>
            <a:r>
              <a:rPr lang="en-US" sz="3600" b="1" smtClean="0">
                <a:solidFill>
                  <a:schemeClr val="bg1"/>
                </a:solidFill>
                <a:latin typeface="Calibri" panose="020F0502020204030204" pitchFamily="34" charset="0"/>
                <a:cs typeface="Calibri" panose="020F0502020204030204" pitchFamily="34" charset="0"/>
              </a:rPr>
              <a:t>adults</a:t>
            </a:r>
            <a:r>
              <a:rPr lang="en-US" sz="3600" smtClean="0">
                <a:solidFill>
                  <a:schemeClr val="bg1"/>
                </a:solidFill>
                <a:latin typeface="Calibri" panose="020F0502020204030204" pitchFamily="34" charset="0"/>
                <a:cs typeface="Calibri" panose="020F0502020204030204" pitchFamily="34" charset="0"/>
              </a:rPr>
              <a:t> (given in two to three divided doses)</a:t>
            </a:r>
            <a:endParaRPr lang="en-IN" sz="36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59272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4" y="126838"/>
            <a:ext cx="10515600" cy="1325563"/>
          </a:xfrm>
        </p:spPr>
        <p:txBody>
          <a:bodyPr>
            <a:normAutofit/>
          </a:bodyPr>
          <a:lstStyle/>
          <a:p>
            <a:pPr algn="ctr"/>
            <a:r>
              <a:rPr lang="en-IN" sz="4800" b="1" smtClean="0">
                <a:solidFill>
                  <a:schemeClr val="bg1"/>
                </a:solidFill>
                <a:latin typeface="Calibri" panose="020F0502020204030204" pitchFamily="34" charset="0"/>
                <a:cs typeface="Calibri" panose="020F0502020204030204" pitchFamily="34" charset="0"/>
              </a:rPr>
              <a:t>Antimalarial drugs </a:t>
            </a:r>
          </a:p>
        </p:txBody>
      </p:sp>
      <p:sp>
        <p:nvSpPr>
          <p:cNvPr id="3" name="Content Placeholder 2"/>
          <p:cNvSpPr>
            <a:spLocks noGrp="1"/>
          </p:cNvSpPr>
          <p:nvPr>
            <p:ph idx="1"/>
          </p:nvPr>
        </p:nvSpPr>
        <p:spPr>
          <a:xfrm>
            <a:off x="744894" y="1452401"/>
            <a:ext cx="10515600" cy="4351338"/>
          </a:xfrm>
        </p:spPr>
        <p:txBody>
          <a:bodyPr>
            <a:noAutofit/>
          </a:bodyPr>
          <a:lstStyle/>
          <a:p>
            <a:r>
              <a:rPr lang="en-US" sz="4000" smtClean="0">
                <a:solidFill>
                  <a:schemeClr val="bg1"/>
                </a:solidFill>
              </a:rPr>
              <a:t>Their photoprotective role stems from their ability to bind to DNA and RNA and their interference with UV-induced thymine dimer formation.</a:t>
            </a:r>
          </a:p>
          <a:p>
            <a:r>
              <a:rPr lang="en-US" sz="4000" smtClean="0">
                <a:solidFill>
                  <a:schemeClr val="bg1"/>
                </a:solidFill>
              </a:rPr>
              <a:t>Antimalarials seem to intercalate between base pairs and act as a kind of photon sink.</a:t>
            </a:r>
          </a:p>
          <a:p>
            <a:r>
              <a:rPr lang="en-US" sz="4000" smtClean="0">
                <a:solidFill>
                  <a:schemeClr val="bg1"/>
                </a:solidFill>
              </a:rPr>
              <a:t>The recommended dosage of chloroquine and HCQ is </a:t>
            </a:r>
            <a:r>
              <a:rPr lang="en-US" sz="4000" b="1" smtClean="0">
                <a:solidFill>
                  <a:schemeClr val="bg1"/>
                </a:solidFill>
              </a:rPr>
              <a:t>250–500 mg/day </a:t>
            </a:r>
            <a:r>
              <a:rPr lang="en-US" sz="4000" smtClean="0">
                <a:solidFill>
                  <a:schemeClr val="bg1"/>
                </a:solidFill>
              </a:rPr>
              <a:t>and </a:t>
            </a:r>
            <a:r>
              <a:rPr lang="en-US" sz="4000" b="1" smtClean="0">
                <a:solidFill>
                  <a:schemeClr val="bg1"/>
                </a:solidFill>
              </a:rPr>
              <a:t>200–400 mg/day</a:t>
            </a:r>
            <a:r>
              <a:rPr lang="en-US" sz="4000" smtClean="0">
                <a:solidFill>
                  <a:schemeClr val="bg1"/>
                </a:solidFill>
              </a:rPr>
              <a:t>, respectively</a:t>
            </a:r>
            <a:endParaRPr lang="en-IN" sz="4000">
              <a:solidFill>
                <a:schemeClr val="bg1"/>
              </a:solidFill>
            </a:endParaRPr>
          </a:p>
        </p:txBody>
      </p:sp>
    </p:spTree>
    <p:extLst>
      <p:ext uri="{BB962C8B-B14F-4D97-AF65-F5344CB8AC3E}">
        <p14:creationId xmlns:p14="http://schemas.microsoft.com/office/powerpoint/2010/main" xmlns="" val="498056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66" y="-111519"/>
            <a:ext cx="10515600" cy="1325563"/>
          </a:xfrm>
        </p:spPr>
        <p:txBody>
          <a:bodyPr/>
          <a:lstStyle/>
          <a:p>
            <a:r>
              <a:rPr lang="en-US" b="1" dirty="0" smtClean="0">
                <a:solidFill>
                  <a:schemeClr val="bg1"/>
                </a:solidFill>
                <a:latin typeface="Calibri" panose="020F0502020204030204" pitchFamily="34" charset="0"/>
                <a:cs typeface="Calibri" panose="020F0502020204030204" pitchFamily="34" charset="0"/>
              </a:rPr>
              <a:t>Theoretical Inhibition of Vitamin D Synthesis</a:t>
            </a:r>
            <a:endParaRPr lang="en-IN"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00366" y="1083415"/>
            <a:ext cx="10662765" cy="5430087"/>
          </a:xfrm>
        </p:spPr>
        <p:txBody>
          <a:bodyPr>
            <a:noAutofit/>
          </a:bodyPr>
          <a:lstStyle/>
          <a:p>
            <a:r>
              <a:rPr lang="en-US" sz="4400" dirty="0" smtClean="0">
                <a:solidFill>
                  <a:schemeClr val="bg1"/>
                </a:solidFill>
                <a:latin typeface="Calibri" panose="020F0502020204030204" pitchFamily="34" charset="0"/>
                <a:cs typeface="Calibri" panose="020F0502020204030204" pitchFamily="34" charset="0"/>
              </a:rPr>
              <a:t>Vitamin D is critical for skeletal and muscular health. Studies have linked low vitamin D levels to colon and breast cancers, cardiac, neurologic and autoimmune disorders, and overall mortality.</a:t>
            </a:r>
          </a:p>
          <a:p>
            <a:r>
              <a:rPr lang="en-US" sz="4400" dirty="0" smtClean="0">
                <a:solidFill>
                  <a:schemeClr val="bg1"/>
                </a:solidFill>
                <a:latin typeface="Calibri" panose="020F0502020204030204" pitchFamily="34" charset="0"/>
                <a:cs typeface="Calibri" panose="020F0502020204030204" pitchFamily="34" charset="0"/>
              </a:rPr>
              <a:t>Sunlight, specifically UVB at 310 nm, is a major source of the biosynthesis of active vitamin D3 in </a:t>
            </a:r>
            <a:r>
              <a:rPr lang="en-US" sz="4400" smtClean="0">
                <a:solidFill>
                  <a:schemeClr val="bg1"/>
                </a:solidFill>
                <a:latin typeface="Calibri" panose="020F0502020204030204" pitchFamily="34" charset="0"/>
                <a:cs typeface="Calibri" panose="020F0502020204030204" pitchFamily="34" charset="0"/>
              </a:rPr>
              <a:t>people.</a:t>
            </a:r>
            <a:endParaRPr lang="en-US" sz="4400"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603744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26"/>
            <a:ext cx="10515600" cy="1325563"/>
          </a:xfrm>
        </p:spPr>
        <p:txBody>
          <a:bodyPr/>
          <a:lstStyle/>
          <a:p>
            <a:pPr algn="ctr"/>
            <a:r>
              <a:rPr lang="en-IN" smtClean="0">
                <a:solidFill>
                  <a:schemeClr val="bg1"/>
                </a:solidFill>
              </a:rPr>
              <a:t>UV Spectrum (100-400nm) </a:t>
            </a:r>
            <a:endParaRPr lang="en-IN" dirty="0">
              <a:solidFill>
                <a:schemeClr val="bg1"/>
              </a:solidFill>
            </a:endParaRPr>
          </a:p>
        </p:txBody>
      </p:sp>
      <p:sp>
        <p:nvSpPr>
          <p:cNvPr id="3" name="Content Placeholder 2"/>
          <p:cNvSpPr>
            <a:spLocks noGrp="1"/>
          </p:cNvSpPr>
          <p:nvPr>
            <p:ph idx="1"/>
          </p:nvPr>
        </p:nvSpPr>
        <p:spPr>
          <a:xfrm>
            <a:off x="195444" y="1144745"/>
            <a:ext cx="11158356" cy="5032218"/>
          </a:xfrm>
        </p:spPr>
        <p:txBody>
          <a:bodyPr>
            <a:normAutofit fontScale="92500" lnSpcReduction="10000"/>
          </a:bodyPr>
          <a:lstStyle/>
          <a:p>
            <a:r>
              <a:rPr lang="en-IN" sz="3600" b="1" dirty="0" smtClean="0">
                <a:solidFill>
                  <a:schemeClr val="bg1"/>
                </a:solidFill>
              </a:rPr>
              <a:t>UVC</a:t>
            </a:r>
            <a:r>
              <a:rPr lang="en-IN" sz="3600" dirty="0" smtClean="0">
                <a:solidFill>
                  <a:schemeClr val="bg1"/>
                </a:solidFill>
              </a:rPr>
              <a:t> (Ultraviolet C) =100 -290 nm ; </a:t>
            </a:r>
            <a:r>
              <a:rPr lang="en-IN" sz="3600" smtClean="0">
                <a:solidFill>
                  <a:schemeClr val="bg1"/>
                </a:solidFill>
              </a:rPr>
              <a:t>filtered out by </a:t>
            </a:r>
            <a:r>
              <a:rPr lang="en-IN" sz="3600" dirty="0" smtClean="0">
                <a:solidFill>
                  <a:schemeClr val="bg1"/>
                </a:solidFill>
              </a:rPr>
              <a:t>ozone layer</a:t>
            </a:r>
          </a:p>
          <a:p>
            <a:r>
              <a:rPr lang="en-IN" sz="3600" b="1" dirty="0" smtClean="0">
                <a:solidFill>
                  <a:schemeClr val="bg1"/>
                </a:solidFill>
              </a:rPr>
              <a:t>UVB</a:t>
            </a:r>
            <a:r>
              <a:rPr lang="en-IN" sz="3600" dirty="0" smtClean="0">
                <a:solidFill>
                  <a:schemeClr val="bg1"/>
                </a:solidFill>
              </a:rPr>
              <a:t> = 290 – 320 nm </a:t>
            </a:r>
            <a:r>
              <a:rPr lang="en-IN" sz="3600" smtClean="0">
                <a:solidFill>
                  <a:schemeClr val="bg1"/>
                </a:solidFill>
              </a:rPr>
              <a:t>; reach earth’s surface &amp; responsible </a:t>
            </a:r>
            <a:r>
              <a:rPr lang="en-IN" sz="3600" dirty="0" smtClean="0">
                <a:solidFill>
                  <a:schemeClr val="bg1"/>
                </a:solidFill>
              </a:rPr>
              <a:t>for </a:t>
            </a:r>
            <a:r>
              <a:rPr lang="en-IN" sz="3600" dirty="0" err="1" smtClean="0">
                <a:solidFill>
                  <a:schemeClr val="bg1"/>
                </a:solidFill>
              </a:rPr>
              <a:t>photobiological</a:t>
            </a:r>
            <a:r>
              <a:rPr lang="en-IN" sz="3600" dirty="0" smtClean="0">
                <a:solidFill>
                  <a:schemeClr val="bg1"/>
                </a:solidFill>
              </a:rPr>
              <a:t> events</a:t>
            </a:r>
          </a:p>
          <a:p>
            <a:r>
              <a:rPr lang="en-IN" sz="3600" b="1" dirty="0" smtClean="0">
                <a:solidFill>
                  <a:schemeClr val="bg1"/>
                </a:solidFill>
              </a:rPr>
              <a:t>UVA</a:t>
            </a:r>
            <a:r>
              <a:rPr lang="en-IN" sz="3600" dirty="0" smtClean="0">
                <a:solidFill>
                  <a:schemeClr val="bg1"/>
                </a:solidFill>
              </a:rPr>
              <a:t> = 320 – 400 nm </a:t>
            </a:r>
          </a:p>
          <a:p>
            <a:pPr marL="0" indent="0">
              <a:buNone/>
            </a:pPr>
            <a:r>
              <a:rPr lang="en-IN" sz="3600" b="1" dirty="0" smtClean="0">
                <a:solidFill>
                  <a:schemeClr val="bg1"/>
                </a:solidFill>
              </a:rPr>
              <a:t>              UVA1 </a:t>
            </a:r>
            <a:r>
              <a:rPr lang="en-IN" sz="3600" dirty="0" smtClean="0">
                <a:solidFill>
                  <a:schemeClr val="bg1"/>
                </a:solidFill>
              </a:rPr>
              <a:t>= 340- 400 nm </a:t>
            </a:r>
          </a:p>
          <a:p>
            <a:pPr marL="0" indent="0">
              <a:buNone/>
            </a:pPr>
            <a:r>
              <a:rPr lang="en-IN" sz="3600" dirty="0" smtClean="0">
                <a:solidFill>
                  <a:schemeClr val="bg1"/>
                </a:solidFill>
              </a:rPr>
              <a:t>              </a:t>
            </a:r>
            <a:r>
              <a:rPr lang="en-IN" sz="3600" b="1" dirty="0" smtClean="0">
                <a:solidFill>
                  <a:schemeClr val="bg1"/>
                </a:solidFill>
              </a:rPr>
              <a:t>UVA2</a:t>
            </a:r>
            <a:r>
              <a:rPr lang="en-IN" sz="3600" dirty="0" smtClean="0">
                <a:solidFill>
                  <a:schemeClr val="bg1"/>
                </a:solidFill>
              </a:rPr>
              <a:t> = 320 – </a:t>
            </a:r>
            <a:r>
              <a:rPr lang="en-IN" sz="3600" smtClean="0">
                <a:solidFill>
                  <a:schemeClr val="bg1"/>
                </a:solidFill>
              </a:rPr>
              <a:t>340 nm</a:t>
            </a:r>
          </a:p>
          <a:p>
            <a:pPr marL="0" indent="0">
              <a:buNone/>
            </a:pPr>
            <a:endParaRPr lang="en-IN" sz="3600" smtClean="0">
              <a:solidFill>
                <a:schemeClr val="bg1"/>
              </a:solidFill>
            </a:endParaRPr>
          </a:p>
          <a:p>
            <a:pPr marL="0" indent="0">
              <a:buNone/>
            </a:pPr>
            <a:r>
              <a:rPr lang="en-US" sz="3600" smtClean="0">
                <a:solidFill>
                  <a:schemeClr val="bg1"/>
                </a:solidFill>
              </a:rPr>
              <a:t>UVB forms 1% of the UVR reaching the Earth and is highly energetic, while UVA forms 99% of UVR reaching the Earth and is lower in energy.</a:t>
            </a:r>
            <a:endParaRPr lang="en-IN" sz="3600">
              <a:solidFill>
                <a:schemeClr val="bg1"/>
              </a:solidFill>
            </a:endParaRPr>
          </a:p>
          <a:p>
            <a:pPr marL="0" indent="0">
              <a:buNone/>
            </a:pPr>
            <a:endParaRPr lang="en-IN" sz="3600" smtClean="0">
              <a:solidFill>
                <a:schemeClr val="bg1"/>
              </a:solidFill>
            </a:endParaRPr>
          </a:p>
          <a:p>
            <a:pPr marL="0" indent="0">
              <a:buNone/>
            </a:pPr>
            <a:endParaRPr lang="en-IN" sz="3600" dirty="0">
              <a:solidFill>
                <a:schemeClr val="bg1"/>
              </a:solidFill>
            </a:endParaRPr>
          </a:p>
        </p:txBody>
      </p:sp>
    </p:spTree>
    <p:extLst>
      <p:ext uri="{BB962C8B-B14F-4D97-AF65-F5344CB8AC3E}">
        <p14:creationId xmlns:p14="http://schemas.microsoft.com/office/powerpoint/2010/main" xmlns="" val="3203565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208" y="649968"/>
            <a:ext cx="10515600" cy="4351338"/>
          </a:xfrm>
        </p:spPr>
        <p:txBody>
          <a:bodyPr>
            <a:noAutofit/>
          </a:bodyPr>
          <a:lstStyle/>
          <a:p>
            <a:r>
              <a:rPr lang="en-US" sz="4400" smtClean="0">
                <a:solidFill>
                  <a:schemeClr val="bg1"/>
                </a:solidFill>
              </a:rPr>
              <a:t>Sunscreen effectively blocks UVB absorption and thereby reduces or shuts down vitamin D synthesis in the skin. Sunscreen application can inhibit vitamin D synthesis.</a:t>
            </a:r>
          </a:p>
          <a:p>
            <a:r>
              <a:rPr lang="en-US" sz="4400" smtClean="0">
                <a:solidFill>
                  <a:schemeClr val="bg1"/>
                </a:solidFill>
              </a:rPr>
              <a:t>For individuals practicing rigorous photoprotection, daily intake of vitamin D through diet or supplements of </a:t>
            </a:r>
            <a:r>
              <a:rPr lang="en-US" sz="4400" b="1" smtClean="0">
                <a:solidFill>
                  <a:schemeClr val="bg1"/>
                </a:solidFill>
              </a:rPr>
              <a:t>600 IU </a:t>
            </a:r>
            <a:r>
              <a:rPr lang="en-US" sz="4400" smtClean="0">
                <a:solidFill>
                  <a:schemeClr val="bg1"/>
                </a:solidFill>
              </a:rPr>
              <a:t>would seem prudent. For those 71 years of age and older, </a:t>
            </a:r>
            <a:r>
              <a:rPr lang="en-US" sz="4400" b="1" smtClean="0">
                <a:solidFill>
                  <a:schemeClr val="bg1"/>
                </a:solidFill>
              </a:rPr>
              <a:t>800 IU </a:t>
            </a:r>
            <a:r>
              <a:rPr lang="en-US" sz="4400" smtClean="0">
                <a:solidFill>
                  <a:schemeClr val="bg1"/>
                </a:solidFill>
              </a:rPr>
              <a:t>is recommended.</a:t>
            </a:r>
            <a:endParaRPr lang="en-IN" sz="4400" dirty="0">
              <a:solidFill>
                <a:schemeClr val="bg1"/>
              </a:solidFill>
            </a:endParaRPr>
          </a:p>
        </p:txBody>
      </p:sp>
    </p:spTree>
    <p:extLst>
      <p:ext uri="{BB962C8B-B14F-4D97-AF65-F5344CB8AC3E}">
        <p14:creationId xmlns:p14="http://schemas.microsoft.com/office/powerpoint/2010/main" xmlns="" val="1663934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21298" y="102637"/>
            <a:ext cx="11943184" cy="6680718"/>
          </a:xfrm>
          <a:prstGeom prst="rect">
            <a:avLst/>
          </a:prstGeom>
        </p:spPr>
      </p:pic>
    </p:spTree>
    <p:extLst>
      <p:ext uri="{BB962C8B-B14F-4D97-AF65-F5344CB8AC3E}">
        <p14:creationId xmlns:p14="http://schemas.microsoft.com/office/powerpoint/2010/main" xmlns="" val="379465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620" y="138586"/>
            <a:ext cx="4332940" cy="6570124"/>
          </a:xfrm>
          <a:prstGeom prst="rect">
            <a:avLst/>
          </a:prstGeom>
        </p:spPr>
      </p:pic>
      <p:sp>
        <p:nvSpPr>
          <p:cNvPr id="8" name="Rectangle 7"/>
          <p:cNvSpPr/>
          <p:nvPr/>
        </p:nvSpPr>
        <p:spPr>
          <a:xfrm>
            <a:off x="4788385" y="558412"/>
            <a:ext cx="6582283" cy="7294305"/>
          </a:xfrm>
          <a:prstGeom prst="rect">
            <a:avLst/>
          </a:prstGeom>
        </p:spPr>
        <p:txBody>
          <a:bodyPr wrap="square">
            <a:spAutoFit/>
          </a:bodyPr>
          <a:lstStyle/>
          <a:p>
            <a:pPr marL="457200" indent="-457200">
              <a:buFont typeface="Arial" panose="020B0604020202020204" pitchFamily="34" charset="0"/>
              <a:buChar char="•"/>
            </a:pPr>
            <a:r>
              <a:rPr lang="en-US" sz="3600" smtClean="0">
                <a:solidFill>
                  <a:schemeClr val="bg1"/>
                </a:solidFill>
              </a:rPr>
              <a:t>The depth to which light penetrates the skin depends on its wavelength (i.e., longer the wavelength, deeper the penetration.)</a:t>
            </a:r>
          </a:p>
          <a:p>
            <a:endParaRPr lang="en-US" sz="3600" smtClean="0">
              <a:solidFill>
                <a:schemeClr val="bg1"/>
              </a:solidFill>
            </a:endParaRPr>
          </a:p>
          <a:p>
            <a:pPr marL="457200" indent="-457200">
              <a:buFont typeface="Arial" panose="020B0604020202020204" pitchFamily="34" charset="0"/>
              <a:buChar char="•"/>
            </a:pPr>
            <a:r>
              <a:rPr lang="en-US" sz="3600" smtClean="0">
                <a:solidFill>
                  <a:schemeClr val="bg1"/>
                </a:solidFill>
              </a:rPr>
              <a:t>But the biological effects of UVR are more pronounced with the light of shorter wavelength as it contains a high quantum of energy.</a:t>
            </a:r>
          </a:p>
          <a:p>
            <a:r>
              <a:rPr lang="en-US" sz="3600" smtClean="0">
                <a:solidFill>
                  <a:schemeClr val="bg1"/>
                </a:solidFill>
              </a:rPr>
              <a:t/>
            </a:r>
            <a:br>
              <a:rPr lang="en-US" sz="3600" smtClean="0">
                <a:solidFill>
                  <a:schemeClr val="bg1"/>
                </a:solidFill>
              </a:rPr>
            </a:br>
            <a:endParaRPr lang="en-US" sz="3600" smtClean="0">
              <a:solidFill>
                <a:schemeClr val="bg1"/>
              </a:solidFill>
            </a:endParaRPr>
          </a:p>
        </p:txBody>
      </p:sp>
    </p:spTree>
    <p:extLst>
      <p:ext uri="{BB962C8B-B14F-4D97-AF65-F5344CB8AC3E}">
        <p14:creationId xmlns:p14="http://schemas.microsoft.com/office/powerpoint/2010/main" xmlns="" val="414816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2690" y="272227"/>
            <a:ext cx="6784708" cy="6186309"/>
          </a:xfrm>
          <a:prstGeom prst="rect">
            <a:avLst/>
          </a:prstGeom>
        </p:spPr>
        <p:txBody>
          <a:bodyPr wrap="square">
            <a:spAutoFit/>
          </a:bodyPr>
          <a:lstStyle/>
          <a:p>
            <a:r>
              <a:rPr lang="en-US" sz="3600" smtClean="0">
                <a:solidFill>
                  <a:schemeClr val="bg1"/>
                </a:solidFill>
              </a:rPr>
              <a:t>The biological effects of shorter wavelengths are much more pronounced than those of longer wavelengths because the light of shorter wavelength contains higher quantum of energy. This is exemplified by the fact that to produce the same degree of erythema, the dose of UVA required is 1000 times higher than that of UVB .</a:t>
            </a:r>
          </a:p>
        </p:txBody>
      </p:sp>
      <p:pic>
        <p:nvPicPr>
          <p:cNvPr id="6" name="Picture 5"/>
          <p:cNvPicPr>
            <a:picLocks noChangeAspect="1"/>
          </p:cNvPicPr>
          <p:nvPr/>
        </p:nvPicPr>
        <p:blipFill>
          <a:blip r:embed="rId2"/>
          <a:stretch>
            <a:fillRect/>
          </a:stretch>
        </p:blipFill>
        <p:spPr>
          <a:xfrm>
            <a:off x="77363" y="83762"/>
            <a:ext cx="4773843" cy="6717737"/>
          </a:xfrm>
          <a:prstGeom prst="rect">
            <a:avLst/>
          </a:prstGeom>
        </p:spPr>
      </p:pic>
    </p:spTree>
    <p:extLst>
      <p:ext uri="{BB962C8B-B14F-4D97-AF65-F5344CB8AC3E}">
        <p14:creationId xmlns:p14="http://schemas.microsoft.com/office/powerpoint/2010/main" xmlns="" val="1914996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smtClean="0">
                <a:solidFill>
                  <a:schemeClr val="bg1"/>
                </a:solidFill>
                <a:latin typeface="Calibri" panose="020F0502020204030204" pitchFamily="34" charset="0"/>
                <a:cs typeface="Calibri" panose="020F0502020204030204" pitchFamily="34" charset="0"/>
              </a:rPr>
              <a:t>Minimal Erythema Dose</a:t>
            </a:r>
            <a:endParaRPr lang="en-IN" b="1">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4000" smtClean="0">
                <a:solidFill>
                  <a:schemeClr val="bg1"/>
                </a:solidFill>
              </a:rPr>
              <a:t>The minimal erythema dose (MED) is defined as either the lowest dose of UVR required to produce just perceptible erythema at 24 hours (MEDJP) or the lowest dose of UVR required to produce an erythema with a sharp margin at 24 hours (MEDSM).</a:t>
            </a:r>
            <a:endParaRPr lang="en-IN" sz="4000" smtClean="0">
              <a:solidFill>
                <a:schemeClr val="bg1"/>
              </a:solidFill>
            </a:endParaRPr>
          </a:p>
          <a:p>
            <a:endParaRPr lang="en-IN" sz="4000"/>
          </a:p>
        </p:txBody>
      </p:sp>
    </p:spTree>
    <p:extLst>
      <p:ext uri="{BB962C8B-B14F-4D97-AF65-F5344CB8AC3E}">
        <p14:creationId xmlns:p14="http://schemas.microsoft.com/office/powerpoint/2010/main" xmlns="" val="3007761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45189" y="139603"/>
            <a:ext cx="11848607" cy="6589263"/>
          </a:xfrm>
          <a:prstGeom prst="rect">
            <a:avLst/>
          </a:prstGeom>
        </p:spPr>
      </p:pic>
    </p:spTree>
    <p:extLst>
      <p:ext uri="{BB962C8B-B14F-4D97-AF65-F5344CB8AC3E}">
        <p14:creationId xmlns:p14="http://schemas.microsoft.com/office/powerpoint/2010/main" xmlns="" val="321134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555" y="-306679"/>
            <a:ext cx="10515600" cy="1325563"/>
          </a:xfrm>
        </p:spPr>
        <p:txBody>
          <a:bodyPr>
            <a:normAutofit/>
          </a:bodyPr>
          <a:lstStyle/>
          <a:p>
            <a:r>
              <a:rPr lang="en-US" sz="3600" b="1" smtClean="0">
                <a:solidFill>
                  <a:schemeClr val="bg1"/>
                </a:solidFill>
                <a:latin typeface="Calibri" panose="020F0502020204030204" pitchFamily="34" charset="0"/>
                <a:cs typeface="Calibri" panose="020F0502020204030204" pitchFamily="34" charset="0"/>
              </a:rPr>
              <a:t>ABNORMAL RESPONSE OF SKIN TO SUNLIGHT </a:t>
            </a:r>
            <a:endParaRPr lang="en-IN" sz="3600" b="1">
              <a:solidFill>
                <a:schemeClr val="bg1"/>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rotWithShape="1">
          <a:blip r:embed="rId2"/>
          <a:srcRect b="48732"/>
          <a:stretch/>
        </p:blipFill>
        <p:spPr>
          <a:xfrm>
            <a:off x="90031" y="707663"/>
            <a:ext cx="6432067" cy="57957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32510" y="707664"/>
            <a:ext cx="5408645" cy="5795772"/>
          </a:xfrm>
          <a:prstGeom prst="rect">
            <a:avLst/>
          </a:prstGeom>
        </p:spPr>
      </p:pic>
    </p:spTree>
    <p:extLst>
      <p:ext uri="{BB962C8B-B14F-4D97-AF65-F5344CB8AC3E}">
        <p14:creationId xmlns:p14="http://schemas.microsoft.com/office/powerpoint/2010/main" xmlns="" val="316169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5" y="-82745"/>
            <a:ext cx="10515600" cy="1325563"/>
          </a:xfrm>
        </p:spPr>
        <p:txBody>
          <a:bodyPr>
            <a:normAutofit/>
          </a:bodyPr>
          <a:lstStyle/>
          <a:p>
            <a:pPr algn="ctr"/>
            <a:r>
              <a:rPr lang="en-IN" sz="5400" smtClean="0">
                <a:solidFill>
                  <a:schemeClr val="bg1"/>
                </a:solidFill>
                <a:latin typeface="Calibri" panose="020F0502020204030204" pitchFamily="34" charset="0"/>
                <a:cs typeface="Calibri" panose="020F0502020204030204" pitchFamily="34" charset="0"/>
              </a:rPr>
              <a:t>Photoprotection</a:t>
            </a:r>
            <a:endParaRPr lang="en-IN" sz="5400">
              <a:solidFill>
                <a:schemeClr val="bg1"/>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1024160" y="1679510"/>
            <a:ext cx="10013050" cy="3526972"/>
          </a:xfrm>
          <a:prstGeom prst="rect">
            <a:avLst/>
          </a:prstGeom>
        </p:spPr>
      </p:pic>
    </p:spTree>
    <p:extLst>
      <p:ext uri="{BB962C8B-B14F-4D97-AF65-F5344CB8AC3E}">
        <p14:creationId xmlns:p14="http://schemas.microsoft.com/office/powerpoint/2010/main" xmlns="" val="2934394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4302</TotalTime>
  <Words>1530</Words>
  <Application>Microsoft Office PowerPoint</Application>
  <PresentationFormat>Custom</PresentationFormat>
  <Paragraphs>111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SUNSCREENS</vt:lpstr>
      <vt:lpstr>Slide 2</vt:lpstr>
      <vt:lpstr>UV Spectrum (100-400nm) </vt:lpstr>
      <vt:lpstr>Slide 4</vt:lpstr>
      <vt:lpstr>Slide 5</vt:lpstr>
      <vt:lpstr>Minimal Erythema Dose</vt:lpstr>
      <vt:lpstr>Slide 7</vt:lpstr>
      <vt:lpstr>ABNORMAL RESPONSE OF SKIN TO SUNLIGHT </vt:lpstr>
      <vt:lpstr>Photoprotection</vt:lpstr>
      <vt:lpstr>Slide 10</vt:lpstr>
      <vt:lpstr>Sunscreen Efficacy</vt:lpstr>
      <vt:lpstr>Slide 12</vt:lpstr>
      <vt:lpstr>Slide 13</vt:lpstr>
      <vt:lpstr>UVA Protection Indices</vt:lpstr>
      <vt:lpstr>Slide 15</vt:lpstr>
      <vt:lpstr>UVA BLOCKERS</vt:lpstr>
      <vt:lpstr>UVB blockers</vt:lpstr>
      <vt:lpstr>Slide 18</vt:lpstr>
      <vt:lpstr>Slide 19</vt:lpstr>
      <vt:lpstr>Slide 20</vt:lpstr>
      <vt:lpstr>Indications </vt:lpstr>
      <vt:lpstr>Slide 22</vt:lpstr>
      <vt:lpstr>General Photoprotection Instructions for Patients</vt:lpstr>
      <vt:lpstr>Slide 24</vt:lpstr>
      <vt:lpstr>Slide 25</vt:lpstr>
      <vt:lpstr>Systemic Sunscreens</vt:lpstr>
      <vt:lpstr>Beta - Carotene</vt:lpstr>
      <vt:lpstr>Antimalarial drugs </vt:lpstr>
      <vt:lpstr>Theoretical Inhibition of Vitamin D Synthesis</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Sayali</dc:creator>
  <cp:lastModifiedBy>user</cp:lastModifiedBy>
  <cp:revision>30</cp:revision>
  <dcterms:created xsi:type="dcterms:W3CDTF">2024-04-16T03:40:09Z</dcterms:created>
  <dcterms:modified xsi:type="dcterms:W3CDTF">2024-11-27T04:19:31Z</dcterms:modified>
</cp:coreProperties>
</file>