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364" r:id="rId3"/>
    <p:sldId id="260" r:id="rId4"/>
    <p:sldId id="261" r:id="rId5"/>
    <p:sldId id="366" r:id="rId6"/>
    <p:sldId id="310" r:id="rId7"/>
    <p:sldId id="311" r:id="rId8"/>
    <p:sldId id="312" r:id="rId9"/>
    <p:sldId id="313" r:id="rId10"/>
    <p:sldId id="314" r:id="rId11"/>
    <p:sldId id="326" r:id="rId12"/>
    <p:sldId id="315" r:id="rId13"/>
    <p:sldId id="32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280" r:id="rId23"/>
    <p:sldId id="274" r:id="rId24"/>
    <p:sldId id="338" r:id="rId25"/>
    <p:sldId id="327" r:id="rId26"/>
    <p:sldId id="328" r:id="rId27"/>
    <p:sldId id="329" r:id="rId28"/>
    <p:sldId id="330" r:id="rId29"/>
    <p:sldId id="331" r:id="rId30"/>
    <p:sldId id="335" r:id="rId31"/>
    <p:sldId id="336" r:id="rId32"/>
    <p:sldId id="332" r:id="rId33"/>
    <p:sldId id="299" r:id="rId34"/>
    <p:sldId id="288" r:id="rId35"/>
    <p:sldId id="337" r:id="rId36"/>
    <p:sldId id="308" r:id="rId37"/>
    <p:sldId id="267" r:id="rId38"/>
    <p:sldId id="268" r:id="rId39"/>
    <p:sldId id="269" r:id="rId40"/>
    <p:sldId id="270" r:id="rId41"/>
    <p:sldId id="339" r:id="rId42"/>
    <p:sldId id="341" r:id="rId43"/>
    <p:sldId id="340" r:id="rId44"/>
    <p:sldId id="342" r:id="rId45"/>
    <p:sldId id="343" r:id="rId46"/>
    <p:sldId id="367" r:id="rId47"/>
    <p:sldId id="303" r:id="rId48"/>
    <p:sldId id="304" r:id="rId49"/>
    <p:sldId id="305" r:id="rId50"/>
    <p:sldId id="272" r:id="rId51"/>
    <p:sldId id="262" r:id="rId52"/>
    <p:sldId id="292" r:id="rId53"/>
    <p:sldId id="293" r:id="rId54"/>
    <p:sldId id="294" r:id="rId55"/>
    <p:sldId id="309" r:id="rId56"/>
    <p:sldId id="306" r:id="rId57"/>
    <p:sldId id="295" r:id="rId58"/>
    <p:sldId id="296" r:id="rId59"/>
    <p:sldId id="297" r:id="rId60"/>
    <p:sldId id="298" r:id="rId61"/>
    <p:sldId id="301" r:id="rId62"/>
    <p:sldId id="302" r:id="rId63"/>
    <p:sldId id="344" r:id="rId64"/>
    <p:sldId id="345" r:id="rId65"/>
    <p:sldId id="368" r:id="rId66"/>
    <p:sldId id="346" r:id="rId67"/>
    <p:sldId id="348" r:id="rId68"/>
    <p:sldId id="350" r:id="rId69"/>
    <p:sldId id="352" r:id="rId70"/>
    <p:sldId id="354" r:id="rId71"/>
    <p:sldId id="369" r:id="rId72"/>
    <p:sldId id="370" r:id="rId73"/>
    <p:sldId id="307" r:id="rId74"/>
  </p:sldIdLst>
  <p:sldSz cx="90011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368" y="-90"/>
      </p:cViewPr>
      <p:guideLst>
        <p:guide orient="horz" pos="216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F69AA-E0D6-4BBD-B8BE-37D2191DA6B0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614789E1-DC98-4930-A380-1F860455552C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IN" b="1" dirty="0" smtClean="0">
              <a:solidFill>
                <a:srgbClr val="002060"/>
              </a:solidFill>
            </a:rPr>
            <a:t>Night Blindness</a:t>
          </a:r>
          <a:endParaRPr lang="en-IN" b="1" dirty="0">
            <a:solidFill>
              <a:srgbClr val="002060"/>
            </a:solidFill>
          </a:endParaRPr>
        </a:p>
      </dgm:t>
    </dgm:pt>
    <dgm:pt modelId="{1000F2CF-13E0-4502-B6F5-ECC7CBD50493}" type="parTrans" cxnId="{42E9619C-9C2C-421F-976B-56F8EBE205E4}">
      <dgm:prSet/>
      <dgm:spPr/>
      <dgm:t>
        <a:bodyPr/>
        <a:lstStyle/>
        <a:p>
          <a:endParaRPr lang="en-IN"/>
        </a:p>
      </dgm:t>
    </dgm:pt>
    <dgm:pt modelId="{91755D6A-432E-4647-8B62-2EDAE2711E88}" type="sibTrans" cxnId="{42E9619C-9C2C-421F-976B-56F8EBE205E4}">
      <dgm:prSet/>
      <dgm:spPr/>
      <dgm:t>
        <a:bodyPr/>
        <a:lstStyle/>
        <a:p>
          <a:endParaRPr lang="en-IN" b="1">
            <a:solidFill>
              <a:srgbClr val="002060"/>
            </a:solidFill>
          </a:endParaRPr>
        </a:p>
      </dgm:t>
    </dgm:pt>
    <dgm:pt modelId="{3C6A7DE0-CB0A-41F2-B141-DB79E8E87CE3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IN" b="1" dirty="0" err="1" smtClean="0">
              <a:solidFill>
                <a:srgbClr val="002060"/>
              </a:solidFill>
            </a:rPr>
            <a:t>Conjunctival</a:t>
          </a:r>
          <a:r>
            <a:rPr lang="en-IN" b="1" dirty="0" smtClean="0">
              <a:solidFill>
                <a:srgbClr val="002060"/>
              </a:solidFill>
            </a:rPr>
            <a:t>  </a:t>
          </a:r>
          <a:r>
            <a:rPr lang="en-IN" b="1" dirty="0" err="1" smtClean="0">
              <a:solidFill>
                <a:srgbClr val="002060"/>
              </a:solidFill>
            </a:rPr>
            <a:t>Xerosis</a:t>
          </a:r>
          <a:endParaRPr lang="en-IN" b="1" dirty="0">
            <a:solidFill>
              <a:srgbClr val="002060"/>
            </a:solidFill>
          </a:endParaRPr>
        </a:p>
      </dgm:t>
    </dgm:pt>
    <dgm:pt modelId="{AFA2183C-D6EA-425E-9517-3AD7EA3FC199}" type="parTrans" cxnId="{D074AC22-7287-4F01-8789-DA8F55DC6AD9}">
      <dgm:prSet/>
      <dgm:spPr/>
      <dgm:t>
        <a:bodyPr/>
        <a:lstStyle/>
        <a:p>
          <a:endParaRPr lang="en-IN"/>
        </a:p>
      </dgm:t>
    </dgm:pt>
    <dgm:pt modelId="{7FF94315-9B91-4FE3-8AFC-E256EED2794C}" type="sibTrans" cxnId="{D074AC22-7287-4F01-8789-DA8F55DC6AD9}">
      <dgm:prSet/>
      <dgm:spPr/>
      <dgm:t>
        <a:bodyPr/>
        <a:lstStyle/>
        <a:p>
          <a:endParaRPr lang="en-IN" b="1">
            <a:solidFill>
              <a:srgbClr val="002060"/>
            </a:solidFill>
          </a:endParaRPr>
        </a:p>
      </dgm:t>
    </dgm:pt>
    <dgm:pt modelId="{AD3BABC2-02B2-4FF1-BD82-CBDC1E37B22E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IN" b="1" dirty="0" err="1" smtClean="0">
              <a:solidFill>
                <a:srgbClr val="002060"/>
              </a:solidFill>
            </a:rPr>
            <a:t>Bitot’s</a:t>
          </a:r>
          <a:r>
            <a:rPr lang="en-IN" b="1" dirty="0" smtClean="0">
              <a:solidFill>
                <a:srgbClr val="002060"/>
              </a:solidFill>
            </a:rPr>
            <a:t> spot </a:t>
          </a:r>
          <a:endParaRPr lang="en-IN" b="1" dirty="0">
            <a:solidFill>
              <a:srgbClr val="002060"/>
            </a:solidFill>
          </a:endParaRPr>
        </a:p>
      </dgm:t>
    </dgm:pt>
    <dgm:pt modelId="{C076514A-2693-4116-A6F5-76545255DE1D}" type="parTrans" cxnId="{A9B40567-D10D-4B3A-8D1E-5A92B8D39E09}">
      <dgm:prSet/>
      <dgm:spPr/>
      <dgm:t>
        <a:bodyPr/>
        <a:lstStyle/>
        <a:p>
          <a:endParaRPr lang="en-IN"/>
        </a:p>
      </dgm:t>
    </dgm:pt>
    <dgm:pt modelId="{881BE86C-77C2-491B-8296-104B989BB820}" type="sibTrans" cxnId="{A9B40567-D10D-4B3A-8D1E-5A92B8D39E09}">
      <dgm:prSet/>
      <dgm:spPr/>
      <dgm:t>
        <a:bodyPr/>
        <a:lstStyle/>
        <a:p>
          <a:endParaRPr lang="en-IN" b="1">
            <a:solidFill>
              <a:srgbClr val="002060"/>
            </a:solidFill>
          </a:endParaRPr>
        </a:p>
      </dgm:t>
    </dgm:pt>
    <dgm:pt modelId="{3DFC379F-5661-47E0-8668-113F11E91CD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N" b="1" dirty="0" smtClean="0">
              <a:solidFill>
                <a:srgbClr val="002060"/>
              </a:solidFill>
            </a:rPr>
            <a:t>Corneal Ulcer</a:t>
          </a:r>
          <a:endParaRPr lang="en-IN" b="1" dirty="0">
            <a:solidFill>
              <a:srgbClr val="002060"/>
            </a:solidFill>
          </a:endParaRPr>
        </a:p>
      </dgm:t>
    </dgm:pt>
    <dgm:pt modelId="{8D654AD8-1B9D-46FA-9376-64C45AB39815}" type="parTrans" cxnId="{8FA61000-D1A6-45F4-B1FF-F8CA5176CD72}">
      <dgm:prSet/>
      <dgm:spPr/>
      <dgm:t>
        <a:bodyPr/>
        <a:lstStyle/>
        <a:p>
          <a:endParaRPr lang="en-IN"/>
        </a:p>
      </dgm:t>
    </dgm:pt>
    <dgm:pt modelId="{AB24D558-2656-40BD-87ED-875A9C316209}" type="sibTrans" cxnId="{8FA61000-D1A6-45F4-B1FF-F8CA5176CD72}">
      <dgm:prSet/>
      <dgm:spPr/>
      <dgm:t>
        <a:bodyPr/>
        <a:lstStyle/>
        <a:p>
          <a:endParaRPr lang="en-IN" b="1">
            <a:solidFill>
              <a:srgbClr val="002060"/>
            </a:solidFill>
          </a:endParaRPr>
        </a:p>
      </dgm:t>
    </dgm:pt>
    <dgm:pt modelId="{F867F5E5-A52C-4CCC-9436-C0825BC588A4}">
      <dgm:prSet/>
      <dgm:spPr>
        <a:solidFill>
          <a:srgbClr val="C00000"/>
        </a:solidFill>
      </dgm:spPr>
      <dgm:t>
        <a:bodyPr/>
        <a:lstStyle/>
        <a:p>
          <a:r>
            <a:rPr lang="en-IN" b="1" dirty="0" err="1" smtClean="0">
              <a:solidFill>
                <a:schemeClr val="bg1"/>
              </a:solidFill>
            </a:rPr>
            <a:t>Keratomalasia</a:t>
          </a:r>
          <a:endParaRPr lang="en-IN" b="1" dirty="0">
            <a:solidFill>
              <a:schemeClr val="bg1"/>
            </a:solidFill>
          </a:endParaRPr>
        </a:p>
      </dgm:t>
    </dgm:pt>
    <dgm:pt modelId="{5E37CB30-4D00-4014-ADC8-189B77D58181}" type="parTrans" cxnId="{36C70502-DB9A-4D71-B106-A36E05E0CB20}">
      <dgm:prSet/>
      <dgm:spPr/>
      <dgm:t>
        <a:bodyPr/>
        <a:lstStyle/>
        <a:p>
          <a:endParaRPr lang="en-IN"/>
        </a:p>
      </dgm:t>
    </dgm:pt>
    <dgm:pt modelId="{1AB68084-7C77-4684-9825-F3C4E0EC4746}" type="sibTrans" cxnId="{36C70502-DB9A-4D71-B106-A36E05E0CB20}">
      <dgm:prSet/>
      <dgm:spPr/>
      <dgm:t>
        <a:bodyPr/>
        <a:lstStyle/>
        <a:p>
          <a:endParaRPr lang="en-IN"/>
        </a:p>
      </dgm:t>
    </dgm:pt>
    <dgm:pt modelId="{B8E36D63-B2AD-4DC4-9E50-47FEC5378A11}" type="pres">
      <dgm:prSet presAssocID="{576F69AA-E0D6-4BBD-B8BE-37D2191DA6B0}" presName="linearFlow" presStyleCnt="0">
        <dgm:presLayoutVars>
          <dgm:resizeHandles val="exact"/>
        </dgm:presLayoutVars>
      </dgm:prSet>
      <dgm:spPr/>
    </dgm:pt>
    <dgm:pt modelId="{8851F7A0-25ED-445E-96F4-CD09E8FF7808}" type="pres">
      <dgm:prSet presAssocID="{614789E1-DC98-4930-A380-1F860455552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D763584-4260-4E0E-BC86-DFD0608310BD}" type="pres">
      <dgm:prSet presAssocID="{91755D6A-432E-4647-8B62-2EDAE2711E88}" presName="sibTrans" presStyleLbl="sibTrans2D1" presStyleIdx="0" presStyleCnt="4"/>
      <dgm:spPr/>
      <dgm:t>
        <a:bodyPr/>
        <a:lstStyle/>
        <a:p>
          <a:endParaRPr lang="en-IN"/>
        </a:p>
      </dgm:t>
    </dgm:pt>
    <dgm:pt modelId="{60679D90-7BB2-4E1C-B4C9-8DE750A04401}" type="pres">
      <dgm:prSet presAssocID="{91755D6A-432E-4647-8B62-2EDAE2711E88}" presName="connectorText" presStyleLbl="sibTrans2D1" presStyleIdx="0" presStyleCnt="4"/>
      <dgm:spPr/>
      <dgm:t>
        <a:bodyPr/>
        <a:lstStyle/>
        <a:p>
          <a:endParaRPr lang="en-IN"/>
        </a:p>
      </dgm:t>
    </dgm:pt>
    <dgm:pt modelId="{EA66AEE6-49F0-48E9-9064-DF83822FEF9E}" type="pres">
      <dgm:prSet presAssocID="{3C6A7DE0-CB0A-41F2-B141-DB79E8E87CE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7EA37AF-A35E-40EF-950F-DEFE3842A0E7}" type="pres">
      <dgm:prSet presAssocID="{7FF94315-9B91-4FE3-8AFC-E256EED2794C}" presName="sibTrans" presStyleLbl="sibTrans2D1" presStyleIdx="1" presStyleCnt="4"/>
      <dgm:spPr/>
      <dgm:t>
        <a:bodyPr/>
        <a:lstStyle/>
        <a:p>
          <a:endParaRPr lang="en-IN"/>
        </a:p>
      </dgm:t>
    </dgm:pt>
    <dgm:pt modelId="{A6DF7ABA-6BD2-402C-954E-9BB56EF6A69A}" type="pres">
      <dgm:prSet presAssocID="{7FF94315-9B91-4FE3-8AFC-E256EED2794C}" presName="connectorText" presStyleLbl="sibTrans2D1" presStyleIdx="1" presStyleCnt="4"/>
      <dgm:spPr/>
      <dgm:t>
        <a:bodyPr/>
        <a:lstStyle/>
        <a:p>
          <a:endParaRPr lang="en-IN"/>
        </a:p>
      </dgm:t>
    </dgm:pt>
    <dgm:pt modelId="{895EAE16-864D-499B-AACB-4EF6135BC04E}" type="pres">
      <dgm:prSet presAssocID="{AD3BABC2-02B2-4FF1-BD82-CBDC1E37B22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56B570D-D3EC-4D38-9259-78E19DAE849B}" type="pres">
      <dgm:prSet presAssocID="{881BE86C-77C2-491B-8296-104B989BB820}" presName="sibTrans" presStyleLbl="sibTrans2D1" presStyleIdx="2" presStyleCnt="4"/>
      <dgm:spPr/>
      <dgm:t>
        <a:bodyPr/>
        <a:lstStyle/>
        <a:p>
          <a:endParaRPr lang="en-IN"/>
        </a:p>
      </dgm:t>
    </dgm:pt>
    <dgm:pt modelId="{451A2E80-EF75-4036-9075-5FDA5FF5D923}" type="pres">
      <dgm:prSet presAssocID="{881BE86C-77C2-491B-8296-104B989BB820}" presName="connectorText" presStyleLbl="sibTrans2D1" presStyleIdx="2" presStyleCnt="4"/>
      <dgm:spPr/>
      <dgm:t>
        <a:bodyPr/>
        <a:lstStyle/>
        <a:p>
          <a:endParaRPr lang="en-IN"/>
        </a:p>
      </dgm:t>
    </dgm:pt>
    <dgm:pt modelId="{FD6342C9-BEAF-4AA4-8E1F-605F75B9AE3D}" type="pres">
      <dgm:prSet presAssocID="{3DFC379F-5661-47E0-8668-113F11E91CD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01D1BA8-87CC-45F9-A013-37D727E04DBA}" type="pres">
      <dgm:prSet presAssocID="{AB24D558-2656-40BD-87ED-875A9C316209}" presName="sibTrans" presStyleLbl="sibTrans2D1" presStyleIdx="3" presStyleCnt="4"/>
      <dgm:spPr/>
      <dgm:t>
        <a:bodyPr/>
        <a:lstStyle/>
        <a:p>
          <a:endParaRPr lang="en-IN"/>
        </a:p>
      </dgm:t>
    </dgm:pt>
    <dgm:pt modelId="{A696CEB0-7673-47A8-B546-266BDDE0C552}" type="pres">
      <dgm:prSet presAssocID="{AB24D558-2656-40BD-87ED-875A9C316209}" presName="connectorText" presStyleLbl="sibTrans2D1" presStyleIdx="3" presStyleCnt="4"/>
      <dgm:spPr/>
      <dgm:t>
        <a:bodyPr/>
        <a:lstStyle/>
        <a:p>
          <a:endParaRPr lang="en-IN"/>
        </a:p>
      </dgm:t>
    </dgm:pt>
    <dgm:pt modelId="{2EC69FB2-8B7B-4685-9BEF-1E5C8B06F413}" type="pres">
      <dgm:prSet presAssocID="{F867F5E5-A52C-4CCC-9436-C0825BC588A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1819E422-B8ED-4A55-9C8C-9CE0827D4E11}" type="presOf" srcId="{881BE86C-77C2-491B-8296-104B989BB820}" destId="{451A2E80-EF75-4036-9075-5FDA5FF5D923}" srcOrd="1" destOrd="0" presId="urn:microsoft.com/office/officeart/2005/8/layout/process2"/>
    <dgm:cxn modelId="{7FCAFB5F-3ECE-4747-8612-4A9036116889}" type="presOf" srcId="{3DFC379F-5661-47E0-8668-113F11E91CD2}" destId="{FD6342C9-BEAF-4AA4-8E1F-605F75B9AE3D}" srcOrd="0" destOrd="0" presId="urn:microsoft.com/office/officeart/2005/8/layout/process2"/>
    <dgm:cxn modelId="{8FA61000-D1A6-45F4-B1FF-F8CA5176CD72}" srcId="{576F69AA-E0D6-4BBD-B8BE-37D2191DA6B0}" destId="{3DFC379F-5661-47E0-8668-113F11E91CD2}" srcOrd="3" destOrd="0" parTransId="{8D654AD8-1B9D-46FA-9376-64C45AB39815}" sibTransId="{AB24D558-2656-40BD-87ED-875A9C316209}"/>
    <dgm:cxn modelId="{EF5F7406-5BFA-4526-950D-5C670DAE0934}" type="presOf" srcId="{AB24D558-2656-40BD-87ED-875A9C316209}" destId="{A01D1BA8-87CC-45F9-A013-37D727E04DBA}" srcOrd="0" destOrd="0" presId="urn:microsoft.com/office/officeart/2005/8/layout/process2"/>
    <dgm:cxn modelId="{DDDC6926-37D6-4A13-A1A9-EF21B0B0E828}" type="presOf" srcId="{F867F5E5-A52C-4CCC-9436-C0825BC588A4}" destId="{2EC69FB2-8B7B-4685-9BEF-1E5C8B06F413}" srcOrd="0" destOrd="0" presId="urn:microsoft.com/office/officeart/2005/8/layout/process2"/>
    <dgm:cxn modelId="{89C927E2-19EA-4013-A84D-3D720A6D8AC6}" type="presOf" srcId="{7FF94315-9B91-4FE3-8AFC-E256EED2794C}" destId="{A6DF7ABA-6BD2-402C-954E-9BB56EF6A69A}" srcOrd="1" destOrd="0" presId="urn:microsoft.com/office/officeart/2005/8/layout/process2"/>
    <dgm:cxn modelId="{06DF4C3A-53FA-46C1-9782-1100F029597E}" type="presOf" srcId="{881BE86C-77C2-491B-8296-104B989BB820}" destId="{756B570D-D3EC-4D38-9259-78E19DAE849B}" srcOrd="0" destOrd="0" presId="urn:microsoft.com/office/officeart/2005/8/layout/process2"/>
    <dgm:cxn modelId="{1FA39E8B-13BA-4837-AB70-950D16BA50E0}" type="presOf" srcId="{91755D6A-432E-4647-8B62-2EDAE2711E88}" destId="{60679D90-7BB2-4E1C-B4C9-8DE750A04401}" srcOrd="1" destOrd="0" presId="urn:microsoft.com/office/officeart/2005/8/layout/process2"/>
    <dgm:cxn modelId="{769D8EFC-6980-4497-8373-ACF007CE3EF5}" type="presOf" srcId="{7FF94315-9B91-4FE3-8AFC-E256EED2794C}" destId="{87EA37AF-A35E-40EF-950F-DEFE3842A0E7}" srcOrd="0" destOrd="0" presId="urn:microsoft.com/office/officeart/2005/8/layout/process2"/>
    <dgm:cxn modelId="{36C70502-DB9A-4D71-B106-A36E05E0CB20}" srcId="{576F69AA-E0D6-4BBD-B8BE-37D2191DA6B0}" destId="{F867F5E5-A52C-4CCC-9436-C0825BC588A4}" srcOrd="4" destOrd="0" parTransId="{5E37CB30-4D00-4014-ADC8-189B77D58181}" sibTransId="{1AB68084-7C77-4684-9825-F3C4E0EC4746}"/>
    <dgm:cxn modelId="{253E0EA5-5F89-4BCE-9FD8-B61A14C197B0}" type="presOf" srcId="{614789E1-DC98-4930-A380-1F860455552C}" destId="{8851F7A0-25ED-445E-96F4-CD09E8FF7808}" srcOrd="0" destOrd="0" presId="urn:microsoft.com/office/officeart/2005/8/layout/process2"/>
    <dgm:cxn modelId="{A9B40567-D10D-4B3A-8D1E-5A92B8D39E09}" srcId="{576F69AA-E0D6-4BBD-B8BE-37D2191DA6B0}" destId="{AD3BABC2-02B2-4FF1-BD82-CBDC1E37B22E}" srcOrd="2" destOrd="0" parTransId="{C076514A-2693-4116-A6F5-76545255DE1D}" sibTransId="{881BE86C-77C2-491B-8296-104B989BB820}"/>
    <dgm:cxn modelId="{B7CD3201-AC27-4C58-9B20-463A38A2C9C2}" type="presOf" srcId="{576F69AA-E0D6-4BBD-B8BE-37D2191DA6B0}" destId="{B8E36D63-B2AD-4DC4-9E50-47FEC5378A11}" srcOrd="0" destOrd="0" presId="urn:microsoft.com/office/officeart/2005/8/layout/process2"/>
    <dgm:cxn modelId="{D074AC22-7287-4F01-8789-DA8F55DC6AD9}" srcId="{576F69AA-E0D6-4BBD-B8BE-37D2191DA6B0}" destId="{3C6A7DE0-CB0A-41F2-B141-DB79E8E87CE3}" srcOrd="1" destOrd="0" parTransId="{AFA2183C-D6EA-425E-9517-3AD7EA3FC199}" sibTransId="{7FF94315-9B91-4FE3-8AFC-E256EED2794C}"/>
    <dgm:cxn modelId="{42E9619C-9C2C-421F-976B-56F8EBE205E4}" srcId="{576F69AA-E0D6-4BBD-B8BE-37D2191DA6B0}" destId="{614789E1-DC98-4930-A380-1F860455552C}" srcOrd="0" destOrd="0" parTransId="{1000F2CF-13E0-4502-B6F5-ECC7CBD50493}" sibTransId="{91755D6A-432E-4647-8B62-2EDAE2711E88}"/>
    <dgm:cxn modelId="{722A90A3-A3AB-4BBC-B667-338590027A1C}" type="presOf" srcId="{91755D6A-432E-4647-8B62-2EDAE2711E88}" destId="{8D763584-4260-4E0E-BC86-DFD0608310BD}" srcOrd="0" destOrd="0" presId="urn:microsoft.com/office/officeart/2005/8/layout/process2"/>
    <dgm:cxn modelId="{959EB6FB-420A-4139-AABF-45060A75AF33}" type="presOf" srcId="{AD3BABC2-02B2-4FF1-BD82-CBDC1E37B22E}" destId="{895EAE16-864D-499B-AACB-4EF6135BC04E}" srcOrd="0" destOrd="0" presId="urn:microsoft.com/office/officeart/2005/8/layout/process2"/>
    <dgm:cxn modelId="{95D321ED-8FB2-4FBB-9A1A-5916EC3506F4}" type="presOf" srcId="{3C6A7DE0-CB0A-41F2-B141-DB79E8E87CE3}" destId="{EA66AEE6-49F0-48E9-9064-DF83822FEF9E}" srcOrd="0" destOrd="0" presId="urn:microsoft.com/office/officeart/2005/8/layout/process2"/>
    <dgm:cxn modelId="{3E70C3C4-281C-4B43-83CD-CAD8513F66B6}" type="presOf" srcId="{AB24D558-2656-40BD-87ED-875A9C316209}" destId="{A696CEB0-7673-47A8-B546-266BDDE0C552}" srcOrd="1" destOrd="0" presId="urn:microsoft.com/office/officeart/2005/8/layout/process2"/>
    <dgm:cxn modelId="{91798C1D-79EC-4A70-BCEC-1979547C6F6F}" type="presParOf" srcId="{B8E36D63-B2AD-4DC4-9E50-47FEC5378A11}" destId="{8851F7A0-25ED-445E-96F4-CD09E8FF7808}" srcOrd="0" destOrd="0" presId="urn:microsoft.com/office/officeart/2005/8/layout/process2"/>
    <dgm:cxn modelId="{E5C74CE2-B4E9-4578-BC34-280A6EB860D9}" type="presParOf" srcId="{B8E36D63-B2AD-4DC4-9E50-47FEC5378A11}" destId="{8D763584-4260-4E0E-BC86-DFD0608310BD}" srcOrd="1" destOrd="0" presId="urn:microsoft.com/office/officeart/2005/8/layout/process2"/>
    <dgm:cxn modelId="{5AF848B8-1723-41EF-89FB-5105BC35D87F}" type="presParOf" srcId="{8D763584-4260-4E0E-BC86-DFD0608310BD}" destId="{60679D90-7BB2-4E1C-B4C9-8DE750A04401}" srcOrd="0" destOrd="0" presId="urn:microsoft.com/office/officeart/2005/8/layout/process2"/>
    <dgm:cxn modelId="{B4D2D461-4B6A-486B-9E1F-4130495FCD16}" type="presParOf" srcId="{B8E36D63-B2AD-4DC4-9E50-47FEC5378A11}" destId="{EA66AEE6-49F0-48E9-9064-DF83822FEF9E}" srcOrd="2" destOrd="0" presId="urn:microsoft.com/office/officeart/2005/8/layout/process2"/>
    <dgm:cxn modelId="{7D761933-C4C4-49CF-B795-D38E62ABF070}" type="presParOf" srcId="{B8E36D63-B2AD-4DC4-9E50-47FEC5378A11}" destId="{87EA37AF-A35E-40EF-950F-DEFE3842A0E7}" srcOrd="3" destOrd="0" presId="urn:microsoft.com/office/officeart/2005/8/layout/process2"/>
    <dgm:cxn modelId="{54908615-5522-4995-8BA3-31D48F7F0406}" type="presParOf" srcId="{87EA37AF-A35E-40EF-950F-DEFE3842A0E7}" destId="{A6DF7ABA-6BD2-402C-954E-9BB56EF6A69A}" srcOrd="0" destOrd="0" presId="urn:microsoft.com/office/officeart/2005/8/layout/process2"/>
    <dgm:cxn modelId="{00A1BF2B-FF63-4182-8661-6CFBF39A59C2}" type="presParOf" srcId="{B8E36D63-B2AD-4DC4-9E50-47FEC5378A11}" destId="{895EAE16-864D-499B-AACB-4EF6135BC04E}" srcOrd="4" destOrd="0" presId="urn:microsoft.com/office/officeart/2005/8/layout/process2"/>
    <dgm:cxn modelId="{A9FB5830-FC4B-4950-8995-1C492A663FCA}" type="presParOf" srcId="{B8E36D63-B2AD-4DC4-9E50-47FEC5378A11}" destId="{756B570D-D3EC-4D38-9259-78E19DAE849B}" srcOrd="5" destOrd="0" presId="urn:microsoft.com/office/officeart/2005/8/layout/process2"/>
    <dgm:cxn modelId="{441CF82D-F73D-43FD-AD64-810A5E7BB7D8}" type="presParOf" srcId="{756B570D-D3EC-4D38-9259-78E19DAE849B}" destId="{451A2E80-EF75-4036-9075-5FDA5FF5D923}" srcOrd="0" destOrd="0" presId="urn:microsoft.com/office/officeart/2005/8/layout/process2"/>
    <dgm:cxn modelId="{CA53B64E-0DB7-4AF4-8FD3-687221F6307F}" type="presParOf" srcId="{B8E36D63-B2AD-4DC4-9E50-47FEC5378A11}" destId="{FD6342C9-BEAF-4AA4-8E1F-605F75B9AE3D}" srcOrd="6" destOrd="0" presId="urn:microsoft.com/office/officeart/2005/8/layout/process2"/>
    <dgm:cxn modelId="{B93C9DBC-4F93-49AC-9F51-917711337582}" type="presParOf" srcId="{B8E36D63-B2AD-4DC4-9E50-47FEC5378A11}" destId="{A01D1BA8-87CC-45F9-A013-37D727E04DBA}" srcOrd="7" destOrd="0" presId="urn:microsoft.com/office/officeart/2005/8/layout/process2"/>
    <dgm:cxn modelId="{A80C660F-F5C3-4876-BF95-7677C78A7037}" type="presParOf" srcId="{A01D1BA8-87CC-45F9-A013-37D727E04DBA}" destId="{A696CEB0-7673-47A8-B546-266BDDE0C552}" srcOrd="0" destOrd="0" presId="urn:microsoft.com/office/officeart/2005/8/layout/process2"/>
    <dgm:cxn modelId="{2D681F58-A983-454B-A6DE-7B9520BC858E}" type="presParOf" srcId="{B8E36D63-B2AD-4DC4-9E50-47FEC5378A11}" destId="{2EC69FB2-8B7B-4685-9BEF-1E5C8B06F413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25409-3A3E-4CD8-82D4-E9F583648040}" type="datetimeFigureOut">
              <a:rPr lang="en-IN" smtClean="0"/>
              <a:t>26-11-2024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43000"/>
            <a:ext cx="4051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B633B-6701-4230-888E-9E31F4B77D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808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Halibut and cod are names of fishes , amaranth is </a:t>
            </a:r>
            <a:r>
              <a:rPr lang="en-IN" dirty="0" err="1" smtClean="0"/>
              <a:t>rajagra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B633B-6701-4230-888E-9E31F4B77D21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3006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6FF85-FE14-4746-AD3B-75CE4FF29E95}" type="slidenum">
              <a:rPr lang="ru-RU" altLang="en-US"/>
              <a:pPr/>
              <a:t>18</a:t>
            </a:fld>
            <a:endParaRPr lang="ru-RU" alt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9174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319324-6406-4122-8670-1E544E160ED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1143000"/>
            <a:ext cx="4051300" cy="30861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54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Skimmed milk- fat is removed from milk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B633B-6701-4230-888E-9E31F4B77D21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283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7CBA5A-98D0-4C9A-9F2A-B7DD5ED1E3B2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1143000"/>
            <a:ext cx="4051300" cy="30861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507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23FB7-4B46-40DD-8C88-EB3378C5FE42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1143000"/>
            <a:ext cx="4051300" cy="30861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Normal serum retinol is</a:t>
            </a:r>
            <a:r>
              <a:rPr lang="en-US" altLang="en-US" baseline="0" dirty="0" smtClean="0"/>
              <a:t> 2o to 60 mcg/</a:t>
            </a:r>
            <a:r>
              <a:rPr lang="en-US" altLang="en-US" baseline="0" dirty="0" err="1" smtClean="0"/>
              <a:t>lt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964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Comprehensive National Nutrition Survey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(CNNS) to collect a comprehensive set of data on nutritional status of Indian children from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0–19 years of age</a:t>
            </a:r>
            <a:r>
              <a:rPr lang="en-IN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B633B-6701-4230-888E-9E31F4B77D21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3345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3350" y="1143000"/>
            <a:ext cx="40513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B633B-6701-4230-888E-9E31F4B77D21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242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mtClean="0"/>
              <a:t>The 2nd to 9th doses of Vitamin A can be administered to children 1-5 years old during biannual rounds, in collaboration with ICDS. 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B633B-6701-4230-888E-9E31F4B77D21}" type="slidenum">
              <a:rPr lang="en-IN" smtClean="0"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665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141" y="1122363"/>
            <a:ext cx="675084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141" y="3602038"/>
            <a:ext cx="675084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896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206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1431" y="365125"/>
            <a:ext cx="1940867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827" y="365125"/>
            <a:ext cx="5710088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4585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56" y="274638"/>
            <a:ext cx="81010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0056" y="1600201"/>
            <a:ext cx="397549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72" y="1600201"/>
            <a:ext cx="397549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450056" y="6356351"/>
            <a:ext cx="21002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25328" y="6356351"/>
            <a:ext cx="33004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800975" y="6356351"/>
            <a:ext cx="75009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E1894B1-E6CF-416E-870E-381656401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65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531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40" y="1709741"/>
            <a:ext cx="77634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140" y="4589467"/>
            <a:ext cx="77634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508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829" y="1825625"/>
            <a:ext cx="3825478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820" y="1825625"/>
            <a:ext cx="3825478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484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001" y="365128"/>
            <a:ext cx="776347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002" y="1681163"/>
            <a:ext cx="38078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02" y="2505076"/>
            <a:ext cx="380789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821" y="1681163"/>
            <a:ext cx="382665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821" y="2505076"/>
            <a:ext cx="382665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418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126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679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002" y="457200"/>
            <a:ext cx="29030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6651" y="987428"/>
            <a:ext cx="455682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002" y="2057400"/>
            <a:ext cx="29030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3960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002" y="457200"/>
            <a:ext cx="29030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6651" y="987428"/>
            <a:ext cx="45568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002" y="2057400"/>
            <a:ext cx="29030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795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829" y="365128"/>
            <a:ext cx="77634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829" y="1825625"/>
            <a:ext cx="77634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829" y="6356354"/>
            <a:ext cx="2025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10/14/2019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624" y="6356354"/>
            <a:ext cx="30378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/>
              <a:t>SHRI VINOBA BHAVE COLLEGE OF NURSING, SILVASSA, D&amp;NH.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7046" y="6356354"/>
            <a:ext cx="2025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D068A-AA9B-4114-A0C1-8A4EF6E4D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25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La_Boqueria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itamin_A_deficiency" TargetMode="External"/><Relationship Id="rId2" Type="http://schemas.openxmlformats.org/officeDocument/2006/relationships/hyperlink" Target="http://en.wikipedia.org/wiki/Iron_deficiency_anemia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slideshare.net/DrArunKumarPandey2/vitamin-a-deficiency-and-control-programme#34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3686" y="424873"/>
            <a:ext cx="6750844" cy="23876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FF0000"/>
                </a:solidFill>
                <a:latin typeface="Algerian" panose="04020705040A02060702" pitchFamily="82" charset="0"/>
              </a:rPr>
              <a:t>CM 5.3 VITAMIN </a:t>
            </a:r>
            <a:r>
              <a:rPr lang="en-IN" dirty="0" smtClean="0">
                <a:solidFill>
                  <a:srgbClr val="FF0000"/>
                </a:solidFill>
                <a:latin typeface="Algerian" panose="04020705040A02060702" pitchFamily="82" charset="0"/>
              </a:rPr>
              <a:t>A DEFICIENCY </a:t>
            </a:r>
            <a:br>
              <a:rPr lang="en-IN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en-IN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4413" y="5223164"/>
            <a:ext cx="6750844" cy="1524000"/>
          </a:xfrm>
        </p:spPr>
        <p:txBody>
          <a:bodyPr>
            <a:normAutofit fontScale="85000" lnSpcReduction="10000"/>
          </a:bodyPr>
          <a:lstStyle/>
          <a:p>
            <a:r>
              <a:rPr lang="en-IN" b="1" dirty="0" err="1" smtClean="0"/>
              <a:t>Dr.</a:t>
            </a:r>
            <a:r>
              <a:rPr lang="en-IN" b="1" dirty="0" smtClean="0"/>
              <a:t> </a:t>
            </a:r>
            <a:r>
              <a:rPr lang="en-IN" b="1" dirty="0" err="1" smtClean="0"/>
              <a:t>Ankita</a:t>
            </a:r>
            <a:r>
              <a:rPr lang="en-IN" b="1" dirty="0" smtClean="0"/>
              <a:t> </a:t>
            </a:r>
            <a:r>
              <a:rPr lang="en-IN" b="1" dirty="0" err="1" smtClean="0"/>
              <a:t>Parmar</a:t>
            </a:r>
            <a:r>
              <a:rPr lang="en-IN" b="1" dirty="0" smtClean="0"/>
              <a:t> </a:t>
            </a:r>
          </a:p>
          <a:p>
            <a:r>
              <a:rPr lang="en-IN" b="1" dirty="0" smtClean="0"/>
              <a:t>Associate Professor</a:t>
            </a:r>
          </a:p>
          <a:p>
            <a:r>
              <a:rPr lang="en-IN" b="1" dirty="0" smtClean="0"/>
              <a:t>Dept. of Community Medicine </a:t>
            </a:r>
          </a:p>
          <a:p>
            <a:r>
              <a:rPr lang="en-IN" b="1" dirty="0" smtClean="0"/>
              <a:t>Smt. B.K. Shah Medical college and research </a:t>
            </a:r>
            <a:r>
              <a:rPr lang="en-IN" b="1" dirty="0" smtClean="0"/>
              <a:t>centre, </a:t>
            </a:r>
            <a:r>
              <a:rPr lang="en-IN" b="1" dirty="0" err="1" smtClean="0"/>
              <a:t>Piparia</a:t>
            </a:r>
            <a:endParaRPr lang="en-IN" b="1" dirty="0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74122"/>
              </p:ext>
            </p:extLst>
          </p:nvPr>
        </p:nvGraphicFramePr>
        <p:xfrm>
          <a:off x="5082012" y="2119746"/>
          <a:ext cx="2599580" cy="2767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2" name="Image" r:id="rId3" imgW="2703353" imgH="2995936" progId="Photoshop.Image.6">
                  <p:embed/>
                </p:oleObj>
              </mc:Choice>
              <mc:Fallback>
                <p:oleObj name="Image" r:id="rId3" imgW="2703353" imgH="299593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2012" y="2119746"/>
                        <a:ext cx="2599580" cy="2767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18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12" y="2119746"/>
            <a:ext cx="2898888" cy="2646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tx1"/>
                </a:solidFill>
              </a:rPr>
              <a:t>Beta-Carotene (provitamin A) :</a:t>
            </a:r>
            <a:endParaRPr lang="en-US" altLang="en-US" sz="400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 smtClean="0">
                <a:latin typeface="Calibri" panose="020F0502020204030204" pitchFamily="34" charset="0"/>
              </a:rPr>
              <a:t>Found in plant foods.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 err="1" smtClean="0">
                <a:latin typeface="Calibri" panose="020F0502020204030204" pitchFamily="34" charset="0"/>
              </a:rPr>
              <a:t>lt</a:t>
            </a:r>
            <a:r>
              <a:rPr lang="en-US" altLang="en-US" dirty="0" smtClean="0">
                <a:latin typeface="Calibri" panose="020F0502020204030204" pitchFamily="34" charset="0"/>
              </a:rPr>
              <a:t> is cleaved in the intestine to produce two moles of retinal.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 smtClean="0">
                <a:latin typeface="Calibri" panose="020F0502020204030204" pitchFamily="34" charset="0"/>
              </a:rPr>
              <a:t>ln humans, this conversion is inefficient, hence beta-carotene possesses about one-sixth vitamin A activity compared to that of retinol.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dirty="0" smtClean="0"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dirty="0" smtClean="0">
              <a:latin typeface="Calibri" panose="020F050202020403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43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fferent Units of Vitamin A&#10;• The international unit of vitamin A declared in&#10;1954, which is equivalent to 0.3 microgram of&#10;Retinol.&#10;• 1 mcg of Retinaol= 1 RE ( Retinol Equivalent)&#10;• 1 mcg of β carotene= 0.167 mcg of RE&#10;• 1 mcg of other carotinoids=0.084 mcg of RE&#10;• 1RE= 3.333 IU of Vitamin A.&#10; 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0"/>
          <a:stretch/>
        </p:blipFill>
        <p:spPr bwMode="auto">
          <a:xfrm>
            <a:off x="1103601" y="346363"/>
            <a:ext cx="7281277" cy="451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1"/>
          <p:cNvSpPr>
            <a:spLocks noGrp="1"/>
          </p:cNvSpPr>
          <p:nvPr>
            <p:ph sz="quarter" idx="2"/>
          </p:nvPr>
        </p:nvSpPr>
        <p:spPr>
          <a:xfrm>
            <a:off x="450056" y="2514601"/>
            <a:ext cx="3977060" cy="3846513"/>
          </a:xfrm>
        </p:spPr>
        <p:txBody>
          <a:bodyPr/>
          <a:lstStyle/>
          <a:p>
            <a:pPr eaLnBrk="1" hangingPunct="1"/>
            <a:endParaRPr lang="en-US" altLang="en-US" b="1" smtClean="0"/>
          </a:p>
          <a:p>
            <a:pPr eaLnBrk="1" hangingPunct="1"/>
            <a:endParaRPr lang="en-US" altLang="en-US" smtClean="0"/>
          </a:p>
        </p:txBody>
      </p:sp>
      <p:graphicFrame>
        <p:nvGraphicFramePr>
          <p:cNvPr id="27" name="Content Placeholder 2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79442646"/>
              </p:ext>
            </p:extLst>
          </p:nvPr>
        </p:nvGraphicFramePr>
        <p:xfrm>
          <a:off x="4592874" y="2073121"/>
          <a:ext cx="397862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622"/>
              </a:tblGrid>
              <a:tr h="4572000">
                <a:tc>
                  <a:txBody>
                    <a:bodyPr/>
                    <a:lstStyle/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Chicken liver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Cod liver oil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Fish oil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Canned beef stew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Eggs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Fish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Shellfish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Butter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Fortified margarine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Cheese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Whole milk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Fortified skim milk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Fortified low fat dairy products</a:t>
                      </a:r>
                    </a:p>
                    <a:p>
                      <a:endParaRPr lang="en-US" dirty="0"/>
                    </a:p>
                  </a:txBody>
                  <a:tcPr marL="90011" marR="90011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0490" name="Rectangle 25"/>
          <p:cNvSpPr>
            <a:spLocks noChangeArrowheads="1"/>
          </p:cNvSpPr>
          <p:nvPr/>
        </p:nvSpPr>
        <p:spPr bwMode="auto">
          <a:xfrm>
            <a:off x="1976467" y="212879"/>
            <a:ext cx="458529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b="1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</a:rPr>
              <a:t>Dietary Sources of Vitamin A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endParaRPr lang="en-US" altLang="en-US" dirty="0">
              <a:solidFill>
                <a:srgbClr val="CC0066"/>
              </a:solidFill>
              <a:latin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75047" y="1143000"/>
            <a:ext cx="4050506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rial Black" pitchFamily="34" charset="0"/>
              </a:rPr>
              <a:t>Plant sources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3"/>
          </p:nvPr>
        </p:nvSpPr>
        <p:spPr>
          <a:xfrm>
            <a:off x="4575573" y="1143000"/>
            <a:ext cx="3978622" cy="654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Arial Black" pitchFamily="34" charset="0"/>
              </a:rPr>
              <a:t>Animal sources</a:t>
            </a:r>
            <a:endParaRPr lang="en-US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21"/>
              </p:ext>
            </p:extLst>
          </p:nvPr>
        </p:nvGraphicFramePr>
        <p:xfrm>
          <a:off x="449276" y="2073121"/>
          <a:ext cx="405050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0506"/>
              </a:tblGrid>
              <a:tr h="4572000">
                <a:tc>
                  <a:txBody>
                    <a:bodyPr/>
                    <a:lstStyle/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Sweet potatoes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Carrots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Pumpkin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Winter squash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Cantaloupe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Pink Grapefruit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Mangoes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Apricots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Oranges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Spinach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Kale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Beet greens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Broccoli</a:t>
                      </a:r>
                    </a:p>
                    <a:p>
                      <a:pPr algn="ctr"/>
                      <a:r>
                        <a:rPr kumimoji="0" lang="en-US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Dark green leafy vegetables</a:t>
                      </a:r>
                    </a:p>
                    <a:p>
                      <a:endParaRPr lang="en-US" dirty="0"/>
                    </a:p>
                  </a:txBody>
                  <a:tcPr marL="90011" marR="90011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4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7" r="5154"/>
          <a:stretch/>
        </p:blipFill>
        <p:spPr bwMode="auto">
          <a:xfrm>
            <a:off x="429490" y="969819"/>
            <a:ext cx="8354291" cy="471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3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459" y="0"/>
            <a:ext cx="8101013" cy="1143000"/>
          </a:xfrm>
        </p:spPr>
        <p:txBody>
          <a:bodyPr/>
          <a:lstStyle/>
          <a:p>
            <a:pPr algn="ctr" eaLnBrk="1" hangingPunct="1"/>
            <a:r>
              <a:rPr lang="en-US" altLang="en-US" sz="3200" b="1" dirty="0" smtClean="0">
                <a:solidFill>
                  <a:srgbClr val="0070C0"/>
                </a:solidFill>
              </a:rPr>
              <a:t>Daily requirement of vitamin A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r="2368"/>
          <a:stretch/>
        </p:blipFill>
        <p:spPr bwMode="auto">
          <a:xfrm>
            <a:off x="858981" y="1270525"/>
            <a:ext cx="7523019" cy="494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1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smtClean="0">
                <a:solidFill>
                  <a:srgbClr val="9900FF"/>
                </a:solidFill>
              </a:rPr>
              <a:t>ABSORPTION &amp; STORAGE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4146" y="2195513"/>
            <a:ext cx="3975497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latin typeface="Times New Roman" panose="02020603050405020304" pitchFamily="18" charset="0"/>
              </a:rPr>
              <a:t>The liver has enormous capacity to store – in the form of retinol palmitate.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2000" dirty="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2000" dirty="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dirty="0" smtClean="0">
                <a:latin typeface="Times New Roman" panose="02020603050405020304" pitchFamily="18" charset="0"/>
              </a:rPr>
              <a:t>Free retinol is highly active but  toxic &amp; therefore transported in blood stream in combination with </a:t>
            </a:r>
            <a:r>
              <a:rPr lang="en-US" altLang="en-US" sz="20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retinol binding protein (</a:t>
            </a:r>
            <a:r>
              <a:rPr lang="en-US" altLang="en-US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liver)</a:t>
            </a:r>
          </a:p>
        </p:txBody>
      </p:sp>
      <p:pic>
        <p:nvPicPr>
          <p:cNvPr id="22532" name="Picture 4" descr="li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69018">
            <a:off x="4800600" y="2286001"/>
            <a:ext cx="3525441" cy="2498725"/>
          </a:xfrm>
          <a:noFill/>
        </p:spPr>
      </p:pic>
    </p:spTree>
    <p:extLst>
      <p:ext uri="{BB962C8B-B14F-4D97-AF65-F5344CB8AC3E}">
        <p14:creationId xmlns:p14="http://schemas.microsoft.com/office/powerpoint/2010/main" val="93153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ic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01125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9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>
          <a:xfrm>
            <a:off x="672887" y="476672"/>
            <a:ext cx="8101013" cy="1143000"/>
          </a:xfrm>
        </p:spPr>
        <p:txBody>
          <a:bodyPr/>
          <a:lstStyle/>
          <a:p>
            <a:pPr eaLnBrk="1" hangingPunct="1"/>
            <a:r>
              <a:rPr lang="en-US" altLang="en-US" sz="2000" b="1" u="sng" dirty="0" smtClean="0">
                <a:solidFill>
                  <a:srgbClr val="FF3300"/>
                </a:solidFill>
              </a:rPr>
              <a:t>Physiological Functions of Vitamin A</a:t>
            </a:r>
            <a:r>
              <a:rPr lang="en-US" altLang="en-US" sz="2000" u="sng" dirty="0" smtClean="0">
                <a:solidFill>
                  <a:srgbClr val="FF3300"/>
                </a:solidFill>
              </a:rPr>
              <a:t/>
            </a:r>
            <a:br>
              <a:rPr lang="en-US" altLang="en-US" sz="2000" u="sng" dirty="0" smtClean="0">
                <a:solidFill>
                  <a:srgbClr val="FF3300"/>
                </a:solidFill>
              </a:rPr>
            </a:br>
            <a:endParaRPr lang="en-US" altLang="en-US" sz="2000" u="sng" dirty="0" smtClean="0">
              <a:solidFill>
                <a:srgbClr val="FF3300"/>
              </a:solidFill>
            </a:endParaRPr>
          </a:p>
        </p:txBody>
      </p:sp>
      <p:sp>
        <p:nvSpPr>
          <p:cNvPr id="24580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389356" y="1988841"/>
            <a:ext cx="2400300" cy="45259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9900FF"/>
                </a:solidFill>
              </a:rPr>
              <a:t>Vision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800" dirty="0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9900FF"/>
                </a:solidFill>
              </a:rPr>
              <a:t>Epithelial cell "integrity’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800" b="1" dirty="0" smtClean="0">
              <a:solidFill>
                <a:srgbClr val="9900FF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9900FF"/>
                </a:solidFill>
              </a:rPr>
              <a:t>Reproduction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800" b="1" dirty="0" smtClean="0">
              <a:solidFill>
                <a:srgbClr val="9900FF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9900FF"/>
                </a:solidFill>
              </a:rPr>
              <a:t>Resistance to infectious disease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800" b="1" dirty="0" smtClean="0">
              <a:solidFill>
                <a:srgbClr val="9900FF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9900FF"/>
                </a:solidFill>
              </a:rPr>
              <a:t>Bone remodeling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800" dirty="0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9900FF"/>
                </a:solidFill>
              </a:rPr>
              <a:t>Growth</a:t>
            </a:r>
          </a:p>
          <a:p>
            <a:pPr eaLnBrk="1" hangingPunct="1"/>
            <a:endParaRPr lang="en-US" altLang="en-US" sz="1800" b="1" dirty="0" smtClean="0">
              <a:solidFill>
                <a:srgbClr val="9900FF"/>
              </a:solidFill>
            </a:endParaRPr>
          </a:p>
        </p:txBody>
      </p:sp>
      <p:pic>
        <p:nvPicPr>
          <p:cNvPr id="9218" name="Picture 2" descr="Image result for function of vitamin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40" y="1988841"/>
            <a:ext cx="6069866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47825" y="857251"/>
            <a:ext cx="6283208" cy="994172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</a:rPr>
              <a:t>Functions of Vitamin  A</a:t>
            </a:r>
            <a:endParaRPr lang="ru-RU" altLang="en-US" sz="3000" dirty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6708" y="1930509"/>
            <a:ext cx="8362985" cy="4229100"/>
          </a:xfrm>
        </p:spPr>
        <p:txBody>
          <a:bodyPr>
            <a:normAutofit/>
          </a:bodyPr>
          <a:lstStyle/>
          <a:p>
            <a:r>
              <a:rPr lang="en-US" altLang="en-US" sz="1800" dirty="0">
                <a:latin typeface="Bookman Old Style" panose="02050604050505020204" pitchFamily="18" charset="0"/>
              </a:rPr>
              <a:t>It is indispensable for normal vision. </a:t>
            </a:r>
          </a:p>
          <a:p>
            <a:r>
              <a:rPr lang="en-US" altLang="en-US" sz="1800" dirty="0">
                <a:latin typeface="Bookman Old Style" panose="02050604050505020204" pitchFamily="18" charset="0"/>
              </a:rPr>
              <a:t>It contributes to the production of retinal pigments which are needed </a:t>
            </a:r>
            <a:r>
              <a:rPr lang="en-US" altLang="en-US" sz="1800" dirty="0" smtClean="0">
                <a:latin typeface="Bookman Old Style" panose="02050604050505020204" pitchFamily="18" charset="0"/>
              </a:rPr>
              <a:t>for </a:t>
            </a:r>
            <a:r>
              <a:rPr lang="en-US" altLang="en-US" sz="1800" dirty="0">
                <a:latin typeface="Bookman Old Style" panose="02050604050505020204" pitchFamily="18" charset="0"/>
              </a:rPr>
              <a:t>vision lights.</a:t>
            </a:r>
          </a:p>
          <a:p>
            <a:r>
              <a:rPr lang="en-US" altLang="en-US" sz="1800" dirty="0">
                <a:latin typeface="Bookman Old Style" panose="02050604050505020204" pitchFamily="18" charset="0"/>
              </a:rPr>
              <a:t>It is necessary for maintaining the integrity and the normal functioning of glandular and epithelial </a:t>
            </a:r>
            <a:r>
              <a:rPr lang="en-US" altLang="en-US" sz="1800" dirty="0" smtClean="0">
                <a:latin typeface="Bookman Old Style" panose="02050604050505020204" pitchFamily="18" charset="0"/>
              </a:rPr>
              <a:t>tissue  </a:t>
            </a:r>
            <a:r>
              <a:rPr lang="en-US" altLang="en-US" sz="1800" dirty="0">
                <a:latin typeface="Bookman Old Style" panose="02050604050505020204" pitchFamily="18" charset="0"/>
              </a:rPr>
              <a:t>which lines intestinal , respiratory and urinary tracts as well as the skin and eyes. </a:t>
            </a:r>
          </a:p>
          <a:p>
            <a:r>
              <a:rPr lang="en-US" altLang="en-US" sz="1800" dirty="0">
                <a:latin typeface="Bookman Old Style" panose="02050604050505020204" pitchFamily="18" charset="0"/>
              </a:rPr>
              <a:t>It supports growth, especially skeletal growth</a:t>
            </a:r>
          </a:p>
          <a:p>
            <a:r>
              <a:rPr lang="en-US" altLang="en-US" sz="1800" dirty="0">
                <a:latin typeface="Bookman Old Style" panose="02050604050505020204" pitchFamily="18" charset="0"/>
              </a:rPr>
              <a:t>It is anti-infective</a:t>
            </a:r>
          </a:p>
          <a:p>
            <a:r>
              <a:rPr lang="en-US" altLang="en-US" sz="1800" dirty="0">
                <a:latin typeface="Bookman Old Style" panose="02050604050505020204" pitchFamily="18" charset="0"/>
              </a:rPr>
              <a:t>It may protect against some epithelial cancers </a:t>
            </a:r>
            <a:r>
              <a:rPr lang="en-US" altLang="en-US" sz="1800" dirty="0" smtClean="0">
                <a:latin typeface="Bookman Old Style" panose="02050604050505020204" pitchFamily="18" charset="0"/>
              </a:rPr>
              <a:t> such </a:t>
            </a:r>
            <a:r>
              <a:rPr lang="en-US" altLang="en-US" sz="1800" dirty="0">
                <a:latin typeface="Bookman Old Style" panose="02050604050505020204" pitchFamily="18" charset="0"/>
              </a:rPr>
              <a:t>as bronchial cancers.</a:t>
            </a:r>
            <a:endParaRPr lang="ru-RU" altLang="en-US" sz="1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32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41272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 u="sng" smtClean="0">
                <a:solidFill>
                  <a:srgbClr val="9900FF"/>
                </a:solidFill>
              </a:rPr>
              <a:t>Epithelial cell "integrity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0056" y="1828800"/>
            <a:ext cx="7875984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4000" smtClean="0"/>
              <a:t> </a:t>
            </a:r>
            <a:r>
              <a:rPr lang="en-US" altLang="en-US" sz="2400" smtClean="0">
                <a:latin typeface="Times New Roman" panose="02020603050405020304" pitchFamily="18" charset="0"/>
              </a:rPr>
              <a:t>Many epithelial cells appear to require vitamin A for proper differentiation and maintenance.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240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smtClean="0">
                <a:latin typeface="Times New Roman" panose="02020603050405020304" pitchFamily="18" charset="0"/>
              </a:rPr>
              <a:t> Lack of vitamin A leads to dysfunction of many epithelia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240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smtClean="0">
                <a:latin typeface="Times New Roman" panose="02020603050405020304" pitchFamily="18" charset="0"/>
              </a:rPr>
              <a:t>The skin becomes keratinized and scaly, and mucus secretion is suppressed</a:t>
            </a:r>
          </a:p>
        </p:txBody>
      </p:sp>
    </p:spTree>
    <p:extLst>
      <p:ext uri="{BB962C8B-B14F-4D97-AF65-F5344CB8AC3E}">
        <p14:creationId xmlns:p14="http://schemas.microsoft.com/office/powerpoint/2010/main" val="5472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>
                <a:solidFill>
                  <a:srgbClr val="FF0000"/>
                </a:solidFill>
              </a:rPr>
              <a:t>Student Learning Objectives </a:t>
            </a:r>
            <a:r>
              <a:rPr lang="en-IN" sz="4000" b="1" dirty="0" smtClean="0">
                <a:solidFill>
                  <a:srgbClr val="FF0000"/>
                </a:solidFill>
              </a:rPr>
              <a:t>(SLOs)</a:t>
            </a:r>
            <a:endParaRPr lang="en-IN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Vitamin A Deficiency Problem statement</a:t>
            </a:r>
          </a:p>
          <a:p>
            <a:r>
              <a:rPr lang="en-IN" dirty="0" smtClean="0">
                <a:solidFill>
                  <a:srgbClr val="FF0000"/>
                </a:solidFill>
              </a:rPr>
              <a:t>Physiology, sources and functions of Vitamin A</a:t>
            </a:r>
          </a:p>
          <a:p>
            <a:r>
              <a:rPr lang="en-IN" dirty="0" smtClean="0">
                <a:solidFill>
                  <a:srgbClr val="FF0000"/>
                </a:solidFill>
              </a:rPr>
              <a:t>Recommended daily allowance (RDA)</a:t>
            </a:r>
          </a:p>
          <a:p>
            <a:r>
              <a:rPr lang="en-IN" dirty="0" smtClean="0"/>
              <a:t>Vitamin A deficiency aetiology and risk factors</a:t>
            </a:r>
          </a:p>
          <a:p>
            <a:r>
              <a:rPr lang="en-IN" dirty="0" smtClean="0"/>
              <a:t>Clinical manifestations </a:t>
            </a:r>
          </a:p>
          <a:p>
            <a:r>
              <a:rPr lang="en-IN" dirty="0" smtClean="0"/>
              <a:t>Prevention and treatment </a:t>
            </a:r>
          </a:p>
          <a:p>
            <a:r>
              <a:rPr lang="en-IN" dirty="0" smtClean="0"/>
              <a:t>Vitamin A prophylaxis programme </a:t>
            </a:r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67737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0" y="1135329"/>
            <a:ext cx="9107949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dirty="0" smtClean="0">
                <a:solidFill>
                  <a:srgbClr val="9900FF"/>
                </a:solidFill>
              </a:rPr>
              <a:t>Reproduction:</a:t>
            </a:r>
            <a:r>
              <a:rPr lang="en-US" altLang="en-US" sz="2800" dirty="0" smtClean="0"/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 smtClean="0"/>
              <a:t>   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Normal levels of vitamin A is required for sperm production,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latin typeface="Times New Roman" panose="02020603050405020304" pitchFamily="18" charset="0"/>
              </a:rPr>
              <a:t>    Normal reproductive cycles in females require adequate availability of vitamin A.</a:t>
            </a:r>
          </a:p>
          <a:p>
            <a:pPr eaLnBrk="1" hangingPunct="1">
              <a:buFontTx/>
              <a:buNone/>
            </a:pPr>
            <a:endParaRPr lang="en-US" altLang="en-US" sz="2400" dirty="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dirty="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 smtClean="0">
                <a:solidFill>
                  <a:srgbClr val="9900FF"/>
                </a:solidFill>
              </a:rPr>
              <a:t>Bone remodeling</a:t>
            </a:r>
            <a:r>
              <a:rPr lang="en-US" altLang="en-US" b="1" dirty="0" smtClean="0"/>
              <a:t>:</a:t>
            </a:r>
            <a:r>
              <a:rPr lang="en-US" altLang="en-US" dirty="0" smtClean="0"/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 smtClean="0"/>
              <a:t> 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Normal functioning of osteoblasts and osteoclasts is dependent upon vitamin A. </a:t>
            </a:r>
          </a:p>
          <a:p>
            <a:pPr eaLnBrk="1" hangingPunct="1"/>
            <a:endParaRPr lang="en-US" altLang="en-US" sz="2400" dirty="0" smtClean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4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rgbClr val="9900FF"/>
                </a:solidFill>
              </a:rPr>
              <a:t>Resistance to infectious disease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Calibri" panose="020F0502020204030204" pitchFamily="34" charset="0"/>
              </a:rPr>
              <a:t>V</a:t>
            </a:r>
            <a:r>
              <a:rPr lang="en-US" altLang="en-US" sz="2400" dirty="0" smtClean="0">
                <a:latin typeface="Calibri" panose="020F0502020204030204" pitchFamily="34" charset="0"/>
              </a:rPr>
              <a:t>itamin A deficiency has been shown to increase the frequency and severity of disease.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dirty="0" smtClean="0"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latin typeface="Calibri" panose="020F0502020204030204" pitchFamily="34" charset="0"/>
              </a:rPr>
              <a:t>Several large trials with malnourished children have demonstrated dramatic reductions in mortality from diseases such as measles by the simple and inexpensive procedure of providing vitamin A supplementation.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dirty="0" smtClean="0">
              <a:latin typeface="Calibri" panose="020F050202020403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20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 Fruit and vegetables on display at a market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2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518942" y="5672923"/>
            <a:ext cx="5963246" cy="60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Arial Black" panose="020B0A04020102020204" pitchFamily="34" charset="0"/>
              </a:rPr>
              <a:t>VITAMIN A  DEFICIENCY</a:t>
            </a:r>
          </a:p>
        </p:txBody>
      </p:sp>
    </p:spTree>
    <p:extLst>
      <p:ext uri="{BB962C8B-B14F-4D97-AF65-F5344CB8AC3E}">
        <p14:creationId xmlns:p14="http://schemas.microsoft.com/office/powerpoint/2010/main" val="9938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43520" y="0"/>
            <a:ext cx="7763470" cy="1325563"/>
          </a:xfrm>
        </p:spPr>
        <p:txBody>
          <a:bodyPr/>
          <a:lstStyle/>
          <a:p>
            <a:pPr algn="ctr"/>
            <a:r>
              <a:rPr lang="en-US" altLang="en-US" sz="3200" b="1" dirty="0"/>
              <a:t>Vitamin A Deficiency and Child health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7854" y="4017819"/>
            <a:ext cx="6075760" cy="2452254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23</a:t>
            </a:r>
            <a:r>
              <a:rPr lang="en-US" altLang="en-US" dirty="0"/>
              <a:t>% reduction in child mortality rate </a:t>
            </a:r>
          </a:p>
          <a:p>
            <a:r>
              <a:rPr lang="en-US" altLang="en-US" dirty="0"/>
              <a:t>50% reduction in child mortality rate due to acute measles</a:t>
            </a:r>
          </a:p>
          <a:p>
            <a:r>
              <a:rPr lang="en-US" altLang="en-US" dirty="0"/>
              <a:t>35-50% reduction in child mortality rate due to  </a:t>
            </a:r>
            <a:r>
              <a:rPr lang="en-US" altLang="en-US" dirty="0" err="1"/>
              <a:t>diarrhoea</a:t>
            </a:r>
            <a:r>
              <a:rPr lang="en-US" altLang="en-US" dirty="0"/>
              <a:t> </a:t>
            </a:r>
          </a:p>
        </p:txBody>
      </p:sp>
      <p:sp>
        <p:nvSpPr>
          <p:cNvPr id="180228" name="AutoShape 4"/>
          <p:cNvSpPr>
            <a:spLocks noChangeArrowheads="1"/>
          </p:cNvSpPr>
          <p:nvPr/>
        </p:nvSpPr>
        <p:spPr bwMode="auto">
          <a:xfrm>
            <a:off x="1537854" y="914400"/>
            <a:ext cx="6289963" cy="2770909"/>
          </a:xfrm>
          <a:prstGeom prst="downArrowCallout">
            <a:avLst>
              <a:gd name="adj1" fmla="val 77059"/>
              <a:gd name="adj2" fmla="val 8850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Improving vitamin A status of children</a:t>
            </a:r>
          </a:p>
          <a:p>
            <a:pPr algn="ctr"/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(6 months-5 yrs.)</a:t>
            </a:r>
          </a:p>
          <a:p>
            <a:pPr algn="ctr"/>
            <a:r>
              <a:rPr lang="en-US" altLang="en-US" dirty="0"/>
              <a:t>Results in to</a:t>
            </a:r>
          </a:p>
        </p:txBody>
      </p:sp>
    </p:spTree>
    <p:extLst>
      <p:ext uri="{BB962C8B-B14F-4D97-AF65-F5344CB8AC3E}">
        <p14:creationId xmlns:p14="http://schemas.microsoft.com/office/powerpoint/2010/main" val="119631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800000"/>
                </a:solidFill>
              </a:rPr>
              <a:t>Vitamin A deficiency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627" y="1712051"/>
            <a:ext cx="7186428" cy="4473575"/>
          </a:xfrm>
        </p:spPr>
        <p:txBody>
          <a:bodyPr>
            <a:normAutofit/>
          </a:bodyPr>
          <a:lstStyle/>
          <a:p>
            <a:pPr algn="l" rtl="0" eaLnBrk="1" hangingPunct="1">
              <a:lnSpc>
                <a:spcPct val="90000"/>
              </a:lnSpc>
            </a:pPr>
            <a:r>
              <a:rPr lang="en-US" altLang="en-US" sz="2400" dirty="0"/>
              <a:t>Vitamin A deficiency also diminishes the ability to fight infections. </a:t>
            </a:r>
            <a:endParaRPr lang="en-US" altLang="en-US" sz="2400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altLang="en-US" sz="2400" dirty="0" smtClean="0"/>
              <a:t>In </a:t>
            </a:r>
            <a:r>
              <a:rPr lang="en-US" altLang="en-US" sz="2400" dirty="0"/>
              <a:t>countries where children are not</a:t>
            </a:r>
            <a:r>
              <a:rPr lang="ar-SA" altLang="en-US" sz="2400" dirty="0"/>
              <a:t> </a:t>
            </a:r>
            <a:r>
              <a:rPr lang="en-US" altLang="en-US" sz="2400" dirty="0"/>
              <a:t>immunized</a:t>
            </a:r>
            <a:r>
              <a:rPr lang="ar-SA" altLang="en-US" sz="2400" dirty="0"/>
              <a:t>, </a:t>
            </a:r>
            <a:r>
              <a:rPr lang="en-US" altLang="en-US" sz="2400" dirty="0"/>
              <a:t>infectious disease like</a:t>
            </a:r>
            <a:r>
              <a:rPr lang="ar-SA" altLang="en-US" sz="2400" dirty="0"/>
              <a:t> </a:t>
            </a:r>
            <a:r>
              <a:rPr lang="en-US" altLang="en-US" sz="2400" dirty="0"/>
              <a:t>measles</a:t>
            </a:r>
            <a:r>
              <a:rPr lang="ar-SA" altLang="en-US" sz="2400" dirty="0"/>
              <a:t> </a:t>
            </a:r>
            <a:r>
              <a:rPr lang="en-US" altLang="en-US" sz="2400" dirty="0"/>
              <a:t>have higher fatality rates. </a:t>
            </a:r>
          </a:p>
          <a:p>
            <a:pPr algn="l" rtl="0" eaLnBrk="1" hangingPunct="1">
              <a:lnSpc>
                <a:spcPct val="90000"/>
              </a:lnSpc>
            </a:pPr>
            <a:r>
              <a:rPr lang="en-US" altLang="en-US" sz="2400" dirty="0"/>
              <a:t>Even mild, subclinical deficiency can also be a problem, as it may</a:t>
            </a:r>
          </a:p>
          <a:p>
            <a:pPr lvl="1" algn="l" rtl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2100" b="1" dirty="0">
                <a:solidFill>
                  <a:srgbClr val="C00000"/>
                </a:solidFill>
              </a:rPr>
              <a:t>Increase children's risk of developing respiratory and diarrheal infections</a:t>
            </a:r>
          </a:p>
          <a:p>
            <a:pPr lvl="1" algn="l" rtl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2100" b="1" dirty="0">
                <a:solidFill>
                  <a:srgbClr val="C00000"/>
                </a:solidFill>
              </a:rPr>
              <a:t>Decrease  growth rate</a:t>
            </a:r>
          </a:p>
          <a:p>
            <a:pPr lvl="1" algn="l" rtl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2100" b="1" dirty="0">
                <a:solidFill>
                  <a:srgbClr val="C00000"/>
                </a:solidFill>
              </a:rPr>
              <a:t>Slow  bone  development</a:t>
            </a:r>
          </a:p>
          <a:p>
            <a:pPr lvl="1" algn="l" rtl="0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2100" b="1" dirty="0">
                <a:solidFill>
                  <a:srgbClr val="C00000"/>
                </a:solidFill>
              </a:rPr>
              <a:t>Decrease  probability of survival from serious illness</a:t>
            </a:r>
            <a:r>
              <a:rPr lang="ar-SA" altLang="en-US" sz="2100" b="1" dirty="0">
                <a:solidFill>
                  <a:srgbClr val="C00000"/>
                </a:solidFill>
              </a:rPr>
              <a:t>.</a:t>
            </a:r>
            <a:endParaRPr lang="en-US" altLang="en-US" sz="2100" b="1" dirty="0">
              <a:solidFill>
                <a:srgbClr val="C00000"/>
              </a:solidFill>
            </a:endParaRPr>
          </a:p>
          <a:p>
            <a:pPr lvl="1" algn="l"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100" dirty="0"/>
          </a:p>
        </p:txBody>
      </p:sp>
    </p:spTree>
    <p:extLst>
      <p:ext uri="{BB962C8B-B14F-4D97-AF65-F5344CB8AC3E}">
        <p14:creationId xmlns:p14="http://schemas.microsoft.com/office/powerpoint/2010/main" val="21478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Risk factors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Ignorance</a:t>
            </a:r>
          </a:p>
          <a:p>
            <a:r>
              <a:rPr lang="en-US" dirty="0" smtClean="0"/>
              <a:t>Faulty feeding practices</a:t>
            </a:r>
          </a:p>
          <a:p>
            <a:r>
              <a:rPr lang="en-US" dirty="0" smtClean="0"/>
              <a:t>Infections</a:t>
            </a:r>
          </a:p>
          <a:p>
            <a:r>
              <a:rPr lang="en-US" dirty="0" smtClean="0"/>
              <a:t>Diarrhea</a:t>
            </a:r>
          </a:p>
          <a:p>
            <a:r>
              <a:rPr lang="en-US" dirty="0" smtClean="0"/>
              <a:t>Use of skimmed milk(totally devoid of vitamin A)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9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altLang="en-US" sz="3500" b="1">
                <a:solidFill>
                  <a:srgbClr val="800000"/>
                </a:solidFill>
              </a:rPr>
              <a:t>Causes of vitamin A deficiency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209" y="1699058"/>
            <a:ext cx="7699082" cy="3150033"/>
          </a:xfrm>
        </p:spPr>
        <p:txBody>
          <a:bodyPr/>
          <a:lstStyle/>
          <a:p>
            <a:pPr algn="l" rtl="0" eaLnBrk="1" hangingPunct="1"/>
            <a:r>
              <a:rPr lang="en-US" altLang="en-US" dirty="0" smtClean="0"/>
              <a:t>The major cause is </a:t>
            </a:r>
            <a:r>
              <a:rPr lang="en-US" altLang="en-US" b="1" dirty="0" smtClean="0">
                <a:solidFill>
                  <a:srgbClr val="FF0000"/>
                </a:solidFill>
              </a:rPr>
              <a:t>diets </a:t>
            </a:r>
            <a:r>
              <a:rPr lang="en-US" altLang="en-US" dirty="0" smtClean="0"/>
              <a:t>which include few animal sources of pre-formed vitamin A</a:t>
            </a:r>
            <a:r>
              <a:rPr lang="ar-SA" altLang="en-US" dirty="0" smtClean="0"/>
              <a:t>. </a:t>
            </a:r>
            <a:endParaRPr lang="en-US" altLang="en-US" dirty="0" smtClean="0"/>
          </a:p>
          <a:p>
            <a:pPr algn="l" rtl="0" eaLnBrk="1" hangingPunct="1"/>
            <a:r>
              <a:rPr lang="en-US" altLang="en-US" dirty="0" smtClean="0"/>
              <a:t>Breast milk</a:t>
            </a:r>
            <a:r>
              <a:rPr lang="ar-SA" altLang="en-US" dirty="0" smtClean="0"/>
              <a:t> </a:t>
            </a:r>
            <a:r>
              <a:rPr lang="en-US" altLang="en-US" dirty="0" smtClean="0"/>
              <a:t>of a</a:t>
            </a:r>
            <a:r>
              <a:rPr lang="ar-SA" altLang="en-US" dirty="0" smtClean="0"/>
              <a:t> </a:t>
            </a:r>
            <a:r>
              <a:rPr lang="en-US" altLang="en-US" dirty="0" smtClean="0"/>
              <a:t>lactating</a:t>
            </a:r>
            <a:r>
              <a:rPr lang="ar-SA" altLang="en-US" dirty="0" smtClean="0"/>
              <a:t> </a:t>
            </a:r>
            <a:r>
              <a:rPr lang="en-US" altLang="en-US" dirty="0" smtClean="0"/>
              <a:t>mother with vitamin A deficiency contains little</a:t>
            </a:r>
            <a:r>
              <a:rPr lang="ar-SA" altLang="en-US" dirty="0" smtClean="0"/>
              <a:t> </a:t>
            </a:r>
            <a:r>
              <a:rPr lang="en-US" altLang="en-US" dirty="0" smtClean="0"/>
              <a:t>vitamin A</a:t>
            </a:r>
            <a:r>
              <a:rPr lang="ar-SA" altLang="en-US" dirty="0" smtClean="0"/>
              <a:t>, </a:t>
            </a:r>
            <a:r>
              <a:rPr lang="en-US" altLang="en-US" dirty="0" smtClean="0"/>
              <a:t>which provides a breast-fed child with too little</a:t>
            </a:r>
            <a:r>
              <a:rPr lang="ar-SA" altLang="en-US" dirty="0" smtClean="0"/>
              <a:t> </a:t>
            </a:r>
            <a:r>
              <a:rPr lang="en-US" altLang="en-US" dirty="0" smtClean="0"/>
              <a:t>vitamin A</a:t>
            </a:r>
            <a:r>
              <a:rPr lang="ar-SA" alt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3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0175" y="0"/>
            <a:ext cx="7763470" cy="1325563"/>
          </a:xfrm>
        </p:spPr>
        <p:txBody>
          <a:bodyPr/>
          <a:lstStyle/>
          <a:p>
            <a:pPr rtl="0" eaLnBrk="1" hangingPunct="1"/>
            <a:r>
              <a:rPr lang="en-US" altLang="en-US" sz="3100" b="1" dirty="0">
                <a:solidFill>
                  <a:srgbClr val="800000"/>
                </a:solidFill>
              </a:rPr>
              <a:t>Causes of vitamin A deficiency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311" y="1089459"/>
            <a:ext cx="8053907" cy="4876800"/>
          </a:xfrm>
        </p:spPr>
        <p:txBody>
          <a:bodyPr/>
          <a:lstStyle/>
          <a:p>
            <a:pPr algn="l" rtl="0" eaLnBrk="1" hangingPunct="1"/>
            <a:r>
              <a:rPr lang="en-US" altLang="en-US" sz="2400" b="1" dirty="0">
                <a:solidFill>
                  <a:srgbClr val="619200"/>
                </a:solidFill>
              </a:rPr>
              <a:t>In addition to dietary problems, there are other causes of vitamin A deficiency</a:t>
            </a:r>
          </a:p>
          <a:p>
            <a:pPr algn="l" rtl="0" eaLnBrk="1" hangingPunct="1"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lvl="1" algn="l" rtl="0" eaLnBrk="1" hangingPunct="1"/>
            <a:r>
              <a:rPr lang="en-US" altLang="en-US" dirty="0"/>
              <a:t>Iron</a:t>
            </a:r>
            <a:r>
              <a:rPr lang="ar-SA" altLang="en-US" dirty="0"/>
              <a:t> </a:t>
            </a:r>
            <a:r>
              <a:rPr lang="en-US" altLang="en-US" dirty="0"/>
              <a:t>deficiency can affect vitamin A uptake. </a:t>
            </a:r>
          </a:p>
          <a:p>
            <a:pPr lvl="1" algn="l" rtl="0" eaLnBrk="1" hangingPunct="1"/>
            <a:endParaRPr lang="en-US" altLang="en-US" dirty="0"/>
          </a:p>
          <a:p>
            <a:pPr lvl="1" algn="l" rtl="0" eaLnBrk="1" hangingPunct="1"/>
            <a:r>
              <a:rPr lang="en-US" altLang="en-US" dirty="0"/>
              <a:t>Excess alcohol consumption can deplete vitamin A</a:t>
            </a:r>
          </a:p>
          <a:p>
            <a:pPr lvl="1" algn="l" rtl="0" eaLnBrk="1" hangingPunct="1"/>
            <a:endParaRPr lang="en-US" altLang="en-US" dirty="0"/>
          </a:p>
          <a:p>
            <a:pPr lvl="1" algn="l" rtl="0" eaLnBrk="1" hangingPunct="1"/>
            <a:r>
              <a:rPr lang="en-US" altLang="en-US" dirty="0"/>
              <a:t>A stressed liver may be more susceptible to vitamin A toxicity.</a:t>
            </a:r>
            <a:endParaRPr lang="ar-SA" altLang="en-US" dirty="0"/>
          </a:p>
          <a:p>
            <a:pPr lvl="1" algn="l" rtl="0" eaLnBrk="1" hangingPunct="1">
              <a:buFont typeface="Wingdings" panose="05000000000000000000" pitchFamily="2" charset="2"/>
              <a:buNone/>
            </a:pPr>
            <a:endParaRPr lang="ar-SA" altLang="en-US" dirty="0"/>
          </a:p>
          <a:p>
            <a:pPr lvl="1" algn="l" rtl="0" eaLnBrk="1" hangingPunct="1"/>
            <a:endParaRPr lang="en-US" alt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0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01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4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8" y="0"/>
            <a:ext cx="8497894" cy="637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5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NUTRITIONAL PROBLEMS IN INDIA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9395" y="1219200"/>
            <a:ext cx="7090603" cy="6019800"/>
          </a:xfrm>
        </p:spPr>
        <p:txBody>
          <a:bodyPr>
            <a:noAutofit/>
          </a:bodyPr>
          <a:lstStyle/>
          <a:p>
            <a:r>
              <a:rPr lang="en-US" sz="2000" b="1" dirty="0"/>
              <a:t>PROTEIN </a:t>
            </a:r>
            <a:r>
              <a:rPr lang="en-US" sz="2000" b="1" dirty="0" smtClean="0"/>
              <a:t>ENERGY MALNUTRITION</a:t>
            </a:r>
            <a:endParaRPr lang="en-US" sz="2000" b="1" dirty="0"/>
          </a:p>
          <a:p>
            <a:pPr lvl="0" algn="l"/>
            <a:r>
              <a:rPr lang="en-US" sz="2000" b="1" dirty="0"/>
              <a:t>LOW  BIRTH WEIGHT</a:t>
            </a:r>
          </a:p>
          <a:p>
            <a:pPr lvl="0" algn="l"/>
            <a:r>
              <a:rPr lang="en-US" sz="2000" b="1" dirty="0">
                <a:solidFill>
                  <a:srgbClr val="FF0000"/>
                </a:solidFill>
              </a:rPr>
              <a:t>XEROPHTHALMIA</a:t>
            </a:r>
          </a:p>
          <a:p>
            <a:pPr lvl="0"/>
            <a:r>
              <a:rPr lang="en-US" sz="2000" b="1" dirty="0"/>
              <a:t>NUTRITIONAL ANEMIA</a:t>
            </a:r>
          </a:p>
          <a:p>
            <a:pPr lvl="0"/>
            <a:r>
              <a:rPr lang="en-US" sz="2000" b="1" dirty="0"/>
              <a:t>IODINE DEFICIENCY DISORDERS</a:t>
            </a:r>
          </a:p>
          <a:p>
            <a:pPr lvl="0" algn="l"/>
            <a:r>
              <a:rPr lang="en-US" sz="2000" b="1" dirty="0"/>
              <a:t>FLUROSIS</a:t>
            </a:r>
          </a:p>
          <a:p>
            <a:pPr lvl="0" algn="l"/>
            <a:r>
              <a:rPr lang="en-US" sz="2000" b="1" dirty="0"/>
              <a:t>LATHYRISM</a:t>
            </a:r>
          </a:p>
          <a:p>
            <a:pPr lvl="0" algn="l"/>
            <a:r>
              <a:rPr lang="en-US" sz="2000" b="1" dirty="0"/>
              <a:t>OBESITY</a:t>
            </a:r>
          </a:p>
          <a:p>
            <a:pPr lvl="0" algn="l"/>
            <a:r>
              <a:rPr lang="en-US" sz="2000" b="1" dirty="0"/>
              <a:t>CARDIO VASCULAR DISEASES</a:t>
            </a:r>
          </a:p>
          <a:p>
            <a:pPr lvl="0" algn="l"/>
            <a:r>
              <a:rPr lang="en-US" sz="2000" b="1" dirty="0"/>
              <a:t>DIABETES</a:t>
            </a:r>
          </a:p>
          <a:p>
            <a:pPr lvl="0" algn="l"/>
            <a:r>
              <a:rPr lang="en-US" sz="2000" b="1" dirty="0"/>
              <a:t>CANCER</a:t>
            </a:r>
          </a:p>
          <a:p>
            <a:endParaRPr lang="en-US" sz="14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64" y="2322367"/>
            <a:ext cx="3973559" cy="255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39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 smtClean="0"/>
              <a:t>Symptoms of Vitamin A deficiency 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The signs and symptoms of Vitamin A deficiency are grouped in to </a:t>
            </a:r>
            <a:r>
              <a:rPr lang="en-IN" b="1" u="sng" dirty="0" smtClean="0">
                <a:solidFill>
                  <a:srgbClr val="FF0000"/>
                </a:solidFill>
              </a:rPr>
              <a:t>Ocular and Extra-ocular manifestations </a:t>
            </a:r>
            <a:endParaRPr lang="en-IN" b="1" u="sng" dirty="0">
              <a:solidFill>
                <a:srgbClr val="FF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10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FF0000"/>
                </a:solidFill>
              </a:rPr>
              <a:t>Ocular Manifestations 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All the </a:t>
            </a:r>
            <a:r>
              <a:rPr lang="en-IN" dirty="0"/>
              <a:t>ocular manifestations are due to </a:t>
            </a:r>
            <a:r>
              <a:rPr lang="en-IN" u="sng" dirty="0">
                <a:solidFill>
                  <a:srgbClr val="FF0000"/>
                </a:solidFill>
              </a:rPr>
              <a:t>decreased synthesis of rhodopsin </a:t>
            </a:r>
            <a:r>
              <a:rPr lang="en-IN" dirty="0"/>
              <a:t>in the retina and due to dryness of conjunctiva and its consequences. </a:t>
            </a:r>
            <a:endParaRPr lang="en-IN" dirty="0" smtClean="0"/>
          </a:p>
          <a:p>
            <a:r>
              <a:rPr lang="en-IN" dirty="0" smtClean="0"/>
              <a:t>All </a:t>
            </a:r>
            <a:r>
              <a:rPr lang="en-IN" dirty="0"/>
              <a:t>the ophthalmic manifestations </a:t>
            </a:r>
            <a:r>
              <a:rPr lang="en-IN" dirty="0" smtClean="0"/>
              <a:t>due </a:t>
            </a:r>
            <a:r>
              <a:rPr lang="en-IN" dirty="0"/>
              <a:t>to vitamin A deficiency are included under the term </a:t>
            </a:r>
            <a:r>
              <a:rPr lang="en-IN" i="1" u="sng" dirty="0">
                <a:solidFill>
                  <a:srgbClr val="FF0000"/>
                </a:solidFill>
              </a:rPr>
              <a:t>‘</a:t>
            </a:r>
            <a:r>
              <a:rPr lang="en-IN" i="1" u="sng" dirty="0" err="1">
                <a:solidFill>
                  <a:srgbClr val="FF0000"/>
                </a:solidFill>
              </a:rPr>
              <a:t>Xerophthalmia</a:t>
            </a:r>
            <a:r>
              <a:rPr lang="en-IN" i="1" u="sng" dirty="0">
                <a:solidFill>
                  <a:srgbClr val="FF0000"/>
                </a:solidFill>
              </a:rPr>
              <a:t>’ </a:t>
            </a:r>
            <a:r>
              <a:rPr lang="en-IN" dirty="0"/>
              <a:t>(</a:t>
            </a:r>
            <a:r>
              <a:rPr lang="en-IN" dirty="0" err="1"/>
              <a:t>Xerosis</a:t>
            </a:r>
            <a:r>
              <a:rPr lang="en-IN" dirty="0"/>
              <a:t> = dryness; dry eye).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4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38498"/>
              </p:ext>
            </p:extLst>
          </p:nvPr>
        </p:nvGraphicFramePr>
        <p:xfrm>
          <a:off x="1518941" y="620718"/>
          <a:ext cx="2531567" cy="311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6" name="Photo Editor Photo" r:id="rId4" imgW="2514286" imgH="1771429" progId="MSPhotoEd.3">
                  <p:embed/>
                </p:oleObj>
              </mc:Choice>
              <mc:Fallback>
                <p:oleObj name="Photo Editor Photo" r:id="rId4" imgW="2514286" imgH="17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941" y="620718"/>
                        <a:ext cx="2531567" cy="311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065391"/>
              </p:ext>
            </p:extLst>
          </p:nvPr>
        </p:nvGraphicFramePr>
        <p:xfrm>
          <a:off x="4838105" y="609604"/>
          <a:ext cx="2644081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7" name="Photo Editor Photo" r:id="rId6" imgW="2781688" imgH="1876190" progId="MSPhotoEd.3">
                  <p:embed/>
                </p:oleObj>
              </mc:Choice>
              <mc:Fallback>
                <p:oleObj name="Photo Editor Photo" r:id="rId6" imgW="2781688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105" y="609604"/>
                        <a:ext cx="2644081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13326" y="1381413"/>
            <a:ext cx="13501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>
                <a:latin typeface="Arial Black" panose="020B0A04020102020204" pitchFamily="34" charset="0"/>
              </a:rPr>
              <a:t>BITOT SPOT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950621" y="228600"/>
            <a:ext cx="21940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600">
                <a:latin typeface="Arial Black" panose="020B0A04020102020204" pitchFamily="34" charset="0"/>
              </a:rPr>
              <a:t>KERATOMALACIA</a:t>
            </a:r>
            <a:endParaRPr lang="en-US" altLang="en-US" sz="1600" b="1">
              <a:latin typeface="Arial Black" panose="020B0A04020102020204" pitchFamily="34" charset="0"/>
            </a:endParaRPr>
          </a:p>
        </p:txBody>
      </p:sp>
      <p:graphicFrame>
        <p:nvGraphicFramePr>
          <p:cNvPr id="276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245775"/>
              </p:ext>
            </p:extLst>
          </p:nvPr>
        </p:nvGraphicFramePr>
        <p:xfrm>
          <a:off x="3319167" y="3810005"/>
          <a:ext cx="3037879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8" name="Photo Editor Photo" r:id="rId8" imgW="2800741" imgH="1762371" progId="MSPhotoEd.3">
                  <p:embed/>
                </p:oleObj>
              </mc:Choice>
              <mc:Fallback>
                <p:oleObj name="Photo Editor Photo" r:id="rId8" imgW="2800741" imgH="17623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9167" y="3810005"/>
                        <a:ext cx="3037879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125142" y="5029200"/>
            <a:ext cx="213776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600">
                <a:latin typeface="Arial Black" panose="020B0A04020102020204" pitchFamily="34" charset="0"/>
              </a:rPr>
              <a:t>BILATERAL BLINDNESS 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275536" y="1219200"/>
            <a:ext cx="490428" cy="181588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Arial Black" panose="020B0A04020102020204" pitchFamily="34" charset="0"/>
              </a:rPr>
              <a:t>V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Arial Black" panose="020B0A04020102020204" pitchFamily="34" charset="0"/>
              </a:rPr>
              <a:t>A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92217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2371" y="5418162"/>
            <a:ext cx="5854090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/>
              <a:t>Progress of Ocular complication (</a:t>
            </a:r>
            <a:r>
              <a:rPr lang="en-IN" b="1" dirty="0" err="1" smtClean="0"/>
              <a:t>Xerophthelmia</a:t>
            </a:r>
            <a:r>
              <a:rPr lang="en-IN" b="1" dirty="0" smtClean="0"/>
              <a:t>)</a:t>
            </a:r>
            <a:endParaRPr lang="en-IN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235010"/>
              </p:ext>
            </p:extLst>
          </p:nvPr>
        </p:nvGraphicFramePr>
        <p:xfrm>
          <a:off x="619125" y="1825625"/>
          <a:ext cx="77628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6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8827" y="115746"/>
            <a:ext cx="7763470" cy="132556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800000"/>
                </a:solidFill>
              </a:rPr>
              <a:t>Vitamin A deficiency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070" y="1365684"/>
            <a:ext cx="8208983" cy="4868862"/>
          </a:xfrm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</a:pPr>
            <a:r>
              <a:rPr lang="en-US" altLang="en-US" sz="2400" b="1" dirty="0">
                <a:solidFill>
                  <a:srgbClr val="619200"/>
                </a:solidFill>
              </a:rPr>
              <a:t>Vitamin A deficiency</a:t>
            </a:r>
            <a:r>
              <a:rPr lang="ar-SA" altLang="en-US" sz="2400" dirty="0"/>
              <a:t> </a:t>
            </a:r>
            <a:r>
              <a:rPr lang="en-US" altLang="en-US" sz="2400" dirty="0"/>
              <a:t>is a lack of</a:t>
            </a:r>
            <a:r>
              <a:rPr lang="ar-SA" altLang="en-US" sz="2400" dirty="0"/>
              <a:t> </a:t>
            </a:r>
            <a:r>
              <a:rPr lang="en-US" altLang="en-US" sz="2400" dirty="0"/>
              <a:t>vitamin A</a:t>
            </a:r>
            <a:r>
              <a:rPr lang="ar-SA" altLang="en-US" sz="2400" dirty="0"/>
              <a:t> </a:t>
            </a:r>
            <a:r>
              <a:rPr lang="en-US" altLang="en-US" sz="2400" dirty="0"/>
              <a:t>in humans. It is common in developing countries but rarely seen in developed </a:t>
            </a:r>
            <a:r>
              <a:rPr lang="en-US" altLang="en-US" sz="2400" dirty="0" smtClean="0"/>
              <a:t>countries</a:t>
            </a:r>
            <a:endParaRPr lang="ar-SA" altLang="en-US" sz="2400" dirty="0"/>
          </a:p>
          <a:p>
            <a:pPr algn="l" rtl="0" eaLnBrk="1" hangingPunct="1">
              <a:lnSpc>
                <a:spcPct val="80000"/>
              </a:lnSpc>
            </a:pPr>
            <a:r>
              <a:rPr lang="en-US" altLang="en-US" sz="2400" b="1" i="1" u="sng" dirty="0">
                <a:solidFill>
                  <a:srgbClr val="00B050"/>
                </a:solidFill>
              </a:rPr>
              <a:t>Night blindness</a:t>
            </a:r>
            <a:r>
              <a:rPr lang="ar-SA" altLang="en-US" sz="2400" b="1" i="1" u="sng" dirty="0">
                <a:solidFill>
                  <a:srgbClr val="00B050"/>
                </a:solidFill>
              </a:rPr>
              <a:t> </a:t>
            </a:r>
            <a:r>
              <a:rPr lang="en-US" altLang="en-US" sz="2400" b="1" i="1" u="sng" dirty="0">
                <a:solidFill>
                  <a:srgbClr val="00B050"/>
                </a:solidFill>
              </a:rPr>
              <a:t>is one of the first </a:t>
            </a:r>
            <a:r>
              <a:rPr lang="en-US" altLang="en-US" sz="2400" b="1" i="1" u="sng" dirty="0" err="1" smtClean="0">
                <a:solidFill>
                  <a:srgbClr val="00B050"/>
                </a:solidFill>
              </a:rPr>
              <a:t>symtom</a:t>
            </a:r>
            <a:r>
              <a:rPr lang="en-US" altLang="en-US" sz="2400" b="1" i="1" u="sng" dirty="0" smtClean="0">
                <a:solidFill>
                  <a:srgbClr val="00B050"/>
                </a:solidFill>
              </a:rPr>
              <a:t> </a:t>
            </a:r>
            <a:r>
              <a:rPr lang="en-US" altLang="en-US" sz="2400" b="1" i="1" u="sng" dirty="0">
                <a:solidFill>
                  <a:srgbClr val="00B050"/>
                </a:solidFill>
              </a:rPr>
              <a:t>of vitamin A deficiency</a:t>
            </a:r>
            <a:r>
              <a:rPr lang="ar-SA" altLang="en-US" sz="2400" b="1" i="1" u="sng" dirty="0">
                <a:solidFill>
                  <a:srgbClr val="00B050"/>
                </a:solidFill>
              </a:rPr>
              <a:t>. </a:t>
            </a:r>
            <a:endParaRPr lang="en-US" altLang="en-US" sz="2400" dirty="0"/>
          </a:p>
          <a:p>
            <a:pPr algn="l" rtl="0" eaLnBrk="1" hangingPunct="1">
              <a:lnSpc>
                <a:spcPct val="80000"/>
              </a:lnSpc>
            </a:pPr>
            <a:r>
              <a:rPr lang="en-US" altLang="en-US" sz="2400" dirty="0"/>
              <a:t>Night blindness is the difficulty for the eyes to adjust to dim light. </a:t>
            </a:r>
            <a:endParaRPr lang="en-US" altLang="en-US" sz="2400" dirty="0" smtClean="0"/>
          </a:p>
          <a:p>
            <a:pPr algn="l" rtl="0" eaLnBrk="1" hangingPunct="1">
              <a:lnSpc>
                <a:spcPct val="80000"/>
              </a:lnSpc>
            </a:pPr>
            <a:r>
              <a:rPr lang="en-US" altLang="en-US" sz="2400" dirty="0" smtClean="0"/>
              <a:t>Affected </a:t>
            </a:r>
            <a:r>
              <a:rPr lang="en-US" altLang="en-US" sz="2400" dirty="0"/>
              <a:t>individuals are unable to distinguish images in low levels of illumination. </a:t>
            </a:r>
            <a:endParaRPr lang="en-US" altLang="en-US" sz="2400" dirty="0" smtClean="0"/>
          </a:p>
          <a:p>
            <a:pPr algn="l" rtl="0" eaLnBrk="1" hangingPunct="1">
              <a:lnSpc>
                <a:spcPct val="80000"/>
              </a:lnSpc>
            </a:pPr>
            <a:r>
              <a:rPr lang="en-US" altLang="en-US" sz="2400" dirty="0" smtClean="0"/>
              <a:t>People </a:t>
            </a:r>
            <a:r>
              <a:rPr lang="en-US" altLang="en-US" sz="2400" dirty="0"/>
              <a:t>with night blindness have poor vision in the darkness, but see normally when adequate light is present</a:t>
            </a:r>
            <a:r>
              <a:rPr lang="ar-SA" altLang="en-US" sz="2400" dirty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algn="l" rtl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8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/>
              <a:t>Stages of ocular manifestations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Night </a:t>
            </a:r>
            <a:r>
              <a:rPr lang="en-IN" dirty="0">
                <a:solidFill>
                  <a:srgbClr val="FF0000"/>
                </a:solidFill>
              </a:rPr>
              <a:t>blindness (</a:t>
            </a:r>
            <a:r>
              <a:rPr lang="en-IN" dirty="0" err="1">
                <a:solidFill>
                  <a:srgbClr val="FF0000"/>
                </a:solidFill>
              </a:rPr>
              <a:t>Nyctalopia</a:t>
            </a:r>
            <a:r>
              <a:rPr lang="en-IN" dirty="0">
                <a:solidFill>
                  <a:srgbClr val="FF0000"/>
                </a:solidFill>
              </a:rPr>
              <a:t>): </a:t>
            </a:r>
            <a:r>
              <a:rPr lang="en-IN" dirty="0"/>
              <a:t>That means inability to seen the dim light by an young child as the evening sets in. </a:t>
            </a:r>
          </a:p>
          <a:p>
            <a:r>
              <a:rPr lang="en-IN" dirty="0" smtClean="0"/>
              <a:t>This </a:t>
            </a:r>
            <a:r>
              <a:rPr lang="en-IN" dirty="0"/>
              <a:t>is because of failure in the dark </a:t>
            </a:r>
            <a:r>
              <a:rPr lang="en-IN" dirty="0" smtClean="0"/>
              <a:t>adaptation </a:t>
            </a:r>
            <a:r>
              <a:rPr lang="en-IN" dirty="0"/>
              <a:t>because of decreased synthesis of rhodopsin in the retina. </a:t>
            </a:r>
          </a:p>
          <a:p>
            <a:r>
              <a:rPr lang="en-IN" dirty="0" smtClean="0"/>
              <a:t>The </a:t>
            </a:r>
            <a:r>
              <a:rPr lang="en-IN" dirty="0"/>
              <a:t>classical complaint by the mother is that her child cannot find her or dashes against the wall as the dark sets in. </a:t>
            </a:r>
          </a:p>
          <a:p>
            <a:r>
              <a:rPr lang="en-IN" dirty="0" err="1" smtClean="0"/>
              <a:t>Nyctalopia</a:t>
            </a:r>
            <a:r>
              <a:rPr lang="en-IN" dirty="0" smtClean="0"/>
              <a:t> </a:t>
            </a:r>
            <a:r>
              <a:rPr lang="en-IN" dirty="0"/>
              <a:t>is the earliest clinical feature. If not managed at this stage, it passes on to the next stage.</a:t>
            </a:r>
          </a:p>
        </p:txBody>
      </p:sp>
    </p:spTree>
    <p:extLst>
      <p:ext uri="{BB962C8B-B14F-4D97-AF65-F5344CB8AC3E}">
        <p14:creationId xmlns:p14="http://schemas.microsoft.com/office/powerpoint/2010/main" val="3794590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27" y="115746"/>
            <a:ext cx="7763470" cy="1325563"/>
          </a:xfrm>
        </p:spPr>
        <p:txBody>
          <a:bodyPr/>
          <a:lstStyle/>
          <a:p>
            <a:r>
              <a:rPr lang="en-IN" b="1" dirty="0" smtClean="0">
                <a:solidFill>
                  <a:srgbClr val="C00000"/>
                </a:solidFill>
              </a:rPr>
              <a:t>Night Blindness 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27" y="1548534"/>
            <a:ext cx="7763470" cy="4351338"/>
          </a:xfrm>
        </p:spPr>
        <p:txBody>
          <a:bodyPr/>
          <a:lstStyle/>
          <a:p>
            <a:r>
              <a:rPr lang="en-IN" dirty="0" smtClean="0"/>
              <a:t>1</a:t>
            </a:r>
            <a:r>
              <a:rPr lang="en-IN" baseline="30000" dirty="0" smtClean="0"/>
              <a:t>st</a:t>
            </a:r>
            <a:r>
              <a:rPr lang="en-IN" dirty="0" smtClean="0"/>
              <a:t> symptom of Vitamin A deficiency </a:t>
            </a:r>
          </a:p>
          <a:p>
            <a:r>
              <a:rPr lang="en-IN" u="sng" dirty="0" smtClean="0">
                <a:solidFill>
                  <a:srgbClr val="FF0000"/>
                </a:solidFill>
              </a:rPr>
              <a:t>Presented with symptoms only (not a sign)</a:t>
            </a:r>
          </a:p>
          <a:p>
            <a:r>
              <a:rPr lang="en-IN" dirty="0" smtClean="0"/>
              <a:t>Complaint of inability to see in dim light </a:t>
            </a:r>
          </a:p>
          <a:p>
            <a:r>
              <a:rPr lang="en-IN" dirty="0" smtClean="0"/>
              <a:t>Mother /care taker is reliable person to identify this problem (Not a child) </a:t>
            </a:r>
          </a:p>
          <a:p>
            <a:r>
              <a:rPr lang="en-IN" dirty="0" smtClean="0"/>
              <a:t>Reversible condition </a:t>
            </a:r>
          </a:p>
          <a:p>
            <a:r>
              <a:rPr lang="en-IN" dirty="0" smtClean="0"/>
              <a:t>Simple </a:t>
            </a:r>
            <a:r>
              <a:rPr lang="en-IN" dirty="0" err="1" smtClean="0"/>
              <a:t>Vit</a:t>
            </a:r>
            <a:r>
              <a:rPr lang="en-IN" dirty="0" smtClean="0"/>
              <a:t>. A administration can cure the patient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060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907" y="-304799"/>
            <a:ext cx="6307272" cy="16002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>
                <a:solidFill>
                  <a:srgbClr val="C00000"/>
                </a:solidFill>
              </a:rPr>
              <a:t>XEROPHTHALMIA (</a:t>
            </a:r>
            <a:r>
              <a:rPr lang="en-US" b="1" u="sng" dirty="0">
                <a:solidFill>
                  <a:srgbClr val="C00000"/>
                </a:solidFill>
              </a:rPr>
              <a:t>DRY EYE)</a:t>
            </a: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881" y="1066801"/>
            <a:ext cx="5146388" cy="379614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Disease due to deficiency of Vitamin A</a:t>
            </a:r>
          </a:p>
          <a:p>
            <a:pPr algn="just"/>
            <a:r>
              <a:rPr lang="en-US" dirty="0"/>
              <a:t>Also Called </a:t>
            </a:r>
            <a:r>
              <a:rPr lang="en-US" dirty="0" err="1"/>
              <a:t>Xeroma</a:t>
            </a:r>
            <a:endParaRPr lang="en-US" dirty="0"/>
          </a:p>
          <a:p>
            <a:pPr algn="just"/>
            <a:r>
              <a:rPr lang="en-US" dirty="0"/>
              <a:t>Absence of tears</a:t>
            </a:r>
          </a:p>
          <a:p>
            <a:pPr algn="just"/>
            <a:r>
              <a:rPr lang="en-US" dirty="0"/>
              <a:t>Xerophthalmia is most common in children aged 1-3 years</a:t>
            </a:r>
          </a:p>
          <a:p>
            <a:pPr algn="just"/>
            <a:r>
              <a:rPr lang="en-US" dirty="0"/>
              <a:t>Cornea and conjunctiva become horny and </a:t>
            </a:r>
            <a:r>
              <a:rPr lang="en-US" dirty="0" err="1"/>
              <a:t>necrosed</a:t>
            </a:r>
            <a:endParaRPr lang="en-US" dirty="0"/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pic>
        <p:nvPicPr>
          <p:cNvPr id="6" name="Picture 5" descr="gxerop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268" y="1295401"/>
            <a:ext cx="2945822" cy="24384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0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968" y="0"/>
            <a:ext cx="5738218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Bitot’s Spots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357696" y="1372840"/>
            <a:ext cx="3247794" cy="52578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Collection of dried epithelium, micro organisms etc. forming shiny grayish white spot on the cornea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sign of Vitamin A deficiency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986861"/>
              </p:ext>
            </p:extLst>
          </p:nvPr>
        </p:nvGraphicFramePr>
        <p:xfrm>
          <a:off x="4876800" y="1404583"/>
          <a:ext cx="3649949" cy="348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Photo Editor Photo" r:id="rId3" imgW="2514286" imgH="1771429" progId="">
                  <p:embed/>
                </p:oleObj>
              </mc:Choice>
              <mc:Fallback>
                <p:oleObj name="Photo Editor Photo" r:id="rId3" imgW="2514286" imgH="17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404583"/>
                        <a:ext cx="3649949" cy="348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H="1">
            <a:off x="6774873" y="2410691"/>
            <a:ext cx="1039091" cy="761999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5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5142" y="273050"/>
            <a:ext cx="4957003" cy="109855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KERATOMALACIA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568037" y="2313709"/>
            <a:ext cx="2777164" cy="2438400"/>
          </a:xfrm>
        </p:spPr>
        <p:txBody>
          <a:bodyPr>
            <a:normAutofit/>
          </a:bodyPr>
          <a:lstStyle/>
          <a:p>
            <a:r>
              <a:rPr lang="en-US" sz="3200" dirty="0">
                <a:cs typeface="Times New Roman" pitchFamily="18" charset="0"/>
              </a:rPr>
              <a:t>Ulceration and softening of Cornea due to deficiency of vitamin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97421852"/>
              </p:ext>
            </p:extLst>
          </p:nvPr>
        </p:nvGraphicFramePr>
        <p:xfrm>
          <a:off x="3875027" y="1717968"/>
          <a:ext cx="4084494" cy="3732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Photo Editor Photo" r:id="rId4" imgW="2781688" imgH="1876190" progId="">
                  <p:embed/>
                </p:oleObj>
              </mc:Choice>
              <mc:Fallback>
                <p:oleObj name="Photo Editor Photo" r:id="rId4" imgW="2781688" imgH="18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5027" y="1717968"/>
                        <a:ext cx="4084494" cy="3732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540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74073" y="897370"/>
            <a:ext cx="8146771" cy="53925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75 percent of preschool children suffer from </a:t>
            </a:r>
            <a:r>
              <a:rPr lang="en-US" dirty="0" smtClean="0">
                <a:hlinkClick r:id="rId2" action="ppaction://hlinkfile" tooltip="Iron deficiency anemia"/>
              </a:rPr>
              <a:t>iron deficiency anemia</a:t>
            </a:r>
            <a:r>
              <a:rPr lang="en-US" dirty="0" smtClean="0"/>
              <a:t> (IDA)</a:t>
            </a:r>
          </a:p>
          <a:p>
            <a:r>
              <a:rPr lang="en-US" dirty="0" smtClean="0"/>
              <a:t>57 percent of preschool children </a:t>
            </a:r>
            <a:r>
              <a:rPr lang="en-US" dirty="0" smtClean="0">
                <a:solidFill>
                  <a:srgbClr val="FF0000"/>
                </a:solidFill>
              </a:rPr>
              <a:t>have sub-clinical </a:t>
            </a:r>
            <a:r>
              <a:rPr lang="en-US" dirty="0" smtClean="0">
                <a:hlinkClick r:id="rId3" action="ppaction://hlinkfile" tooltip="Vitamin A deficiency"/>
              </a:rPr>
              <a:t>Vitamin A deficiency</a:t>
            </a:r>
            <a:r>
              <a:rPr lang="en-US" dirty="0" smtClean="0"/>
              <a:t> (VAD)</a:t>
            </a:r>
          </a:p>
          <a:p>
            <a:r>
              <a:rPr lang="en-IN" dirty="0"/>
              <a:t>The prevalence of vitamin A </a:t>
            </a:r>
            <a:r>
              <a:rPr lang="en-IN" dirty="0" smtClean="0"/>
              <a:t>deficiency </a:t>
            </a:r>
            <a:r>
              <a:rPr lang="en-IN" dirty="0"/>
              <a:t>was 18% among </a:t>
            </a:r>
            <a:r>
              <a:rPr lang="en-IN" dirty="0" smtClean="0"/>
              <a:t>pre-school children</a:t>
            </a:r>
            <a:r>
              <a:rPr lang="en-IN" dirty="0"/>
              <a:t>, 22% among school-age children and 16% among adolescents</a:t>
            </a:r>
            <a:endParaRPr lang="en-US" dirty="0" smtClean="0"/>
          </a:p>
          <a:p>
            <a:r>
              <a:rPr lang="en-US" dirty="0" smtClean="0"/>
              <a:t>Iodine deficiency is </a:t>
            </a:r>
            <a:r>
              <a:rPr lang="en-US" dirty="0" smtClean="0">
                <a:solidFill>
                  <a:srgbClr val="FF0000"/>
                </a:solidFill>
              </a:rPr>
              <a:t>endemic</a:t>
            </a:r>
            <a:r>
              <a:rPr lang="en-US" dirty="0" smtClean="0"/>
              <a:t> in 85 percent of districts</a:t>
            </a:r>
          </a:p>
          <a:p>
            <a:r>
              <a:rPr lang="en-US" dirty="0" smtClean="0"/>
              <a:t>11% of Indian population in India are over-nourished</a:t>
            </a:r>
          </a:p>
          <a:p>
            <a:r>
              <a:rPr lang="en-US" dirty="0" smtClean="0"/>
              <a:t>over 30 million people with diabetics in 1985 and by next year (2010) India is projected to have 50.8 million diabetics</a:t>
            </a:r>
          </a:p>
          <a:p>
            <a:r>
              <a:rPr lang="en-US" dirty="0" smtClean="0"/>
              <a:t>India is hence considered as the country with the largest population of diabetics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Bilateral Blindness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306539" y="1676401"/>
          <a:ext cx="4735417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Photo Editor Photo" r:id="rId3" imgW="2800741" imgH="1762371" progId="">
                  <p:embed/>
                </p:oleObj>
              </mc:Choice>
              <mc:Fallback>
                <p:oleObj name="Photo Editor Photo" r:id="rId3" imgW="2800741" imgH="17623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6539" y="1676401"/>
                        <a:ext cx="4735417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51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/>
              <a:t>Extra-ocular manifestations </a:t>
            </a:r>
            <a:endParaRPr lang="en-IN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hlinkClick r:id="rId2"/>
              </a:rPr>
              <a:t>Retardation </a:t>
            </a:r>
            <a:r>
              <a:rPr lang="en-IN" dirty="0"/>
              <a:t>of growth </a:t>
            </a:r>
          </a:p>
          <a:p>
            <a:r>
              <a:rPr lang="en-IN" dirty="0" smtClean="0"/>
              <a:t>Follicular </a:t>
            </a:r>
            <a:r>
              <a:rPr lang="en-IN" dirty="0"/>
              <a:t>hyperkeratosis (</a:t>
            </a:r>
            <a:r>
              <a:rPr lang="en-IN" dirty="0" err="1"/>
              <a:t>Phrynoderma</a:t>
            </a:r>
            <a:r>
              <a:rPr lang="en-IN" dirty="0"/>
              <a:t>) </a:t>
            </a:r>
            <a:endParaRPr lang="en-IN" dirty="0" smtClean="0"/>
          </a:p>
          <a:p>
            <a:r>
              <a:rPr lang="en-IN" dirty="0" smtClean="0"/>
              <a:t>Anorexia </a:t>
            </a:r>
            <a:endParaRPr lang="en-IN" dirty="0"/>
          </a:p>
          <a:p>
            <a:r>
              <a:rPr lang="en-IN" dirty="0" smtClean="0"/>
              <a:t>Increased </a:t>
            </a:r>
            <a:r>
              <a:rPr lang="en-IN" dirty="0"/>
              <a:t>incidence of respiratory and alimentary infections </a:t>
            </a:r>
          </a:p>
          <a:p>
            <a:r>
              <a:rPr lang="en-IN" dirty="0" smtClean="0"/>
              <a:t>Development </a:t>
            </a:r>
            <a:r>
              <a:rPr lang="en-IN" dirty="0"/>
              <a:t>of urinary calculi.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862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Assessment of Vitamin A Deficiency&#10;• Since the ophthalmic manifestations are many&#10;due to deficiency of vitamin A, WHO has&#10;recommended to consider any one of the&#10;following criteria as an evidence of&#10;xerophthalmia problem in the community, as&#10;per the surveys done among preschool&#10;children, aged 6 months to 6 years.&#10; 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7"/>
            <a:ext cx="9001125" cy="684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980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8243455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2800" dirty="0">
                <a:latin typeface="Arial Black" panose="020B0A04020102020204" pitchFamily="34" charset="0"/>
              </a:rPr>
              <a:t>WHO Criteria for Public Health Significance</a:t>
            </a:r>
            <a:br>
              <a:rPr lang="en-US" altLang="en-US" sz="2800" dirty="0">
                <a:latin typeface="Arial Black" panose="020B0A04020102020204" pitchFamily="34" charset="0"/>
              </a:rPr>
            </a:br>
            <a:r>
              <a:rPr lang="en-US" altLang="en-US" sz="2800" dirty="0">
                <a:latin typeface="Arial Black" panose="020B0A04020102020204" pitchFamily="34" charset="0"/>
              </a:rPr>
              <a:t>- VAD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182" y="1600200"/>
            <a:ext cx="8063345" cy="38100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 u="sng" dirty="0">
                <a:solidFill>
                  <a:srgbClr val="FF0000"/>
                </a:solidFill>
                <a:latin typeface="Arial Black" panose="020B0A04020102020204" pitchFamily="34" charset="0"/>
              </a:rPr>
              <a:t>Minimum Prevalence (%) in children &lt;6 </a:t>
            </a:r>
            <a:r>
              <a:rPr lang="en-US" altLang="en-US" sz="2400" u="sng" dirty="0" err="1">
                <a:solidFill>
                  <a:srgbClr val="FF0000"/>
                </a:solidFill>
                <a:latin typeface="Arial Black" panose="020B0A04020102020204" pitchFamily="34" charset="0"/>
              </a:rPr>
              <a:t>yrs</a:t>
            </a:r>
            <a:endParaRPr lang="en-US" altLang="en-US" sz="24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buFontTx/>
              <a:buNone/>
            </a:pPr>
            <a:endParaRPr lang="en-US" altLang="en-US" dirty="0">
              <a:latin typeface="Arial Black" panose="020B0A04020102020204" pitchFamily="34" charset="0"/>
            </a:endParaRPr>
          </a:p>
          <a:p>
            <a:r>
              <a:rPr lang="en-US" altLang="en-US" sz="2400" b="1" dirty="0">
                <a:solidFill>
                  <a:srgbClr val="002060"/>
                </a:solidFill>
              </a:rPr>
              <a:t>BITOT SPOTS		</a:t>
            </a:r>
            <a:r>
              <a:rPr lang="en-US" altLang="en-US" sz="2400" b="1" dirty="0" smtClean="0">
                <a:solidFill>
                  <a:srgbClr val="002060"/>
                </a:solidFill>
              </a:rPr>
              <a:t>0.5</a:t>
            </a:r>
            <a:endParaRPr lang="en-US" altLang="en-US" sz="2400" b="1" dirty="0">
              <a:solidFill>
                <a:srgbClr val="002060"/>
              </a:solidFill>
            </a:endParaRPr>
          </a:p>
          <a:p>
            <a:r>
              <a:rPr lang="en-US" altLang="en-US" sz="2400" b="1" dirty="0">
                <a:solidFill>
                  <a:srgbClr val="002060"/>
                </a:solidFill>
              </a:rPr>
              <a:t>NIGHT BLINDNESS		1.0</a:t>
            </a:r>
          </a:p>
          <a:p>
            <a:r>
              <a:rPr lang="en-US" altLang="en-US" sz="2400" b="1" dirty="0">
                <a:solidFill>
                  <a:srgbClr val="002060"/>
                </a:solidFill>
              </a:rPr>
              <a:t>CORNEAL LESIONS 		0.01</a:t>
            </a:r>
          </a:p>
          <a:p>
            <a:r>
              <a:rPr lang="en-US" altLang="en-US" sz="2400" b="1" dirty="0">
                <a:solidFill>
                  <a:srgbClr val="002060"/>
                </a:solidFill>
              </a:rPr>
              <a:t>CORNEAL SCARS		</a:t>
            </a:r>
            <a:r>
              <a:rPr lang="en-US" altLang="en-US" sz="2400" b="1" dirty="0" smtClean="0">
                <a:solidFill>
                  <a:srgbClr val="002060"/>
                </a:solidFill>
              </a:rPr>
              <a:t>0.05</a:t>
            </a:r>
            <a:endParaRPr lang="en-US" altLang="en-US" sz="2400" b="1" dirty="0">
              <a:solidFill>
                <a:srgbClr val="002060"/>
              </a:solidFill>
            </a:endParaRPr>
          </a:p>
          <a:p>
            <a:pPr>
              <a:lnSpc>
                <a:spcPct val="60000"/>
              </a:lnSpc>
            </a:pPr>
            <a:r>
              <a:rPr lang="en-US" altLang="en-US" sz="2400" b="1" dirty="0">
                <a:solidFill>
                  <a:srgbClr val="002060"/>
                </a:solidFill>
              </a:rPr>
              <a:t>Serum Retinol &lt;10 </a:t>
            </a:r>
            <a:r>
              <a:rPr lang="en-US" altLang="en-US" sz="2400" b="1" dirty="0">
                <a:solidFill>
                  <a:srgbClr val="002060"/>
                </a:solidFill>
                <a:sym typeface="Symbol" panose="05050102010706020507" pitchFamily="18" charset="2"/>
              </a:rPr>
              <a:t></a:t>
            </a:r>
            <a:r>
              <a:rPr lang="en-US" altLang="en-US" sz="2400" b="1" dirty="0">
                <a:solidFill>
                  <a:srgbClr val="002060"/>
                </a:solidFill>
              </a:rPr>
              <a:t>g/l	 5.0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89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422073" y="4017818"/>
            <a:ext cx="1078489" cy="360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/>
          <p:cNvSpPr/>
          <p:nvPr/>
        </p:nvSpPr>
        <p:spPr>
          <a:xfrm>
            <a:off x="5043055" y="3976254"/>
            <a:ext cx="912235" cy="360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59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83" y="0"/>
            <a:ext cx="4724256" cy="688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80070" y="6196171"/>
            <a:ext cx="449897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 err="1"/>
              <a:t>Comprehensive</a:t>
            </a:r>
            <a:r>
              <a:rPr lang="fr-FR" sz="1600" b="1" dirty="0"/>
              <a:t> National Nutrition Survey (CNNS; 2016–18)</a:t>
            </a:r>
            <a:endParaRPr lang="en-IN" sz="1600" b="1" dirty="0"/>
          </a:p>
        </p:txBody>
      </p:sp>
    </p:spTree>
    <p:extLst>
      <p:ext uri="{BB962C8B-B14F-4D97-AF65-F5344CB8AC3E}">
        <p14:creationId xmlns:p14="http://schemas.microsoft.com/office/powerpoint/2010/main" val="26160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9" t="14881" r="24479" b="10120"/>
          <a:stretch/>
        </p:blipFill>
        <p:spPr bwMode="auto">
          <a:xfrm>
            <a:off x="1838036" y="1"/>
            <a:ext cx="5532582" cy="687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7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7656" y="457200"/>
            <a:ext cx="633685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000" b="1" dirty="0">
                <a:ln w="50800"/>
                <a:solidFill>
                  <a:srgbClr val="7030A0"/>
                </a:solidFill>
              </a:rPr>
              <a:t>PREVENTION OF VITAMIN </a:t>
            </a:r>
          </a:p>
          <a:p>
            <a:pPr algn="ctr"/>
            <a:r>
              <a:rPr lang="en-US" sz="6000" b="1" dirty="0">
                <a:ln w="50800"/>
                <a:solidFill>
                  <a:srgbClr val="7030A0"/>
                </a:solidFill>
              </a:rPr>
              <a:t>“A” DEFICIENCY</a:t>
            </a:r>
          </a:p>
        </p:txBody>
      </p:sp>
      <p:pic>
        <p:nvPicPr>
          <p:cNvPr id="2050" name="Picture 2" descr="C:\Users\-\Documents\New folder\hand hygiene\vvvaa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7713" y="3048000"/>
            <a:ext cx="5681961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4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994" y="714806"/>
            <a:ext cx="857177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dirty="0">
                <a:ln>
                  <a:prstDash val="solid"/>
                </a:ln>
              </a:rPr>
              <a:t>   Children should be encouraged </a:t>
            </a:r>
            <a:r>
              <a:rPr lang="en-US" sz="2800" b="1" dirty="0" smtClean="0">
                <a:ln>
                  <a:prstDash val="solid"/>
                </a:ln>
              </a:rPr>
              <a:t>to Consume </a:t>
            </a:r>
            <a:r>
              <a:rPr lang="en-US" sz="2800" b="1" dirty="0">
                <a:ln>
                  <a:prstDash val="solid"/>
                </a:ln>
              </a:rPr>
              <a:t>vitamin “A” rich food.</a:t>
            </a:r>
          </a:p>
          <a:p>
            <a:pPr>
              <a:buFont typeface="Wingdings" pitchFamily="2" charset="2"/>
              <a:buChar char="v"/>
            </a:pPr>
            <a:r>
              <a:rPr lang="en-US" sz="2800" b="1" dirty="0">
                <a:ln>
                  <a:prstDash val="solid"/>
                </a:ln>
              </a:rPr>
              <a:t>Promote exclusive breast feeding of </a:t>
            </a:r>
            <a:r>
              <a:rPr lang="en-US" sz="2800" b="1" dirty="0" smtClean="0">
                <a:ln>
                  <a:prstDash val="solid"/>
                </a:ln>
              </a:rPr>
              <a:t>colostrum</a:t>
            </a:r>
            <a:r>
              <a:rPr lang="en-US" sz="2800" b="1" dirty="0">
                <a:ln>
                  <a:prstDash val="solid"/>
                </a:ln>
              </a:rPr>
              <a:t>. </a:t>
            </a:r>
          </a:p>
          <a:p>
            <a:pPr>
              <a:buFont typeface="Wingdings" pitchFamily="2" charset="2"/>
              <a:buChar char="v"/>
            </a:pPr>
            <a:r>
              <a:rPr lang="en-US" sz="2800" b="1" dirty="0">
                <a:ln>
                  <a:prstDash val="solid"/>
                </a:ln>
              </a:rPr>
              <a:t>Promote intake of easily </a:t>
            </a:r>
            <a:r>
              <a:rPr lang="en-US" sz="2800" b="1" dirty="0" smtClean="0">
                <a:ln>
                  <a:prstDash val="solid"/>
                </a:ln>
              </a:rPr>
              <a:t>available </a:t>
            </a:r>
            <a:r>
              <a:rPr lang="en-US" sz="2800" b="1" dirty="0">
                <a:ln>
                  <a:prstDash val="solid"/>
                </a:ln>
              </a:rPr>
              <a:t>vitamin “A” rich food such green </a:t>
            </a:r>
            <a:r>
              <a:rPr lang="en-US" sz="2800" b="1" dirty="0" smtClean="0">
                <a:ln>
                  <a:prstDash val="solid"/>
                </a:ln>
              </a:rPr>
              <a:t>leafy vegetables </a:t>
            </a:r>
            <a:r>
              <a:rPr lang="en-US" sz="2800" b="1" dirty="0">
                <a:ln>
                  <a:prstDash val="solid"/>
                </a:ln>
              </a:rPr>
              <a:t>[spinach,methi, &amp;</a:t>
            </a:r>
            <a:r>
              <a:rPr lang="en-US" sz="2800" b="1" dirty="0" smtClean="0">
                <a:ln>
                  <a:prstDash val="solid"/>
                </a:ln>
              </a:rPr>
              <a:t>capsicum] yellow </a:t>
            </a:r>
            <a:r>
              <a:rPr lang="en-US" sz="2800" b="1" dirty="0">
                <a:ln>
                  <a:prstDash val="solid"/>
                </a:ln>
              </a:rPr>
              <a:t>vegetables &amp; fruits [carrots, </a:t>
            </a:r>
            <a:r>
              <a:rPr lang="en-US" sz="2800" b="1" dirty="0" smtClean="0">
                <a:ln>
                  <a:prstDash val="solid"/>
                </a:ln>
              </a:rPr>
              <a:t>pumpkin</a:t>
            </a:r>
            <a:r>
              <a:rPr lang="en-US" sz="2800" b="1" dirty="0">
                <a:ln>
                  <a:prstDash val="solid"/>
                </a:ln>
              </a:rPr>
              <a:t>, papaya, mango &amp; yam ] </a:t>
            </a:r>
            <a:r>
              <a:rPr lang="en-US" sz="2800" b="1" dirty="0" smtClean="0">
                <a:ln>
                  <a:prstDash val="solid"/>
                </a:ln>
              </a:rPr>
              <a:t>&amp;</a:t>
            </a:r>
            <a:r>
              <a:rPr lang="en-US" sz="2800" b="1" dirty="0">
                <a:ln>
                  <a:prstDash val="solid"/>
                </a:ln>
              </a:rPr>
              <a:t>fish should be promoted.</a:t>
            </a:r>
          </a:p>
          <a:p>
            <a:r>
              <a:rPr lang="en-US" sz="2800" b="1" dirty="0">
                <a:ln>
                  <a:prstDash val="solid"/>
                </a:ln>
              </a:rPr>
              <a:t> </a:t>
            </a:r>
          </a:p>
          <a:p>
            <a:r>
              <a:rPr lang="en-US" sz="2800" b="1" dirty="0">
                <a:ln>
                  <a:prstDash val="solid"/>
                </a:ln>
              </a:rPr>
              <a:t>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2685" y="2286000"/>
            <a:ext cx="5858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5143" y="2209800"/>
            <a:ext cx="52399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9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3913" y="228605"/>
            <a:ext cx="641330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Mother should be advised about the advantage of giving colostrum &amp; breast feeding during antenatal visit &amp; mother meeting.</a:t>
            </a:r>
          </a:p>
        </p:txBody>
      </p:sp>
      <p:pic>
        <p:nvPicPr>
          <p:cNvPr id="4099" name="Picture 3" descr="C:\Users\-\Documents\New folder\hand hygiene\breast feed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479" y="3352800"/>
            <a:ext cx="3656708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19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9737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5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Prevention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US" b="1" dirty="0"/>
              <a:t>Short term action </a:t>
            </a:r>
            <a:r>
              <a:rPr lang="en-US" dirty="0"/>
              <a:t>– </a:t>
            </a:r>
            <a:r>
              <a:rPr lang="en-US" dirty="0" smtClean="0"/>
              <a:t>oral Administration </a:t>
            </a:r>
            <a:r>
              <a:rPr lang="en-US" dirty="0"/>
              <a:t>of large dose of Vitamin A (retinol Palmitate</a:t>
            </a:r>
            <a:r>
              <a:rPr lang="en-US" dirty="0" smtClean="0"/>
              <a:t>)</a:t>
            </a:r>
            <a:endParaRPr lang="en-US" dirty="0"/>
          </a:p>
          <a:p>
            <a:pPr lvl="0"/>
            <a:r>
              <a:rPr lang="en-US" b="1" dirty="0"/>
              <a:t>Medium term action </a:t>
            </a:r>
            <a:r>
              <a:rPr lang="en-US" dirty="0"/>
              <a:t>– Food fortification with Vitamin A</a:t>
            </a:r>
            <a:r>
              <a:rPr lang="en-US" dirty="0" smtClean="0"/>
              <a:t>. </a:t>
            </a:r>
            <a:r>
              <a:rPr lang="en-US" dirty="0" err="1" smtClean="0"/>
              <a:t>Eg</a:t>
            </a:r>
            <a:r>
              <a:rPr lang="en-US" dirty="0" smtClean="0"/>
              <a:t>.: </a:t>
            </a:r>
            <a:r>
              <a:rPr lang="en-US" dirty="0" err="1" smtClean="0"/>
              <a:t>Dalda</a:t>
            </a:r>
            <a:r>
              <a:rPr lang="en-US" dirty="0" smtClean="0"/>
              <a:t>, Sugar, Salt, Tea </a:t>
            </a:r>
            <a:r>
              <a:rPr lang="en-US" dirty="0"/>
              <a:t>etc</a:t>
            </a:r>
          </a:p>
          <a:p>
            <a:r>
              <a:rPr lang="en-US" b="1" dirty="0"/>
              <a:t>Long term action </a:t>
            </a:r>
            <a:r>
              <a:rPr lang="en-US" dirty="0"/>
              <a:t>– Promote BF</a:t>
            </a:r>
            <a:r>
              <a:rPr lang="en-US" dirty="0" smtClean="0"/>
              <a:t>, consumption </a:t>
            </a:r>
            <a:r>
              <a:rPr lang="en-US" dirty="0"/>
              <a:t>of Green Leafy Vegetables</a:t>
            </a:r>
            <a:r>
              <a:rPr lang="en-US" dirty="0" smtClean="0"/>
              <a:t>, Immunization </a:t>
            </a:r>
            <a:r>
              <a:rPr lang="en-US" dirty="0"/>
              <a:t>to infections</a:t>
            </a:r>
          </a:p>
        </p:txBody>
      </p:sp>
    </p:spTree>
    <p:extLst>
      <p:ext uri="{BB962C8B-B14F-4D97-AF65-F5344CB8AC3E}">
        <p14:creationId xmlns:p14="http://schemas.microsoft.com/office/powerpoint/2010/main" val="321577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Vitamin A Prophylaxis Programme 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programme was launched in 1970 with the objective of reducing the disease and preventing blindness due to Vitamin A deficiency. </a:t>
            </a:r>
            <a:endParaRPr lang="en-IN" dirty="0" smtClean="0"/>
          </a:p>
          <a:p>
            <a:r>
              <a:rPr lang="en-IN" dirty="0" smtClean="0"/>
              <a:t>It </a:t>
            </a:r>
            <a:r>
              <a:rPr lang="en-IN" dirty="0"/>
              <a:t>was initially started in 7 states with severe problems. Later it was extended to the entire country.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60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Under the programme, children aged 6 months to 6 years were to be administered a mega dose of vitamin A at 6 monthly intervals. </a:t>
            </a:r>
            <a:endParaRPr lang="en-IN" dirty="0" smtClean="0"/>
          </a:p>
          <a:p>
            <a:r>
              <a:rPr lang="en-IN" dirty="0" smtClean="0"/>
              <a:t>To </a:t>
            </a:r>
            <a:r>
              <a:rPr lang="en-IN" dirty="0"/>
              <a:t>prioritize Vitamin A administration, the programme was revised to give 5 mega doses at 6 months intervals to children </a:t>
            </a:r>
            <a:r>
              <a:rPr lang="en-IN" u="sng" dirty="0"/>
              <a:t>9 months to 3 years </a:t>
            </a:r>
            <a:r>
              <a:rPr lang="en-IN" dirty="0"/>
              <a:t>of age. </a:t>
            </a:r>
            <a:endParaRPr lang="en-IN" dirty="0" smtClean="0"/>
          </a:p>
          <a:p>
            <a:r>
              <a:rPr lang="en-IN" dirty="0" smtClean="0"/>
              <a:t>In </a:t>
            </a:r>
            <a:r>
              <a:rPr lang="en-IN" dirty="0"/>
              <a:t>view of adequate supplies of Vitamin A, the target group has been revised to cover children </a:t>
            </a:r>
            <a:r>
              <a:rPr lang="en-IN" u="sng" dirty="0">
                <a:solidFill>
                  <a:srgbClr val="FF0000"/>
                </a:solidFill>
              </a:rPr>
              <a:t>9 months- 5 years</a:t>
            </a:r>
            <a:r>
              <a:rPr lang="en-IN" dirty="0"/>
              <a:t>, since 2007.</a:t>
            </a:r>
          </a:p>
        </p:txBody>
      </p:sp>
    </p:spTree>
    <p:extLst>
      <p:ext uri="{BB962C8B-B14F-4D97-AF65-F5344CB8AC3E}">
        <p14:creationId xmlns:p14="http://schemas.microsoft.com/office/powerpoint/2010/main" val="31996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Objectives: to decrease the prevalence of Vitamin A deficiency from current 0.6% to less than 0.5</a:t>
            </a:r>
            <a:r>
              <a:rPr lang="en-IN" dirty="0" smtClean="0"/>
              <a:t>%.</a:t>
            </a:r>
          </a:p>
          <a:p>
            <a:endParaRPr lang="en-IN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0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49044" y="1010830"/>
            <a:ext cx="7903036" cy="33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Strategy: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 and nutrition education to encourage colostrum feeding, exclusive breast feeding 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 the first six months, introduction of complementary feeding thereafter and adequate intake of Vitamin A rich foods.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Early detection and proper treatment of infections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27" y="1008207"/>
            <a:ext cx="7763470" cy="4351338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Prophylactic Vitamin A as per the following dosage schedule:</a:t>
            </a:r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100000 IU at 9 months with measles immunization</a:t>
            </a:r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200000 IU at 16-18 months, with DPT booster</a:t>
            </a:r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200000 IU every 6 moths, up to the age of 5 years.</a:t>
            </a:r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Thus a total of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9 mega doses </a:t>
            </a:r>
            <a:r>
              <a:rPr lang="en-US" altLang="en-US" sz="2400" dirty="0">
                <a:latin typeface="Arial" panose="020B0604020202020204" pitchFamily="34" charset="0"/>
              </a:rPr>
              <a:t>are to be given from 9 months of age up to 5 years.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290429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289784"/>
              </p:ext>
            </p:extLst>
          </p:nvPr>
        </p:nvGraphicFramePr>
        <p:xfrm>
          <a:off x="1890907" y="580822"/>
          <a:ext cx="4669334" cy="5052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165"/>
                <a:gridCol w="2376169"/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Age</a:t>
                      </a:r>
                      <a:r>
                        <a:rPr lang="en-US" sz="1800" b="1" baseline="0" dirty="0" smtClean="0"/>
                        <a:t> of the child</a:t>
                      </a:r>
                      <a:endParaRPr lang="en-US" sz="1800" b="1" dirty="0"/>
                    </a:p>
                  </a:txBody>
                  <a:tcPr marL="67509" marR="675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Quantity of</a:t>
                      </a:r>
                      <a:r>
                        <a:rPr lang="en-US" sz="1800" b="1" baseline="0" dirty="0" smtClean="0"/>
                        <a:t> vit A administered</a:t>
                      </a:r>
                      <a:endParaRPr lang="en-US" sz="1800" b="1" dirty="0"/>
                    </a:p>
                  </a:txBody>
                  <a:tcPr marL="67509" marR="67509"/>
                </a:tc>
              </a:tr>
              <a:tr h="66886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At 9</a:t>
                      </a:r>
                      <a:r>
                        <a:rPr lang="en-US" sz="1800" b="1" baseline="30000" dirty="0" smtClean="0"/>
                        <a:t>th</a:t>
                      </a:r>
                      <a:r>
                        <a:rPr lang="en-US" sz="1800" b="1" dirty="0" smtClean="0"/>
                        <a:t> month</a:t>
                      </a:r>
                      <a:endParaRPr lang="en-US" sz="1800" b="1" dirty="0"/>
                    </a:p>
                  </a:txBody>
                  <a:tcPr marL="67509" marR="675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100.000 </a:t>
                      </a:r>
                      <a:r>
                        <a:rPr lang="en-US" sz="1800" b="1" baseline="0" dirty="0" smtClean="0"/>
                        <a:t> 1 IU</a:t>
                      </a:r>
                      <a:endParaRPr lang="en-US" sz="1800" b="1" dirty="0"/>
                    </a:p>
                  </a:txBody>
                  <a:tcPr marL="67509" marR="67509"/>
                </a:tc>
              </a:tr>
              <a:tr h="118872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 At</a:t>
                      </a:r>
                      <a:r>
                        <a:rPr lang="en-US" sz="1800" b="1" baseline="0" dirty="0" smtClean="0"/>
                        <a:t> 15</a:t>
                      </a:r>
                      <a:r>
                        <a:rPr lang="en-US" sz="1800" b="1" baseline="30000" dirty="0" smtClean="0"/>
                        <a:t>th</a:t>
                      </a:r>
                      <a:r>
                        <a:rPr lang="en-US" sz="1800" b="1" baseline="0" dirty="0" smtClean="0"/>
                        <a:t> to 16</a:t>
                      </a:r>
                      <a:r>
                        <a:rPr lang="en-US" sz="1800" b="1" baseline="30000" dirty="0" smtClean="0"/>
                        <a:t>th</a:t>
                      </a:r>
                      <a:r>
                        <a:rPr lang="en-US" sz="1800" b="1" baseline="0" dirty="0" smtClean="0"/>
                        <a:t> month</a:t>
                      </a:r>
                      <a:endParaRPr lang="en-US" sz="1800" b="1" dirty="0"/>
                    </a:p>
                  </a:txBody>
                  <a:tcPr marL="67509" marR="675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Mega dose 200.000  1 IU </a:t>
                      </a:r>
                      <a:endParaRPr lang="en-US" sz="1800" b="1" dirty="0"/>
                    </a:p>
                  </a:txBody>
                  <a:tcPr marL="67509" marR="67509"/>
                </a:tc>
              </a:tr>
              <a:tr h="66886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 At 18</a:t>
                      </a:r>
                      <a:r>
                        <a:rPr lang="en-US" sz="1800" b="1" baseline="0" dirty="0" smtClean="0"/>
                        <a:t> to 24 month </a:t>
                      </a:r>
                      <a:endParaRPr lang="en-US" sz="1800" b="1" dirty="0"/>
                    </a:p>
                  </a:txBody>
                  <a:tcPr marL="67509" marR="675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200.000 1 IU</a:t>
                      </a:r>
                      <a:endParaRPr lang="en-US" sz="1800" b="1" dirty="0"/>
                    </a:p>
                  </a:txBody>
                  <a:tcPr marL="67509" marR="67509"/>
                </a:tc>
              </a:tr>
              <a:tr h="66886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At 24 to 30 month</a:t>
                      </a:r>
                      <a:endParaRPr lang="en-US" sz="1800" b="1" dirty="0"/>
                    </a:p>
                  </a:txBody>
                  <a:tcPr marL="67509" marR="675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200.000 1</a:t>
                      </a:r>
                      <a:r>
                        <a:rPr lang="en-US" sz="1800" b="1" baseline="0" dirty="0" smtClean="0"/>
                        <a:t> IU</a:t>
                      </a:r>
                      <a:endParaRPr lang="en-US" sz="1800" b="1" dirty="0"/>
                    </a:p>
                  </a:txBody>
                  <a:tcPr marL="67509" marR="67509"/>
                </a:tc>
              </a:tr>
              <a:tr h="66886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 At</a:t>
                      </a:r>
                      <a:r>
                        <a:rPr lang="en-US" sz="1800" b="1" baseline="0" dirty="0" smtClean="0"/>
                        <a:t> 30 to 36 month</a:t>
                      </a:r>
                      <a:endParaRPr lang="en-US" sz="1800" b="1" dirty="0"/>
                    </a:p>
                  </a:txBody>
                  <a:tcPr marL="67509" marR="675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200.000 1</a:t>
                      </a:r>
                      <a:r>
                        <a:rPr lang="en-US" sz="1800" b="1" baseline="0" dirty="0" smtClean="0"/>
                        <a:t> IU</a:t>
                      </a:r>
                      <a:endParaRPr lang="en-US" sz="1800" b="1" dirty="0"/>
                    </a:p>
                  </a:txBody>
                  <a:tcPr marL="67509" marR="6750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0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411" y="980498"/>
            <a:ext cx="7763470" cy="4351338"/>
          </a:xfrm>
        </p:spPr>
        <p:txBody>
          <a:bodyPr/>
          <a:lstStyle/>
          <a:p>
            <a:r>
              <a:rPr lang="en-IN" dirty="0"/>
              <a:t>Sick Children:</a:t>
            </a:r>
          </a:p>
          <a:p>
            <a:r>
              <a:rPr lang="en-IN" dirty="0"/>
              <a:t>All children with </a:t>
            </a:r>
            <a:r>
              <a:rPr lang="en-IN" dirty="0" err="1"/>
              <a:t>xerophthalmia</a:t>
            </a:r>
            <a:r>
              <a:rPr lang="en-IN" dirty="0"/>
              <a:t> are to be treated at health facilities.</a:t>
            </a:r>
          </a:p>
          <a:p>
            <a:r>
              <a:rPr lang="en-IN" dirty="0"/>
              <a:t>All children having measles, to be given 1 dose of Vitamin A if they have not received it in the previous month.</a:t>
            </a:r>
          </a:p>
          <a:p>
            <a:r>
              <a:rPr lang="en-IN" dirty="0"/>
              <a:t>All cases of severe malnutrition to be given one additional dose of Vitamin A.</a:t>
            </a:r>
          </a:p>
          <a:p>
            <a:endParaRPr lang="en-IN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484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Monitoring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mother child immunization card is used to record and monitor the administration of vitamin A children under two years. </a:t>
            </a:r>
            <a:endParaRPr lang="en-IN" dirty="0" smtClean="0"/>
          </a:p>
          <a:p>
            <a:r>
              <a:rPr lang="en-IN" dirty="0" smtClean="0"/>
              <a:t>Similarly </a:t>
            </a:r>
            <a:r>
              <a:rPr lang="en-IN" dirty="0"/>
              <a:t>growth monitoring cards or register, used for monitoring growth of children under the ICDS Programme are used for recording and monitoring administration of vitamin A solution till the age of five years. 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41005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138" y="620280"/>
            <a:ext cx="7763470" cy="4351338"/>
          </a:xfrm>
        </p:spPr>
        <p:txBody>
          <a:bodyPr/>
          <a:lstStyle/>
          <a:p>
            <a:r>
              <a:rPr lang="en-IN" dirty="0"/>
              <a:t>Distribution of vitamin A is carried out by the Auxiliary Nurse Midwife (ANM) - a functionary belonging to Health Department in Ministry of Health and Family Welfare. </a:t>
            </a:r>
            <a:endParaRPr lang="en-IN" dirty="0" smtClean="0"/>
          </a:p>
          <a:p>
            <a:r>
              <a:rPr lang="en-IN" dirty="0" smtClean="0"/>
              <a:t>There </a:t>
            </a:r>
            <a:r>
              <a:rPr lang="en-IN" dirty="0"/>
              <a:t>is an ANM for a population of 3000-5000 people in a state. Her main task is family welfare. She also educates people about healthy living and helps in distributing the benefits of nutrition programmes</a:t>
            </a:r>
            <a:r>
              <a:rPr lang="en-IN" dirty="0" smtClean="0"/>
              <a:t>.</a:t>
            </a:r>
          </a:p>
          <a:p>
            <a:endParaRPr lang="en-IN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94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rgbClr val="FF0000"/>
                </a:solidFill>
              </a:rPr>
              <a:t>Vitamin A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60239" y="2286000"/>
            <a:ext cx="8364179" cy="42672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latin typeface="Calibri" panose="020F0502020204030204" pitchFamily="34" charset="0"/>
              </a:rPr>
              <a:t>It is recorded in the history that Hippocrates(about 500 B.C.) cured night blindness. </a:t>
            </a:r>
          </a:p>
          <a:p>
            <a:pPr eaLnBrk="1" hangingPunct="1"/>
            <a:endParaRPr lang="en-US" altLang="en-US" sz="28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800" dirty="0" smtClean="0">
                <a:latin typeface="Calibri" panose="020F0502020204030204" pitchFamily="34" charset="0"/>
              </a:rPr>
              <a:t>He prescribed to the patients ox liver (in honey),which is now known to contain high quantity of vitamin A.</a:t>
            </a: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5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83" y="1006759"/>
            <a:ext cx="7763470" cy="4351338"/>
          </a:xfrm>
        </p:spPr>
        <p:txBody>
          <a:bodyPr>
            <a:normAutofit/>
          </a:bodyPr>
          <a:lstStyle/>
          <a:p>
            <a:r>
              <a:rPr lang="en-IN" sz="2400" dirty="0"/>
              <a:t>Actual feeding (administration) of the dose is conducted at the 'door-step'  of the beneficiary, once in six months. </a:t>
            </a:r>
            <a:endParaRPr lang="en-IN" sz="2400" dirty="0" smtClean="0"/>
          </a:p>
          <a:p>
            <a:r>
              <a:rPr lang="en-IN" sz="2400" dirty="0" smtClean="0"/>
              <a:t>It is </a:t>
            </a:r>
            <a:r>
              <a:rPr lang="en-IN" sz="2400" dirty="0"/>
              <a:t>recommended that the health worker, as soon as she receives the stock of vitamin A, </a:t>
            </a:r>
            <a:r>
              <a:rPr lang="en-IN" sz="2400" dirty="0" smtClean="0"/>
              <a:t>should </a:t>
            </a:r>
            <a:r>
              <a:rPr lang="en-IN" sz="2400" dirty="0"/>
              <a:t>cover all the eligible children of her area within as short a period as possible (on cash basis) by home </a:t>
            </a:r>
            <a:r>
              <a:rPr lang="en-IN" sz="2400" dirty="0" smtClean="0"/>
              <a:t>(domiciliary) </a:t>
            </a:r>
            <a:r>
              <a:rPr lang="en-IN" sz="2400" dirty="0"/>
              <a:t>visits (administration  at the clinics or at one place is not recommended). </a:t>
            </a:r>
            <a:endParaRPr lang="en-IN" sz="2400" dirty="0" smtClean="0"/>
          </a:p>
          <a:p>
            <a:r>
              <a:rPr lang="en-IN" sz="2400" dirty="0" smtClean="0"/>
              <a:t>Wherever </a:t>
            </a:r>
            <a:r>
              <a:rPr lang="en-IN" sz="2400" dirty="0"/>
              <a:t>Integrated Child development Services (ICDS) is functioning, </a:t>
            </a:r>
            <a:r>
              <a:rPr lang="en-IN" sz="2400" dirty="0" err="1"/>
              <a:t>anganwadi</a:t>
            </a:r>
            <a:r>
              <a:rPr lang="en-IN" sz="2400" dirty="0"/>
              <a:t> workers should be involved in the distribution and administration of vitamin.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598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8"/>
          <a:stretch/>
        </p:blipFill>
        <p:spPr>
          <a:xfrm>
            <a:off x="0" y="0"/>
            <a:ext cx="9001125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09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9"/>
          <a:stretch/>
        </p:blipFill>
        <p:spPr>
          <a:xfrm>
            <a:off x="0" y="3"/>
            <a:ext cx="9001125" cy="6954979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08" y="3630307"/>
            <a:ext cx="4018827" cy="30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1803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01125" cy="675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4914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1" y="195348"/>
            <a:ext cx="8294607" cy="622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128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MCQ’S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Total 5 </a:t>
            </a:r>
            <a:r>
              <a:rPr lang="en-IN" dirty="0" err="1" smtClean="0"/>
              <a:t>mcqs</a:t>
            </a:r>
            <a:endParaRPr lang="en-IN" dirty="0" smtClean="0"/>
          </a:p>
          <a:p>
            <a:r>
              <a:rPr lang="en-IN" dirty="0" smtClean="0"/>
              <a:t>Write on a paper with name and roll number </a:t>
            </a:r>
          </a:p>
          <a:p>
            <a:r>
              <a:rPr lang="en-IN" dirty="0" smtClean="0"/>
              <a:t>Batch name </a:t>
            </a:r>
          </a:p>
          <a:p>
            <a:r>
              <a:rPr lang="en-IN" dirty="0" smtClean="0"/>
              <a:t>Submit to the resident doctor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893744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/>
              <a:t>MCQ’S </a:t>
            </a:r>
            <a:br>
              <a:rPr lang="en-IN" b="1" dirty="0" smtClean="0"/>
            </a:br>
            <a:r>
              <a:rPr lang="en-IN" b="1" dirty="0" smtClean="0"/>
              <a:t>1.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/>
              <a:t>Vitamin A deficiency is considered a public health</a:t>
            </a:r>
          </a:p>
          <a:p>
            <a:pPr marL="0" indent="0">
              <a:buNone/>
            </a:pPr>
            <a:r>
              <a:rPr lang="en-IN" b="1" dirty="0"/>
              <a:t>problem if prevalence rate of night blindness in</a:t>
            </a:r>
          </a:p>
          <a:p>
            <a:pPr marL="0" indent="0">
              <a:buNone/>
            </a:pPr>
            <a:r>
              <a:rPr lang="en-IN" b="1" dirty="0"/>
              <a:t>children between 6 months to 6 years is more than:</a:t>
            </a:r>
          </a:p>
          <a:p>
            <a:pPr marL="514350" indent="-514350">
              <a:buAutoNum type="alphaLcParenBoth"/>
            </a:pPr>
            <a:r>
              <a:rPr lang="en-IN" dirty="0" smtClean="0"/>
              <a:t>0.01</a:t>
            </a:r>
            <a:r>
              <a:rPr lang="en-IN" dirty="0"/>
              <a:t>% </a:t>
            </a:r>
            <a:endParaRPr lang="en-IN" dirty="0" smtClean="0"/>
          </a:p>
          <a:p>
            <a:pPr marL="514350" indent="-514350">
              <a:buAutoNum type="alphaLcParenBoth"/>
            </a:pPr>
            <a:r>
              <a:rPr lang="en-IN" dirty="0" smtClean="0"/>
              <a:t>0.05%</a:t>
            </a:r>
          </a:p>
          <a:p>
            <a:pPr marL="514350" indent="-514350">
              <a:buAutoNum type="alphaLcParenBoth"/>
            </a:pPr>
            <a:r>
              <a:rPr lang="en-IN" dirty="0" smtClean="0"/>
              <a:t>0.1%</a:t>
            </a:r>
          </a:p>
          <a:p>
            <a:pPr marL="514350" indent="-514350">
              <a:buAutoNum type="alphaLcParenBoth"/>
            </a:pPr>
            <a:r>
              <a:rPr lang="en-IN" dirty="0" smtClean="0"/>
              <a:t>1.0</a:t>
            </a:r>
            <a:r>
              <a:rPr lang="en-IN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314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2.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/>
              <a:t>First clinical sign of Vitamin-A deficiency is:</a:t>
            </a:r>
          </a:p>
          <a:p>
            <a:pPr marL="514350" indent="-514350">
              <a:buAutoNum type="alphaLcParenBoth"/>
            </a:pPr>
            <a:r>
              <a:rPr lang="en-IN" dirty="0" smtClean="0"/>
              <a:t>Night </a:t>
            </a:r>
            <a:r>
              <a:rPr lang="en-IN" dirty="0"/>
              <a:t>blindness </a:t>
            </a:r>
            <a:endParaRPr lang="en-IN" dirty="0" smtClean="0"/>
          </a:p>
          <a:p>
            <a:pPr marL="514350" indent="-514350">
              <a:buAutoNum type="alphaLcParenBoth"/>
            </a:pPr>
            <a:r>
              <a:rPr lang="en-IN" dirty="0" err="1" smtClean="0"/>
              <a:t>Conjunctival</a:t>
            </a:r>
            <a:r>
              <a:rPr lang="en-IN" dirty="0" smtClean="0"/>
              <a:t> </a:t>
            </a:r>
            <a:r>
              <a:rPr lang="en-IN" dirty="0" err="1"/>
              <a:t>xerosis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(c) </a:t>
            </a:r>
            <a:r>
              <a:rPr lang="en-IN" dirty="0" err="1"/>
              <a:t>Bitot’s</a:t>
            </a:r>
            <a:r>
              <a:rPr lang="en-IN" dirty="0"/>
              <a:t> spots</a:t>
            </a:r>
          </a:p>
          <a:p>
            <a:pPr marL="0" indent="0">
              <a:buNone/>
            </a:pPr>
            <a:r>
              <a:rPr lang="en-IN" dirty="0"/>
              <a:t>(d) </a:t>
            </a:r>
            <a:r>
              <a:rPr lang="en-IN" dirty="0" err="1"/>
              <a:t>Keratomalacia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17305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3.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/>
              <a:t>Under National Immunisation Schedule, total </a:t>
            </a:r>
            <a:r>
              <a:rPr lang="en-IN" b="1" dirty="0" smtClean="0"/>
              <a:t>doses of Vitamin-A </a:t>
            </a:r>
            <a:r>
              <a:rPr lang="en-IN" b="1" dirty="0"/>
              <a:t>given to a child is</a:t>
            </a:r>
            <a:r>
              <a:rPr lang="en-IN" b="1" dirty="0" smtClean="0"/>
              <a:t>:</a:t>
            </a:r>
            <a:endParaRPr lang="en-IN" b="1" i="1" dirty="0"/>
          </a:p>
          <a:p>
            <a:pPr marL="0" indent="0">
              <a:buNone/>
            </a:pPr>
            <a:r>
              <a:rPr lang="en-IN" dirty="0"/>
              <a:t>(a) </a:t>
            </a:r>
            <a:r>
              <a:rPr lang="en-IN" dirty="0" smtClean="0"/>
              <a:t>15 </a:t>
            </a:r>
            <a:r>
              <a:rPr lang="en-IN" dirty="0"/>
              <a:t>lac IU</a:t>
            </a:r>
          </a:p>
          <a:p>
            <a:pPr marL="0" indent="0">
              <a:buNone/>
            </a:pPr>
            <a:r>
              <a:rPr lang="en-IN" dirty="0"/>
              <a:t>(b) </a:t>
            </a:r>
            <a:r>
              <a:rPr lang="en-IN" dirty="0" smtClean="0"/>
              <a:t>16 </a:t>
            </a:r>
            <a:r>
              <a:rPr lang="en-IN" dirty="0"/>
              <a:t>lac IU</a:t>
            </a:r>
          </a:p>
          <a:p>
            <a:pPr marL="0" indent="0">
              <a:buNone/>
            </a:pPr>
            <a:r>
              <a:rPr lang="en-IN" dirty="0"/>
              <a:t>(c) </a:t>
            </a:r>
            <a:r>
              <a:rPr lang="en-IN" dirty="0" smtClean="0"/>
              <a:t>17 </a:t>
            </a:r>
            <a:r>
              <a:rPr lang="en-IN" dirty="0"/>
              <a:t>lac IU</a:t>
            </a:r>
          </a:p>
          <a:p>
            <a:pPr marL="0" indent="0">
              <a:buNone/>
            </a:pPr>
            <a:r>
              <a:rPr lang="en-IN" dirty="0"/>
              <a:t>(d) </a:t>
            </a:r>
            <a:r>
              <a:rPr lang="en-IN" dirty="0" smtClean="0"/>
              <a:t>18 </a:t>
            </a:r>
            <a:r>
              <a:rPr lang="en-IN" dirty="0"/>
              <a:t>lac IU</a:t>
            </a:r>
          </a:p>
        </p:txBody>
      </p:sp>
    </p:spTree>
    <p:extLst>
      <p:ext uri="{BB962C8B-B14F-4D97-AF65-F5344CB8AC3E}">
        <p14:creationId xmlns:p14="http://schemas.microsoft.com/office/powerpoint/2010/main" val="32567500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4.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/>
              <a:t>Daily requirement of Vitamin-A by an adult man is:</a:t>
            </a:r>
          </a:p>
          <a:p>
            <a:pPr marL="0" indent="0">
              <a:buNone/>
            </a:pPr>
            <a:r>
              <a:rPr lang="en-IN" dirty="0"/>
              <a:t>(a) 350 mcg </a:t>
            </a:r>
            <a:endParaRPr lang="en-IN" b="1" i="1" dirty="0"/>
          </a:p>
          <a:p>
            <a:pPr marL="0" indent="0">
              <a:buNone/>
            </a:pPr>
            <a:r>
              <a:rPr lang="en-IN" dirty="0"/>
              <a:t>(b) 100 mcg</a:t>
            </a:r>
          </a:p>
          <a:p>
            <a:pPr marL="0" indent="0">
              <a:buNone/>
            </a:pPr>
            <a:r>
              <a:rPr lang="en-IN" dirty="0"/>
              <a:t>(c) 600 mcg</a:t>
            </a:r>
          </a:p>
          <a:p>
            <a:pPr marL="0" indent="0">
              <a:buNone/>
            </a:pPr>
            <a:r>
              <a:rPr lang="en-IN" dirty="0"/>
              <a:t>(d) 2000 mcg</a:t>
            </a:r>
          </a:p>
        </p:txBody>
      </p:sp>
    </p:spTree>
    <p:extLst>
      <p:ext uri="{BB962C8B-B14F-4D97-AF65-F5344CB8AC3E}">
        <p14:creationId xmlns:p14="http://schemas.microsoft.com/office/powerpoint/2010/main" val="411860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/>
              <a:t>  VITAMIN A :-</a:t>
            </a:r>
            <a:r>
              <a:rPr lang="en-US" altLang="en-US" smtClean="0"/>
              <a:t> </a:t>
            </a:r>
            <a:r>
              <a:rPr lang="en-US" altLang="en-US" sz="2400" smtClean="0"/>
              <a:t>Is widely distributed in animal and plant foods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        </a:t>
            </a:r>
            <a:r>
              <a:rPr lang="en-US" altLang="en-US" smtClean="0">
                <a:solidFill>
                  <a:schemeClr val="accent2"/>
                </a:solidFill>
              </a:rPr>
              <a:t>animals</a:t>
            </a:r>
            <a:r>
              <a:rPr lang="en-US" altLang="en-US" smtClean="0"/>
              <a:t> –</a:t>
            </a:r>
            <a:r>
              <a:rPr lang="en-US" altLang="en-US" smtClean="0">
                <a:solidFill>
                  <a:srgbClr val="FF3300"/>
                </a:solidFill>
              </a:rPr>
              <a:t>pre-</a:t>
            </a:r>
            <a:r>
              <a:rPr lang="en-US" altLang="en-US" smtClean="0">
                <a:solidFill>
                  <a:schemeClr val="accent2"/>
                </a:solidFill>
              </a:rPr>
              <a:t>formed </a:t>
            </a:r>
            <a:r>
              <a:rPr lang="en-US" altLang="en-US" smtClean="0"/>
              <a:t>– </a:t>
            </a:r>
            <a:r>
              <a:rPr lang="en-US" altLang="en-US" smtClean="0">
                <a:solidFill>
                  <a:srgbClr val="008000"/>
                </a:solidFill>
              </a:rPr>
              <a:t>Retinol.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        </a:t>
            </a:r>
            <a:r>
              <a:rPr lang="en-US" altLang="en-US" smtClean="0">
                <a:solidFill>
                  <a:srgbClr val="FF00FF"/>
                </a:solidFill>
              </a:rPr>
              <a:t>plants</a:t>
            </a:r>
            <a:r>
              <a:rPr lang="en-US" altLang="en-US" smtClean="0"/>
              <a:t> –</a:t>
            </a:r>
            <a:r>
              <a:rPr lang="en-US" altLang="en-US" smtClean="0">
                <a:solidFill>
                  <a:srgbClr val="008000"/>
                </a:solidFill>
              </a:rPr>
              <a:t> pro</a:t>
            </a:r>
            <a:r>
              <a:rPr lang="en-US" altLang="en-US" smtClean="0"/>
              <a:t>-</a:t>
            </a:r>
            <a:r>
              <a:rPr lang="en-US" altLang="en-US" smtClean="0">
                <a:solidFill>
                  <a:srgbClr val="996600"/>
                </a:solidFill>
              </a:rPr>
              <a:t>formed</a:t>
            </a:r>
            <a:r>
              <a:rPr lang="en-US" altLang="en-US" smtClean="0"/>
              <a:t> - </a:t>
            </a:r>
            <a:r>
              <a:rPr lang="en-US" altLang="en-US" smtClean="0">
                <a:solidFill>
                  <a:srgbClr val="FF0066"/>
                </a:solidFill>
              </a:rPr>
              <a:t>carotene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1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5.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/>
              <a:t>In measles which vitamin deficiency occurs:</a:t>
            </a:r>
          </a:p>
          <a:p>
            <a:pPr marL="0" indent="0">
              <a:buNone/>
            </a:pPr>
            <a:r>
              <a:rPr lang="en-IN" dirty="0"/>
              <a:t>(a) Vitamin A </a:t>
            </a:r>
            <a:endParaRPr lang="en-IN" b="1" i="1" dirty="0"/>
          </a:p>
          <a:p>
            <a:pPr marL="0" indent="0">
              <a:buNone/>
            </a:pPr>
            <a:r>
              <a:rPr lang="en-IN" dirty="0"/>
              <a:t>(b) Vitamin B</a:t>
            </a:r>
          </a:p>
          <a:p>
            <a:pPr marL="0" indent="0">
              <a:buNone/>
            </a:pPr>
            <a:r>
              <a:rPr lang="en-IN" dirty="0"/>
              <a:t>(c) Vitamin C</a:t>
            </a:r>
          </a:p>
          <a:p>
            <a:pPr marL="0" indent="0">
              <a:buNone/>
            </a:pPr>
            <a:r>
              <a:rPr lang="en-IN" dirty="0"/>
              <a:t>(d) Vitamin D</a:t>
            </a:r>
          </a:p>
        </p:txBody>
      </p:sp>
    </p:spTree>
    <p:extLst>
      <p:ext uri="{BB962C8B-B14F-4D97-AF65-F5344CB8AC3E}">
        <p14:creationId xmlns:p14="http://schemas.microsoft.com/office/powerpoint/2010/main" val="24703923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83" y="2753881"/>
            <a:ext cx="7763470" cy="9591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IN" sz="6600" dirty="0" smtClean="0"/>
              <a:t>END </a:t>
            </a:r>
            <a:endParaRPr lang="en-IN" sz="6600" dirty="0"/>
          </a:p>
        </p:txBody>
      </p:sp>
    </p:spTree>
    <p:extLst>
      <p:ext uri="{BB962C8B-B14F-4D97-AF65-F5344CB8AC3E}">
        <p14:creationId xmlns:p14="http://schemas.microsoft.com/office/powerpoint/2010/main" val="33591122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713088"/>
              </p:ext>
            </p:extLst>
          </p:nvPr>
        </p:nvGraphicFramePr>
        <p:xfrm>
          <a:off x="228600" y="76200"/>
          <a:ext cx="8686800" cy="672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/>
                <a:gridCol w="1295400"/>
                <a:gridCol w="1600200"/>
                <a:gridCol w="2590800"/>
                <a:gridCol w="1676400"/>
              </a:tblGrid>
              <a:tr h="6721475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Muliyil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DE, Rose A, 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Senthamizh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SV, 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Chatterjee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T, 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Helan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J, Kang G, 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Muliyil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J. Prevalence and Risk Factors of Vitamin A Deficiency in Children and Women of Childbearing Age in a Southern Indian Tribal Population: A Cross-Sectional Study. Indian J Community Med. 2019 Apr-Jun;44(2)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Cross sectional study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(Low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level of evidence)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cross-sectional study was done among children aged 1–8 years and women aged 15–45 years residing in </a:t>
                      </a:r>
                      <a:r>
                        <a:rPr lang="en-IN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Jawadhi</a:t>
                      </a:r>
                      <a:r>
                        <a:rPr lang="en-IN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hills. Participants were randomly selected by cluster sampling. Their </a:t>
                      </a:r>
                      <a:r>
                        <a:rPr lang="en-IN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sociodemographic</a:t>
                      </a:r>
                      <a:r>
                        <a:rPr lang="en-IN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characteristics and frequency of consumption of Vitamin A rich food were collected through a structured questionnaire. Anthropometric measures and serum retinol levels, using high-performance liquid chromatography, were estimated for all participants.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prevalence of VAD among the children (1–8 years) was 10.2% (95% confidence interval [CI] 5.5%–14.9%) and among women of the reproductive age group was 3.8% (95% CI: 1.2%–6.4%). Dietary intake was not associated with serum retinol levels. Low educational status of the head of the household (adjusted odds ratio [</a:t>
                      </a:r>
                      <a:r>
                        <a:rPr lang="en-IN" sz="16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aOR</a:t>
                      </a:r>
                      <a:r>
                        <a:rPr lang="en-IN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 = 8.9) and pregnancy (</a:t>
                      </a:r>
                      <a:r>
                        <a:rPr lang="en-IN" sz="16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aOR</a:t>
                      </a:r>
                      <a:r>
                        <a:rPr lang="en-IN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11.6) was significantly associated with an increased risk of VAD among children and women, respectively.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16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The prevalence of VAD among children is a moderate public health problem. Strategies must focus on pregnant women and children from families with more than four children.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7567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1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1"/>
                </a:solidFill>
              </a:rPr>
              <a:t>Retinal (vitamin A aldehyde) : </a:t>
            </a:r>
            <a:r>
              <a:rPr lang="en-US" sz="6000" b="1" dirty="0" smtClean="0">
                <a:solidFill>
                  <a:schemeClr val="tx1"/>
                </a:solidFill>
              </a:rPr>
              <a:t/>
            </a:r>
            <a:br>
              <a:rPr lang="en-US" sz="6000" b="1" dirty="0" smtClean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 smtClean="0">
                <a:latin typeface="Calibri" panose="020F0502020204030204" pitchFamily="34" charset="0"/>
              </a:rPr>
              <a:t>This is an aldehyde form obtained by the oxidation of retinol.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 smtClean="0"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 smtClean="0">
                <a:latin typeface="Calibri" panose="020F0502020204030204" pitchFamily="34" charset="0"/>
              </a:rPr>
              <a:t> Retinal and retinol are interconvertible.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0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1"/>
                </a:solidFill>
              </a:rPr>
              <a:t>Retinoic acid (vitamin A acid) </a:t>
            </a:r>
            <a:r>
              <a:rPr lang="en-US" sz="4000" dirty="0" smtClean="0">
                <a:solidFill>
                  <a:schemeClr val="tx1"/>
                </a:solidFill>
              </a:rPr>
              <a:t>: </a:t>
            </a:r>
            <a:r>
              <a:rPr lang="en-US" sz="6000" dirty="0" smtClean="0">
                <a:solidFill>
                  <a:schemeClr val="tx1"/>
                </a:solidFill>
              </a:rPr>
              <a:t/>
            </a:r>
            <a:br>
              <a:rPr lang="en-US" sz="6000" dirty="0" smtClean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 smtClean="0">
                <a:latin typeface="Calibri" panose="020F0502020204030204" pitchFamily="34" charset="0"/>
              </a:rPr>
              <a:t>Produced by the oxidation of retinal.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dirty="0" smtClean="0"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dirty="0" smtClean="0">
                <a:latin typeface="Calibri" panose="020F0502020204030204" pitchFamily="34" charset="0"/>
              </a:rPr>
              <a:t>However, retinoic acid cannot give rise to the formation of retinal or retinol.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dirty="0" smtClean="0">
              <a:latin typeface="Calibri" panose="020F050202020403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1273"/>
            <a:ext cx="9001125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2515</Words>
  <Application>Microsoft Office PowerPoint</Application>
  <PresentationFormat>Custom</PresentationFormat>
  <Paragraphs>332</Paragraphs>
  <Slides>73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Office Theme</vt:lpstr>
      <vt:lpstr>Image</vt:lpstr>
      <vt:lpstr>Photo Editor Photo</vt:lpstr>
      <vt:lpstr>CM 5.3 VITAMIN A DEFICIENCY  </vt:lpstr>
      <vt:lpstr>Student Learning Objectives (SLOs)</vt:lpstr>
      <vt:lpstr>NUTRITIONAL PROBLEMS IN INDIA </vt:lpstr>
      <vt:lpstr>PowerPoint Presentation</vt:lpstr>
      <vt:lpstr>PowerPoint Presentation</vt:lpstr>
      <vt:lpstr>Vitamin A</vt:lpstr>
      <vt:lpstr> </vt:lpstr>
      <vt:lpstr>Retinal (vitamin A aldehyde) :  </vt:lpstr>
      <vt:lpstr>Retinoic acid (vitamin A acid) :  </vt:lpstr>
      <vt:lpstr>Beta-Carotene (provitamin A) :</vt:lpstr>
      <vt:lpstr>PowerPoint Presentation</vt:lpstr>
      <vt:lpstr>PowerPoint Presentation</vt:lpstr>
      <vt:lpstr>PowerPoint Presentation</vt:lpstr>
      <vt:lpstr>Daily requirement of vitamin A </vt:lpstr>
      <vt:lpstr>ABSORPTION &amp; STORAGE</vt:lpstr>
      <vt:lpstr>PowerPoint Presentation</vt:lpstr>
      <vt:lpstr>Physiological Functions of Vitamin A </vt:lpstr>
      <vt:lpstr>Functions of Vitamin  A</vt:lpstr>
      <vt:lpstr>Epithelial cell "integrity</vt:lpstr>
      <vt:lpstr>PowerPoint Presentation</vt:lpstr>
      <vt:lpstr>Resistance to infectious disease</vt:lpstr>
      <vt:lpstr>PowerPoint Presentation</vt:lpstr>
      <vt:lpstr>Vitamin A Deficiency and Child health</vt:lpstr>
      <vt:lpstr>Vitamin A deficiency</vt:lpstr>
      <vt:lpstr>Risk factors </vt:lpstr>
      <vt:lpstr>Causes of vitamin A deficiency</vt:lpstr>
      <vt:lpstr>Causes of vitamin A deficiency</vt:lpstr>
      <vt:lpstr>PowerPoint Presentation</vt:lpstr>
      <vt:lpstr>PowerPoint Presentation</vt:lpstr>
      <vt:lpstr>Symptoms of Vitamin A deficiency </vt:lpstr>
      <vt:lpstr>Ocular Manifestations </vt:lpstr>
      <vt:lpstr>PowerPoint Presentation</vt:lpstr>
      <vt:lpstr>Progress of Ocular complication (Xerophthelmia)</vt:lpstr>
      <vt:lpstr>Vitamin A deficiency</vt:lpstr>
      <vt:lpstr>Stages of ocular manifestations </vt:lpstr>
      <vt:lpstr>Night Blindness </vt:lpstr>
      <vt:lpstr>XEROPHTHALMIA (DRY EYE) </vt:lpstr>
      <vt:lpstr>Bitot’s Spots</vt:lpstr>
      <vt:lpstr>KERATOMALACIA</vt:lpstr>
      <vt:lpstr>Bilateral Blindness</vt:lpstr>
      <vt:lpstr>Extra-ocular manifestations </vt:lpstr>
      <vt:lpstr>PowerPoint Presentation</vt:lpstr>
      <vt:lpstr>WHO Criteria for Public Health Significance - VAD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 </vt:lpstr>
      <vt:lpstr>Vitamin A Prophylaxis Programme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MCQ’S</vt:lpstr>
      <vt:lpstr>MCQ’S  1.</vt:lpstr>
      <vt:lpstr>2.</vt:lpstr>
      <vt:lpstr>3.</vt:lpstr>
      <vt:lpstr>4.</vt:lpstr>
      <vt:lpstr>5.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94</cp:revision>
  <dcterms:created xsi:type="dcterms:W3CDTF">2017-02-06T11:23:15Z</dcterms:created>
  <dcterms:modified xsi:type="dcterms:W3CDTF">2024-11-26T07:03:58Z</dcterms:modified>
</cp:coreProperties>
</file>