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84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8" r:id="rId18"/>
    <p:sldId id="279" r:id="rId19"/>
    <p:sldId id="280" r:id="rId20"/>
    <p:sldId id="281" r:id="rId21"/>
    <p:sldId id="282" r:id="rId22"/>
    <p:sldId id="283" r:id="rId23"/>
    <p:sldId id="270" r:id="rId24"/>
    <p:sldId id="271" r:id="rId25"/>
    <p:sldId id="272" r:id="rId26"/>
    <p:sldId id="273" r:id="rId27"/>
    <p:sldId id="274" r:id="rId28"/>
    <p:sldId id="275" r:id="rId29"/>
    <p:sldId id="27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Ten Most Populous Countries of the World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Ten Most Populous Countries of the World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India(17.5%)</c:v>
                </c:pt>
                <c:pt idx="1">
                  <c:v>Other Countries(41.2%)</c:v>
                </c:pt>
                <c:pt idx="2">
                  <c:v>China(19.4%)</c:v>
                </c:pt>
                <c:pt idx="3">
                  <c:v>U.S.A(4.5%)</c:v>
                </c:pt>
                <c:pt idx="4">
                  <c:v>Indonesia(3.4%)</c:v>
                </c:pt>
                <c:pt idx="5">
                  <c:v>Brazil(2.8%)</c:v>
                </c:pt>
                <c:pt idx="6">
                  <c:v>Pakistan(2.7%)</c:v>
                </c:pt>
                <c:pt idx="7">
                  <c:v>Russian Fed.(2%)</c:v>
                </c:pt>
                <c:pt idx="8">
                  <c:v>Banglsdesh(2.4%)</c:v>
                </c:pt>
                <c:pt idx="9">
                  <c:v>Japan(1.9%)</c:v>
                </c:pt>
                <c:pt idx="10">
                  <c:v>Nigeria(2.3%)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0.17500000000000004</c:v>
                </c:pt>
                <c:pt idx="1">
                  <c:v>0.41200000000000009</c:v>
                </c:pt>
                <c:pt idx="2">
                  <c:v>0.19400000000000006</c:v>
                </c:pt>
                <c:pt idx="3">
                  <c:v>4.5000000000000019E-2</c:v>
                </c:pt>
                <c:pt idx="4">
                  <c:v>3.4000000000000002E-2</c:v>
                </c:pt>
                <c:pt idx="5">
                  <c:v>2.8000000000000008E-2</c:v>
                </c:pt>
                <c:pt idx="6">
                  <c:v>2.7000000000000017E-2</c:v>
                </c:pt>
                <c:pt idx="7" formatCode="0%">
                  <c:v>2.0000000000000007E-2</c:v>
                </c:pt>
                <c:pt idx="8">
                  <c:v>2.4000000000000007E-2</c:v>
                </c:pt>
                <c:pt idx="9">
                  <c:v>1.9000000000000006E-2</c:v>
                </c:pt>
                <c:pt idx="10">
                  <c:v>2.3000000000000007E-2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AB-4B71-A7BF-1FE2AAC50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d/de/India-states-map-blank.png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CM 9.1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Demography: Introduction and Cycle &amp; </a:t>
            </a:r>
            <a:r>
              <a:rPr lang="en-IN" smtClean="0"/>
              <a:t>Fertility Indicators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594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World Population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World population reached 1 billion in 1800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 billion in 1930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 billion in 1960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 billion in 1974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 billion in 1987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 billion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1999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 billion to be completed by 2022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https://www.worldometers.info/world-population/</a:t>
            </a:r>
          </a:p>
        </p:txBody>
      </p:sp>
    </p:spTree>
    <p:extLst>
      <p:ext uri="{BB962C8B-B14F-4D97-AF65-F5344CB8AC3E}">
        <p14:creationId xmlns:p14="http://schemas.microsoft.com/office/powerpoint/2010/main" val="2528767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404129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69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Birth Rates</a:t>
            </a:r>
            <a:r>
              <a:rPr lang="en-US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world’s birth rate fell below 30 for the first time around 1975 and had declined to about 23.7 during 2010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2021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crude birth rate for the world is 17.76 births per thousand.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most of the world the decline reflected falling birth rates and a global trend towards smaller families.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2021 the crude birth rate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India is 17.23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 1000 people</a:t>
            </a:r>
          </a:p>
        </p:txBody>
      </p:sp>
    </p:spTree>
    <p:extLst>
      <p:ext uri="{BB962C8B-B14F-4D97-AF65-F5344CB8AC3E}">
        <p14:creationId xmlns:p14="http://schemas.microsoft.com/office/powerpoint/2010/main" val="139934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Death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global death rate declined from 11(between 1975-1980) to 8.4 per 1000 population during 2010, a reduction of 23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Death rate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7.64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 1000 population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2021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decline in crude death rate of the South East Asian Region has been more marked, from 14.1 to 8.2 per 1000 population  during  the same period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Death rate for INDIA is 7.34 per 1000 population in 2021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605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Growth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crude death rate is subtracted from the crude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birth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rate, the net residual is the current growth rate exclusive of migration.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world population growth rate was at, or near its peak, around 1970, when the human population grew by an estimated 1.92%.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2010 the population growth rate was 1.23% which showed a decline as compared to 1970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current population of World in 2022 is 7,975,105,156, a 0.83% increase from 2021.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42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Demographic Trends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2011 the population of India was 121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crores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Second most populous country in the world next to China.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only 2.4% of world’s land area, India is supporting about 17.5% of the world’s population.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India’s population has been steadily increasing since 1921.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year 1921 is called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“big divide”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because the absolute number people added to the population during each decade has been on increase since 1921.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221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India’s population is currently increasing at the rate of 1.6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crore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each year.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These following ten states account for about 71% of total population of India.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867868"/>
              </p:ext>
            </p:extLst>
          </p:nvPr>
        </p:nvGraphicFramePr>
        <p:xfrm>
          <a:off x="1676400" y="2209800"/>
          <a:ext cx="6096000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Percentage  to total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 population of India as on 31-3-2011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Uttar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 Pradesh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16.49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Maharashtra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9.29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Bihar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8.58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West Bengal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7.55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Andhra Pradesh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7.00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Madhya Pradesh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Tamil Nadu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Rajasthan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Karnataka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Gujarat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4.99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066800" y="16764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524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39750" y="333375"/>
            <a:ext cx="8231188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                         </a:t>
            </a:r>
            <a:r>
              <a:rPr lang="en-US" altLang="en-US" b="1" u="sng" dirty="0">
                <a:solidFill>
                  <a:srgbClr val="CC3300"/>
                </a:solidFill>
              </a:rPr>
              <a:t>FERTILITY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Fertility is the actual bearing of children.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A woman’s reproductive age is considered to be from 15 to 45 years. 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Fertility trends </a:t>
            </a:r>
            <a:r>
              <a:rPr lang="en-US" altLang="en-US" dirty="0" err="1" smtClean="0"/>
              <a:t>india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>
              <a:spcBef>
                <a:spcPct val="50000"/>
              </a:spcBef>
            </a:pPr>
            <a:r>
              <a:rPr lang="en-US" altLang="en-US" dirty="0"/>
              <a:t>   Rural &gt; Urban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   Illiterate &gt; Literate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   Variations acc. to region, tribe, etc.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   Standard of living index:  med&gt;low&gt;high       </a:t>
            </a:r>
          </a:p>
        </p:txBody>
      </p:sp>
    </p:spTree>
    <p:extLst>
      <p:ext uri="{BB962C8B-B14F-4D97-AF65-F5344CB8AC3E}">
        <p14:creationId xmlns:p14="http://schemas.microsoft.com/office/powerpoint/2010/main" val="16516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23850" y="188913"/>
            <a:ext cx="85344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D6785A"/>
                </a:solidFill>
              </a:rPr>
              <a:t>Factors</a:t>
            </a:r>
            <a:r>
              <a:rPr lang="en-US" altLang="en-US" sz="3600" dirty="0">
                <a:solidFill>
                  <a:srgbClr val="D6785A"/>
                </a:solidFill>
              </a:rPr>
              <a:t> </a:t>
            </a:r>
            <a:r>
              <a:rPr lang="en-US" altLang="en-US" dirty="0">
                <a:solidFill>
                  <a:srgbClr val="D6785A"/>
                </a:solidFill>
              </a:rPr>
              <a:t>influencing</a:t>
            </a:r>
            <a:r>
              <a:rPr lang="en-US" altLang="en-US" sz="3600" dirty="0">
                <a:solidFill>
                  <a:srgbClr val="D6785A"/>
                </a:solidFill>
              </a:rPr>
              <a:t> </a:t>
            </a:r>
            <a:r>
              <a:rPr lang="en-US" altLang="en-US" dirty="0">
                <a:solidFill>
                  <a:srgbClr val="D6785A"/>
                </a:solidFill>
              </a:rPr>
              <a:t>fertility</a:t>
            </a:r>
            <a:r>
              <a:rPr lang="en-US" altLang="en-US" sz="3600" dirty="0">
                <a:solidFill>
                  <a:srgbClr val="D6785A"/>
                </a:solidFill>
              </a:rPr>
              <a:t>:</a:t>
            </a:r>
            <a:r>
              <a:rPr lang="en-US" altLang="en-US" dirty="0"/>
              <a:t>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dirty="0"/>
              <a:t> Age at marriage: Child Marriage Restraint </a:t>
            </a:r>
            <a:r>
              <a:rPr lang="en-US" altLang="en-US" dirty="0" smtClean="0"/>
              <a:t>Act </a:t>
            </a:r>
            <a:r>
              <a:rPr lang="en-US" altLang="en-US" dirty="0"/>
              <a:t>1978.   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- Duration of married life: contraception.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- Spacing of children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- Education: illiterate 1.5 &gt; literate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- Economic status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- Nutrition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- Family planning</a:t>
            </a:r>
          </a:p>
        </p:txBody>
      </p:sp>
    </p:spTree>
    <p:extLst>
      <p:ext uri="{BB962C8B-B14F-4D97-AF65-F5344CB8AC3E}">
        <p14:creationId xmlns:p14="http://schemas.microsoft.com/office/powerpoint/2010/main" val="33361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-762000" y="10668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42988" y="836613"/>
            <a:ext cx="7570787" cy="27238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CA3D8"/>
                </a:solidFill>
              </a:rPr>
              <a:t>Fertility related statistics: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Birth rate: per 1000.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General fertility  rate(GFR) 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General marital fertility rate(GMFR)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Age-specific fertility rate: No. of </a:t>
            </a:r>
            <a:r>
              <a:rPr lang="en-US" altLang="en-US" dirty="0" smtClean="0"/>
              <a:t>live </a:t>
            </a:r>
            <a:r>
              <a:rPr lang="en-US" altLang="en-US" dirty="0"/>
              <a:t>births in a year to 1000 women in any specified age group.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Age-specific  marital fertility rate</a:t>
            </a:r>
          </a:p>
        </p:txBody>
      </p:sp>
    </p:spTree>
    <p:extLst>
      <p:ext uri="{BB962C8B-B14F-4D97-AF65-F5344CB8AC3E}">
        <p14:creationId xmlns:p14="http://schemas.microsoft.com/office/powerpoint/2010/main" val="31929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382000" cy="6400800"/>
          </a:xfrm>
        </p:spPr>
        <p:txBody>
          <a:bodyPr>
            <a:normAutofit fontScale="25000" lnSpcReduction="20000"/>
          </a:bodyPr>
          <a:lstStyle/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9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Demographic Cycle</a:t>
            </a: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Pravin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Parmar</a:t>
            </a:r>
            <a:endParaRPr lang="en-US" sz="9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 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40514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8370887" cy="618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Total fertility rate: Avg. No. of children a woman would have if she were to pass through her rep. years bearing children as the women now in each age group.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Total marital fertility rate: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Gross Reproductive Rate-GRR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Net Reproductive Rate-NRR: NRR is a demographic indicator. Current value for NRR in India is 1.5. If NRR &lt; 1, the reproductive performance of the pop. is below replacement level.</a:t>
            </a:r>
          </a:p>
        </p:txBody>
      </p:sp>
    </p:spTree>
    <p:extLst>
      <p:ext uri="{BB962C8B-B14F-4D97-AF65-F5344CB8AC3E}">
        <p14:creationId xmlns:p14="http://schemas.microsoft.com/office/powerpoint/2010/main" val="192928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AutoShape 3" descr="Image:India-states-map-blank.pn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38288" y="6350"/>
            <a:ext cx="6069012" cy="684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Bitmap Image" r:id="rId4" imgW="5877745" imgH="5706272" progId="Paint.Picture">
                  <p:embed/>
                </p:oleObj>
              </mc:Choice>
              <mc:Fallback>
                <p:oleObj name="Bitmap Image" r:id="rId4" imgW="5877745" imgH="5706272" progId="Paint.Picture">
                  <p:embed/>
                  <p:pic>
                    <p:nvPicPr>
                      <p:cNvPr id="481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8077200" y="6096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8077200" y="457200"/>
            <a:ext cx="762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800">
              <a:solidFill>
                <a:srgbClr val="FF3399"/>
              </a:solidFill>
            </a:endParaRP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410200" y="41910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&lt; 2.1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4648200" y="5029200"/>
            <a:ext cx="457200" cy="4572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4648200" y="4343400"/>
            <a:ext cx="457200" cy="381000"/>
          </a:xfrm>
          <a:prstGeom prst="rect">
            <a:avLst/>
          </a:prstGeom>
          <a:solidFill>
            <a:srgbClr val="F4813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5486400" y="49530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2.1-3.0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5562600" y="56388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&gt; 3.0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648200" y="5791200"/>
            <a:ext cx="457200" cy="381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3810000" y="457200"/>
            <a:ext cx="3581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Total fertility rates in India</a:t>
            </a:r>
          </a:p>
        </p:txBody>
      </p:sp>
    </p:spTree>
    <p:extLst>
      <p:ext uri="{BB962C8B-B14F-4D97-AF65-F5344CB8AC3E}">
        <p14:creationId xmlns:p14="http://schemas.microsoft.com/office/powerpoint/2010/main" val="253167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515350" cy="65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Key objectives of the National Population Policy - NPP - 2000</a:t>
            </a:r>
            <a:r>
              <a:rPr lang="en-US" altLang="en-US" sz="2800">
                <a:solidFill>
                  <a:srgbClr val="333399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333333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solidFill>
                  <a:srgbClr val="33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To achieve replacement level of fertility by 2010 </a:t>
            </a:r>
            <a:endParaRPr lang="en-US" altLang="en-US" sz="28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solidFill>
                  <a:srgbClr val="33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To stabilise population by 2045 </a:t>
            </a:r>
            <a:endParaRPr lang="en-US" altLang="en-US" sz="28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solidFill>
                  <a:srgbClr val="33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To provide universal access to quality  contraceptive services in order to lower  TFR to 2.1 </a:t>
            </a:r>
            <a:endParaRPr lang="en-US" altLang="en-US" sz="28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solidFill>
                  <a:srgbClr val="33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To attain two-child norm </a:t>
            </a:r>
            <a:endParaRPr lang="en-US" altLang="en-US" sz="28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solidFill>
                  <a:srgbClr val="33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To reduce IMR to &lt;30 /1000 live births </a:t>
            </a:r>
            <a:endParaRPr lang="en-US" altLang="en-US" sz="28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solidFill>
                  <a:srgbClr val="33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To reduce MMR to &lt;100 /100000 live  births</a:t>
            </a:r>
          </a:p>
        </p:txBody>
      </p:sp>
    </p:spTree>
    <p:extLst>
      <p:ext uri="{BB962C8B-B14F-4D97-AF65-F5344CB8AC3E}">
        <p14:creationId xmlns:p14="http://schemas.microsoft.com/office/powerpoint/2010/main" val="6127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617832"/>
              </p:ext>
            </p:extLst>
          </p:nvPr>
        </p:nvGraphicFramePr>
        <p:xfrm>
          <a:off x="457200" y="127000"/>
          <a:ext cx="8229600" cy="667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98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Aiyer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S.,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Mody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.A., The Demographic Dividend: Evidence from the Indian States. International Monetary Fund 2011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Cohort Study(Medium Level of Evidence)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study makes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progress by focusing on India, which will be the largest individual contributor to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global demographic transition ahead. It exploits the variation in the age structure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population across Indian states to identify the demographic dividend.</a:t>
                      </a:r>
                      <a:endParaRPr lang="en-US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main finding is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that there is a large and significant growth impact of both the level and growth rate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working age ratio. This result is robust to a variety of empirical strategies, including a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correction for inter-state migration.</a:t>
                      </a:r>
                      <a:endParaRPr lang="en-US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substantial fraction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growth acceleration that India has experienced since the 1980s—sometimes ascribed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exclusively to economic reforms—is attributable to changes in the country’s age structure.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325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Demography deals with how many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demographic processes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45980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Early Expanding comes in which stage of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demographic cycle?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First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Third 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Second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Fourth</a:t>
            </a:r>
          </a:p>
          <a:p>
            <a:pPr marL="514350" indent="-51435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57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The second most populous country in the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world is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India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China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Brazil</a:t>
            </a:r>
          </a:p>
          <a:p>
            <a:pPr marL="514350" indent="-51435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054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The year ____ is called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“big divide”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Indian population trend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1921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1931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1911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1941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576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In 2011 the population of India was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124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993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045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Structured 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Introduction to Demography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Demographic Cycle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Population Trends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Demographic Trends in India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77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Introduction to Demography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Demography is the scientific study of human population.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focuses its attention on three readily observable human phenomena</a:t>
            </a:r>
          </a:p>
          <a:p>
            <a:pPr marL="514350" indent="-51435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Changes in population size (growth or decline)</a:t>
            </a:r>
          </a:p>
          <a:p>
            <a:pPr marL="514350" indent="-51435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composition of the population</a:t>
            </a:r>
          </a:p>
          <a:p>
            <a:pPr marL="514350" indent="-51435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distribution of population in space.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334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Demography deals five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“demographic processes”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Fertility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Mortality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Marriage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Migration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Social Mobility</a:t>
            </a:r>
          </a:p>
        </p:txBody>
      </p:sp>
    </p:spTree>
    <p:extLst>
      <p:ext uri="{BB962C8B-B14F-4D97-AF65-F5344CB8AC3E}">
        <p14:creationId xmlns:p14="http://schemas.microsoft.com/office/powerpoint/2010/main" val="267655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Demographic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Passes through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 stages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FIRST STAGE (High Stationary)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High birth rate and a high death rate which cancel each other and the population remains stationary.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 was in this stage till 1920.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65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SECOND STAGE (Early Expanding)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death rate begins to decline, while the birth rate remains unchanged.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South Asia and Africa.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THIRD STAGE (Late Expanding)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death rate declines still further and the birth tends to fall.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population continues to grow because births exceed deaths.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 has entered this phase.</a:t>
            </a:r>
          </a:p>
        </p:txBody>
      </p:sp>
    </p:spTree>
    <p:extLst>
      <p:ext uri="{BB962C8B-B14F-4D97-AF65-F5344CB8AC3E}">
        <p14:creationId xmlns:p14="http://schemas.microsoft.com/office/powerpoint/2010/main" val="3670042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FOURTH STAGE (Low Stationary)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stage is characterized by a low birth and low death rate with the result that the population becomes stationary.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Austria 1980-85.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FIFTH STAGE (Declining)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population begins to decline because birth rate is lower than the death rate.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 East European countries, notably Germany and Hungary are experiencing this stage.</a:t>
            </a:r>
          </a:p>
        </p:txBody>
      </p:sp>
    </p:spTree>
    <p:extLst>
      <p:ext uri="{BB962C8B-B14F-4D97-AF65-F5344CB8AC3E}">
        <p14:creationId xmlns:p14="http://schemas.microsoft.com/office/powerpoint/2010/main" val="4040959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o photo description availa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00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1242</Words>
  <Application>Microsoft Office PowerPoint</Application>
  <PresentationFormat>On-screen Show (4:3)</PresentationFormat>
  <Paragraphs>244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Comic Sans MS</vt:lpstr>
      <vt:lpstr>Times New Roman</vt:lpstr>
      <vt:lpstr>Wingdings</vt:lpstr>
      <vt:lpstr>Office Theme</vt:lpstr>
      <vt:lpstr>Bitmap Image</vt:lpstr>
      <vt:lpstr>CM 9.1</vt:lpstr>
      <vt:lpstr> </vt:lpstr>
      <vt:lpstr>Structured Learning Objectives</vt:lpstr>
      <vt:lpstr>Introduction to Demography</vt:lpstr>
      <vt:lpstr> </vt:lpstr>
      <vt:lpstr>Demographic Cycle</vt:lpstr>
      <vt:lpstr> </vt:lpstr>
      <vt:lpstr> </vt:lpstr>
      <vt:lpstr>PowerPoint Presentation</vt:lpstr>
      <vt:lpstr>World Population Trends</vt:lpstr>
      <vt:lpstr> </vt:lpstr>
      <vt:lpstr>Birth Rates  </vt:lpstr>
      <vt:lpstr>Death Rates</vt:lpstr>
      <vt:lpstr>Growth Rates</vt:lpstr>
      <vt:lpstr>Demographic Trends in India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 </vt:lpstr>
      <vt:lpstr> </vt:lpstr>
      <vt:lpstr>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User32</cp:lastModifiedBy>
  <cp:revision>48</cp:revision>
  <dcterms:created xsi:type="dcterms:W3CDTF">2006-08-16T00:00:00Z</dcterms:created>
  <dcterms:modified xsi:type="dcterms:W3CDTF">2022-09-12T10:10:28Z</dcterms:modified>
</cp:coreProperties>
</file>