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73"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E07CB3-3B72-40E8-8633-CECA7BD5C8AE}"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6990-928D-4C73-A439-32F98477CA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07CB3-3B72-40E8-8633-CECA7BD5C8AE}"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6990-928D-4C73-A439-32F98477CA47}" type="slidenum">
              <a:rPr lang="en-US" smtClean="0"/>
              <a:t>‹#›</a:t>
            </a:fld>
            <a:endParaRPr lang="en-US"/>
          </a:p>
        </p:txBody>
      </p:sp>
    </p:spTree>
    <p:extLst>
      <p:ext uri="{BB962C8B-B14F-4D97-AF65-F5344CB8AC3E}">
        <p14:creationId xmlns:p14="http://schemas.microsoft.com/office/powerpoint/2010/main" val="17652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07CB3-3B72-40E8-8633-CECA7BD5C8AE}"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6990-928D-4C73-A439-32F98477CA47}" type="slidenum">
              <a:rPr lang="en-US" smtClean="0"/>
              <a:t>‹#›</a:t>
            </a:fld>
            <a:endParaRPr lang="en-US"/>
          </a:p>
        </p:txBody>
      </p:sp>
    </p:spTree>
    <p:extLst>
      <p:ext uri="{BB962C8B-B14F-4D97-AF65-F5344CB8AC3E}">
        <p14:creationId xmlns:p14="http://schemas.microsoft.com/office/powerpoint/2010/main" val="80107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07CB3-3B72-40E8-8633-CECA7BD5C8AE}"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6990-928D-4C73-A439-32F98477CA47}" type="slidenum">
              <a:rPr lang="en-US" smtClean="0"/>
              <a:t>‹#›</a:t>
            </a:fld>
            <a:endParaRPr lang="en-US"/>
          </a:p>
        </p:txBody>
      </p:sp>
    </p:spTree>
    <p:extLst>
      <p:ext uri="{BB962C8B-B14F-4D97-AF65-F5344CB8AC3E}">
        <p14:creationId xmlns:p14="http://schemas.microsoft.com/office/powerpoint/2010/main" val="58398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07CB3-3B72-40E8-8633-CECA7BD5C8AE}"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6990-928D-4C73-A439-32F98477CA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03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E07CB3-3B72-40E8-8633-CECA7BD5C8AE}"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56990-928D-4C73-A439-32F98477CA47}" type="slidenum">
              <a:rPr lang="en-US" smtClean="0"/>
              <a:t>‹#›</a:t>
            </a:fld>
            <a:endParaRPr lang="en-US"/>
          </a:p>
        </p:txBody>
      </p:sp>
    </p:spTree>
    <p:extLst>
      <p:ext uri="{BB962C8B-B14F-4D97-AF65-F5344CB8AC3E}">
        <p14:creationId xmlns:p14="http://schemas.microsoft.com/office/powerpoint/2010/main" val="403741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07CB3-3B72-40E8-8633-CECA7BD5C8AE}"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56990-928D-4C73-A439-32F98477CA47}" type="slidenum">
              <a:rPr lang="en-US" smtClean="0"/>
              <a:t>‹#›</a:t>
            </a:fld>
            <a:endParaRPr lang="en-US"/>
          </a:p>
        </p:txBody>
      </p:sp>
    </p:spTree>
    <p:extLst>
      <p:ext uri="{BB962C8B-B14F-4D97-AF65-F5344CB8AC3E}">
        <p14:creationId xmlns:p14="http://schemas.microsoft.com/office/powerpoint/2010/main" val="273723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07CB3-3B72-40E8-8633-CECA7BD5C8AE}"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56990-928D-4C73-A439-32F98477CA47}" type="slidenum">
              <a:rPr lang="en-US" smtClean="0"/>
              <a:t>‹#›</a:t>
            </a:fld>
            <a:endParaRPr lang="en-US"/>
          </a:p>
        </p:txBody>
      </p:sp>
    </p:spTree>
    <p:extLst>
      <p:ext uri="{BB962C8B-B14F-4D97-AF65-F5344CB8AC3E}">
        <p14:creationId xmlns:p14="http://schemas.microsoft.com/office/powerpoint/2010/main" val="138963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DE07CB3-3B72-40E8-8633-CECA7BD5C8AE}" type="datetimeFigureOut">
              <a:rPr lang="en-US" smtClean="0"/>
              <a:t>11/26/2024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0956990-928D-4C73-A439-32F98477CA47}" type="slidenum">
              <a:rPr lang="en-US" smtClean="0"/>
              <a:t>‹#›</a:t>
            </a:fld>
            <a:endParaRPr lang="en-US"/>
          </a:p>
        </p:txBody>
      </p:sp>
    </p:spTree>
    <p:extLst>
      <p:ext uri="{BB962C8B-B14F-4D97-AF65-F5344CB8AC3E}">
        <p14:creationId xmlns:p14="http://schemas.microsoft.com/office/powerpoint/2010/main" val="152965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DE07CB3-3B72-40E8-8633-CECA7BD5C8AE}" type="datetimeFigureOut">
              <a:rPr lang="en-US" smtClean="0"/>
              <a:t>11/26/2024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956990-928D-4C73-A439-32F98477CA47}" type="slidenum">
              <a:rPr lang="en-US" smtClean="0"/>
              <a:t>‹#›</a:t>
            </a:fld>
            <a:endParaRPr lang="en-US"/>
          </a:p>
        </p:txBody>
      </p:sp>
    </p:spTree>
    <p:extLst>
      <p:ext uri="{BB962C8B-B14F-4D97-AF65-F5344CB8AC3E}">
        <p14:creationId xmlns:p14="http://schemas.microsoft.com/office/powerpoint/2010/main" val="140829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E07CB3-3B72-40E8-8633-CECA7BD5C8AE}"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56990-928D-4C73-A439-32F98477CA47}" type="slidenum">
              <a:rPr lang="en-US" smtClean="0"/>
              <a:t>‹#›</a:t>
            </a:fld>
            <a:endParaRPr lang="en-US"/>
          </a:p>
        </p:txBody>
      </p:sp>
    </p:spTree>
    <p:extLst>
      <p:ext uri="{BB962C8B-B14F-4D97-AF65-F5344CB8AC3E}">
        <p14:creationId xmlns:p14="http://schemas.microsoft.com/office/powerpoint/2010/main" val="36386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DE07CB3-3B72-40E8-8633-CECA7BD5C8AE}" type="datetimeFigureOut">
              <a:rPr lang="en-US" smtClean="0"/>
              <a:t>11/26/2024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956990-928D-4C73-A439-32F98477CA4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44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E753A5-0C66-4C8C-B282-CCAB0D3A96B5}"/>
              </a:ext>
            </a:extLst>
          </p:cNvPr>
          <p:cNvSpPr txBox="1"/>
          <p:nvPr/>
        </p:nvSpPr>
        <p:spPr>
          <a:xfrm>
            <a:off x="1194318" y="802433"/>
            <a:ext cx="9442580" cy="2862322"/>
          </a:xfrm>
          <a:prstGeom prst="rect">
            <a:avLst/>
          </a:prstGeom>
          <a:noFill/>
        </p:spPr>
        <p:txBody>
          <a:bodyPr wrap="square" rtlCol="0">
            <a:spAutoFit/>
          </a:bodyPr>
          <a:lstStyle/>
          <a:p>
            <a:pPr algn="ctr"/>
            <a:r>
              <a:rPr lang="en-US" sz="6000" dirty="0"/>
              <a:t>CONCEPT OF CONTROL AND ICEBERG PHENOMENON OF DISEASE</a:t>
            </a:r>
          </a:p>
        </p:txBody>
      </p:sp>
      <p:sp>
        <p:nvSpPr>
          <p:cNvPr id="3" name="TextBox 2">
            <a:extLst>
              <a:ext uri="{FF2B5EF4-FFF2-40B4-BE49-F238E27FC236}">
                <a16:creationId xmlns:a16="http://schemas.microsoft.com/office/drawing/2014/main" id="{66047850-E340-46C9-820D-41B768362AB6}"/>
              </a:ext>
            </a:extLst>
          </p:cNvPr>
          <p:cNvSpPr txBox="1"/>
          <p:nvPr/>
        </p:nvSpPr>
        <p:spPr>
          <a:xfrm>
            <a:off x="7053943" y="4404048"/>
            <a:ext cx="5001208" cy="923330"/>
          </a:xfrm>
          <a:prstGeom prst="rect">
            <a:avLst/>
          </a:prstGeom>
          <a:noFill/>
        </p:spPr>
        <p:txBody>
          <a:bodyPr wrap="square" rtlCol="0">
            <a:spAutoFit/>
          </a:bodyPr>
          <a:lstStyle/>
          <a:p>
            <a:r>
              <a:rPr lang="en-US" dirty="0"/>
              <a:t>Dr Jimmy Kagathara</a:t>
            </a:r>
          </a:p>
          <a:p>
            <a:r>
              <a:rPr lang="en-US" dirty="0"/>
              <a:t>Assistant Professor</a:t>
            </a:r>
          </a:p>
          <a:p>
            <a:r>
              <a:rPr lang="en-US" dirty="0"/>
              <a:t>Dept of Community Medicine</a:t>
            </a:r>
          </a:p>
        </p:txBody>
      </p:sp>
    </p:spTree>
    <p:extLst>
      <p:ext uri="{BB962C8B-B14F-4D97-AF65-F5344CB8AC3E}">
        <p14:creationId xmlns:p14="http://schemas.microsoft.com/office/powerpoint/2010/main" val="276297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88E30-EADF-4692-8A93-10F44ED1A29E}"/>
              </a:ext>
            </a:extLst>
          </p:cNvPr>
          <p:cNvSpPr txBox="1"/>
          <p:nvPr/>
        </p:nvSpPr>
        <p:spPr>
          <a:xfrm>
            <a:off x="603379" y="699796"/>
            <a:ext cx="10347649" cy="1569660"/>
          </a:xfrm>
          <a:prstGeom prst="rect">
            <a:avLst/>
          </a:prstGeom>
          <a:noFill/>
        </p:spPr>
        <p:txBody>
          <a:bodyPr wrap="square" rtlCol="0">
            <a:spAutoFit/>
          </a:bodyPr>
          <a:lstStyle/>
          <a:p>
            <a:pPr algn="ctr"/>
            <a:r>
              <a:rPr lang="en-US" sz="4800" dirty="0"/>
              <a:t>CONCEPT OF CONTROL, ELIMINATION &amp; ERADICATION</a:t>
            </a:r>
          </a:p>
        </p:txBody>
      </p:sp>
    </p:spTree>
    <p:extLst>
      <p:ext uri="{BB962C8B-B14F-4D97-AF65-F5344CB8AC3E}">
        <p14:creationId xmlns:p14="http://schemas.microsoft.com/office/powerpoint/2010/main" val="217835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98D6D7-90AC-46E9-AD4F-3B856D211066}"/>
              </a:ext>
            </a:extLst>
          </p:cNvPr>
          <p:cNvSpPr txBox="1"/>
          <p:nvPr/>
        </p:nvSpPr>
        <p:spPr>
          <a:xfrm>
            <a:off x="457200" y="522514"/>
            <a:ext cx="10590245" cy="4036170"/>
          </a:xfrm>
          <a:prstGeom prst="rect">
            <a:avLst/>
          </a:prstGeom>
          <a:noFill/>
        </p:spPr>
        <p:txBody>
          <a:bodyPr wrap="square" rtlCol="0">
            <a:spAutoFit/>
          </a:bodyPr>
          <a:lstStyle/>
          <a:p>
            <a:r>
              <a:rPr lang="en-US" sz="4400" b="1" u="sng" dirty="0"/>
              <a:t>Disease control </a:t>
            </a:r>
          </a:p>
          <a:p>
            <a:pPr>
              <a:lnSpc>
                <a:spcPct val="150000"/>
              </a:lnSpc>
            </a:pPr>
            <a:r>
              <a:rPr lang="en-US" sz="2400" dirty="0"/>
              <a:t>The term "disease control" describes (ongoing) operations aimed at reducing: </a:t>
            </a:r>
          </a:p>
          <a:p>
            <a:pPr marL="285750" indent="-285750">
              <a:lnSpc>
                <a:spcPct val="150000"/>
              </a:lnSpc>
              <a:buFont typeface="Arial" panose="020B0604020202020204" pitchFamily="34" charset="0"/>
              <a:buChar char="•"/>
            </a:pPr>
            <a:r>
              <a:rPr lang="en-US" sz="2400" dirty="0"/>
              <a:t> the incidence of disease </a:t>
            </a:r>
          </a:p>
          <a:p>
            <a:pPr marL="285750" indent="-285750">
              <a:lnSpc>
                <a:spcPct val="150000"/>
              </a:lnSpc>
              <a:buFont typeface="Arial" panose="020B0604020202020204" pitchFamily="34" charset="0"/>
              <a:buChar char="•"/>
            </a:pPr>
            <a:r>
              <a:rPr lang="en-US" sz="2400" dirty="0"/>
              <a:t>the duration of disease, and consequently the risk of transmission</a:t>
            </a:r>
          </a:p>
          <a:p>
            <a:pPr marL="285750" indent="-285750">
              <a:lnSpc>
                <a:spcPct val="150000"/>
              </a:lnSpc>
              <a:buFont typeface="Arial" panose="020B0604020202020204" pitchFamily="34" charset="0"/>
              <a:buChar char="•"/>
            </a:pPr>
            <a:r>
              <a:rPr lang="en-US" sz="2400" dirty="0"/>
              <a:t>the effects of infection, including both the physical and psychosocial complications </a:t>
            </a:r>
          </a:p>
          <a:p>
            <a:pPr marL="285750" indent="-285750">
              <a:lnSpc>
                <a:spcPct val="150000"/>
              </a:lnSpc>
              <a:buFont typeface="Arial" panose="020B0604020202020204" pitchFamily="34" charset="0"/>
              <a:buChar char="•"/>
            </a:pPr>
            <a:r>
              <a:rPr lang="en-US" sz="2400" dirty="0"/>
              <a:t>the financial burden to the community. </a:t>
            </a:r>
          </a:p>
        </p:txBody>
      </p:sp>
    </p:spTree>
    <p:extLst>
      <p:ext uri="{BB962C8B-B14F-4D97-AF65-F5344CB8AC3E}">
        <p14:creationId xmlns:p14="http://schemas.microsoft.com/office/powerpoint/2010/main" val="135962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22013A-7E78-42C4-B2B1-4FDD9BDE6B29}"/>
              </a:ext>
            </a:extLst>
          </p:cNvPr>
          <p:cNvSpPr txBox="1"/>
          <p:nvPr/>
        </p:nvSpPr>
        <p:spPr>
          <a:xfrm>
            <a:off x="587829" y="391886"/>
            <a:ext cx="10067730" cy="46612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Control activities may focus on primary prevention or secondary prevention, most control </a:t>
            </a:r>
            <a:r>
              <a:rPr lang="en-US" sz="2000" dirty="0" err="1"/>
              <a:t>programmes</a:t>
            </a:r>
            <a:r>
              <a:rPr lang="en-US" sz="2000" dirty="0"/>
              <a:t> combine the two. </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US" sz="2000" dirty="0"/>
              <a:t>The concept of tertiary prevention is comparatively less relevant to control efforts. In disease control, the disease "agent" is permitted to persist in the community at a level where it ceases to be a public health problem according to the tolerance of the local population. </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US" sz="2000" dirty="0"/>
              <a:t>A state of equilibrium becomes established between the disease agent, host and environment components of the disease process. An excellent embodiment of this concept is malaria control, which is distinct from malaria eradication. </a:t>
            </a:r>
          </a:p>
        </p:txBody>
      </p:sp>
    </p:spTree>
    <p:extLst>
      <p:ext uri="{BB962C8B-B14F-4D97-AF65-F5344CB8AC3E}">
        <p14:creationId xmlns:p14="http://schemas.microsoft.com/office/powerpoint/2010/main" val="332035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762A1-9C69-4C1A-9126-6B150B9EF249}"/>
              </a:ext>
            </a:extLst>
          </p:cNvPr>
          <p:cNvSpPr txBox="1"/>
          <p:nvPr/>
        </p:nvSpPr>
        <p:spPr>
          <a:xfrm>
            <a:off x="335902" y="419878"/>
            <a:ext cx="11122090" cy="4924425"/>
          </a:xfrm>
          <a:prstGeom prst="rect">
            <a:avLst/>
          </a:prstGeom>
          <a:noFill/>
        </p:spPr>
        <p:txBody>
          <a:bodyPr wrap="square" rtlCol="0">
            <a:spAutoFit/>
          </a:bodyPr>
          <a:lstStyle/>
          <a:p>
            <a:r>
              <a:rPr lang="en-US" sz="4400" b="1" u="sng" dirty="0"/>
              <a:t>Disease elimination</a:t>
            </a:r>
            <a:r>
              <a:rPr lang="en-US" sz="2800" dirty="0"/>
              <a:t> </a:t>
            </a:r>
          </a:p>
          <a:p>
            <a:endParaRPr lang="en-US" dirty="0"/>
          </a:p>
          <a:p>
            <a:pPr marL="285750" indent="-285750">
              <a:buFont typeface="Arial" panose="020B0604020202020204" pitchFamily="34" charset="0"/>
              <a:buChar char="•"/>
            </a:pPr>
            <a:r>
              <a:rPr lang="en-US" sz="2800" dirty="0"/>
              <a:t>Between control and eradication, an intermediate goal has been described, called "regional elimination".</a:t>
            </a:r>
          </a:p>
          <a:p>
            <a:endParaRPr lang="en-US" sz="2800" dirty="0"/>
          </a:p>
          <a:p>
            <a:pPr marL="285750" indent="-285750">
              <a:buFont typeface="Arial" panose="020B0604020202020204" pitchFamily="34" charset="0"/>
              <a:buChar char="•"/>
            </a:pPr>
            <a:r>
              <a:rPr lang="en-US" sz="2800" dirty="0"/>
              <a:t> The term "elimination" is used to describe interruption of transmission of disease, as for example, elimination of measles, polio and diphtheria from large geographic regions or areas.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Regional elimination is now seen as an important precursor of eradication </a:t>
            </a:r>
          </a:p>
        </p:txBody>
      </p:sp>
    </p:spTree>
    <p:extLst>
      <p:ext uri="{BB962C8B-B14F-4D97-AF65-F5344CB8AC3E}">
        <p14:creationId xmlns:p14="http://schemas.microsoft.com/office/powerpoint/2010/main" val="3365558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1F4B11-F9E1-41F1-AA63-605911F71259}"/>
              </a:ext>
            </a:extLst>
          </p:cNvPr>
          <p:cNvSpPr txBox="1"/>
          <p:nvPr/>
        </p:nvSpPr>
        <p:spPr>
          <a:xfrm>
            <a:off x="335902" y="457200"/>
            <a:ext cx="10954139" cy="5215274"/>
          </a:xfrm>
          <a:prstGeom prst="rect">
            <a:avLst/>
          </a:prstGeom>
          <a:noFill/>
        </p:spPr>
        <p:txBody>
          <a:bodyPr wrap="square" rtlCol="0">
            <a:spAutoFit/>
          </a:bodyPr>
          <a:lstStyle/>
          <a:p>
            <a:r>
              <a:rPr lang="en-US" sz="3600" b="1" u="sng" dirty="0"/>
              <a:t>Disease eradication </a:t>
            </a:r>
          </a:p>
          <a:p>
            <a:pPr marL="285750" indent="-285750">
              <a:lnSpc>
                <a:spcPct val="150000"/>
              </a:lnSpc>
              <a:buFont typeface="Arial" panose="020B0604020202020204" pitchFamily="34" charset="0"/>
              <a:buChar char="•"/>
            </a:pPr>
            <a:r>
              <a:rPr lang="en-US" sz="2000" dirty="0"/>
              <a:t>Eradication literally means to "tear out by roots". </a:t>
            </a:r>
          </a:p>
          <a:p>
            <a:pPr>
              <a:lnSpc>
                <a:spcPct val="150000"/>
              </a:lnSpc>
            </a:pPr>
            <a:endParaRPr lang="en-US" sz="2000" dirty="0"/>
          </a:p>
          <a:p>
            <a:pPr marL="285750" indent="-285750">
              <a:lnSpc>
                <a:spcPct val="150000"/>
              </a:lnSpc>
              <a:buFont typeface="Arial" panose="020B0604020202020204" pitchFamily="34" charset="0"/>
              <a:buChar char="•"/>
            </a:pPr>
            <a:r>
              <a:rPr lang="en-US" sz="2000" dirty="0"/>
              <a:t>Eradication of disease implies termination of all transmission of infection by extermination of the infectious agent. As the name implies, eradication is an absolute process, and not a relative goal. </a:t>
            </a:r>
          </a:p>
          <a:p>
            <a:pPr>
              <a:lnSpc>
                <a:spcPct val="150000"/>
              </a:lnSpc>
            </a:pPr>
            <a:endParaRPr lang="en-US" sz="2000" dirty="0"/>
          </a:p>
          <a:p>
            <a:pPr marL="285750" indent="-285750">
              <a:lnSpc>
                <a:spcPct val="150000"/>
              </a:lnSpc>
              <a:buFont typeface="Arial" panose="020B0604020202020204" pitchFamily="34" charset="0"/>
              <a:buChar char="•"/>
            </a:pPr>
            <a:r>
              <a:rPr lang="en-US" sz="2000" dirty="0"/>
              <a:t>It is "all or none phenomenon". </a:t>
            </a:r>
          </a:p>
          <a:p>
            <a:pPr>
              <a:lnSpc>
                <a:spcPct val="150000"/>
              </a:lnSpc>
            </a:pPr>
            <a:endParaRPr lang="en-US" sz="2000" dirty="0"/>
          </a:p>
          <a:p>
            <a:pPr marL="285750" indent="-285750">
              <a:lnSpc>
                <a:spcPct val="150000"/>
              </a:lnSpc>
              <a:buFont typeface="Arial" panose="020B0604020202020204" pitchFamily="34" charset="0"/>
              <a:buChar char="•"/>
            </a:pPr>
            <a:r>
              <a:rPr lang="en-US" sz="2000" dirty="0"/>
              <a:t>The word eradication is reserved to cessation of infection and disease from the whole world. </a:t>
            </a:r>
          </a:p>
          <a:p>
            <a:pPr>
              <a:lnSpc>
                <a:spcPct val="150000"/>
              </a:lnSpc>
            </a:pPr>
            <a:endParaRPr lang="en-US" sz="2000" dirty="0"/>
          </a:p>
          <a:p>
            <a:pPr marL="285750" indent="-285750">
              <a:lnSpc>
                <a:spcPct val="150000"/>
              </a:lnSpc>
              <a:buFont typeface="Arial" panose="020B0604020202020204" pitchFamily="34" charset="0"/>
              <a:buChar char="•"/>
            </a:pPr>
            <a:r>
              <a:rPr lang="en-US" sz="2000" dirty="0"/>
              <a:t>Today, smallpox is the only disease that has been eradicated globally. </a:t>
            </a:r>
          </a:p>
        </p:txBody>
      </p:sp>
    </p:spTree>
    <p:extLst>
      <p:ext uri="{BB962C8B-B14F-4D97-AF65-F5344CB8AC3E}">
        <p14:creationId xmlns:p14="http://schemas.microsoft.com/office/powerpoint/2010/main" val="362108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BB3320-7F6B-48A9-A22D-A455457A2DEE}"/>
              </a:ext>
            </a:extLst>
          </p:cNvPr>
          <p:cNvSpPr txBox="1"/>
          <p:nvPr/>
        </p:nvSpPr>
        <p:spPr>
          <a:xfrm>
            <a:off x="531845" y="1194318"/>
            <a:ext cx="10720873"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During recent years, three diseases have been seriously advanced as candidates for global eradication within the foreseeable future: polio, measles and dracunculiasis.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feasibility of eradicating polio appears to be greater than that of others and the goal is in sight as Afghanistan and Pakistan are the only two countries endemic for poliomyelitis at present. </a:t>
            </a:r>
          </a:p>
        </p:txBody>
      </p:sp>
    </p:spTree>
    <p:extLst>
      <p:ext uri="{BB962C8B-B14F-4D97-AF65-F5344CB8AC3E}">
        <p14:creationId xmlns:p14="http://schemas.microsoft.com/office/powerpoint/2010/main" val="203697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FB182-E8CB-44A2-9CB6-8AEC9A8B58D9}"/>
              </a:ext>
            </a:extLst>
          </p:cNvPr>
          <p:cNvSpPr txBox="1"/>
          <p:nvPr/>
        </p:nvSpPr>
        <p:spPr>
          <a:xfrm>
            <a:off x="3069771" y="1408923"/>
            <a:ext cx="9563878" cy="3770263"/>
          </a:xfrm>
          <a:prstGeom prst="rect">
            <a:avLst/>
          </a:prstGeom>
          <a:noFill/>
        </p:spPr>
        <p:txBody>
          <a:bodyPr wrap="square" rtlCol="0">
            <a:spAutoFit/>
          </a:bodyPr>
          <a:lstStyle/>
          <a:p>
            <a:r>
              <a:rPr lang="en-US" sz="23900" dirty="0"/>
              <a:t>MCQ</a:t>
            </a:r>
          </a:p>
        </p:txBody>
      </p:sp>
    </p:spTree>
    <p:extLst>
      <p:ext uri="{BB962C8B-B14F-4D97-AF65-F5344CB8AC3E}">
        <p14:creationId xmlns:p14="http://schemas.microsoft.com/office/powerpoint/2010/main" val="235805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9FBE0F-AE64-4510-ACF6-896C2C6030E0}"/>
              </a:ext>
            </a:extLst>
          </p:cNvPr>
          <p:cNvSpPr txBox="1"/>
          <p:nvPr/>
        </p:nvSpPr>
        <p:spPr>
          <a:xfrm>
            <a:off x="587829" y="830424"/>
            <a:ext cx="10468947" cy="5016758"/>
          </a:xfrm>
          <a:prstGeom prst="rect">
            <a:avLst/>
          </a:prstGeom>
          <a:noFill/>
        </p:spPr>
        <p:txBody>
          <a:bodyPr wrap="square" rtlCol="0">
            <a:spAutoFit/>
          </a:bodyPr>
          <a:lstStyle/>
          <a:p>
            <a:r>
              <a:rPr lang="en-US" sz="4000" dirty="0"/>
              <a:t>Q 1. Which diseases recently has been declared as cessation of public health problem in India by WHO?</a:t>
            </a:r>
          </a:p>
          <a:p>
            <a:endParaRPr lang="en-US" sz="4000" dirty="0"/>
          </a:p>
          <a:p>
            <a:pPr marL="342900" indent="-342900">
              <a:buAutoNum type="alphaLcPeriod"/>
            </a:pPr>
            <a:r>
              <a:rPr lang="en-US" sz="4000" dirty="0"/>
              <a:t>Measles</a:t>
            </a:r>
          </a:p>
          <a:p>
            <a:pPr marL="342900" indent="-342900">
              <a:buAutoNum type="alphaLcPeriod"/>
            </a:pPr>
            <a:r>
              <a:rPr lang="en-US" sz="4000" dirty="0"/>
              <a:t>Yaws</a:t>
            </a:r>
          </a:p>
          <a:p>
            <a:pPr marL="342900" indent="-342900">
              <a:buAutoNum type="alphaLcPeriod"/>
            </a:pPr>
            <a:r>
              <a:rPr lang="en-US" sz="4000" dirty="0"/>
              <a:t>Trachoma</a:t>
            </a:r>
          </a:p>
          <a:p>
            <a:pPr marL="342900" indent="-342900">
              <a:buAutoNum type="alphaLcPeriod"/>
            </a:pPr>
            <a:r>
              <a:rPr lang="en-US" sz="4000" dirty="0"/>
              <a:t>Cholera</a:t>
            </a:r>
          </a:p>
        </p:txBody>
      </p:sp>
    </p:spTree>
    <p:extLst>
      <p:ext uri="{BB962C8B-B14F-4D97-AF65-F5344CB8AC3E}">
        <p14:creationId xmlns:p14="http://schemas.microsoft.com/office/powerpoint/2010/main" val="28286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54C665-46B4-4488-91FA-91493334DC81}"/>
              </a:ext>
            </a:extLst>
          </p:cNvPr>
          <p:cNvSpPr txBox="1"/>
          <p:nvPr/>
        </p:nvSpPr>
        <p:spPr>
          <a:xfrm>
            <a:off x="522514" y="625151"/>
            <a:ext cx="10664890" cy="5016758"/>
          </a:xfrm>
          <a:prstGeom prst="rect">
            <a:avLst/>
          </a:prstGeom>
          <a:noFill/>
        </p:spPr>
        <p:txBody>
          <a:bodyPr wrap="square" rtlCol="0">
            <a:spAutoFit/>
          </a:bodyPr>
          <a:lstStyle/>
          <a:p>
            <a:r>
              <a:rPr lang="en-US" sz="4000" dirty="0"/>
              <a:t>Q 2. If a disease has been not found in a country/region for how many years than it can defined as eliminated from that particular region?</a:t>
            </a:r>
          </a:p>
          <a:p>
            <a:endParaRPr lang="en-US" sz="4000" dirty="0"/>
          </a:p>
          <a:p>
            <a:pPr marL="342900" indent="-342900">
              <a:buAutoNum type="alphaLcPeriod"/>
            </a:pPr>
            <a:r>
              <a:rPr lang="en-US" sz="4000" dirty="0"/>
              <a:t>1 year</a:t>
            </a:r>
          </a:p>
          <a:p>
            <a:pPr marL="342900" indent="-342900">
              <a:buAutoNum type="alphaLcPeriod"/>
            </a:pPr>
            <a:r>
              <a:rPr lang="en-US" sz="4000" dirty="0"/>
              <a:t>2 years</a:t>
            </a:r>
          </a:p>
          <a:p>
            <a:pPr marL="342900" indent="-342900">
              <a:buAutoNum type="alphaLcPeriod"/>
            </a:pPr>
            <a:r>
              <a:rPr lang="en-US" sz="4000" dirty="0"/>
              <a:t>3 years</a:t>
            </a:r>
          </a:p>
          <a:p>
            <a:pPr marL="342900" indent="-342900">
              <a:buAutoNum type="alphaLcPeriod"/>
            </a:pPr>
            <a:r>
              <a:rPr lang="en-US" sz="4000" dirty="0"/>
              <a:t>4 years</a:t>
            </a:r>
          </a:p>
        </p:txBody>
      </p:sp>
    </p:spTree>
    <p:extLst>
      <p:ext uri="{BB962C8B-B14F-4D97-AF65-F5344CB8AC3E}">
        <p14:creationId xmlns:p14="http://schemas.microsoft.com/office/powerpoint/2010/main" val="2569947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46ECCD-7151-4E29-A2FE-B3A1D914C01A}"/>
              </a:ext>
            </a:extLst>
          </p:cNvPr>
          <p:cNvSpPr txBox="1"/>
          <p:nvPr/>
        </p:nvSpPr>
        <p:spPr>
          <a:xfrm>
            <a:off x="494522" y="634482"/>
            <a:ext cx="11290041" cy="5109091"/>
          </a:xfrm>
          <a:prstGeom prst="rect">
            <a:avLst/>
          </a:prstGeom>
          <a:noFill/>
        </p:spPr>
        <p:txBody>
          <a:bodyPr wrap="square" rtlCol="0">
            <a:spAutoFit/>
          </a:bodyPr>
          <a:lstStyle/>
          <a:p>
            <a:r>
              <a:rPr lang="en-US" sz="4400" dirty="0"/>
              <a:t>Q 3. Which of the following diseases doesn’t show iceberg phenomenon ?</a:t>
            </a:r>
          </a:p>
          <a:p>
            <a:endParaRPr lang="en-US" sz="4400" dirty="0"/>
          </a:p>
          <a:p>
            <a:pPr marL="342900" indent="-342900">
              <a:buAutoNum type="alphaLcPeriod"/>
            </a:pPr>
            <a:r>
              <a:rPr lang="en-US" sz="4400" dirty="0"/>
              <a:t>Hypertension</a:t>
            </a:r>
          </a:p>
          <a:p>
            <a:pPr marL="342900" indent="-342900">
              <a:buAutoNum type="alphaLcPeriod"/>
            </a:pPr>
            <a:r>
              <a:rPr lang="en-US" sz="4400" dirty="0"/>
              <a:t>Anemia</a:t>
            </a:r>
          </a:p>
          <a:p>
            <a:pPr marL="342900" indent="-342900">
              <a:buAutoNum type="alphaLcPeriod"/>
            </a:pPr>
            <a:r>
              <a:rPr lang="en-US" sz="4400" dirty="0"/>
              <a:t>Diabetes</a:t>
            </a:r>
          </a:p>
          <a:p>
            <a:pPr marL="342900" indent="-342900">
              <a:buAutoNum type="alphaLcPeriod"/>
            </a:pPr>
            <a:r>
              <a:rPr lang="en-US" sz="4400" dirty="0"/>
              <a:t>Influenza</a:t>
            </a:r>
          </a:p>
          <a:p>
            <a:pPr marL="342900" indent="-342900">
              <a:buAutoNum type="alphaLcPeriod"/>
            </a:pPr>
            <a:endParaRPr lang="en-US" dirty="0"/>
          </a:p>
        </p:txBody>
      </p:sp>
    </p:spTree>
    <p:extLst>
      <p:ext uri="{BB962C8B-B14F-4D97-AF65-F5344CB8AC3E}">
        <p14:creationId xmlns:p14="http://schemas.microsoft.com/office/powerpoint/2010/main" val="39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CBD02-4360-4F4B-B332-16119FB2C9AB}"/>
              </a:ext>
            </a:extLst>
          </p:cNvPr>
          <p:cNvPicPr>
            <a:picLocks noChangeAspect="1"/>
          </p:cNvPicPr>
          <p:nvPr/>
        </p:nvPicPr>
        <p:blipFill>
          <a:blip r:embed="rId2"/>
          <a:stretch>
            <a:fillRect/>
          </a:stretch>
        </p:blipFill>
        <p:spPr>
          <a:xfrm>
            <a:off x="662473" y="363894"/>
            <a:ext cx="5309119" cy="5887617"/>
          </a:xfrm>
          <a:prstGeom prst="rect">
            <a:avLst/>
          </a:prstGeom>
        </p:spPr>
      </p:pic>
      <p:pic>
        <p:nvPicPr>
          <p:cNvPr id="3" name="Picture 2">
            <a:extLst>
              <a:ext uri="{FF2B5EF4-FFF2-40B4-BE49-F238E27FC236}">
                <a16:creationId xmlns:a16="http://schemas.microsoft.com/office/drawing/2014/main" id="{BDEC003B-76C7-4E00-A989-06057D3860A2}"/>
              </a:ext>
            </a:extLst>
          </p:cNvPr>
          <p:cNvPicPr>
            <a:picLocks noChangeAspect="1"/>
          </p:cNvPicPr>
          <p:nvPr/>
        </p:nvPicPr>
        <p:blipFill>
          <a:blip r:embed="rId3"/>
          <a:stretch>
            <a:fillRect/>
          </a:stretch>
        </p:blipFill>
        <p:spPr>
          <a:xfrm>
            <a:off x="6220410" y="354563"/>
            <a:ext cx="5648129" cy="5887617"/>
          </a:xfrm>
          <a:prstGeom prst="rect">
            <a:avLst/>
          </a:prstGeom>
        </p:spPr>
      </p:pic>
    </p:spTree>
    <p:extLst>
      <p:ext uri="{BB962C8B-B14F-4D97-AF65-F5344CB8AC3E}">
        <p14:creationId xmlns:p14="http://schemas.microsoft.com/office/powerpoint/2010/main" val="73231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528D0-6C7A-4A0D-AAA7-D32A5CFC675F}"/>
              </a:ext>
            </a:extLst>
          </p:cNvPr>
          <p:cNvSpPr txBox="1"/>
          <p:nvPr/>
        </p:nvSpPr>
        <p:spPr>
          <a:xfrm>
            <a:off x="615820" y="559837"/>
            <a:ext cx="10795519" cy="4832092"/>
          </a:xfrm>
          <a:prstGeom prst="rect">
            <a:avLst/>
          </a:prstGeom>
          <a:noFill/>
        </p:spPr>
        <p:txBody>
          <a:bodyPr wrap="square" rtlCol="0">
            <a:spAutoFit/>
          </a:bodyPr>
          <a:lstStyle/>
          <a:p>
            <a:r>
              <a:rPr lang="en-US" sz="4400" dirty="0"/>
              <a:t>Q 4. Which of the following diseases is on verge of eradication from world?</a:t>
            </a:r>
          </a:p>
          <a:p>
            <a:endParaRPr lang="en-US" sz="4400" dirty="0"/>
          </a:p>
          <a:p>
            <a:pPr marL="342900" indent="-342900">
              <a:buAutoNum type="alphaLcPeriod"/>
            </a:pPr>
            <a:r>
              <a:rPr lang="en-US" sz="4400" dirty="0"/>
              <a:t>Polio</a:t>
            </a:r>
          </a:p>
          <a:p>
            <a:pPr marL="342900" indent="-342900">
              <a:buAutoNum type="alphaLcPeriod"/>
            </a:pPr>
            <a:r>
              <a:rPr lang="en-US" sz="4400" dirty="0"/>
              <a:t>Malaria</a:t>
            </a:r>
          </a:p>
          <a:p>
            <a:pPr marL="342900" indent="-342900">
              <a:buAutoNum type="alphaLcPeriod"/>
            </a:pPr>
            <a:r>
              <a:rPr lang="en-US" sz="4400" dirty="0"/>
              <a:t>Meningococcal Meningitis</a:t>
            </a:r>
          </a:p>
          <a:p>
            <a:pPr marL="342900" indent="-342900">
              <a:buAutoNum type="alphaLcPeriod"/>
            </a:pPr>
            <a:r>
              <a:rPr lang="en-US" sz="4400" dirty="0"/>
              <a:t>Brucellosis</a:t>
            </a:r>
          </a:p>
        </p:txBody>
      </p:sp>
    </p:spTree>
    <p:extLst>
      <p:ext uri="{BB962C8B-B14F-4D97-AF65-F5344CB8AC3E}">
        <p14:creationId xmlns:p14="http://schemas.microsoft.com/office/powerpoint/2010/main" val="421762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FB1E06-568D-4FA0-B4A0-22F4CD828C65}"/>
              </a:ext>
            </a:extLst>
          </p:cNvPr>
          <p:cNvSpPr txBox="1"/>
          <p:nvPr/>
        </p:nvSpPr>
        <p:spPr>
          <a:xfrm>
            <a:off x="513184" y="569167"/>
            <a:ext cx="10646228" cy="5509200"/>
          </a:xfrm>
          <a:prstGeom prst="rect">
            <a:avLst/>
          </a:prstGeom>
          <a:noFill/>
        </p:spPr>
        <p:txBody>
          <a:bodyPr wrap="square" rtlCol="0">
            <a:spAutoFit/>
          </a:bodyPr>
          <a:lstStyle/>
          <a:p>
            <a:r>
              <a:rPr lang="en-US" sz="4400" dirty="0"/>
              <a:t>Q 5. In iceberg phenomenon, in tip of the iceberg normally how many cases of total disease burden are present?</a:t>
            </a:r>
          </a:p>
          <a:p>
            <a:endParaRPr lang="en-US" sz="4400" dirty="0"/>
          </a:p>
          <a:p>
            <a:pPr marL="342900" indent="-342900">
              <a:buAutoNum type="alphaLcPeriod"/>
            </a:pPr>
            <a:r>
              <a:rPr lang="en-US" sz="4400" dirty="0"/>
              <a:t>4/8</a:t>
            </a:r>
            <a:r>
              <a:rPr lang="en-US" sz="4400" baseline="30000" dirty="0"/>
              <a:t>th</a:t>
            </a:r>
            <a:endParaRPr lang="en-US" sz="4400" dirty="0"/>
          </a:p>
          <a:p>
            <a:pPr marL="342900" indent="-342900">
              <a:buAutoNum type="alphaLcPeriod"/>
            </a:pPr>
            <a:r>
              <a:rPr lang="en-US" sz="4400" dirty="0"/>
              <a:t>3/8</a:t>
            </a:r>
            <a:r>
              <a:rPr lang="en-US" sz="4400" baseline="30000" dirty="0"/>
              <a:t>th</a:t>
            </a:r>
            <a:endParaRPr lang="en-US" sz="4400" dirty="0"/>
          </a:p>
          <a:p>
            <a:pPr marL="342900" indent="-342900">
              <a:buAutoNum type="alphaLcPeriod"/>
            </a:pPr>
            <a:r>
              <a:rPr lang="en-US" sz="4400" dirty="0"/>
              <a:t>2/8</a:t>
            </a:r>
            <a:r>
              <a:rPr lang="en-US" sz="4400" baseline="30000" dirty="0"/>
              <a:t>th</a:t>
            </a:r>
            <a:endParaRPr lang="en-US" sz="4400" dirty="0"/>
          </a:p>
          <a:p>
            <a:pPr marL="342900" indent="-342900">
              <a:buAutoNum type="alphaLcPeriod"/>
            </a:pPr>
            <a:r>
              <a:rPr lang="en-US" sz="4400" dirty="0"/>
              <a:t>1/8</a:t>
            </a:r>
            <a:r>
              <a:rPr lang="en-US" sz="4400" baseline="30000" dirty="0"/>
              <a:t>th</a:t>
            </a:r>
            <a:endParaRPr lang="en-US" dirty="0"/>
          </a:p>
        </p:txBody>
      </p:sp>
    </p:spTree>
    <p:extLst>
      <p:ext uri="{BB962C8B-B14F-4D97-AF65-F5344CB8AC3E}">
        <p14:creationId xmlns:p14="http://schemas.microsoft.com/office/powerpoint/2010/main" val="54453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DB7BA-92C4-4053-9141-51B87F8EA27C}"/>
              </a:ext>
            </a:extLst>
          </p:cNvPr>
          <p:cNvSpPr txBox="1"/>
          <p:nvPr/>
        </p:nvSpPr>
        <p:spPr>
          <a:xfrm>
            <a:off x="839754" y="643812"/>
            <a:ext cx="10049069" cy="5201424"/>
          </a:xfrm>
          <a:prstGeom prst="rect">
            <a:avLst/>
          </a:prstGeom>
          <a:noFill/>
        </p:spPr>
        <p:txBody>
          <a:bodyPr wrap="square" rtlCol="0">
            <a:spAutoFit/>
          </a:bodyPr>
          <a:lstStyle/>
          <a:p>
            <a:pPr algn="ctr"/>
            <a:r>
              <a:rPr lang="en-US" sz="16600" dirty="0">
                <a:solidFill>
                  <a:srgbClr val="FFC000"/>
                </a:solidFill>
              </a:rPr>
              <a:t>THANK YOU</a:t>
            </a:r>
          </a:p>
        </p:txBody>
      </p:sp>
    </p:spTree>
    <p:extLst>
      <p:ext uri="{BB962C8B-B14F-4D97-AF65-F5344CB8AC3E}">
        <p14:creationId xmlns:p14="http://schemas.microsoft.com/office/powerpoint/2010/main" val="2811066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B9FA0-905F-4348-8072-615C3FD8EEB5}"/>
              </a:ext>
            </a:extLst>
          </p:cNvPr>
          <p:cNvSpPr txBox="1"/>
          <p:nvPr/>
        </p:nvSpPr>
        <p:spPr>
          <a:xfrm>
            <a:off x="839755" y="653143"/>
            <a:ext cx="7921690" cy="2308324"/>
          </a:xfrm>
          <a:prstGeom prst="rect">
            <a:avLst/>
          </a:prstGeom>
          <a:noFill/>
        </p:spPr>
        <p:txBody>
          <a:bodyPr wrap="square" rtlCol="0">
            <a:spAutoFit/>
          </a:bodyPr>
          <a:lstStyle/>
          <a:p>
            <a:r>
              <a:rPr lang="en-US" dirty="0"/>
              <a:t>ANSWER MCQ</a:t>
            </a:r>
          </a:p>
          <a:p>
            <a:endParaRPr lang="en-US" dirty="0"/>
          </a:p>
          <a:p>
            <a:endParaRPr lang="en-US" dirty="0"/>
          </a:p>
          <a:p>
            <a:r>
              <a:rPr lang="en-US" dirty="0"/>
              <a:t>1.  C</a:t>
            </a:r>
          </a:p>
          <a:p>
            <a:r>
              <a:rPr lang="en-US" dirty="0"/>
              <a:t>2.  C</a:t>
            </a:r>
          </a:p>
          <a:p>
            <a:r>
              <a:rPr lang="en-US" dirty="0"/>
              <a:t>3.  D</a:t>
            </a:r>
          </a:p>
          <a:p>
            <a:r>
              <a:rPr lang="en-US" dirty="0"/>
              <a:t>4.  A</a:t>
            </a:r>
          </a:p>
          <a:p>
            <a:r>
              <a:rPr lang="en-US" dirty="0"/>
              <a:t>5.  D</a:t>
            </a:r>
          </a:p>
        </p:txBody>
      </p:sp>
    </p:spTree>
    <p:extLst>
      <p:ext uri="{BB962C8B-B14F-4D97-AF65-F5344CB8AC3E}">
        <p14:creationId xmlns:p14="http://schemas.microsoft.com/office/powerpoint/2010/main" val="215364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9DE81D-A92A-4DA0-BD86-E8E83736DB3C}"/>
              </a:ext>
            </a:extLst>
          </p:cNvPr>
          <p:cNvPicPr>
            <a:picLocks noChangeAspect="1"/>
          </p:cNvPicPr>
          <p:nvPr/>
        </p:nvPicPr>
        <p:blipFill>
          <a:blip r:embed="rId2"/>
          <a:stretch>
            <a:fillRect/>
          </a:stretch>
        </p:blipFill>
        <p:spPr>
          <a:xfrm>
            <a:off x="709128" y="419878"/>
            <a:ext cx="10720872" cy="6176865"/>
          </a:xfrm>
          <a:prstGeom prst="rect">
            <a:avLst/>
          </a:prstGeom>
        </p:spPr>
      </p:pic>
    </p:spTree>
    <p:extLst>
      <p:ext uri="{BB962C8B-B14F-4D97-AF65-F5344CB8AC3E}">
        <p14:creationId xmlns:p14="http://schemas.microsoft.com/office/powerpoint/2010/main" val="285341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534968-4917-4AE9-861C-37959906852C}"/>
              </a:ext>
            </a:extLst>
          </p:cNvPr>
          <p:cNvPicPr>
            <a:picLocks noChangeAspect="1"/>
          </p:cNvPicPr>
          <p:nvPr/>
        </p:nvPicPr>
        <p:blipFill>
          <a:blip r:embed="rId2"/>
          <a:stretch>
            <a:fillRect/>
          </a:stretch>
        </p:blipFill>
        <p:spPr>
          <a:xfrm>
            <a:off x="578498" y="261257"/>
            <a:ext cx="10935477" cy="6223519"/>
          </a:xfrm>
          <a:prstGeom prst="rect">
            <a:avLst/>
          </a:prstGeom>
        </p:spPr>
      </p:pic>
    </p:spTree>
    <p:extLst>
      <p:ext uri="{BB962C8B-B14F-4D97-AF65-F5344CB8AC3E}">
        <p14:creationId xmlns:p14="http://schemas.microsoft.com/office/powerpoint/2010/main" val="273661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0A96E1-ABC8-4729-ADCC-085BCD02A0F2}"/>
              </a:ext>
            </a:extLst>
          </p:cNvPr>
          <p:cNvPicPr>
            <a:picLocks noChangeAspect="1"/>
          </p:cNvPicPr>
          <p:nvPr/>
        </p:nvPicPr>
        <p:blipFill>
          <a:blip r:embed="rId2"/>
          <a:stretch>
            <a:fillRect/>
          </a:stretch>
        </p:blipFill>
        <p:spPr>
          <a:xfrm>
            <a:off x="111967" y="410547"/>
            <a:ext cx="11523305" cy="6260841"/>
          </a:xfrm>
          <a:prstGeom prst="rect">
            <a:avLst/>
          </a:prstGeom>
        </p:spPr>
      </p:pic>
    </p:spTree>
    <p:extLst>
      <p:ext uri="{BB962C8B-B14F-4D97-AF65-F5344CB8AC3E}">
        <p14:creationId xmlns:p14="http://schemas.microsoft.com/office/powerpoint/2010/main" val="171798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13A752-868E-49AF-A2A8-0CEE12B3005E}"/>
              </a:ext>
            </a:extLst>
          </p:cNvPr>
          <p:cNvPicPr>
            <a:picLocks noChangeAspect="1"/>
          </p:cNvPicPr>
          <p:nvPr/>
        </p:nvPicPr>
        <p:blipFill>
          <a:blip r:embed="rId2"/>
          <a:stretch>
            <a:fillRect/>
          </a:stretch>
        </p:blipFill>
        <p:spPr>
          <a:xfrm>
            <a:off x="307910" y="429209"/>
            <a:ext cx="11122090" cy="6260840"/>
          </a:xfrm>
          <a:prstGeom prst="rect">
            <a:avLst/>
          </a:prstGeom>
        </p:spPr>
      </p:pic>
    </p:spTree>
    <p:extLst>
      <p:ext uri="{BB962C8B-B14F-4D97-AF65-F5344CB8AC3E}">
        <p14:creationId xmlns:p14="http://schemas.microsoft.com/office/powerpoint/2010/main" val="125281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F56FCB-BA83-4518-AB3D-4C3DEDD02F74}"/>
              </a:ext>
            </a:extLst>
          </p:cNvPr>
          <p:cNvPicPr>
            <a:picLocks noChangeAspect="1"/>
          </p:cNvPicPr>
          <p:nvPr/>
        </p:nvPicPr>
        <p:blipFill>
          <a:blip r:embed="rId2"/>
          <a:stretch>
            <a:fillRect/>
          </a:stretch>
        </p:blipFill>
        <p:spPr>
          <a:xfrm>
            <a:off x="152400" y="270588"/>
            <a:ext cx="11887200" cy="6316824"/>
          </a:xfrm>
          <a:prstGeom prst="rect">
            <a:avLst/>
          </a:prstGeom>
        </p:spPr>
      </p:pic>
    </p:spTree>
    <p:extLst>
      <p:ext uri="{BB962C8B-B14F-4D97-AF65-F5344CB8AC3E}">
        <p14:creationId xmlns:p14="http://schemas.microsoft.com/office/powerpoint/2010/main" val="220919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D4535-0485-4BED-A812-C341D16CA3A9}"/>
              </a:ext>
            </a:extLst>
          </p:cNvPr>
          <p:cNvPicPr>
            <a:picLocks noChangeAspect="1"/>
          </p:cNvPicPr>
          <p:nvPr/>
        </p:nvPicPr>
        <p:blipFill>
          <a:blip r:embed="rId2"/>
          <a:stretch>
            <a:fillRect/>
          </a:stretch>
        </p:blipFill>
        <p:spPr>
          <a:xfrm>
            <a:off x="289249" y="317241"/>
            <a:ext cx="11346024" cy="6195526"/>
          </a:xfrm>
          <a:prstGeom prst="rect">
            <a:avLst/>
          </a:prstGeom>
        </p:spPr>
      </p:pic>
    </p:spTree>
    <p:extLst>
      <p:ext uri="{BB962C8B-B14F-4D97-AF65-F5344CB8AC3E}">
        <p14:creationId xmlns:p14="http://schemas.microsoft.com/office/powerpoint/2010/main" val="289589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08F80-978A-49D2-B8BB-5E3DA5D53457}"/>
              </a:ext>
            </a:extLst>
          </p:cNvPr>
          <p:cNvPicPr>
            <a:picLocks noChangeAspect="1"/>
          </p:cNvPicPr>
          <p:nvPr/>
        </p:nvPicPr>
        <p:blipFill>
          <a:blip r:embed="rId2"/>
          <a:stretch>
            <a:fillRect/>
          </a:stretch>
        </p:blipFill>
        <p:spPr>
          <a:xfrm>
            <a:off x="233265" y="382555"/>
            <a:ext cx="11457991" cy="6279502"/>
          </a:xfrm>
          <a:prstGeom prst="rect">
            <a:avLst/>
          </a:prstGeom>
        </p:spPr>
      </p:pic>
    </p:spTree>
    <p:extLst>
      <p:ext uri="{BB962C8B-B14F-4D97-AF65-F5344CB8AC3E}">
        <p14:creationId xmlns:p14="http://schemas.microsoft.com/office/powerpoint/2010/main" val="32117002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39</TotalTime>
  <Words>536</Words>
  <Application>Microsoft Office PowerPoint</Application>
  <PresentationFormat>Widescreen</PresentationFormat>
  <Paragraphs>76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Jimmy Kagathara</dc:creator>
  <cp:lastModifiedBy>Dr Jimmy Kagathara</cp:lastModifiedBy>
  <cp:revision>7</cp:revision>
  <dcterms:created xsi:type="dcterms:W3CDTF">2024-10-07T04:18:43Z</dcterms:created>
  <dcterms:modified xsi:type="dcterms:W3CDTF">2024-11-26T07:06:33Z</dcterms:modified>
</cp:coreProperties>
</file>