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087F0-3BC0-0E0A-80AC-71622DD7000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B4266A31-1B24-5DE9-8375-855A4F49E22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5AE95CAA-A6EA-E8D5-030A-B82787CB44C7}"/>
              </a:ext>
            </a:extLst>
          </p:cNvPr>
          <p:cNvSpPr>
            <a:spLocks noGrp="1"/>
          </p:cNvSpPr>
          <p:nvPr>
            <p:ph type="dt" sz="half" idx="10"/>
          </p:nvPr>
        </p:nvSpPr>
        <p:spPr/>
        <p:txBody>
          <a:bodyPr/>
          <a:lstStyle/>
          <a:p>
            <a:fld id="{6F94B374-D6CC-4F6C-9018-443036F28D57}" type="datetimeFigureOut">
              <a:rPr lang="en-IN" smtClean="0"/>
              <a:t>12-03-2023</a:t>
            </a:fld>
            <a:endParaRPr lang="en-IN"/>
          </a:p>
        </p:txBody>
      </p:sp>
      <p:sp>
        <p:nvSpPr>
          <p:cNvPr id="5" name="Footer Placeholder 4">
            <a:extLst>
              <a:ext uri="{FF2B5EF4-FFF2-40B4-BE49-F238E27FC236}">
                <a16:creationId xmlns:a16="http://schemas.microsoft.com/office/drawing/2014/main" id="{2EF5AD80-FC5E-072D-5490-BD3F3353DF4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3A442DD-1F68-A92D-C967-1CC3FEA2742A}"/>
              </a:ext>
            </a:extLst>
          </p:cNvPr>
          <p:cNvSpPr>
            <a:spLocks noGrp="1"/>
          </p:cNvSpPr>
          <p:nvPr>
            <p:ph type="sldNum" sz="quarter" idx="12"/>
          </p:nvPr>
        </p:nvSpPr>
        <p:spPr/>
        <p:txBody>
          <a:bodyPr/>
          <a:lstStyle/>
          <a:p>
            <a:fld id="{1C80EBF1-F39A-4817-B1B5-ED5D21AD5392}" type="slidenum">
              <a:rPr lang="en-IN" smtClean="0"/>
              <a:t>‹#›</a:t>
            </a:fld>
            <a:endParaRPr lang="en-IN"/>
          </a:p>
        </p:txBody>
      </p:sp>
    </p:spTree>
    <p:extLst>
      <p:ext uri="{BB962C8B-B14F-4D97-AF65-F5344CB8AC3E}">
        <p14:creationId xmlns:p14="http://schemas.microsoft.com/office/powerpoint/2010/main" val="3687677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15E44-134C-72EA-2047-42DA4614E89A}"/>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CA0166D5-13DE-8BD0-9FAD-06717855AA5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1FF8EC0-1FEC-8173-B007-A74C28AA3E20}"/>
              </a:ext>
            </a:extLst>
          </p:cNvPr>
          <p:cNvSpPr>
            <a:spLocks noGrp="1"/>
          </p:cNvSpPr>
          <p:nvPr>
            <p:ph type="dt" sz="half" idx="10"/>
          </p:nvPr>
        </p:nvSpPr>
        <p:spPr/>
        <p:txBody>
          <a:bodyPr/>
          <a:lstStyle/>
          <a:p>
            <a:fld id="{6F94B374-D6CC-4F6C-9018-443036F28D57}" type="datetimeFigureOut">
              <a:rPr lang="en-IN" smtClean="0"/>
              <a:t>12-03-2023</a:t>
            </a:fld>
            <a:endParaRPr lang="en-IN"/>
          </a:p>
        </p:txBody>
      </p:sp>
      <p:sp>
        <p:nvSpPr>
          <p:cNvPr id="5" name="Footer Placeholder 4">
            <a:extLst>
              <a:ext uri="{FF2B5EF4-FFF2-40B4-BE49-F238E27FC236}">
                <a16:creationId xmlns:a16="http://schemas.microsoft.com/office/drawing/2014/main" id="{755D5F86-2501-2237-A9F1-714D357020F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51E3C49-4D51-52B6-3442-660A053C1351}"/>
              </a:ext>
            </a:extLst>
          </p:cNvPr>
          <p:cNvSpPr>
            <a:spLocks noGrp="1"/>
          </p:cNvSpPr>
          <p:nvPr>
            <p:ph type="sldNum" sz="quarter" idx="12"/>
          </p:nvPr>
        </p:nvSpPr>
        <p:spPr/>
        <p:txBody>
          <a:bodyPr/>
          <a:lstStyle/>
          <a:p>
            <a:fld id="{1C80EBF1-F39A-4817-B1B5-ED5D21AD5392}" type="slidenum">
              <a:rPr lang="en-IN" smtClean="0"/>
              <a:t>‹#›</a:t>
            </a:fld>
            <a:endParaRPr lang="en-IN"/>
          </a:p>
        </p:txBody>
      </p:sp>
    </p:spTree>
    <p:extLst>
      <p:ext uri="{BB962C8B-B14F-4D97-AF65-F5344CB8AC3E}">
        <p14:creationId xmlns:p14="http://schemas.microsoft.com/office/powerpoint/2010/main" val="756687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FFBD7A9-BDAA-817E-49BD-3998F82B619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8EAF57A0-C90E-3787-F578-D8FF05FF1FD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76C3D62-0E08-F319-75EE-B62D2E201DF2}"/>
              </a:ext>
            </a:extLst>
          </p:cNvPr>
          <p:cNvSpPr>
            <a:spLocks noGrp="1"/>
          </p:cNvSpPr>
          <p:nvPr>
            <p:ph type="dt" sz="half" idx="10"/>
          </p:nvPr>
        </p:nvSpPr>
        <p:spPr/>
        <p:txBody>
          <a:bodyPr/>
          <a:lstStyle/>
          <a:p>
            <a:fld id="{6F94B374-D6CC-4F6C-9018-443036F28D57}" type="datetimeFigureOut">
              <a:rPr lang="en-IN" smtClean="0"/>
              <a:t>12-03-2023</a:t>
            </a:fld>
            <a:endParaRPr lang="en-IN"/>
          </a:p>
        </p:txBody>
      </p:sp>
      <p:sp>
        <p:nvSpPr>
          <p:cNvPr id="5" name="Footer Placeholder 4">
            <a:extLst>
              <a:ext uri="{FF2B5EF4-FFF2-40B4-BE49-F238E27FC236}">
                <a16:creationId xmlns:a16="http://schemas.microsoft.com/office/drawing/2014/main" id="{0BE4EC65-6C2D-F6A9-0340-BD532ED05BE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DC8D372-FF04-6AC3-E92B-965D44589368}"/>
              </a:ext>
            </a:extLst>
          </p:cNvPr>
          <p:cNvSpPr>
            <a:spLocks noGrp="1"/>
          </p:cNvSpPr>
          <p:nvPr>
            <p:ph type="sldNum" sz="quarter" idx="12"/>
          </p:nvPr>
        </p:nvSpPr>
        <p:spPr/>
        <p:txBody>
          <a:bodyPr/>
          <a:lstStyle/>
          <a:p>
            <a:fld id="{1C80EBF1-F39A-4817-B1B5-ED5D21AD5392}" type="slidenum">
              <a:rPr lang="en-IN" smtClean="0"/>
              <a:t>‹#›</a:t>
            </a:fld>
            <a:endParaRPr lang="en-IN"/>
          </a:p>
        </p:txBody>
      </p:sp>
    </p:spTree>
    <p:extLst>
      <p:ext uri="{BB962C8B-B14F-4D97-AF65-F5344CB8AC3E}">
        <p14:creationId xmlns:p14="http://schemas.microsoft.com/office/powerpoint/2010/main" val="2074364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FDD43-334F-7BA5-8F44-173EE8E5782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017A62F0-E345-5A6F-65AC-5557ED32932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373232A-0FAA-D508-814F-32A06AA5D9DE}"/>
              </a:ext>
            </a:extLst>
          </p:cNvPr>
          <p:cNvSpPr>
            <a:spLocks noGrp="1"/>
          </p:cNvSpPr>
          <p:nvPr>
            <p:ph type="dt" sz="half" idx="10"/>
          </p:nvPr>
        </p:nvSpPr>
        <p:spPr/>
        <p:txBody>
          <a:bodyPr/>
          <a:lstStyle/>
          <a:p>
            <a:fld id="{6F94B374-D6CC-4F6C-9018-443036F28D57}" type="datetimeFigureOut">
              <a:rPr lang="en-IN" smtClean="0"/>
              <a:t>12-03-2023</a:t>
            </a:fld>
            <a:endParaRPr lang="en-IN"/>
          </a:p>
        </p:txBody>
      </p:sp>
      <p:sp>
        <p:nvSpPr>
          <p:cNvPr id="5" name="Footer Placeholder 4">
            <a:extLst>
              <a:ext uri="{FF2B5EF4-FFF2-40B4-BE49-F238E27FC236}">
                <a16:creationId xmlns:a16="http://schemas.microsoft.com/office/drawing/2014/main" id="{C105650E-24F5-1D74-11C8-656E26709C5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6C8B8A0-616D-8F3D-5E4C-BE9ABC2485CE}"/>
              </a:ext>
            </a:extLst>
          </p:cNvPr>
          <p:cNvSpPr>
            <a:spLocks noGrp="1"/>
          </p:cNvSpPr>
          <p:nvPr>
            <p:ph type="sldNum" sz="quarter" idx="12"/>
          </p:nvPr>
        </p:nvSpPr>
        <p:spPr/>
        <p:txBody>
          <a:bodyPr/>
          <a:lstStyle/>
          <a:p>
            <a:fld id="{1C80EBF1-F39A-4817-B1B5-ED5D21AD5392}" type="slidenum">
              <a:rPr lang="en-IN" smtClean="0"/>
              <a:t>‹#›</a:t>
            </a:fld>
            <a:endParaRPr lang="en-IN"/>
          </a:p>
        </p:txBody>
      </p:sp>
    </p:spTree>
    <p:extLst>
      <p:ext uri="{BB962C8B-B14F-4D97-AF65-F5344CB8AC3E}">
        <p14:creationId xmlns:p14="http://schemas.microsoft.com/office/powerpoint/2010/main" val="247753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970AE9-D83C-8694-C1F3-65B3AE01F2E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F1B5733A-D4E1-38C2-0D8F-AA7507A907B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38029C2-48DF-B462-3250-799DCBC9B400}"/>
              </a:ext>
            </a:extLst>
          </p:cNvPr>
          <p:cNvSpPr>
            <a:spLocks noGrp="1"/>
          </p:cNvSpPr>
          <p:nvPr>
            <p:ph type="dt" sz="half" idx="10"/>
          </p:nvPr>
        </p:nvSpPr>
        <p:spPr/>
        <p:txBody>
          <a:bodyPr/>
          <a:lstStyle/>
          <a:p>
            <a:fld id="{6F94B374-D6CC-4F6C-9018-443036F28D57}" type="datetimeFigureOut">
              <a:rPr lang="en-IN" smtClean="0"/>
              <a:t>12-03-2023</a:t>
            </a:fld>
            <a:endParaRPr lang="en-IN"/>
          </a:p>
        </p:txBody>
      </p:sp>
      <p:sp>
        <p:nvSpPr>
          <p:cNvPr id="5" name="Footer Placeholder 4">
            <a:extLst>
              <a:ext uri="{FF2B5EF4-FFF2-40B4-BE49-F238E27FC236}">
                <a16:creationId xmlns:a16="http://schemas.microsoft.com/office/drawing/2014/main" id="{E7C05A6A-C490-1B10-7D25-50F7633F9F2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FDAB811-17A8-5B72-B0AC-B2CF1AC002FB}"/>
              </a:ext>
            </a:extLst>
          </p:cNvPr>
          <p:cNvSpPr>
            <a:spLocks noGrp="1"/>
          </p:cNvSpPr>
          <p:nvPr>
            <p:ph type="sldNum" sz="quarter" idx="12"/>
          </p:nvPr>
        </p:nvSpPr>
        <p:spPr/>
        <p:txBody>
          <a:bodyPr/>
          <a:lstStyle/>
          <a:p>
            <a:fld id="{1C80EBF1-F39A-4817-B1B5-ED5D21AD5392}" type="slidenum">
              <a:rPr lang="en-IN" smtClean="0"/>
              <a:t>‹#›</a:t>
            </a:fld>
            <a:endParaRPr lang="en-IN"/>
          </a:p>
        </p:txBody>
      </p:sp>
    </p:spTree>
    <p:extLst>
      <p:ext uri="{BB962C8B-B14F-4D97-AF65-F5344CB8AC3E}">
        <p14:creationId xmlns:p14="http://schemas.microsoft.com/office/powerpoint/2010/main" val="3068374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D37B1-83AD-B28F-0161-1B753AEE5F98}"/>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9B7AC414-9282-FE82-2E1C-DC0EB2DBD1E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5A4D98CC-A280-7A15-47CC-ACCD9CFE595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ADB53B89-4CE5-504D-C454-668B3C7F4EE5}"/>
              </a:ext>
            </a:extLst>
          </p:cNvPr>
          <p:cNvSpPr>
            <a:spLocks noGrp="1"/>
          </p:cNvSpPr>
          <p:nvPr>
            <p:ph type="dt" sz="half" idx="10"/>
          </p:nvPr>
        </p:nvSpPr>
        <p:spPr/>
        <p:txBody>
          <a:bodyPr/>
          <a:lstStyle/>
          <a:p>
            <a:fld id="{6F94B374-D6CC-4F6C-9018-443036F28D57}" type="datetimeFigureOut">
              <a:rPr lang="en-IN" smtClean="0"/>
              <a:t>12-03-2023</a:t>
            </a:fld>
            <a:endParaRPr lang="en-IN"/>
          </a:p>
        </p:txBody>
      </p:sp>
      <p:sp>
        <p:nvSpPr>
          <p:cNvPr id="6" name="Footer Placeholder 5">
            <a:extLst>
              <a:ext uri="{FF2B5EF4-FFF2-40B4-BE49-F238E27FC236}">
                <a16:creationId xmlns:a16="http://schemas.microsoft.com/office/drawing/2014/main" id="{CC6C48C2-B5B6-DE59-2335-AEE086BDA3BC}"/>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8926A23-0264-6A97-504A-2FE48A3D8796}"/>
              </a:ext>
            </a:extLst>
          </p:cNvPr>
          <p:cNvSpPr>
            <a:spLocks noGrp="1"/>
          </p:cNvSpPr>
          <p:nvPr>
            <p:ph type="sldNum" sz="quarter" idx="12"/>
          </p:nvPr>
        </p:nvSpPr>
        <p:spPr/>
        <p:txBody>
          <a:bodyPr/>
          <a:lstStyle/>
          <a:p>
            <a:fld id="{1C80EBF1-F39A-4817-B1B5-ED5D21AD5392}" type="slidenum">
              <a:rPr lang="en-IN" smtClean="0"/>
              <a:t>‹#›</a:t>
            </a:fld>
            <a:endParaRPr lang="en-IN"/>
          </a:p>
        </p:txBody>
      </p:sp>
    </p:spTree>
    <p:extLst>
      <p:ext uri="{BB962C8B-B14F-4D97-AF65-F5344CB8AC3E}">
        <p14:creationId xmlns:p14="http://schemas.microsoft.com/office/powerpoint/2010/main" val="1164632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92A697-F2E0-763D-C5F7-1429CDA83366}"/>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9625AEFC-7ABD-7A9B-BD12-4A7FBC38740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D3F35FC-C042-C920-90A5-A87A0387362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38AF3EB8-F632-313D-7BCA-E98707F6D9D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41E21F5-8D2C-2516-FA1F-EAA8DDE5C79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E7E0E294-E2EE-E68E-CDE8-31EED4D7F7E6}"/>
              </a:ext>
            </a:extLst>
          </p:cNvPr>
          <p:cNvSpPr>
            <a:spLocks noGrp="1"/>
          </p:cNvSpPr>
          <p:nvPr>
            <p:ph type="dt" sz="half" idx="10"/>
          </p:nvPr>
        </p:nvSpPr>
        <p:spPr/>
        <p:txBody>
          <a:bodyPr/>
          <a:lstStyle/>
          <a:p>
            <a:fld id="{6F94B374-D6CC-4F6C-9018-443036F28D57}" type="datetimeFigureOut">
              <a:rPr lang="en-IN" smtClean="0"/>
              <a:t>12-03-2023</a:t>
            </a:fld>
            <a:endParaRPr lang="en-IN"/>
          </a:p>
        </p:txBody>
      </p:sp>
      <p:sp>
        <p:nvSpPr>
          <p:cNvPr id="8" name="Footer Placeholder 7">
            <a:extLst>
              <a:ext uri="{FF2B5EF4-FFF2-40B4-BE49-F238E27FC236}">
                <a16:creationId xmlns:a16="http://schemas.microsoft.com/office/drawing/2014/main" id="{696C5599-0167-9E62-3B35-BD45F891A759}"/>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BC2B776C-4E8F-CB09-E12F-2CEEDD12C9E7}"/>
              </a:ext>
            </a:extLst>
          </p:cNvPr>
          <p:cNvSpPr>
            <a:spLocks noGrp="1"/>
          </p:cNvSpPr>
          <p:nvPr>
            <p:ph type="sldNum" sz="quarter" idx="12"/>
          </p:nvPr>
        </p:nvSpPr>
        <p:spPr/>
        <p:txBody>
          <a:bodyPr/>
          <a:lstStyle/>
          <a:p>
            <a:fld id="{1C80EBF1-F39A-4817-B1B5-ED5D21AD5392}" type="slidenum">
              <a:rPr lang="en-IN" smtClean="0"/>
              <a:t>‹#›</a:t>
            </a:fld>
            <a:endParaRPr lang="en-IN"/>
          </a:p>
        </p:txBody>
      </p:sp>
    </p:spTree>
    <p:extLst>
      <p:ext uri="{BB962C8B-B14F-4D97-AF65-F5344CB8AC3E}">
        <p14:creationId xmlns:p14="http://schemas.microsoft.com/office/powerpoint/2010/main" val="2515600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F2A0F-0214-8D4F-329C-D883CC3DCF4A}"/>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9D3180DF-A852-0491-A1D7-5EB0F51DD8C1}"/>
              </a:ext>
            </a:extLst>
          </p:cNvPr>
          <p:cNvSpPr>
            <a:spLocks noGrp="1"/>
          </p:cNvSpPr>
          <p:nvPr>
            <p:ph type="dt" sz="half" idx="10"/>
          </p:nvPr>
        </p:nvSpPr>
        <p:spPr/>
        <p:txBody>
          <a:bodyPr/>
          <a:lstStyle/>
          <a:p>
            <a:fld id="{6F94B374-D6CC-4F6C-9018-443036F28D57}" type="datetimeFigureOut">
              <a:rPr lang="en-IN" smtClean="0"/>
              <a:t>12-03-2023</a:t>
            </a:fld>
            <a:endParaRPr lang="en-IN"/>
          </a:p>
        </p:txBody>
      </p:sp>
      <p:sp>
        <p:nvSpPr>
          <p:cNvPr id="4" name="Footer Placeholder 3">
            <a:extLst>
              <a:ext uri="{FF2B5EF4-FFF2-40B4-BE49-F238E27FC236}">
                <a16:creationId xmlns:a16="http://schemas.microsoft.com/office/drawing/2014/main" id="{AA777982-F9DF-A85B-94D8-A899B3BDCF91}"/>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204FF9EE-2AFC-F286-670B-6EB527717B36}"/>
              </a:ext>
            </a:extLst>
          </p:cNvPr>
          <p:cNvSpPr>
            <a:spLocks noGrp="1"/>
          </p:cNvSpPr>
          <p:nvPr>
            <p:ph type="sldNum" sz="quarter" idx="12"/>
          </p:nvPr>
        </p:nvSpPr>
        <p:spPr/>
        <p:txBody>
          <a:bodyPr/>
          <a:lstStyle/>
          <a:p>
            <a:fld id="{1C80EBF1-F39A-4817-B1B5-ED5D21AD5392}" type="slidenum">
              <a:rPr lang="en-IN" smtClean="0"/>
              <a:t>‹#›</a:t>
            </a:fld>
            <a:endParaRPr lang="en-IN"/>
          </a:p>
        </p:txBody>
      </p:sp>
    </p:spTree>
    <p:extLst>
      <p:ext uri="{BB962C8B-B14F-4D97-AF65-F5344CB8AC3E}">
        <p14:creationId xmlns:p14="http://schemas.microsoft.com/office/powerpoint/2010/main" val="790947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6387FF2-1F31-AA35-E562-F7A37FF3F817}"/>
              </a:ext>
            </a:extLst>
          </p:cNvPr>
          <p:cNvSpPr>
            <a:spLocks noGrp="1"/>
          </p:cNvSpPr>
          <p:nvPr>
            <p:ph type="dt" sz="half" idx="10"/>
          </p:nvPr>
        </p:nvSpPr>
        <p:spPr/>
        <p:txBody>
          <a:bodyPr/>
          <a:lstStyle/>
          <a:p>
            <a:fld id="{6F94B374-D6CC-4F6C-9018-443036F28D57}" type="datetimeFigureOut">
              <a:rPr lang="en-IN" smtClean="0"/>
              <a:t>12-03-2023</a:t>
            </a:fld>
            <a:endParaRPr lang="en-IN"/>
          </a:p>
        </p:txBody>
      </p:sp>
      <p:sp>
        <p:nvSpPr>
          <p:cNvPr id="3" name="Footer Placeholder 2">
            <a:extLst>
              <a:ext uri="{FF2B5EF4-FFF2-40B4-BE49-F238E27FC236}">
                <a16:creationId xmlns:a16="http://schemas.microsoft.com/office/drawing/2014/main" id="{79A76186-88A0-89C2-41F5-4BE6366DEE99}"/>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BB0069A7-55F7-6F52-435F-5E8AC3E3D3D5}"/>
              </a:ext>
            </a:extLst>
          </p:cNvPr>
          <p:cNvSpPr>
            <a:spLocks noGrp="1"/>
          </p:cNvSpPr>
          <p:nvPr>
            <p:ph type="sldNum" sz="quarter" idx="12"/>
          </p:nvPr>
        </p:nvSpPr>
        <p:spPr/>
        <p:txBody>
          <a:bodyPr/>
          <a:lstStyle/>
          <a:p>
            <a:fld id="{1C80EBF1-F39A-4817-B1B5-ED5D21AD5392}" type="slidenum">
              <a:rPr lang="en-IN" smtClean="0"/>
              <a:t>‹#›</a:t>
            </a:fld>
            <a:endParaRPr lang="en-IN"/>
          </a:p>
        </p:txBody>
      </p:sp>
    </p:spTree>
    <p:extLst>
      <p:ext uri="{BB962C8B-B14F-4D97-AF65-F5344CB8AC3E}">
        <p14:creationId xmlns:p14="http://schemas.microsoft.com/office/powerpoint/2010/main" val="620104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75E77-278C-679F-2EB1-5325A47C92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81E7F4DF-E524-7F53-AD7E-403741819B4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8C595A20-52FB-2E88-9BC9-EC7D6A779E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BEA89C0-B16E-78B9-99FE-7DD872C72B41}"/>
              </a:ext>
            </a:extLst>
          </p:cNvPr>
          <p:cNvSpPr>
            <a:spLocks noGrp="1"/>
          </p:cNvSpPr>
          <p:nvPr>
            <p:ph type="dt" sz="half" idx="10"/>
          </p:nvPr>
        </p:nvSpPr>
        <p:spPr/>
        <p:txBody>
          <a:bodyPr/>
          <a:lstStyle/>
          <a:p>
            <a:fld id="{6F94B374-D6CC-4F6C-9018-443036F28D57}" type="datetimeFigureOut">
              <a:rPr lang="en-IN" smtClean="0"/>
              <a:t>12-03-2023</a:t>
            </a:fld>
            <a:endParaRPr lang="en-IN"/>
          </a:p>
        </p:txBody>
      </p:sp>
      <p:sp>
        <p:nvSpPr>
          <p:cNvPr id="6" name="Footer Placeholder 5">
            <a:extLst>
              <a:ext uri="{FF2B5EF4-FFF2-40B4-BE49-F238E27FC236}">
                <a16:creationId xmlns:a16="http://schemas.microsoft.com/office/drawing/2014/main" id="{28DE2809-B5F2-05EE-E7F3-CC818F8EE27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D9353DFA-CBB8-E702-5F16-D742AEA979A7}"/>
              </a:ext>
            </a:extLst>
          </p:cNvPr>
          <p:cNvSpPr>
            <a:spLocks noGrp="1"/>
          </p:cNvSpPr>
          <p:nvPr>
            <p:ph type="sldNum" sz="quarter" idx="12"/>
          </p:nvPr>
        </p:nvSpPr>
        <p:spPr/>
        <p:txBody>
          <a:bodyPr/>
          <a:lstStyle/>
          <a:p>
            <a:fld id="{1C80EBF1-F39A-4817-B1B5-ED5D21AD5392}" type="slidenum">
              <a:rPr lang="en-IN" smtClean="0"/>
              <a:t>‹#›</a:t>
            </a:fld>
            <a:endParaRPr lang="en-IN"/>
          </a:p>
        </p:txBody>
      </p:sp>
    </p:spTree>
    <p:extLst>
      <p:ext uri="{BB962C8B-B14F-4D97-AF65-F5344CB8AC3E}">
        <p14:creationId xmlns:p14="http://schemas.microsoft.com/office/powerpoint/2010/main" val="3725952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243583-0503-F3D9-DCC6-C5DD799767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3B1EEBD0-6F2E-78C1-BCC5-EE6DB6E46CD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376E9FD5-88CD-5359-E894-9868BFA4BF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FB9D82B-F252-D9B2-FE06-0C136ABB1DFC}"/>
              </a:ext>
            </a:extLst>
          </p:cNvPr>
          <p:cNvSpPr>
            <a:spLocks noGrp="1"/>
          </p:cNvSpPr>
          <p:nvPr>
            <p:ph type="dt" sz="half" idx="10"/>
          </p:nvPr>
        </p:nvSpPr>
        <p:spPr/>
        <p:txBody>
          <a:bodyPr/>
          <a:lstStyle/>
          <a:p>
            <a:fld id="{6F94B374-D6CC-4F6C-9018-443036F28D57}" type="datetimeFigureOut">
              <a:rPr lang="en-IN" smtClean="0"/>
              <a:t>12-03-2023</a:t>
            </a:fld>
            <a:endParaRPr lang="en-IN"/>
          </a:p>
        </p:txBody>
      </p:sp>
      <p:sp>
        <p:nvSpPr>
          <p:cNvPr id="6" name="Footer Placeholder 5">
            <a:extLst>
              <a:ext uri="{FF2B5EF4-FFF2-40B4-BE49-F238E27FC236}">
                <a16:creationId xmlns:a16="http://schemas.microsoft.com/office/drawing/2014/main" id="{169E58AA-361D-AEB0-981E-F80CB00D487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4F93B8F5-4EAA-AA7A-5CD0-28AA66A6637C}"/>
              </a:ext>
            </a:extLst>
          </p:cNvPr>
          <p:cNvSpPr>
            <a:spLocks noGrp="1"/>
          </p:cNvSpPr>
          <p:nvPr>
            <p:ph type="sldNum" sz="quarter" idx="12"/>
          </p:nvPr>
        </p:nvSpPr>
        <p:spPr/>
        <p:txBody>
          <a:bodyPr/>
          <a:lstStyle/>
          <a:p>
            <a:fld id="{1C80EBF1-F39A-4817-B1B5-ED5D21AD5392}" type="slidenum">
              <a:rPr lang="en-IN" smtClean="0"/>
              <a:t>‹#›</a:t>
            </a:fld>
            <a:endParaRPr lang="en-IN"/>
          </a:p>
        </p:txBody>
      </p:sp>
    </p:spTree>
    <p:extLst>
      <p:ext uri="{BB962C8B-B14F-4D97-AF65-F5344CB8AC3E}">
        <p14:creationId xmlns:p14="http://schemas.microsoft.com/office/powerpoint/2010/main" val="640747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586C310-CD18-87F7-A67E-C6658F8BB04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776DB0A3-E8F1-A3E3-B628-1EAC69E7A24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2B27FA6-3E98-7613-2B8A-005F5263A8C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94B374-D6CC-4F6C-9018-443036F28D57}" type="datetimeFigureOut">
              <a:rPr lang="en-IN" smtClean="0"/>
              <a:t>12-03-2023</a:t>
            </a:fld>
            <a:endParaRPr lang="en-IN"/>
          </a:p>
        </p:txBody>
      </p:sp>
      <p:sp>
        <p:nvSpPr>
          <p:cNvPr id="5" name="Footer Placeholder 4">
            <a:extLst>
              <a:ext uri="{FF2B5EF4-FFF2-40B4-BE49-F238E27FC236}">
                <a16:creationId xmlns:a16="http://schemas.microsoft.com/office/drawing/2014/main" id="{AA91D532-2BEC-93F2-2FEF-60273F81976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CB29F123-93D3-9892-879E-39B9771A082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80EBF1-F39A-4817-B1B5-ED5D21AD5392}" type="slidenum">
              <a:rPr lang="en-IN" smtClean="0"/>
              <a:t>‹#›</a:t>
            </a:fld>
            <a:endParaRPr lang="en-IN"/>
          </a:p>
        </p:txBody>
      </p:sp>
    </p:spTree>
    <p:extLst>
      <p:ext uri="{BB962C8B-B14F-4D97-AF65-F5344CB8AC3E}">
        <p14:creationId xmlns:p14="http://schemas.microsoft.com/office/powerpoint/2010/main" val="8172497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my.clevelandclinic.org/health/diseases/7314-gas-and-gas-pain" TargetMode="External"/><Relationship Id="rId3" Type="http://schemas.openxmlformats.org/officeDocument/2006/relationships/hyperlink" Target="https://my.clevelandclinic.org/health/drugs/20178-ursodeoxycholic-acid-ursodiol-capsules-or-tablets" TargetMode="External"/><Relationship Id="rId7" Type="http://schemas.openxmlformats.org/officeDocument/2006/relationships/hyperlink" Target="https://my.clevelandclinic.org/health/treatments/22552-laparoscopic-surgery" TargetMode="External"/><Relationship Id="rId2" Type="http://schemas.openxmlformats.org/officeDocument/2006/relationships/hyperlink" Target="https://my.clevelandclinic.org/health/treatments/21614-gallbladder-removal" TargetMode="External"/><Relationship Id="rId1" Type="http://schemas.openxmlformats.org/officeDocument/2006/relationships/slideLayout" Target="../slideLayouts/slideLayout2.xml"/><Relationship Id="rId6" Type="http://schemas.openxmlformats.org/officeDocument/2006/relationships/hyperlink" Target="https://my.clevelandclinic.org/health/treatments/7017-laparoscopic-cholecystectomy-gallbladder-removal" TargetMode="External"/><Relationship Id="rId11" Type="http://schemas.openxmlformats.org/officeDocument/2006/relationships/hyperlink" Target="https://my.clevelandclinic.org/health/diseases/4108-diarrhea" TargetMode="External"/><Relationship Id="rId5" Type="http://schemas.openxmlformats.org/officeDocument/2006/relationships/hyperlink" Target="https://my.clevelandclinic.org/health/treatments/4819-laparoscopy" TargetMode="External"/><Relationship Id="rId10" Type="http://schemas.openxmlformats.org/officeDocument/2006/relationships/hyperlink" Target="https://my.clevelandclinic.org/health/symptoms/7316-indigestion-dyspepsia" TargetMode="External"/><Relationship Id="rId4" Type="http://schemas.openxmlformats.org/officeDocument/2006/relationships/hyperlink" Target="https://my.clevelandclinic.org/health/articles/ercp-endoscopic-retrograde-cholangiopancreatography" TargetMode="External"/><Relationship Id="rId9" Type="http://schemas.openxmlformats.org/officeDocument/2006/relationships/hyperlink" Target="https://my.clevelandclinic.org/health/articles/7041-the-structure-and-function-of-the-digestive-system"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y.clevelandclinic.org/health/articles/17290-omega-3-fatty-acids" TargetMode="External"/><Relationship Id="rId2" Type="http://schemas.openxmlformats.org/officeDocument/2006/relationships/hyperlink" Target="https://my.clevelandclinic.org/health/articles/16867-cholesterol--nutrition-tlc"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mayoclinic.org/diseases-conditions/cholecystitis/symptoms-causes/syc-20364867"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medindia.net/patients/patientinfo/biliary-cirrhosis.htm" TargetMode="External"/><Relationship Id="rId2" Type="http://schemas.openxmlformats.org/officeDocument/2006/relationships/hyperlink" Target="https://www.medindia.net/patients/patientinfo/jaundice.ht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medindia.net/patientinfo/graft-versus-host-disease.htm" TargetMode="External"/><Relationship Id="rId2" Type="http://schemas.openxmlformats.org/officeDocument/2006/relationships/hyperlink" Target="https://www.medindia.net/patients/patientinfo/galactosemia.htm" TargetMode="External"/><Relationship Id="rId1" Type="http://schemas.openxmlformats.org/officeDocument/2006/relationships/slideLayout" Target="../slideLayouts/slideLayout2.xml"/><Relationship Id="rId4" Type="http://schemas.openxmlformats.org/officeDocument/2006/relationships/hyperlink" Target="https://www.medindia.net/patients/patientinfo/cystic-fibrosis.htm"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medindia.net/patients/patientinfo/bile-duct-cancer.htm" TargetMode="External"/><Relationship Id="rId2" Type="http://schemas.openxmlformats.org/officeDocument/2006/relationships/hyperlink" Target="https://www.medindia.net/patientinfo/biliary-atresia.htm"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medindia.net/patients/patientinfo/itchy-skin.htm"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my.clevelandclinic.org/health/diseases/17179-liver-disease" TargetMode="External"/><Relationship Id="rId13" Type="http://schemas.openxmlformats.org/officeDocument/2006/relationships/hyperlink" Target="https://my.clevelandclinic.org/health/diseases/15796-biliary-stricture" TargetMode="External"/><Relationship Id="rId3" Type="http://schemas.openxmlformats.org/officeDocument/2006/relationships/hyperlink" Target="https://my.clevelandclinic.org/health/articles/21481-liver" TargetMode="External"/><Relationship Id="rId7" Type="http://schemas.openxmlformats.org/officeDocument/2006/relationships/hyperlink" Target="https://my.clevelandclinic.org/health/diseases/15265-gallbladder-swelling--inflammation-cholecystitis" TargetMode="External"/><Relationship Id="rId12" Type="http://schemas.openxmlformats.org/officeDocument/2006/relationships/hyperlink" Target="https://my.clevelandclinic.org/health/diseases/17715-primary-biliary-cholangitis-pbc-" TargetMode="External"/><Relationship Id="rId2" Type="http://schemas.openxmlformats.org/officeDocument/2006/relationships/hyperlink" Target="https://my.clevelandclinic.org/health/body/24523-bile-duct" TargetMode="External"/><Relationship Id="rId1" Type="http://schemas.openxmlformats.org/officeDocument/2006/relationships/slideLayout" Target="../slideLayouts/slideLayout2.xml"/><Relationship Id="rId6" Type="http://schemas.openxmlformats.org/officeDocument/2006/relationships/hyperlink" Target="https://my.clevelandclinic.org/health/diseases/22976-gallbladder-disease" TargetMode="External"/><Relationship Id="rId11" Type="http://schemas.openxmlformats.org/officeDocument/2006/relationships/hyperlink" Target="https://my.clevelandclinic.org/health/diseases/8103-pancreatitis" TargetMode="External"/><Relationship Id="rId5" Type="http://schemas.openxmlformats.org/officeDocument/2006/relationships/hyperlink" Target="https://my.clevelandclinic.org/health/body/21743-pancreas" TargetMode="External"/><Relationship Id="rId15" Type="http://schemas.openxmlformats.org/officeDocument/2006/relationships/hyperlink" Target="https://my.clevelandclinic.org/health/diseases/22722-malabsorption" TargetMode="External"/><Relationship Id="rId10" Type="http://schemas.openxmlformats.org/officeDocument/2006/relationships/hyperlink" Target="https://my.clevelandclinic.org/health/diseases/22982-gallstone-pancreatitis" TargetMode="External"/><Relationship Id="rId4" Type="http://schemas.openxmlformats.org/officeDocument/2006/relationships/hyperlink" Target="https://my.clevelandclinic.org/health/body/22135-small-intestine" TargetMode="External"/><Relationship Id="rId9" Type="http://schemas.openxmlformats.org/officeDocument/2006/relationships/hyperlink" Target="https://my.clevelandclinic.org/health/diseases/15572-cirrhosis-of-the-liver" TargetMode="External"/><Relationship Id="rId14" Type="http://schemas.openxmlformats.org/officeDocument/2006/relationships/hyperlink" Target="https://my.clevelandclinic.org/health/diseases/15367-adult-jaundice"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y.clevelandclinic.org/health/diseases/11209-weight-control-and-obesity" TargetMode="External"/><Relationship Id="rId2" Type="http://schemas.openxmlformats.org/officeDocument/2006/relationships/hyperlink" Target="https://my.clevelandclinic.org/health/diseases/21656-hyperlipidemia" TargetMode="External"/><Relationship Id="rId1" Type="http://schemas.openxmlformats.org/officeDocument/2006/relationships/slideLayout" Target="../slideLayouts/slideLayout2.xml"/><Relationship Id="rId4" Type="http://schemas.openxmlformats.org/officeDocument/2006/relationships/hyperlink" Target="https://my.clevelandclinic.org/health/diseases/7104-diabetes-mellitus-an-overview"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my.clevelandclinic.org/health/diseases/22363-high-estrogen" TargetMode="External"/><Relationship Id="rId7" Type="http://schemas.openxmlformats.org/officeDocument/2006/relationships/hyperlink" Target="https://my.clevelandclinic.org/health/treatments/15245-hormone-therapy-for-menopause-symptoms" TargetMode="External"/><Relationship Id="rId2" Type="http://schemas.openxmlformats.org/officeDocument/2006/relationships/hyperlink" Target="https://my.clevelandclinic.org/health/body/22353-estrogen" TargetMode="External"/><Relationship Id="rId1" Type="http://schemas.openxmlformats.org/officeDocument/2006/relationships/slideLayout" Target="../slideLayouts/slideLayout2.xml"/><Relationship Id="rId6" Type="http://schemas.openxmlformats.org/officeDocument/2006/relationships/hyperlink" Target="https://my.clevelandclinic.org/health/diseases/21841-menopause" TargetMode="External"/><Relationship Id="rId5" Type="http://schemas.openxmlformats.org/officeDocument/2006/relationships/hyperlink" Target="https://my.clevelandclinic.org/health/diseases/22354-low-estrogen" TargetMode="External"/><Relationship Id="rId4" Type="http://schemas.openxmlformats.org/officeDocument/2006/relationships/hyperlink" Target="https://my.clevelandclinic.org/health/articles/10132-normal-menstruation"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my.clevelandclinic.org/health/symptoms/8106-nausea--vomiting" TargetMode="External"/><Relationship Id="rId2" Type="http://schemas.openxmlformats.org/officeDocument/2006/relationships/hyperlink" Target="https://my.clevelandclinic.org/health/symptoms/23355-gallbladder-pain"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my.clevelandclinic.org/health/diagnostics/21992-fluoroscopy" TargetMode="External"/><Relationship Id="rId3" Type="http://schemas.openxmlformats.org/officeDocument/2006/relationships/hyperlink" Target="https://my.clevelandclinic.org/health/diagnostics/4994-abdominal-ultrasound" TargetMode="External"/><Relationship Id="rId7" Type="http://schemas.openxmlformats.org/officeDocument/2006/relationships/hyperlink" Target="https://my.clevelandclinic.org/health/diagnostics/22549-esophagogastroduodenoscopy-egd-test" TargetMode="External"/><Relationship Id="rId2" Type="http://schemas.openxmlformats.org/officeDocument/2006/relationships/hyperlink" Target="https://my.clevelandclinic.org/health/treatments/4995-your-ultrasound-test" TargetMode="External"/><Relationship Id="rId1" Type="http://schemas.openxmlformats.org/officeDocument/2006/relationships/slideLayout" Target="../slideLayouts/slideLayout2.xml"/><Relationship Id="rId6" Type="http://schemas.openxmlformats.org/officeDocument/2006/relationships/hyperlink" Target="https://my.clevelandclinic.org/health/diagnostics/4951-ercp-endoscopic-retrograde-cholangiopancreatography" TargetMode="External"/><Relationship Id="rId5" Type="http://schemas.openxmlformats.org/officeDocument/2006/relationships/hyperlink" Target="https://my.clevelandclinic.org/health/diagnostics/4876-magnetic-resonance-imaging-mri" TargetMode="External"/><Relationship Id="rId4" Type="http://schemas.openxmlformats.org/officeDocument/2006/relationships/hyperlink" Target="https://my.clevelandclinic.org/health/diagnostics/24457-magnetic-resonance-cholangiopancreatography-mrcp"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D9130E-FC6C-AD77-9DF7-D7AAABC2908D}"/>
              </a:ext>
            </a:extLst>
          </p:cNvPr>
          <p:cNvSpPr>
            <a:spLocks noGrp="1"/>
          </p:cNvSpPr>
          <p:nvPr>
            <p:ph type="ctrTitle"/>
          </p:nvPr>
        </p:nvSpPr>
        <p:spPr/>
        <p:txBody>
          <a:bodyPr/>
          <a:lstStyle/>
          <a:p>
            <a:endParaRPr lang="en-IN"/>
          </a:p>
        </p:txBody>
      </p:sp>
      <p:sp>
        <p:nvSpPr>
          <p:cNvPr id="3" name="Subtitle 2">
            <a:extLst>
              <a:ext uri="{FF2B5EF4-FFF2-40B4-BE49-F238E27FC236}">
                <a16:creationId xmlns:a16="http://schemas.microsoft.com/office/drawing/2014/main" id="{5EA1479B-4F2C-0A01-49B7-BDBBC0B5165B}"/>
              </a:ext>
            </a:extLst>
          </p:cNvPr>
          <p:cNvSpPr>
            <a:spLocks noGrp="1"/>
          </p:cNvSpPr>
          <p:nvPr>
            <p:ph type="subTitle" idx="1"/>
          </p:nvPr>
        </p:nvSpPr>
        <p:spPr/>
        <p:txBody>
          <a:bodyPr/>
          <a:lstStyle/>
          <a:p>
            <a:endParaRPr lang="en-IN" dirty="0"/>
          </a:p>
        </p:txBody>
      </p:sp>
    </p:spTree>
    <p:extLst>
      <p:ext uri="{BB962C8B-B14F-4D97-AF65-F5344CB8AC3E}">
        <p14:creationId xmlns:p14="http://schemas.microsoft.com/office/powerpoint/2010/main" val="9102869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527D2-31A9-E6FE-5D68-07ABF8CE91D9}"/>
              </a:ext>
            </a:extLst>
          </p:cNvPr>
          <p:cNvSpPr>
            <a:spLocks noGrp="1"/>
          </p:cNvSpPr>
          <p:nvPr>
            <p:ph type="title"/>
          </p:nvPr>
        </p:nvSpPr>
        <p:spPr>
          <a:xfrm>
            <a:off x="345233" y="261257"/>
            <a:ext cx="11439330" cy="6662057"/>
          </a:xfrm>
        </p:spPr>
        <p:txBody>
          <a:bodyPr>
            <a:noAutofit/>
          </a:bodyPr>
          <a:lstStyle/>
          <a:p>
            <a:pPr algn="l"/>
            <a:r>
              <a:rPr lang="en-IN" sz="1200" b="1" i="0" dirty="0">
                <a:solidFill>
                  <a:srgbClr val="343536"/>
                </a:solidFill>
                <a:effectLst/>
                <a:latin typeface="Source Sans Pro" panose="020B0503030403020204" pitchFamily="34" charset="0"/>
              </a:rPr>
              <a:t>Does cholelithiasis require surgery?</a:t>
            </a:r>
            <a:r>
              <a:rPr lang="en-US" sz="1200" b="0" i="0" dirty="0">
                <a:solidFill>
                  <a:srgbClr val="343536"/>
                </a:solidFill>
                <a:effectLst/>
                <a:latin typeface="Source Sans Pro" panose="020B0503030403020204" pitchFamily="34" charset="0"/>
              </a:rPr>
              <a:t> Most people with gallstones will never need treatment. But if your gallstones cause problems, your healthcare provider will want to remove them. Usually, they will want to remove all of your gallstones, even if only one of them is currently causing trouble. If a blockage happens once, it’s likely to happen again. The risk isn’t worth waiting around for.</a:t>
            </a:r>
            <a:br>
              <a:rPr lang="en-US" sz="1200" b="0" i="0" dirty="0">
                <a:solidFill>
                  <a:srgbClr val="343536"/>
                </a:solidFill>
                <a:effectLst/>
                <a:latin typeface="Source Sans Pro" panose="020B0503030403020204" pitchFamily="34" charset="0"/>
              </a:rPr>
            </a:br>
            <a:r>
              <a:rPr lang="en-US" sz="1200" b="0" i="0" dirty="0">
                <a:solidFill>
                  <a:srgbClr val="343536"/>
                </a:solidFill>
                <a:effectLst/>
                <a:latin typeface="Source Sans Pro" panose="020B0503030403020204" pitchFamily="34" charset="0"/>
              </a:rPr>
              <a:t>Since there’s no way to access the gallstones inside your gallbladder without removing it, the standard treatment for problematic gallstones is to </a:t>
            </a:r>
            <a:r>
              <a:rPr lang="en-US" sz="1200" b="0" i="0" u="none" strike="noStrike" dirty="0">
                <a:solidFill>
                  <a:srgbClr val="007BC2"/>
                </a:solidFill>
                <a:effectLst/>
                <a:latin typeface="Source Sans Pro" panose="020B0503030403020204" pitchFamily="34" charset="0"/>
                <a:hlinkClick r:id="rId2"/>
              </a:rPr>
              <a:t>remove the gallbladder</a:t>
            </a:r>
            <a:r>
              <a:rPr lang="en-US" sz="1200" b="0" i="0" dirty="0">
                <a:solidFill>
                  <a:srgbClr val="343536"/>
                </a:solidFill>
                <a:effectLst/>
                <a:latin typeface="Source Sans Pro" panose="020B0503030403020204" pitchFamily="34" charset="0"/>
              </a:rPr>
              <a:t> entirely. This is a minor surgery, and you can live well without a gallbladder. If you have gallstones in your bile ducts, your healthcare provider will have to remove those separately as well.</a:t>
            </a:r>
            <a:br>
              <a:rPr lang="en-US" sz="1200" b="0" i="0" dirty="0">
                <a:solidFill>
                  <a:srgbClr val="343536"/>
                </a:solidFill>
                <a:effectLst/>
                <a:latin typeface="Source Sans Pro" panose="020B0503030403020204" pitchFamily="34" charset="0"/>
              </a:rPr>
            </a:br>
            <a:r>
              <a:rPr lang="en-US" sz="1200" b="1" i="0" dirty="0">
                <a:solidFill>
                  <a:srgbClr val="343536"/>
                </a:solidFill>
                <a:effectLst/>
                <a:latin typeface="Source Sans Pro" panose="020B0503030403020204" pitchFamily="34" charset="0"/>
              </a:rPr>
              <a:t>Can gallstones go away without surgery?</a:t>
            </a:r>
            <a:br>
              <a:rPr lang="en-US" sz="1200" b="1" i="0" dirty="0">
                <a:solidFill>
                  <a:srgbClr val="343536"/>
                </a:solidFill>
                <a:effectLst/>
                <a:latin typeface="Source Sans Pro" panose="020B0503030403020204" pitchFamily="34" charset="0"/>
              </a:rPr>
            </a:br>
            <a:r>
              <a:rPr lang="en-US" sz="1200" b="0" i="0" dirty="0">
                <a:solidFill>
                  <a:srgbClr val="343536"/>
                </a:solidFill>
                <a:effectLst/>
                <a:latin typeface="Source Sans Pro" panose="020B0503030403020204" pitchFamily="34" charset="0"/>
              </a:rPr>
              <a:t>Gallstones in your bile ducts that aren’t stuck can successfully pass through them and into your intestines. You can pass them out through your poop. That's a lucky scenario, but in general, you don’t want to risk having gallstones in your bile ducts in the first place. If they don’t pass all the way out of you, they will only grow bigger over time.</a:t>
            </a:r>
            <a:br>
              <a:rPr lang="en-US" sz="1200" b="0" i="0" dirty="0">
                <a:solidFill>
                  <a:srgbClr val="343536"/>
                </a:solidFill>
                <a:effectLst/>
                <a:latin typeface="Source Sans Pro" panose="020B0503030403020204" pitchFamily="34" charset="0"/>
              </a:rPr>
            </a:br>
            <a:r>
              <a:rPr lang="en-US" sz="1200" b="0" i="0" dirty="0">
                <a:solidFill>
                  <a:srgbClr val="343536"/>
                </a:solidFill>
                <a:effectLst/>
                <a:latin typeface="Source Sans Pro" panose="020B0503030403020204" pitchFamily="34" charset="0"/>
              </a:rPr>
              <a:t>There are some </a:t>
            </a:r>
            <a:r>
              <a:rPr lang="en-US" sz="1200" b="0" i="0" u="none" strike="noStrike" dirty="0">
                <a:solidFill>
                  <a:srgbClr val="007BC2"/>
                </a:solidFill>
                <a:effectLst/>
                <a:latin typeface="Source Sans Pro" panose="020B0503030403020204" pitchFamily="34" charset="0"/>
                <a:hlinkClick r:id="rId3"/>
              </a:rPr>
              <a:t>medications</a:t>
            </a:r>
            <a:r>
              <a:rPr lang="en-US" sz="1200" b="0" i="0" dirty="0">
                <a:solidFill>
                  <a:srgbClr val="343536"/>
                </a:solidFill>
                <a:effectLst/>
                <a:latin typeface="Source Sans Pro" panose="020B0503030403020204" pitchFamily="34" charset="0"/>
              </a:rPr>
              <a:t> that can help to dissolve smaller gallstones. These take many months to work, so they aren’t the most practical option for people experiencing symptoms. But they offer an alternative for people who may not be in a safe health condition for surgery. They may also be practical for people who have gallstones but don’t have symptoms yet.</a:t>
            </a:r>
            <a:br>
              <a:rPr lang="en-US" sz="1200" b="0" i="0" dirty="0">
                <a:solidFill>
                  <a:srgbClr val="343536"/>
                </a:solidFill>
                <a:effectLst/>
                <a:latin typeface="Source Sans Pro" panose="020B0503030403020204" pitchFamily="34" charset="0"/>
              </a:rPr>
            </a:br>
            <a:r>
              <a:rPr lang="en-US" sz="1200" b="1" i="0" dirty="0">
                <a:solidFill>
                  <a:srgbClr val="343536"/>
                </a:solidFill>
                <a:effectLst/>
                <a:latin typeface="Source Sans Pro" panose="020B0503030403020204" pitchFamily="34" charset="0"/>
              </a:rPr>
              <a:t>How are gallstones removed?</a:t>
            </a:r>
            <a:br>
              <a:rPr lang="en-US" sz="1200" b="1" i="0" dirty="0">
                <a:solidFill>
                  <a:srgbClr val="343536"/>
                </a:solidFill>
                <a:effectLst/>
                <a:latin typeface="Source Sans Pro" panose="020B0503030403020204" pitchFamily="34" charset="0"/>
              </a:rPr>
            </a:br>
            <a:r>
              <a:rPr lang="en-US" sz="1200" b="0" i="0" dirty="0">
                <a:solidFill>
                  <a:srgbClr val="343536"/>
                </a:solidFill>
                <a:effectLst/>
                <a:latin typeface="Source Sans Pro" panose="020B0503030403020204" pitchFamily="34" charset="0"/>
              </a:rPr>
              <a:t>There are a few different ways to remove gallstones.</a:t>
            </a:r>
            <a:br>
              <a:rPr lang="en-US" sz="1200" b="0" i="0" dirty="0">
                <a:solidFill>
                  <a:srgbClr val="343536"/>
                </a:solidFill>
                <a:effectLst/>
                <a:latin typeface="Source Sans Pro" panose="020B0503030403020204" pitchFamily="34" charset="0"/>
              </a:rPr>
            </a:br>
            <a:r>
              <a:rPr lang="en-US" sz="1200" b="1" i="0" dirty="0">
                <a:solidFill>
                  <a:srgbClr val="343536"/>
                </a:solidFill>
                <a:effectLst/>
                <a:latin typeface="Source Sans Pro" panose="020B0503030403020204" pitchFamily="34" charset="0"/>
              </a:rPr>
              <a:t>Endoscopy</a:t>
            </a:r>
            <a:br>
              <a:rPr lang="en-US" sz="1200" b="1" i="0" dirty="0">
                <a:solidFill>
                  <a:srgbClr val="343536"/>
                </a:solidFill>
                <a:effectLst/>
                <a:latin typeface="Source Sans Pro" panose="020B0503030403020204" pitchFamily="34" charset="0"/>
              </a:rPr>
            </a:br>
            <a:r>
              <a:rPr lang="en-US" sz="1200" b="0" i="0" dirty="0">
                <a:solidFill>
                  <a:srgbClr val="343536"/>
                </a:solidFill>
                <a:effectLst/>
                <a:latin typeface="Source Sans Pro" panose="020B0503030403020204" pitchFamily="34" charset="0"/>
              </a:rPr>
              <a:t>Gallstones in your bile ducts are removed by endoscopy (</a:t>
            </a:r>
            <a:r>
              <a:rPr lang="en-US" sz="1200" b="0" i="0" u="none" strike="noStrike" dirty="0">
                <a:solidFill>
                  <a:srgbClr val="007BC2"/>
                </a:solidFill>
                <a:effectLst/>
                <a:latin typeface="Source Sans Pro" panose="020B0503030403020204" pitchFamily="34" charset="0"/>
                <a:hlinkClick r:id="rId4"/>
              </a:rPr>
              <a:t>ERCP</a:t>
            </a:r>
            <a:r>
              <a:rPr lang="en-US" sz="1200" b="0" i="0" dirty="0">
                <a:solidFill>
                  <a:srgbClr val="343536"/>
                </a:solidFill>
                <a:effectLst/>
                <a:latin typeface="Source Sans Pro" panose="020B0503030403020204" pitchFamily="34" charset="0"/>
              </a:rPr>
              <a:t>). This doesn’t require any incisions. The gallstones come out through the long tube that’s been passed down your throat. Gallstones in your gallbladder are removed by removing the gallbladder (cholecystectomy). This can usually be done by </a:t>
            </a:r>
            <a:r>
              <a:rPr lang="en-US" sz="1200" b="0" i="0" u="none" strike="noStrike" dirty="0">
                <a:solidFill>
                  <a:srgbClr val="007BC2"/>
                </a:solidFill>
                <a:effectLst/>
                <a:latin typeface="Source Sans Pro" panose="020B0503030403020204" pitchFamily="34" charset="0"/>
                <a:hlinkClick r:id="rId5"/>
              </a:rPr>
              <a:t>laparoscopy</a:t>
            </a:r>
            <a:r>
              <a:rPr lang="en-US" sz="1200" b="0" i="0" dirty="0">
                <a:solidFill>
                  <a:srgbClr val="343536"/>
                </a:solidFill>
                <a:effectLst/>
                <a:latin typeface="Source Sans Pro" panose="020B0503030403020204" pitchFamily="34" charset="0"/>
              </a:rPr>
              <a:t>, a minimally-invasive surgery technique.</a:t>
            </a:r>
            <a:br>
              <a:rPr lang="en-US" sz="1200" b="0" i="0" dirty="0">
                <a:solidFill>
                  <a:srgbClr val="343536"/>
                </a:solidFill>
                <a:effectLst/>
                <a:latin typeface="Source Sans Pro" panose="020B0503030403020204" pitchFamily="34" charset="0"/>
              </a:rPr>
            </a:br>
            <a:r>
              <a:rPr lang="en-US" sz="1200" b="1" i="0" dirty="0">
                <a:solidFill>
                  <a:srgbClr val="343536"/>
                </a:solidFill>
                <a:effectLst/>
                <a:latin typeface="Source Sans Pro" panose="020B0503030403020204" pitchFamily="34" charset="0"/>
              </a:rPr>
              <a:t>Laparoscopy</a:t>
            </a:r>
            <a:br>
              <a:rPr lang="en-US" sz="1200" b="1" i="0" dirty="0">
                <a:solidFill>
                  <a:srgbClr val="343536"/>
                </a:solidFill>
                <a:effectLst/>
                <a:latin typeface="Source Sans Pro" panose="020B0503030403020204" pitchFamily="34" charset="0"/>
              </a:rPr>
            </a:br>
            <a:r>
              <a:rPr lang="en-US" sz="1200" b="0" i="0" dirty="0">
                <a:solidFill>
                  <a:srgbClr val="343536"/>
                </a:solidFill>
                <a:effectLst/>
                <a:latin typeface="Source Sans Pro" panose="020B0503030403020204" pitchFamily="34" charset="0"/>
              </a:rPr>
              <a:t>A </a:t>
            </a:r>
            <a:r>
              <a:rPr lang="en-US" sz="1200" b="0" i="0" u="none" strike="noStrike" dirty="0">
                <a:solidFill>
                  <a:srgbClr val="007BC2"/>
                </a:solidFill>
                <a:effectLst/>
                <a:latin typeface="Source Sans Pro" panose="020B0503030403020204" pitchFamily="34" charset="0"/>
                <a:hlinkClick r:id="rId6"/>
              </a:rPr>
              <a:t>laparoscopic cholecystectomy</a:t>
            </a:r>
            <a:r>
              <a:rPr lang="en-US" sz="1200" b="0" i="0" dirty="0">
                <a:solidFill>
                  <a:srgbClr val="343536"/>
                </a:solidFill>
                <a:effectLst/>
                <a:latin typeface="Source Sans Pro" panose="020B0503030403020204" pitchFamily="34" charset="0"/>
              </a:rPr>
              <a:t> uses small, “keyhole incisions” in your abdomen to operate with the aid of a small camera called a laparoscope. Your surgeon inserts the laparoscope through one keyhole and removes your gallbladder through another. Smaller incisions make for less post-operative pain and a faster recovery time than conventional, “open” surgery.</a:t>
            </a:r>
            <a:br>
              <a:rPr lang="en-US" sz="1200" b="0" i="0" dirty="0">
                <a:solidFill>
                  <a:srgbClr val="343536"/>
                </a:solidFill>
                <a:effectLst/>
                <a:latin typeface="Source Sans Pro" panose="020B0503030403020204" pitchFamily="34" charset="0"/>
              </a:rPr>
            </a:br>
            <a:r>
              <a:rPr lang="en-US" sz="1200" b="1" i="0" dirty="0">
                <a:solidFill>
                  <a:srgbClr val="343536"/>
                </a:solidFill>
                <a:effectLst/>
                <a:latin typeface="Source Sans Pro" panose="020B0503030403020204" pitchFamily="34" charset="0"/>
              </a:rPr>
              <a:t>Open surgery</a:t>
            </a:r>
            <a:br>
              <a:rPr lang="en-US" sz="1200" b="1" i="0" dirty="0">
                <a:solidFill>
                  <a:srgbClr val="343536"/>
                </a:solidFill>
                <a:effectLst/>
                <a:latin typeface="Source Sans Pro" panose="020B0503030403020204" pitchFamily="34" charset="0"/>
              </a:rPr>
            </a:br>
            <a:r>
              <a:rPr lang="en-US" sz="1200" b="0" i="0" dirty="0">
                <a:solidFill>
                  <a:srgbClr val="343536"/>
                </a:solidFill>
                <a:effectLst/>
                <a:latin typeface="Source Sans Pro" panose="020B0503030403020204" pitchFamily="34" charset="0"/>
              </a:rPr>
              <a:t>Some people may have more complicated conditions that require open surgery to manage. If you have open surgery, you’ll have a longer hospital stay afterward and a longer recovery at home for your larger incision. Some laparoscopic cholecystectomies may need to convert to open surgery if your surgeon runs into complications during the procedure.</a:t>
            </a:r>
            <a:br>
              <a:rPr lang="en-US" sz="1200" b="0" i="0" dirty="0">
                <a:solidFill>
                  <a:srgbClr val="343536"/>
                </a:solidFill>
                <a:effectLst/>
                <a:latin typeface="Source Sans Pro" panose="020B0503030403020204" pitchFamily="34" charset="0"/>
              </a:rPr>
            </a:br>
            <a:r>
              <a:rPr lang="en-US" sz="1200" b="1" i="0" dirty="0">
                <a:solidFill>
                  <a:srgbClr val="343536"/>
                </a:solidFill>
                <a:effectLst/>
                <a:latin typeface="Source Sans Pro" panose="020B0503030403020204" pitchFamily="34" charset="0"/>
              </a:rPr>
              <a:t>What are the complications or side effects of gallstone surgery?</a:t>
            </a:r>
            <a:br>
              <a:rPr lang="en-US" sz="1200" b="1" i="0" dirty="0">
                <a:solidFill>
                  <a:srgbClr val="343536"/>
                </a:solidFill>
                <a:effectLst/>
                <a:latin typeface="Source Sans Pro" panose="020B0503030403020204" pitchFamily="34" charset="0"/>
              </a:rPr>
            </a:br>
            <a:r>
              <a:rPr lang="en-US" sz="1200" b="0" i="0" dirty="0">
                <a:solidFill>
                  <a:srgbClr val="343536"/>
                </a:solidFill>
                <a:effectLst/>
                <a:latin typeface="Source Sans Pro" panose="020B0503030403020204" pitchFamily="34" charset="0"/>
              </a:rPr>
              <a:t>After </a:t>
            </a:r>
            <a:r>
              <a:rPr lang="en-US" sz="1200" b="0" i="0" u="none" strike="noStrike" dirty="0">
                <a:solidFill>
                  <a:srgbClr val="007BC2"/>
                </a:solidFill>
                <a:effectLst/>
                <a:latin typeface="Source Sans Pro" panose="020B0503030403020204" pitchFamily="34" charset="0"/>
                <a:hlinkClick r:id="rId7"/>
              </a:rPr>
              <a:t>laparoscopic surgery,</a:t>
            </a:r>
            <a:r>
              <a:rPr lang="en-US" sz="1200" b="0" i="0" dirty="0">
                <a:solidFill>
                  <a:srgbClr val="343536"/>
                </a:solidFill>
                <a:effectLst/>
                <a:latin typeface="Source Sans Pro" panose="020B0503030403020204" pitchFamily="34" charset="0"/>
              </a:rPr>
              <a:t> you may have some abdominal </a:t>
            </a:r>
            <a:r>
              <a:rPr lang="en-US" sz="1200" b="0" i="0" u="none" strike="noStrike" dirty="0">
                <a:solidFill>
                  <a:srgbClr val="007BC2"/>
                </a:solidFill>
                <a:effectLst/>
                <a:latin typeface="Source Sans Pro" panose="020B0503030403020204" pitchFamily="34" charset="0"/>
                <a:hlinkClick r:id="rId8"/>
              </a:rPr>
              <a:t>gas and gas pain</a:t>
            </a:r>
            <a:r>
              <a:rPr lang="en-US" sz="1200" b="0" i="0" dirty="0">
                <a:solidFill>
                  <a:srgbClr val="343536"/>
                </a:solidFill>
                <a:effectLst/>
                <a:latin typeface="Source Sans Pro" panose="020B0503030403020204" pitchFamily="34" charset="0"/>
              </a:rPr>
              <a:t>. You can have this after ERCP too. Both methods pump gas into your organs to expand them and help them show up better in images. It will pass in a day or so. Complications during the operation are rare but include bleeding, infection, and injury to nearby organs.</a:t>
            </a:r>
            <a:br>
              <a:rPr lang="en-US" sz="1200" b="0" i="0" dirty="0">
                <a:solidFill>
                  <a:srgbClr val="343536"/>
                </a:solidFill>
                <a:effectLst/>
                <a:latin typeface="Source Sans Pro" panose="020B0503030403020204" pitchFamily="34" charset="0"/>
              </a:rPr>
            </a:br>
            <a:r>
              <a:rPr lang="en-US" sz="1200" b="1" i="0" dirty="0">
                <a:solidFill>
                  <a:srgbClr val="343536"/>
                </a:solidFill>
                <a:effectLst/>
                <a:latin typeface="Source Sans Pro" panose="020B0503030403020204" pitchFamily="34" charset="0"/>
              </a:rPr>
              <a:t>How long is the recovery from gallstone surgery?</a:t>
            </a:r>
            <a:br>
              <a:rPr lang="en-US" sz="1200" b="1" i="0" dirty="0">
                <a:solidFill>
                  <a:srgbClr val="343536"/>
                </a:solidFill>
                <a:effectLst/>
                <a:latin typeface="Source Sans Pro" panose="020B0503030403020204" pitchFamily="34" charset="0"/>
              </a:rPr>
            </a:br>
            <a:r>
              <a:rPr lang="en-US" sz="1200" b="0" i="0" dirty="0">
                <a:solidFill>
                  <a:srgbClr val="343536"/>
                </a:solidFill>
                <a:effectLst/>
                <a:latin typeface="Source Sans Pro" panose="020B0503030403020204" pitchFamily="34" charset="0"/>
              </a:rPr>
              <a:t>If you have a laparoscopic cholecystectomy, you can be home within 24 hours. You can recover in about two weeks. If you have open surgery, you’ll need to stay in the hospital for three to five days afterward. Your recovery at home will be six to eight weeks. Your digestive system may take two to eight weeks to adjust after the operation.</a:t>
            </a:r>
            <a:br>
              <a:rPr lang="en-US" sz="1200" b="0" i="0" dirty="0">
                <a:solidFill>
                  <a:srgbClr val="343536"/>
                </a:solidFill>
                <a:effectLst/>
                <a:latin typeface="Source Sans Pro" panose="020B0503030403020204" pitchFamily="34" charset="0"/>
              </a:rPr>
            </a:br>
            <a:r>
              <a:rPr lang="en-US" sz="1200" b="1" i="0" dirty="0">
                <a:solidFill>
                  <a:srgbClr val="343536"/>
                </a:solidFill>
                <a:effectLst/>
                <a:latin typeface="Source Sans Pro" panose="020B0503030403020204" pitchFamily="34" charset="0"/>
              </a:rPr>
              <a:t>What happens when you don’t have a gallbladder anymore?</a:t>
            </a:r>
            <a:br>
              <a:rPr lang="en-US" sz="1200" b="1" i="0" dirty="0">
                <a:solidFill>
                  <a:srgbClr val="343536"/>
                </a:solidFill>
                <a:effectLst/>
                <a:latin typeface="Source Sans Pro" panose="020B0503030403020204" pitchFamily="34" charset="0"/>
              </a:rPr>
            </a:br>
            <a:r>
              <a:rPr lang="en-US" sz="1200" b="0" i="0" dirty="0">
                <a:solidFill>
                  <a:srgbClr val="343536"/>
                </a:solidFill>
                <a:effectLst/>
                <a:latin typeface="Source Sans Pro" panose="020B0503030403020204" pitchFamily="34" charset="0"/>
              </a:rPr>
              <a:t>Your </a:t>
            </a:r>
            <a:r>
              <a:rPr lang="en-US" sz="1200" b="0" i="0" u="none" strike="noStrike" dirty="0">
                <a:solidFill>
                  <a:srgbClr val="007BC2"/>
                </a:solidFill>
                <a:effectLst/>
                <a:latin typeface="Source Sans Pro" panose="020B0503030403020204" pitchFamily="34" charset="0"/>
                <a:hlinkClick r:id="rId9"/>
              </a:rPr>
              <a:t>digestive system</a:t>
            </a:r>
            <a:r>
              <a:rPr lang="en-US" sz="1200" b="0" i="0" dirty="0">
                <a:solidFill>
                  <a:srgbClr val="343536"/>
                </a:solidFill>
                <a:effectLst/>
                <a:latin typeface="Source Sans Pro" panose="020B0503030403020204" pitchFamily="34" charset="0"/>
              </a:rPr>
              <a:t> can still function without a gallbladder. Your gallbladder is mostly a holding place for the bile your liver makes. It delivers bile to your small intestine to help with digestion. When your surgeon removes your gallbladder, they’ll redirect your bile ducts so that bile can flow directly from your liver to your small intestine.</a:t>
            </a:r>
            <a:br>
              <a:rPr lang="en-US" sz="1200" b="0" i="0" dirty="0">
                <a:solidFill>
                  <a:srgbClr val="343536"/>
                </a:solidFill>
                <a:effectLst/>
                <a:latin typeface="Source Sans Pro" panose="020B0503030403020204" pitchFamily="34" charset="0"/>
              </a:rPr>
            </a:br>
            <a:r>
              <a:rPr lang="en-US" sz="1200" b="1" i="0" dirty="0">
                <a:solidFill>
                  <a:srgbClr val="343536"/>
                </a:solidFill>
                <a:effectLst/>
                <a:latin typeface="Source Sans Pro" panose="020B0503030403020204" pitchFamily="34" charset="0"/>
              </a:rPr>
              <a:t>Will I need to change my diet after gallstone surgery?</a:t>
            </a:r>
            <a:br>
              <a:rPr lang="en-US" sz="1200" b="1" i="0" dirty="0">
                <a:solidFill>
                  <a:srgbClr val="343536"/>
                </a:solidFill>
                <a:effectLst/>
                <a:latin typeface="Source Sans Pro" panose="020B0503030403020204" pitchFamily="34" charset="0"/>
              </a:rPr>
            </a:br>
            <a:r>
              <a:rPr lang="en-US" sz="1200" b="0" i="0" dirty="0">
                <a:solidFill>
                  <a:srgbClr val="343536"/>
                </a:solidFill>
                <a:effectLst/>
                <a:latin typeface="Source Sans Pro" panose="020B0503030403020204" pitchFamily="34" charset="0"/>
              </a:rPr>
              <a:t>Your digestive system may take some weeks to adjust to the lack of a gallbladder. Some people may experience temporary </a:t>
            </a:r>
            <a:r>
              <a:rPr lang="en-US" sz="1200" b="0" i="0" u="none" strike="noStrike" dirty="0">
                <a:solidFill>
                  <a:srgbClr val="007BC2"/>
                </a:solidFill>
                <a:effectLst/>
                <a:latin typeface="Source Sans Pro" panose="020B0503030403020204" pitchFamily="34" charset="0"/>
                <a:hlinkClick r:id="rId10"/>
              </a:rPr>
              <a:t>indigestion</a:t>
            </a:r>
            <a:r>
              <a:rPr lang="en-US" sz="1200" b="0" i="0" dirty="0">
                <a:solidFill>
                  <a:srgbClr val="343536"/>
                </a:solidFill>
                <a:effectLst/>
                <a:latin typeface="Source Sans Pro" panose="020B0503030403020204" pitchFamily="34" charset="0"/>
              </a:rPr>
              <a:t> or </a:t>
            </a:r>
            <a:r>
              <a:rPr lang="en-US" sz="1200" b="0" i="0" u="none" strike="noStrike" dirty="0">
                <a:solidFill>
                  <a:srgbClr val="007BC2"/>
                </a:solidFill>
                <a:effectLst/>
                <a:latin typeface="Source Sans Pro" panose="020B0503030403020204" pitchFamily="34" charset="0"/>
                <a:hlinkClick r:id="rId11"/>
              </a:rPr>
              <a:t>diarrhea</a:t>
            </a:r>
            <a:r>
              <a:rPr lang="en-US" sz="1200" b="0" i="0" dirty="0">
                <a:solidFill>
                  <a:srgbClr val="343536"/>
                </a:solidFill>
                <a:effectLst/>
                <a:latin typeface="Source Sans Pro" panose="020B0503030403020204" pitchFamily="34" charset="0"/>
              </a:rPr>
              <a:t> during the transition period. Your healthcare provider will advise you not to eat anything too rich or fatty while you recover. Most people can return to a normal (but reasonably healthy) diet after a few weeks.</a:t>
            </a:r>
            <a:br>
              <a:rPr lang="en-US" sz="1200" b="0" i="0" dirty="0">
                <a:solidFill>
                  <a:srgbClr val="343536"/>
                </a:solidFill>
                <a:effectLst/>
                <a:latin typeface="Source Sans Pro" panose="020B0503030403020204" pitchFamily="34" charset="0"/>
              </a:rPr>
            </a:br>
            <a:br>
              <a:rPr lang="en-IN" sz="1200" b="1" i="0" dirty="0">
                <a:solidFill>
                  <a:srgbClr val="343536"/>
                </a:solidFill>
                <a:effectLst/>
                <a:latin typeface="Source Sans Pro" panose="020B0503030403020204" pitchFamily="34" charset="0"/>
              </a:rPr>
            </a:br>
            <a:endParaRPr lang="en-IN" sz="1200" dirty="0"/>
          </a:p>
        </p:txBody>
      </p:sp>
    </p:spTree>
    <p:extLst>
      <p:ext uri="{BB962C8B-B14F-4D97-AF65-F5344CB8AC3E}">
        <p14:creationId xmlns:p14="http://schemas.microsoft.com/office/powerpoint/2010/main" val="1186851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B61D3E-FE90-DE5A-A01C-49621692DE9E}"/>
              </a:ext>
            </a:extLst>
          </p:cNvPr>
          <p:cNvSpPr>
            <a:spLocks noGrp="1"/>
          </p:cNvSpPr>
          <p:nvPr>
            <p:ph idx="1"/>
          </p:nvPr>
        </p:nvSpPr>
        <p:spPr>
          <a:xfrm>
            <a:off x="205273" y="475860"/>
            <a:ext cx="11644605" cy="6046237"/>
          </a:xfrm>
        </p:spPr>
        <p:txBody>
          <a:bodyPr>
            <a:normAutofit fontScale="62500" lnSpcReduction="20000"/>
          </a:bodyPr>
          <a:lstStyle/>
          <a:p>
            <a:pPr algn="l"/>
            <a:r>
              <a:rPr lang="en-US" b="1" i="0" cap="all" dirty="0">
                <a:solidFill>
                  <a:srgbClr val="555555"/>
                </a:solidFill>
                <a:effectLst/>
                <a:latin typeface="Roboto Condensed" panose="02000000000000000000" pitchFamily="2" charset="0"/>
              </a:rPr>
              <a:t>PREVENTION</a:t>
            </a:r>
          </a:p>
          <a:p>
            <a:pPr algn="l"/>
            <a:r>
              <a:rPr lang="en-US" b="1" i="0" dirty="0">
                <a:solidFill>
                  <a:srgbClr val="343536"/>
                </a:solidFill>
                <a:effectLst/>
                <a:latin typeface="Source Sans Pro" panose="020B0503030403020204" pitchFamily="34" charset="0"/>
              </a:rPr>
              <a:t>Can diet help to prevent gallstones?</a:t>
            </a:r>
          </a:p>
          <a:p>
            <a:pPr algn="l"/>
            <a:r>
              <a:rPr lang="en-US" b="0" i="0" dirty="0">
                <a:solidFill>
                  <a:srgbClr val="343536"/>
                </a:solidFill>
                <a:effectLst/>
                <a:latin typeface="Source Sans Pro" panose="020B0503030403020204" pitchFamily="34" charset="0"/>
              </a:rPr>
              <a:t>You can reduce your risk of cholesterol gallstones, which are the most common type, by </a:t>
            </a:r>
            <a:r>
              <a:rPr lang="en-US" b="0" i="0" u="none" strike="noStrike" dirty="0">
                <a:solidFill>
                  <a:srgbClr val="007BC2"/>
                </a:solidFill>
                <a:effectLst/>
                <a:latin typeface="Source Sans Pro" panose="020B0503030403020204" pitchFamily="34" charset="0"/>
                <a:hlinkClick r:id="rId2"/>
              </a:rPr>
              <a:t>reducing cholesterol in your diet</a:t>
            </a:r>
            <a:r>
              <a:rPr lang="en-US" b="0" i="0" dirty="0">
                <a:solidFill>
                  <a:srgbClr val="343536"/>
                </a:solidFill>
                <a:effectLst/>
                <a:latin typeface="Source Sans Pro" panose="020B0503030403020204" pitchFamily="34" charset="0"/>
              </a:rPr>
              <a:t>. Here are some quick tips:</a:t>
            </a:r>
          </a:p>
          <a:p>
            <a:pPr algn="l">
              <a:buFont typeface="Arial" panose="020B0604020202020204" pitchFamily="34" charset="0"/>
              <a:buChar char="•"/>
            </a:pPr>
            <a:r>
              <a:rPr lang="en-US" b="1" i="0" dirty="0">
                <a:solidFill>
                  <a:srgbClr val="343536"/>
                </a:solidFill>
                <a:effectLst/>
                <a:latin typeface="Source Sans Pro" panose="020B0503030403020204" pitchFamily="34" charset="0"/>
              </a:rPr>
              <a:t>Limit fried and fast foods.</a:t>
            </a:r>
            <a:r>
              <a:rPr lang="en-US" b="0" i="0" dirty="0">
                <a:solidFill>
                  <a:srgbClr val="343536"/>
                </a:solidFill>
                <a:effectLst/>
                <a:latin typeface="Source Sans Pro" panose="020B0503030403020204" pitchFamily="34" charset="0"/>
              </a:rPr>
              <a:t> These foods are usually fried in saturated fats, which promote LDL cholesterol (the “bad” type). If you cook with oil, choose plant oils instead of animal fats.</a:t>
            </a:r>
          </a:p>
          <a:p>
            <a:pPr algn="l">
              <a:buFont typeface="Arial" panose="020B0604020202020204" pitchFamily="34" charset="0"/>
              <a:buChar char="•"/>
            </a:pPr>
            <a:r>
              <a:rPr lang="en-US" b="1" i="0" dirty="0">
                <a:solidFill>
                  <a:srgbClr val="343536"/>
                </a:solidFill>
                <a:effectLst/>
                <a:latin typeface="Source Sans Pro" panose="020B0503030403020204" pitchFamily="34" charset="0"/>
              </a:rPr>
              <a:t>Replace red meat with fish.</a:t>
            </a:r>
            <a:r>
              <a:rPr lang="en-US" b="0" i="0" dirty="0">
                <a:solidFill>
                  <a:srgbClr val="343536"/>
                </a:solidFill>
                <a:effectLst/>
                <a:latin typeface="Source Sans Pro" panose="020B0503030403020204" pitchFamily="34" charset="0"/>
              </a:rPr>
              <a:t> Red meat is high in saturated fats, while fish is high in omega-3</a:t>
            </a:r>
            <a:r>
              <a:rPr lang="en-US" b="0" i="0" u="none" strike="noStrike" dirty="0">
                <a:solidFill>
                  <a:srgbClr val="007BC2"/>
                </a:solidFill>
                <a:effectLst/>
                <a:latin typeface="Source Sans Pro" panose="020B0503030403020204" pitchFamily="34" charset="0"/>
                <a:hlinkClick r:id="rId3"/>
              </a:rPr>
              <a:t> fatty acids</a:t>
            </a:r>
            <a:r>
              <a:rPr lang="en-US" b="0" i="0" dirty="0">
                <a:solidFill>
                  <a:srgbClr val="343536"/>
                </a:solidFill>
                <a:effectLst/>
                <a:latin typeface="Source Sans Pro" panose="020B0503030403020204" pitchFamily="34" charset="0"/>
              </a:rPr>
              <a:t>, which promote HDL cholesterol (the “good” type). The good type helps balance the bad type.</a:t>
            </a:r>
          </a:p>
          <a:p>
            <a:pPr algn="l">
              <a:buFont typeface="Arial" panose="020B0604020202020204" pitchFamily="34" charset="0"/>
              <a:buChar char="•"/>
            </a:pPr>
            <a:r>
              <a:rPr lang="en-US" b="1" i="0" dirty="0">
                <a:solidFill>
                  <a:srgbClr val="343536"/>
                </a:solidFill>
                <a:effectLst/>
                <a:latin typeface="Source Sans Pro" panose="020B0503030403020204" pitchFamily="34" charset="0"/>
              </a:rPr>
              <a:t>Eat more plants.</a:t>
            </a:r>
            <a:r>
              <a:rPr lang="en-US" b="0" i="0" dirty="0">
                <a:solidFill>
                  <a:srgbClr val="343536"/>
                </a:solidFill>
                <a:effectLst/>
                <a:latin typeface="Source Sans Pro" panose="020B0503030403020204" pitchFamily="34" charset="0"/>
              </a:rPr>
              <a:t> High-fiber fruits, vegetables and whole grains help to clear out excess cholesterol from your body. Eating more plants can also help you keep your overall weight down.</a:t>
            </a:r>
          </a:p>
          <a:p>
            <a:pPr algn="l">
              <a:buFont typeface="Arial" panose="020B0604020202020204" pitchFamily="34" charset="0"/>
              <a:buChar char="•"/>
            </a:pPr>
            <a:r>
              <a:rPr lang="en-US" b="1" i="0" dirty="0">
                <a:solidFill>
                  <a:srgbClr val="343536"/>
                </a:solidFill>
                <a:effectLst/>
                <a:latin typeface="Source Sans Pro" panose="020B0503030403020204" pitchFamily="34" charset="0"/>
              </a:rPr>
              <a:t>Lose weight gradually.</a:t>
            </a:r>
            <a:r>
              <a:rPr lang="en-US" b="0" i="0" dirty="0">
                <a:solidFill>
                  <a:srgbClr val="343536"/>
                </a:solidFill>
                <a:effectLst/>
                <a:latin typeface="Source Sans Pro" panose="020B0503030403020204" pitchFamily="34" charset="0"/>
              </a:rPr>
              <a:t> Dieting to lose weight can help reduce the cholesterol content in your blood. But it’s better to lose weight at a slow, steady pace of one to two pounds a week. Rapid weight loss can encourage gallstones.</a:t>
            </a:r>
          </a:p>
          <a:p>
            <a:pPr algn="l"/>
            <a:r>
              <a:rPr lang="en-US" b="1" i="0" cap="all" dirty="0">
                <a:solidFill>
                  <a:srgbClr val="555555"/>
                </a:solidFill>
                <a:effectLst/>
                <a:latin typeface="Roboto Condensed" panose="02000000000000000000" pitchFamily="2" charset="0"/>
              </a:rPr>
              <a:t>OUTLOOK / PROGNOSIS</a:t>
            </a:r>
          </a:p>
          <a:p>
            <a:pPr algn="l"/>
            <a:r>
              <a:rPr lang="en-US" b="1" i="0" dirty="0">
                <a:solidFill>
                  <a:srgbClr val="343536"/>
                </a:solidFill>
                <a:effectLst/>
                <a:latin typeface="Source Sans Pro" panose="020B0503030403020204" pitchFamily="34" charset="0"/>
              </a:rPr>
              <a:t>What is my prognosis if I have gallstones (cholelithiasis)?</a:t>
            </a:r>
          </a:p>
          <a:p>
            <a:pPr algn="l"/>
            <a:r>
              <a:rPr lang="en-US" b="0" i="0" dirty="0">
                <a:solidFill>
                  <a:srgbClr val="343536"/>
                </a:solidFill>
                <a:effectLst/>
                <a:latin typeface="Source Sans Pro" panose="020B0503030403020204" pitchFamily="34" charset="0"/>
              </a:rPr>
              <a:t>If you have gallstones but they haven’t caused you any problems yet, they probably never will. About 2% of asymptomatic gallstones become symptomatic each year. Once they begin to cause symptoms, they are likely to keep doing so. About 2% of people with symptomatic gallstones develop complications each year, such as acute inflammation and infection.</a:t>
            </a:r>
          </a:p>
          <a:p>
            <a:pPr algn="l"/>
            <a:r>
              <a:rPr lang="en-US" b="0" i="0" dirty="0">
                <a:solidFill>
                  <a:srgbClr val="343536"/>
                </a:solidFill>
                <a:effectLst/>
                <a:latin typeface="Source Sans Pro" panose="020B0503030403020204" pitchFamily="34" charset="0"/>
              </a:rPr>
              <a:t>Cholecystectomy is a definitive treatment for most gallstones, and most people recover quickly and completely from it. Some people may still have gallstones show up in their bile ducts again afterward. These can be treated by an endoscope. If you use medicine to dissolve your gallstones, this works about 75% of the time, but the gallstones will often come back again.</a:t>
            </a:r>
          </a:p>
          <a:p>
            <a:endParaRPr lang="en-IN" dirty="0"/>
          </a:p>
        </p:txBody>
      </p:sp>
    </p:spTree>
    <p:extLst>
      <p:ext uri="{BB962C8B-B14F-4D97-AF65-F5344CB8AC3E}">
        <p14:creationId xmlns:p14="http://schemas.microsoft.com/office/powerpoint/2010/main" val="3611538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FF33D-7836-EE42-9387-9D2E56EE3B4D}"/>
              </a:ext>
            </a:extLst>
          </p:cNvPr>
          <p:cNvSpPr>
            <a:spLocks noGrp="1"/>
          </p:cNvSpPr>
          <p:nvPr>
            <p:ph type="title"/>
          </p:nvPr>
        </p:nvSpPr>
        <p:spPr/>
        <p:txBody>
          <a:bodyPr/>
          <a:lstStyle/>
          <a:p>
            <a:r>
              <a:rPr lang="en-IN" b="0" i="0" u="none" strike="noStrike" dirty="0">
                <a:solidFill>
                  <a:srgbClr val="003DA5"/>
                </a:solidFill>
                <a:effectLst/>
                <a:latin typeface="Helvetica" panose="020B0604020202020204" pitchFamily="34" charset="0"/>
                <a:hlinkClick r:id="rId2"/>
              </a:rPr>
              <a:t>Cholecystitis</a:t>
            </a:r>
            <a:br>
              <a:rPr lang="en-IN" b="0" i="0" dirty="0">
                <a:solidFill>
                  <a:srgbClr val="003DA5"/>
                </a:solidFill>
                <a:effectLst/>
                <a:latin typeface="Helvetica" panose="020B0604020202020204" pitchFamily="34" charset="0"/>
              </a:rPr>
            </a:br>
            <a:endParaRPr lang="en-IN" dirty="0"/>
          </a:p>
        </p:txBody>
      </p:sp>
      <p:sp>
        <p:nvSpPr>
          <p:cNvPr id="3" name="Content Placeholder 2">
            <a:extLst>
              <a:ext uri="{FF2B5EF4-FFF2-40B4-BE49-F238E27FC236}">
                <a16:creationId xmlns:a16="http://schemas.microsoft.com/office/drawing/2014/main" id="{CDCE7C6A-098A-7483-DD6B-C47CEF9CA4D7}"/>
              </a:ext>
            </a:extLst>
          </p:cNvPr>
          <p:cNvSpPr>
            <a:spLocks noGrp="1"/>
          </p:cNvSpPr>
          <p:nvPr>
            <p:ph idx="1"/>
          </p:nvPr>
        </p:nvSpPr>
        <p:spPr/>
        <p:txBody>
          <a:bodyPr>
            <a:normAutofit fontScale="92500"/>
          </a:bodyPr>
          <a:lstStyle/>
          <a:p>
            <a:pPr algn="l"/>
            <a:r>
              <a:rPr lang="en-US" b="0" i="0" dirty="0">
                <a:solidFill>
                  <a:srgbClr val="111111"/>
                </a:solidFill>
                <a:effectLst/>
                <a:latin typeface="Helvetica" panose="020B0604020202020204" pitchFamily="34" charset="0"/>
              </a:rPr>
              <a:t>Cholecystitis (ko-</a:t>
            </a:r>
            <a:r>
              <a:rPr lang="en-US" b="0" i="0" dirty="0" err="1">
                <a:solidFill>
                  <a:srgbClr val="111111"/>
                </a:solidFill>
                <a:effectLst/>
                <a:latin typeface="Helvetica" panose="020B0604020202020204" pitchFamily="34" charset="0"/>
              </a:rPr>
              <a:t>luh</a:t>
            </a:r>
            <a:r>
              <a:rPr lang="en-US" b="0" i="0" dirty="0">
                <a:solidFill>
                  <a:srgbClr val="111111"/>
                </a:solidFill>
                <a:effectLst/>
                <a:latin typeface="Helvetica" panose="020B0604020202020204" pitchFamily="34" charset="0"/>
              </a:rPr>
              <a:t>-sis-TIE-tis) is inflammation of the gallbladder. The gallbladder is a small, pear-shaped organ on the right side of the belly (abdomen), beneath the liver. The gallbladder holds a digestive fluid (bile) that's released into the small intestine.</a:t>
            </a:r>
          </a:p>
          <a:p>
            <a:pPr algn="l"/>
            <a:r>
              <a:rPr lang="en-US" b="0" i="0" dirty="0">
                <a:solidFill>
                  <a:srgbClr val="111111"/>
                </a:solidFill>
                <a:effectLst/>
                <a:latin typeface="Helvetica" panose="020B0604020202020204" pitchFamily="34" charset="0"/>
              </a:rPr>
              <a:t>In most cases, gallstones blocking the tube leading out of the gallbladder cause cholecystitis. This results in a bile buildup that can cause inflammation. Other causes of cholecystitis include bile duct problems, tumors, serious illness and certain infections.</a:t>
            </a:r>
          </a:p>
          <a:p>
            <a:pPr algn="l"/>
            <a:r>
              <a:rPr lang="en-US" b="0" i="0" dirty="0">
                <a:solidFill>
                  <a:srgbClr val="111111"/>
                </a:solidFill>
                <a:effectLst/>
                <a:latin typeface="Helvetica" panose="020B0604020202020204" pitchFamily="34" charset="0"/>
              </a:rPr>
              <a:t>If left untreated, cholecystitis can lead to severe, sometimes life-threatening complications, such as a gallbladder rupture. Treatment for cholecystitis often involves surgery to remove the gallbladder.</a:t>
            </a:r>
          </a:p>
          <a:p>
            <a:endParaRPr lang="en-IN" dirty="0"/>
          </a:p>
        </p:txBody>
      </p:sp>
    </p:spTree>
    <p:extLst>
      <p:ext uri="{BB962C8B-B14F-4D97-AF65-F5344CB8AC3E}">
        <p14:creationId xmlns:p14="http://schemas.microsoft.com/office/powerpoint/2010/main" val="23403706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70CA12-A8BF-1A29-AC81-57E8297AFCD0}"/>
              </a:ext>
            </a:extLst>
          </p:cNvPr>
          <p:cNvSpPr>
            <a:spLocks noGrp="1"/>
          </p:cNvSpPr>
          <p:nvPr>
            <p:ph idx="1"/>
          </p:nvPr>
        </p:nvSpPr>
        <p:spPr/>
        <p:txBody>
          <a:bodyPr>
            <a:normAutofit fontScale="92500" lnSpcReduction="10000"/>
          </a:bodyPr>
          <a:lstStyle/>
          <a:p>
            <a:pPr algn="l"/>
            <a:r>
              <a:rPr lang="en-US" b="0" i="0" dirty="0">
                <a:solidFill>
                  <a:srgbClr val="111111"/>
                </a:solidFill>
                <a:effectLst/>
                <a:latin typeface="Helvetica" panose="020B0604020202020204" pitchFamily="34" charset="0"/>
              </a:rPr>
              <a:t>Symptoms</a:t>
            </a:r>
          </a:p>
          <a:p>
            <a:pPr algn="l"/>
            <a:r>
              <a:rPr lang="en-US" b="0" i="0" dirty="0">
                <a:solidFill>
                  <a:srgbClr val="111111"/>
                </a:solidFill>
                <a:effectLst/>
                <a:latin typeface="Helvetica" panose="020B0604020202020204" pitchFamily="34" charset="0"/>
              </a:rPr>
              <a:t>Symptoms of cholecystitis may include:</a:t>
            </a:r>
          </a:p>
          <a:p>
            <a:pPr algn="l">
              <a:buFont typeface="Arial" panose="020B0604020202020204" pitchFamily="34" charset="0"/>
              <a:buChar char="•"/>
            </a:pPr>
            <a:r>
              <a:rPr lang="en-US" b="0" i="0" dirty="0">
                <a:solidFill>
                  <a:srgbClr val="111111"/>
                </a:solidFill>
                <a:effectLst/>
                <a:latin typeface="Helvetica" panose="020B0604020202020204" pitchFamily="34" charset="0"/>
              </a:rPr>
              <a:t>Severe pain in your upper right or center abdomen</a:t>
            </a:r>
          </a:p>
          <a:p>
            <a:pPr algn="l">
              <a:buFont typeface="Arial" panose="020B0604020202020204" pitchFamily="34" charset="0"/>
              <a:buChar char="•"/>
            </a:pPr>
            <a:r>
              <a:rPr lang="en-US" b="0" i="0" dirty="0">
                <a:solidFill>
                  <a:srgbClr val="111111"/>
                </a:solidFill>
                <a:effectLst/>
                <a:latin typeface="Helvetica" panose="020B0604020202020204" pitchFamily="34" charset="0"/>
              </a:rPr>
              <a:t>Pain that spreads to your right shoulder or back</a:t>
            </a:r>
          </a:p>
          <a:p>
            <a:pPr algn="l">
              <a:buFont typeface="Arial" panose="020B0604020202020204" pitchFamily="34" charset="0"/>
              <a:buChar char="•"/>
            </a:pPr>
            <a:r>
              <a:rPr lang="en-US" b="0" i="0" dirty="0">
                <a:solidFill>
                  <a:srgbClr val="111111"/>
                </a:solidFill>
                <a:effectLst/>
                <a:latin typeface="Helvetica" panose="020B0604020202020204" pitchFamily="34" charset="0"/>
              </a:rPr>
              <a:t>Tenderness over your abdomen when it's touched</a:t>
            </a:r>
          </a:p>
          <a:p>
            <a:pPr algn="l">
              <a:buFont typeface="Arial" panose="020B0604020202020204" pitchFamily="34" charset="0"/>
              <a:buChar char="•"/>
            </a:pPr>
            <a:r>
              <a:rPr lang="en-US" b="0" i="0" dirty="0">
                <a:solidFill>
                  <a:srgbClr val="111111"/>
                </a:solidFill>
                <a:effectLst/>
                <a:latin typeface="Helvetica" panose="020B0604020202020204" pitchFamily="34" charset="0"/>
              </a:rPr>
              <a:t>Nausea</a:t>
            </a:r>
          </a:p>
          <a:p>
            <a:pPr algn="l">
              <a:buFont typeface="Arial" panose="020B0604020202020204" pitchFamily="34" charset="0"/>
              <a:buChar char="•"/>
            </a:pPr>
            <a:r>
              <a:rPr lang="en-US" b="0" i="0" dirty="0">
                <a:solidFill>
                  <a:srgbClr val="111111"/>
                </a:solidFill>
                <a:effectLst/>
                <a:latin typeface="Helvetica" panose="020B0604020202020204" pitchFamily="34" charset="0"/>
              </a:rPr>
              <a:t>Vomiting</a:t>
            </a:r>
          </a:p>
          <a:p>
            <a:pPr algn="l">
              <a:buFont typeface="Arial" panose="020B0604020202020204" pitchFamily="34" charset="0"/>
              <a:buChar char="•"/>
            </a:pPr>
            <a:r>
              <a:rPr lang="en-US" b="0" i="0" dirty="0">
                <a:solidFill>
                  <a:srgbClr val="111111"/>
                </a:solidFill>
                <a:effectLst/>
                <a:latin typeface="Helvetica" panose="020B0604020202020204" pitchFamily="34" charset="0"/>
              </a:rPr>
              <a:t>Fever</a:t>
            </a:r>
          </a:p>
          <a:p>
            <a:pPr algn="l"/>
            <a:r>
              <a:rPr lang="en-US" b="0" i="0" dirty="0">
                <a:solidFill>
                  <a:srgbClr val="111111"/>
                </a:solidFill>
                <a:effectLst/>
                <a:latin typeface="Helvetica" panose="020B0604020202020204" pitchFamily="34" charset="0"/>
              </a:rPr>
              <a:t>Cholecystitis symptoms often occur after a meal, particularly a large or fatty one.</a:t>
            </a:r>
          </a:p>
          <a:p>
            <a:endParaRPr lang="en-IN" dirty="0"/>
          </a:p>
        </p:txBody>
      </p:sp>
    </p:spTree>
    <p:extLst>
      <p:ext uri="{BB962C8B-B14F-4D97-AF65-F5344CB8AC3E}">
        <p14:creationId xmlns:p14="http://schemas.microsoft.com/office/powerpoint/2010/main" val="570203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a:extLst>
              <a:ext uri="{FF2B5EF4-FFF2-40B4-BE49-F238E27FC236}">
                <a16:creationId xmlns:a16="http://schemas.microsoft.com/office/drawing/2014/main" id="{98357374-1BB9-41B2-8708-8BDB7A8863C3}"/>
              </a:ext>
            </a:extLst>
          </p:cNvPr>
          <p:cNvSpPr>
            <a:spLocks noGrp="1" noChangeArrowheads="1"/>
          </p:cNvSpPr>
          <p:nvPr>
            <p:ph idx="1"/>
          </p:nvPr>
        </p:nvSpPr>
        <p:spPr bwMode="auto">
          <a:xfrm>
            <a:off x="838199" y="2523966"/>
            <a:ext cx="11020425" cy="295465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28528"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111111"/>
                </a:solidFill>
                <a:effectLst/>
                <a:latin typeface="Helvetica" panose="020B0604020202020204" pitchFamily="34" charset="0"/>
              </a:rPr>
              <a:t>Cholecystitis is when your gallbladder is inflamed. Gallbladder inflammation can be caused by:</a:t>
            </a:r>
            <a:endParaRPr kumimoji="0" lang="en-US"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600" b="1" i="0" u="none" strike="noStrike" cap="none" normalizeH="0" baseline="0" dirty="0">
                <a:ln>
                  <a:noFill/>
                </a:ln>
                <a:solidFill>
                  <a:srgbClr val="111111"/>
                </a:solidFill>
                <a:effectLst/>
                <a:latin typeface="Helvetica" panose="020B0604020202020204" pitchFamily="34" charset="0"/>
              </a:rPr>
              <a:t>Gallstones.</a:t>
            </a:r>
            <a:r>
              <a:rPr kumimoji="0" lang="en-US" altLang="en-US" sz="1600" b="0" i="0" u="none" strike="noStrike" cap="none" normalizeH="0" baseline="0" dirty="0">
                <a:ln>
                  <a:noFill/>
                </a:ln>
                <a:solidFill>
                  <a:srgbClr val="111111"/>
                </a:solidFill>
                <a:effectLst/>
                <a:latin typeface="Helvetica" panose="020B0604020202020204" pitchFamily="34" charset="0"/>
              </a:rPr>
              <a:t> Most often, cholecystitis is the result of hard particles that develop in your gallbladder (gallstones). Gallstones can block the tube (cystic duct) through which bile flows when it leaves the gallbladder. Bile builds up in the gallbladder, causing inflammation.</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600" b="1" i="0" u="none" strike="noStrike" cap="none" normalizeH="0" baseline="0" dirty="0">
                <a:ln>
                  <a:noFill/>
                </a:ln>
                <a:solidFill>
                  <a:srgbClr val="111111"/>
                </a:solidFill>
                <a:effectLst/>
                <a:latin typeface="Helvetica" panose="020B0604020202020204" pitchFamily="34" charset="0"/>
              </a:rPr>
              <a:t>Tumor.</a:t>
            </a:r>
            <a:r>
              <a:rPr kumimoji="0" lang="en-US" altLang="en-US" sz="1600" b="0" i="0" u="none" strike="noStrike" cap="none" normalizeH="0" baseline="0" dirty="0">
                <a:ln>
                  <a:noFill/>
                </a:ln>
                <a:solidFill>
                  <a:srgbClr val="111111"/>
                </a:solidFill>
                <a:effectLst/>
                <a:latin typeface="Helvetica" panose="020B0604020202020204" pitchFamily="34" charset="0"/>
              </a:rPr>
              <a:t> A tumor may prevent bile from draining out of your gallbladder properly. This causes bile buildup that can lead to cholecystitis.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600" b="1" i="0" u="none" strike="noStrike" cap="none" normalizeH="0" baseline="0" dirty="0">
                <a:ln>
                  <a:noFill/>
                </a:ln>
                <a:solidFill>
                  <a:srgbClr val="111111"/>
                </a:solidFill>
                <a:effectLst/>
                <a:latin typeface="Helvetica" panose="020B0604020202020204" pitchFamily="34" charset="0"/>
              </a:rPr>
              <a:t>Bile duct blockage.</a:t>
            </a:r>
            <a:r>
              <a:rPr kumimoji="0" lang="en-US" altLang="en-US" sz="1600" b="0" i="0" u="none" strike="noStrike" cap="none" normalizeH="0" baseline="0" dirty="0">
                <a:ln>
                  <a:noFill/>
                </a:ln>
                <a:solidFill>
                  <a:srgbClr val="111111"/>
                </a:solidFill>
                <a:effectLst/>
                <a:latin typeface="Helvetica" panose="020B0604020202020204" pitchFamily="34" charset="0"/>
              </a:rPr>
              <a:t> Stones or thickened bile and tiny particles (sludge) can block the bile duct and lead to cholecystitis. Kinking or scarring of the bile ducts can also cause blockage.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600" b="1" i="0" u="none" strike="noStrike" cap="none" normalizeH="0" baseline="0" dirty="0">
                <a:ln>
                  <a:noFill/>
                </a:ln>
                <a:solidFill>
                  <a:srgbClr val="111111"/>
                </a:solidFill>
                <a:effectLst/>
                <a:latin typeface="Helvetica" panose="020B0604020202020204" pitchFamily="34" charset="0"/>
              </a:rPr>
              <a:t>Infection.</a:t>
            </a:r>
            <a:r>
              <a:rPr kumimoji="0" lang="en-US" altLang="en-US" sz="1600" b="0" i="0" u="none" strike="noStrike" cap="none" normalizeH="0" baseline="0" dirty="0">
                <a:ln>
                  <a:noFill/>
                </a:ln>
                <a:solidFill>
                  <a:srgbClr val="111111"/>
                </a:solidFill>
                <a:effectLst/>
                <a:latin typeface="Helvetica" panose="020B0604020202020204" pitchFamily="34" charset="0"/>
              </a:rPr>
              <a:t> AIDS and certain viral infections can trigger gallbladder inflammation.</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600" b="1" i="0" u="none" strike="noStrike" cap="none" normalizeH="0" baseline="0" dirty="0">
                <a:ln>
                  <a:noFill/>
                </a:ln>
                <a:solidFill>
                  <a:srgbClr val="111111"/>
                </a:solidFill>
                <a:effectLst/>
                <a:latin typeface="Helvetica" panose="020B0604020202020204" pitchFamily="34" charset="0"/>
              </a:rPr>
              <a:t>Severe illness.</a:t>
            </a:r>
            <a:r>
              <a:rPr kumimoji="0" lang="en-US" altLang="en-US" sz="1600" b="0" i="0" u="none" strike="noStrike" cap="none" normalizeH="0" baseline="0" dirty="0">
                <a:ln>
                  <a:noFill/>
                </a:ln>
                <a:solidFill>
                  <a:srgbClr val="111111"/>
                </a:solidFill>
                <a:effectLst/>
                <a:latin typeface="Helvetica" panose="020B0604020202020204" pitchFamily="34" charset="0"/>
              </a:rPr>
              <a:t> Very severe illness can damage blood vessels and decrease blood flow to the gallbladder, leading to cholecystitis.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946335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23FEFC-F41E-B25D-A137-5E5F75480CCD}"/>
              </a:ext>
            </a:extLst>
          </p:cNvPr>
          <p:cNvSpPr>
            <a:spLocks noGrp="1"/>
          </p:cNvSpPr>
          <p:nvPr>
            <p:ph idx="1"/>
          </p:nvPr>
        </p:nvSpPr>
        <p:spPr/>
        <p:txBody>
          <a:bodyPr>
            <a:normAutofit fontScale="77500" lnSpcReduction="20000"/>
          </a:bodyPr>
          <a:lstStyle/>
          <a:p>
            <a:pPr algn="l"/>
            <a:r>
              <a:rPr lang="en-US" b="0" i="0" dirty="0">
                <a:solidFill>
                  <a:srgbClr val="111111"/>
                </a:solidFill>
                <a:effectLst/>
                <a:latin typeface="Helvetica" panose="020B0604020202020204" pitchFamily="34" charset="0"/>
              </a:rPr>
              <a:t>Risk factors</a:t>
            </a:r>
          </a:p>
          <a:p>
            <a:pPr algn="l"/>
            <a:r>
              <a:rPr lang="en-US" b="0" i="0" dirty="0">
                <a:solidFill>
                  <a:srgbClr val="111111"/>
                </a:solidFill>
                <a:effectLst/>
                <a:latin typeface="Helvetica" panose="020B0604020202020204" pitchFamily="34" charset="0"/>
              </a:rPr>
              <a:t>Having gallstones is the main risk factor for developing cholecystitis.</a:t>
            </a:r>
          </a:p>
          <a:p>
            <a:pPr algn="l"/>
            <a:r>
              <a:rPr lang="en-US" b="0" i="0" dirty="0">
                <a:solidFill>
                  <a:srgbClr val="111111"/>
                </a:solidFill>
                <a:effectLst/>
                <a:latin typeface="Helvetica" panose="020B0604020202020204" pitchFamily="34" charset="0"/>
              </a:rPr>
              <a:t>Complications</a:t>
            </a:r>
          </a:p>
          <a:p>
            <a:pPr algn="l"/>
            <a:r>
              <a:rPr lang="en-US" b="0" i="0" dirty="0">
                <a:solidFill>
                  <a:srgbClr val="111111"/>
                </a:solidFill>
                <a:effectLst/>
                <a:latin typeface="Helvetica" panose="020B0604020202020204" pitchFamily="34" charset="0"/>
              </a:rPr>
              <a:t>If untreated, cholecystitis can lead to a number of serious complications, including:</a:t>
            </a:r>
          </a:p>
          <a:p>
            <a:pPr algn="l">
              <a:buFont typeface="Arial" panose="020B0604020202020204" pitchFamily="34" charset="0"/>
              <a:buChar char="•"/>
            </a:pPr>
            <a:r>
              <a:rPr lang="en-US" b="1" i="0" dirty="0">
                <a:solidFill>
                  <a:srgbClr val="111111"/>
                </a:solidFill>
                <a:effectLst/>
                <a:latin typeface="Helvetica" panose="020B0604020202020204" pitchFamily="34" charset="0"/>
              </a:rPr>
              <a:t>Infection within the gallbladder.</a:t>
            </a:r>
            <a:r>
              <a:rPr lang="en-US" b="0" i="0" dirty="0">
                <a:solidFill>
                  <a:srgbClr val="111111"/>
                </a:solidFill>
                <a:effectLst/>
                <a:latin typeface="Helvetica" panose="020B0604020202020204" pitchFamily="34" charset="0"/>
              </a:rPr>
              <a:t> If bile builds up within your gallbladder, causing cholecystitis, the bile may become infected.</a:t>
            </a:r>
          </a:p>
          <a:p>
            <a:pPr algn="l">
              <a:buFont typeface="Arial" panose="020B0604020202020204" pitchFamily="34" charset="0"/>
              <a:buChar char="•"/>
            </a:pPr>
            <a:r>
              <a:rPr lang="en-US" b="1" i="0" dirty="0">
                <a:solidFill>
                  <a:srgbClr val="111111"/>
                </a:solidFill>
                <a:effectLst/>
                <a:latin typeface="Helvetica" panose="020B0604020202020204" pitchFamily="34" charset="0"/>
              </a:rPr>
              <a:t>Death of gallbladder tissue.</a:t>
            </a:r>
            <a:r>
              <a:rPr lang="en-US" b="0" i="0" dirty="0">
                <a:solidFill>
                  <a:srgbClr val="111111"/>
                </a:solidFill>
                <a:effectLst/>
                <a:latin typeface="Helvetica" panose="020B0604020202020204" pitchFamily="34" charset="0"/>
              </a:rPr>
              <a:t> Untreated cholecystitis can cause tissue in the gallbladder to die (gangrene). It's the most common complication, especially among older people, those who wait to get treatment and those with diabetes. This can lead to a tear in the gallbladder, or it may cause your gallbladder to burst.</a:t>
            </a:r>
          </a:p>
          <a:p>
            <a:pPr algn="l">
              <a:buFont typeface="Arial" panose="020B0604020202020204" pitchFamily="34" charset="0"/>
              <a:buChar char="•"/>
            </a:pPr>
            <a:r>
              <a:rPr lang="en-US" b="1" i="0" dirty="0">
                <a:solidFill>
                  <a:srgbClr val="111111"/>
                </a:solidFill>
                <a:effectLst/>
                <a:latin typeface="Helvetica" panose="020B0604020202020204" pitchFamily="34" charset="0"/>
              </a:rPr>
              <a:t>Torn gallbladder.</a:t>
            </a:r>
            <a:r>
              <a:rPr lang="en-US" b="0" i="0" dirty="0">
                <a:solidFill>
                  <a:srgbClr val="111111"/>
                </a:solidFill>
                <a:effectLst/>
                <a:latin typeface="Helvetica" panose="020B0604020202020204" pitchFamily="34" charset="0"/>
              </a:rPr>
              <a:t> A tear (perforation) in your gallbladder may result from gallbladder swelling, infection or death of tissue.</a:t>
            </a:r>
          </a:p>
          <a:p>
            <a:endParaRPr lang="en-IN" dirty="0"/>
          </a:p>
        </p:txBody>
      </p:sp>
    </p:spTree>
    <p:extLst>
      <p:ext uri="{BB962C8B-B14F-4D97-AF65-F5344CB8AC3E}">
        <p14:creationId xmlns:p14="http://schemas.microsoft.com/office/powerpoint/2010/main" val="352804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05762DF-7A7D-3F06-0456-9A3D0A8776E1}"/>
              </a:ext>
            </a:extLst>
          </p:cNvPr>
          <p:cNvSpPr>
            <a:spLocks noGrp="1"/>
          </p:cNvSpPr>
          <p:nvPr>
            <p:ph idx="1"/>
          </p:nvPr>
        </p:nvSpPr>
        <p:spPr/>
        <p:txBody>
          <a:bodyPr>
            <a:normAutofit fontScale="92500" lnSpcReduction="20000"/>
          </a:bodyPr>
          <a:lstStyle/>
          <a:p>
            <a:pPr algn="l"/>
            <a:r>
              <a:rPr lang="en-US" b="0" i="0" dirty="0">
                <a:solidFill>
                  <a:srgbClr val="111111"/>
                </a:solidFill>
                <a:effectLst/>
                <a:latin typeface="Helvetica" panose="020B0604020202020204" pitchFamily="34" charset="0"/>
              </a:rPr>
              <a:t>Prevention</a:t>
            </a:r>
          </a:p>
          <a:p>
            <a:pPr algn="l"/>
            <a:r>
              <a:rPr lang="en-US" b="0" i="0" dirty="0">
                <a:solidFill>
                  <a:srgbClr val="111111"/>
                </a:solidFill>
                <a:effectLst/>
                <a:latin typeface="Helvetica" panose="020B0604020202020204" pitchFamily="34" charset="0"/>
              </a:rPr>
              <a:t>You can reduce your risk of cholecystitis by taking the following steps to prevent gallstones:</a:t>
            </a:r>
          </a:p>
          <a:p>
            <a:pPr algn="l">
              <a:buFont typeface="Arial" panose="020B0604020202020204" pitchFamily="34" charset="0"/>
              <a:buChar char="•"/>
            </a:pPr>
            <a:r>
              <a:rPr lang="en-US" b="1" i="0" dirty="0">
                <a:solidFill>
                  <a:srgbClr val="111111"/>
                </a:solidFill>
                <a:effectLst/>
                <a:latin typeface="Helvetica" panose="020B0604020202020204" pitchFamily="34" charset="0"/>
              </a:rPr>
              <a:t>Lose weight slowly.</a:t>
            </a:r>
            <a:r>
              <a:rPr lang="en-US" b="0" i="0" dirty="0">
                <a:solidFill>
                  <a:srgbClr val="111111"/>
                </a:solidFill>
                <a:effectLst/>
                <a:latin typeface="Helvetica" panose="020B0604020202020204" pitchFamily="34" charset="0"/>
              </a:rPr>
              <a:t> Rapid weight loss can increase the risk of gallstones.</a:t>
            </a:r>
          </a:p>
          <a:p>
            <a:pPr algn="l">
              <a:buFont typeface="Arial" panose="020B0604020202020204" pitchFamily="34" charset="0"/>
              <a:buChar char="•"/>
            </a:pPr>
            <a:r>
              <a:rPr lang="en-US" b="1" i="0" dirty="0">
                <a:solidFill>
                  <a:srgbClr val="111111"/>
                </a:solidFill>
                <a:effectLst/>
                <a:latin typeface="Helvetica" panose="020B0604020202020204" pitchFamily="34" charset="0"/>
              </a:rPr>
              <a:t>Maintain a healthy weight.</a:t>
            </a:r>
            <a:r>
              <a:rPr lang="en-US" b="0" i="0" dirty="0">
                <a:solidFill>
                  <a:srgbClr val="111111"/>
                </a:solidFill>
                <a:effectLst/>
                <a:latin typeface="Helvetica" panose="020B0604020202020204" pitchFamily="34" charset="0"/>
              </a:rPr>
              <a:t> Being overweight makes you more likely to develop gallstones. To achieve a healthy weight, reduce calories and increase your physical activity. Maintain a healthy weight by continuing to eat well and exercise.</a:t>
            </a:r>
          </a:p>
          <a:p>
            <a:pPr algn="l">
              <a:buFont typeface="Arial" panose="020B0604020202020204" pitchFamily="34" charset="0"/>
              <a:buChar char="•"/>
            </a:pPr>
            <a:r>
              <a:rPr lang="en-US" b="1" i="0" dirty="0">
                <a:solidFill>
                  <a:srgbClr val="111111"/>
                </a:solidFill>
                <a:effectLst/>
                <a:latin typeface="Helvetica" panose="020B0604020202020204" pitchFamily="34" charset="0"/>
              </a:rPr>
              <a:t>Choose a healthy diet.</a:t>
            </a:r>
            <a:r>
              <a:rPr lang="en-US" b="0" i="0" dirty="0">
                <a:solidFill>
                  <a:srgbClr val="111111"/>
                </a:solidFill>
                <a:effectLst/>
                <a:latin typeface="Helvetica" panose="020B0604020202020204" pitchFamily="34" charset="0"/>
              </a:rPr>
              <a:t> Diets high in fat and low in fiber may increase the risk of gallstones. To lower your risk, choose a diet high in fruits, vegetables and whole grains.</a:t>
            </a:r>
          </a:p>
          <a:p>
            <a:endParaRPr lang="en-IN" dirty="0"/>
          </a:p>
        </p:txBody>
      </p:sp>
    </p:spTree>
    <p:extLst>
      <p:ext uri="{BB962C8B-B14F-4D97-AF65-F5344CB8AC3E}">
        <p14:creationId xmlns:p14="http://schemas.microsoft.com/office/powerpoint/2010/main" val="35940497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4C28D0DA-D0C0-51AE-668E-7BE0D9ECA2B0}"/>
              </a:ext>
            </a:extLst>
          </p:cNvPr>
          <p:cNvSpPr>
            <a:spLocks noGrp="1" noChangeArrowheads="1"/>
          </p:cNvSpPr>
          <p:nvPr>
            <p:ph idx="1"/>
          </p:nvPr>
        </p:nvSpPr>
        <p:spPr bwMode="auto">
          <a:xfrm>
            <a:off x="93306" y="793930"/>
            <a:ext cx="11540412" cy="461664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28528"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111111"/>
                </a:solidFill>
                <a:effectLst/>
                <a:latin typeface="Helvetica" panose="020B0604020202020204" pitchFamily="34" charset="0"/>
              </a:rPr>
              <a:t>Diagnosis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111111"/>
                </a:solidFill>
                <a:effectLst/>
                <a:latin typeface="Helvetica" panose="020B0604020202020204" pitchFamily="34" charset="0"/>
              </a:rPr>
              <a:t>To diagnose </a:t>
            </a:r>
            <a:r>
              <a:rPr kumimoji="0" lang="en-US" altLang="en-US" sz="2000" b="0" i="0" u="none" strike="noStrike" cap="none" normalizeH="0" baseline="0" dirty="0" err="1">
                <a:ln>
                  <a:noFill/>
                </a:ln>
                <a:solidFill>
                  <a:srgbClr val="111111"/>
                </a:solidFill>
                <a:effectLst/>
                <a:latin typeface="Helvetica" panose="020B0604020202020204" pitchFamily="34" charset="0"/>
              </a:rPr>
              <a:t>cholecystis</a:t>
            </a:r>
            <a:r>
              <a:rPr kumimoji="0" lang="en-US" altLang="en-US" sz="2000" b="0" i="0" u="none" strike="noStrike" cap="none" normalizeH="0" baseline="0" dirty="0">
                <a:ln>
                  <a:noFill/>
                </a:ln>
                <a:solidFill>
                  <a:srgbClr val="111111"/>
                </a:solidFill>
                <a:effectLst/>
                <a:latin typeface="Helvetica" panose="020B0604020202020204" pitchFamily="34" charset="0"/>
              </a:rPr>
              <a:t>, your health care provider will likely do a physical exam and discuss your symptoms and medical history. Tests and procedures used to diagnose cholecystitis include:</a:t>
            </a:r>
            <a:endParaRPr kumimoji="0" lang="en-US" altLang="en-US"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1" i="0" u="none" strike="noStrike" cap="none" normalizeH="0" baseline="0" dirty="0">
                <a:ln>
                  <a:noFill/>
                </a:ln>
                <a:solidFill>
                  <a:srgbClr val="111111"/>
                </a:solidFill>
                <a:effectLst/>
                <a:latin typeface="Helvetica" panose="020B0604020202020204" pitchFamily="34" charset="0"/>
              </a:rPr>
              <a:t>Blood tests.</a:t>
            </a:r>
            <a:r>
              <a:rPr kumimoji="0" lang="en-US" altLang="en-US" sz="2000" b="0" i="0" u="none" strike="noStrike" cap="none" normalizeH="0" baseline="0" dirty="0">
                <a:ln>
                  <a:noFill/>
                </a:ln>
                <a:solidFill>
                  <a:srgbClr val="111111"/>
                </a:solidFill>
                <a:effectLst/>
                <a:latin typeface="Helvetica" panose="020B0604020202020204" pitchFamily="34" charset="0"/>
              </a:rPr>
              <a:t> Your health care provider may order blood tests to look for signs of an infection or signs of gallbladder problems.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1" i="0" u="none" strike="noStrike" cap="none" normalizeH="0" baseline="0" dirty="0">
                <a:ln>
                  <a:noFill/>
                </a:ln>
                <a:solidFill>
                  <a:srgbClr val="111111"/>
                </a:solidFill>
                <a:effectLst/>
                <a:latin typeface="Helvetica" panose="020B0604020202020204" pitchFamily="34" charset="0"/>
              </a:rPr>
              <a:t>Imaging tests that show your gallbladder.</a:t>
            </a:r>
            <a:r>
              <a:rPr kumimoji="0" lang="en-US" altLang="en-US" sz="2000" b="0" i="0" u="none" strike="noStrike" cap="none" normalizeH="0" baseline="0" dirty="0">
                <a:ln>
                  <a:noFill/>
                </a:ln>
                <a:solidFill>
                  <a:srgbClr val="111111"/>
                </a:solidFill>
                <a:effectLst/>
                <a:latin typeface="Helvetica" panose="020B0604020202020204" pitchFamily="34" charset="0"/>
              </a:rPr>
              <a:t> Abdominal ultrasound, endoscopic ultrasound, computerized tomography (CT) scan or magnetic resonance cholangiopancreatography (MRCP) can be used to create pictures of your gallbladder and bile ducts. These pictures may show signs of cholecystitis or stones in the bile ducts and gallbladder.</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1" i="0" u="none" strike="noStrike" cap="none" normalizeH="0" baseline="0" dirty="0">
                <a:ln>
                  <a:noFill/>
                </a:ln>
                <a:solidFill>
                  <a:srgbClr val="111111"/>
                </a:solidFill>
                <a:effectLst/>
                <a:latin typeface="Helvetica" panose="020B0604020202020204" pitchFamily="34" charset="0"/>
              </a:rPr>
              <a:t>A scan that shows the movement of bile through your body.</a:t>
            </a:r>
            <a:r>
              <a:rPr kumimoji="0" lang="en-US" altLang="en-US" sz="2000" b="0" i="0" u="none" strike="noStrike" cap="none" normalizeH="0" baseline="0" dirty="0">
                <a:ln>
                  <a:noFill/>
                </a:ln>
                <a:solidFill>
                  <a:srgbClr val="111111"/>
                </a:solidFill>
                <a:effectLst/>
                <a:latin typeface="Helvetica" panose="020B0604020202020204" pitchFamily="34" charset="0"/>
              </a:rPr>
              <a:t> A hepatobiliary iminodiacetic acid (HIDA) scan tracks the production and flow of bile from your liver to your small intestine. A HIDA scan involves injecting a radioactive dye into your body, which attaches to bile-producing cells. During the scan, the dye can be seen as it travels with the bile through the bile ducts. This can show any blockages.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565233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46185F2-BC99-E317-D6B3-DA4224D51108}"/>
              </a:ext>
            </a:extLst>
          </p:cNvPr>
          <p:cNvSpPr txBox="1"/>
          <p:nvPr/>
        </p:nvSpPr>
        <p:spPr>
          <a:xfrm>
            <a:off x="475862" y="401216"/>
            <a:ext cx="9937102" cy="5047536"/>
          </a:xfrm>
          <a:prstGeom prst="rect">
            <a:avLst/>
          </a:prstGeom>
          <a:noFill/>
        </p:spPr>
        <p:txBody>
          <a:bodyPr wrap="square">
            <a:spAutoFit/>
          </a:bodyPr>
          <a:lstStyle/>
          <a:p>
            <a:pPr algn="l"/>
            <a:r>
              <a:rPr lang="en-US" sz="1400" b="0" i="0" dirty="0">
                <a:solidFill>
                  <a:srgbClr val="111111"/>
                </a:solidFill>
                <a:effectLst/>
                <a:latin typeface="Helvetica" panose="020B0604020202020204" pitchFamily="34" charset="0"/>
              </a:rPr>
              <a:t>Treatment for cholecystitis usually involves a hospital stay to control the inflammation in your gallbladder. Sometimes, surgery is needed.</a:t>
            </a:r>
          </a:p>
          <a:p>
            <a:pPr algn="l"/>
            <a:r>
              <a:rPr lang="en-US" sz="1400" b="0" i="0" dirty="0">
                <a:solidFill>
                  <a:srgbClr val="111111"/>
                </a:solidFill>
                <a:effectLst/>
                <a:latin typeface="Helvetica" panose="020B0604020202020204" pitchFamily="34" charset="0"/>
              </a:rPr>
              <a:t>At the hospital, your health care provider will work to control your symptoms. Treatments may include:</a:t>
            </a:r>
          </a:p>
          <a:p>
            <a:pPr algn="l">
              <a:buFont typeface="Arial" panose="020B0604020202020204" pitchFamily="34" charset="0"/>
              <a:buChar char="•"/>
            </a:pPr>
            <a:r>
              <a:rPr lang="en-US" sz="1400" b="1" i="0" dirty="0">
                <a:solidFill>
                  <a:srgbClr val="111111"/>
                </a:solidFill>
                <a:effectLst/>
                <a:latin typeface="Helvetica" panose="020B0604020202020204" pitchFamily="34" charset="0"/>
              </a:rPr>
              <a:t>Fasting.</a:t>
            </a:r>
            <a:r>
              <a:rPr lang="en-US" sz="1400" b="0" i="0" dirty="0">
                <a:solidFill>
                  <a:srgbClr val="111111"/>
                </a:solidFill>
                <a:effectLst/>
                <a:latin typeface="Helvetica" panose="020B0604020202020204" pitchFamily="34" charset="0"/>
              </a:rPr>
              <a:t> You may not be allowed to eat or drink at first in order to take stress off your inflamed gallbladder.</a:t>
            </a:r>
          </a:p>
          <a:p>
            <a:pPr algn="l">
              <a:buFont typeface="Arial" panose="020B0604020202020204" pitchFamily="34" charset="0"/>
              <a:buChar char="•"/>
            </a:pPr>
            <a:r>
              <a:rPr lang="en-US" sz="1400" b="1" i="0" dirty="0">
                <a:solidFill>
                  <a:srgbClr val="111111"/>
                </a:solidFill>
                <a:effectLst/>
                <a:latin typeface="Helvetica" panose="020B0604020202020204" pitchFamily="34" charset="0"/>
              </a:rPr>
              <a:t>Fluids through a vein in your arm.</a:t>
            </a:r>
            <a:r>
              <a:rPr lang="en-US" sz="1400" b="0" i="0" dirty="0">
                <a:solidFill>
                  <a:srgbClr val="111111"/>
                </a:solidFill>
                <a:effectLst/>
                <a:latin typeface="Helvetica" panose="020B0604020202020204" pitchFamily="34" charset="0"/>
              </a:rPr>
              <a:t> This treatment helps prevent dehydration.</a:t>
            </a:r>
          </a:p>
          <a:p>
            <a:pPr algn="l">
              <a:buFont typeface="Arial" panose="020B0604020202020204" pitchFamily="34" charset="0"/>
              <a:buChar char="•"/>
            </a:pPr>
            <a:r>
              <a:rPr lang="en-US" sz="1400" b="1" i="0" dirty="0">
                <a:solidFill>
                  <a:srgbClr val="111111"/>
                </a:solidFill>
                <a:effectLst/>
                <a:latin typeface="Helvetica" panose="020B0604020202020204" pitchFamily="34" charset="0"/>
              </a:rPr>
              <a:t>Antibiotics to fight infection.</a:t>
            </a:r>
            <a:r>
              <a:rPr lang="en-US" sz="1400" b="0" i="0" dirty="0">
                <a:solidFill>
                  <a:srgbClr val="111111"/>
                </a:solidFill>
                <a:effectLst/>
                <a:latin typeface="Helvetica" panose="020B0604020202020204" pitchFamily="34" charset="0"/>
              </a:rPr>
              <a:t> If your gallbladder is infected, your provider likely will recommend antibiotics.</a:t>
            </a:r>
          </a:p>
          <a:p>
            <a:pPr algn="l">
              <a:buFont typeface="Arial" panose="020B0604020202020204" pitchFamily="34" charset="0"/>
              <a:buChar char="•"/>
            </a:pPr>
            <a:r>
              <a:rPr lang="en-US" sz="1400" b="1" i="0" dirty="0">
                <a:solidFill>
                  <a:srgbClr val="111111"/>
                </a:solidFill>
                <a:effectLst/>
                <a:latin typeface="Helvetica" panose="020B0604020202020204" pitchFamily="34" charset="0"/>
              </a:rPr>
              <a:t>Pain medications.</a:t>
            </a:r>
            <a:r>
              <a:rPr lang="en-US" sz="1400" b="0" i="0" dirty="0">
                <a:solidFill>
                  <a:srgbClr val="111111"/>
                </a:solidFill>
                <a:effectLst/>
                <a:latin typeface="Helvetica" panose="020B0604020202020204" pitchFamily="34" charset="0"/>
              </a:rPr>
              <a:t> These can help control pain until the inflammation in your gallbladder is relieved.</a:t>
            </a:r>
          </a:p>
          <a:p>
            <a:pPr algn="l">
              <a:buFont typeface="Arial" panose="020B0604020202020204" pitchFamily="34" charset="0"/>
              <a:buChar char="•"/>
            </a:pPr>
            <a:r>
              <a:rPr lang="en-US" sz="1400" b="1" i="0" dirty="0">
                <a:solidFill>
                  <a:srgbClr val="111111"/>
                </a:solidFill>
                <a:effectLst/>
                <a:latin typeface="Helvetica" panose="020B0604020202020204" pitchFamily="34" charset="0"/>
              </a:rPr>
              <a:t>Procedure to remove stones.</a:t>
            </a:r>
            <a:r>
              <a:rPr lang="en-US" sz="1400" b="0" i="0" dirty="0">
                <a:solidFill>
                  <a:srgbClr val="111111"/>
                </a:solidFill>
                <a:effectLst/>
                <a:latin typeface="Helvetica" panose="020B0604020202020204" pitchFamily="34" charset="0"/>
              </a:rPr>
              <a:t> You may have a procedure called an endoscopic retrograde cholangiopancreatography (ERCP). During this procedure that uses dye to highlight the bile ducts, instruments can be used to remove stones blocking the bile ducts or cystic duct.</a:t>
            </a:r>
          </a:p>
          <a:p>
            <a:pPr algn="l">
              <a:buFont typeface="Arial" panose="020B0604020202020204" pitchFamily="34" charset="0"/>
              <a:buChar char="•"/>
            </a:pPr>
            <a:r>
              <a:rPr lang="en-US" sz="1400" b="1" i="0" dirty="0">
                <a:solidFill>
                  <a:srgbClr val="111111"/>
                </a:solidFill>
                <a:effectLst/>
                <a:latin typeface="Helvetica" panose="020B0604020202020204" pitchFamily="34" charset="0"/>
              </a:rPr>
              <a:t>Gallbladder drainage.</a:t>
            </a:r>
            <a:r>
              <a:rPr lang="en-US" sz="1400" b="0" i="0" dirty="0">
                <a:solidFill>
                  <a:srgbClr val="111111"/>
                </a:solidFill>
                <a:effectLst/>
                <a:latin typeface="Helvetica" panose="020B0604020202020204" pitchFamily="34" charset="0"/>
              </a:rPr>
              <a:t> In some cases, such as when surgery to remove the gallbladder is not an option, gallbladder drainage (cholecystostomy) may be done to remove infection. Drainage is done through the skin on the abdomen (percutaneous) or by passing a scope through the mouth (endoscopic).</a:t>
            </a:r>
          </a:p>
          <a:p>
            <a:pPr algn="l"/>
            <a:r>
              <a:rPr lang="en-US" sz="1400" b="0" i="0" dirty="0">
                <a:solidFill>
                  <a:srgbClr val="111111"/>
                </a:solidFill>
                <a:effectLst/>
                <a:latin typeface="Helvetica" panose="020B0604020202020204" pitchFamily="34" charset="0"/>
              </a:rPr>
              <a:t>Your symptoms are likely to decrease in 2 to 3 days. However, gallbladder inflammation often returns. Most people with cholecystitis eventually need surgery to remove the gallbladder.</a:t>
            </a:r>
          </a:p>
          <a:p>
            <a:pPr algn="l"/>
            <a:r>
              <a:rPr lang="en-US" sz="1400" b="1" i="0" dirty="0">
                <a:solidFill>
                  <a:srgbClr val="111111"/>
                </a:solidFill>
                <a:effectLst/>
                <a:latin typeface="Helvetica" panose="020B0604020202020204" pitchFamily="34" charset="0"/>
              </a:rPr>
              <a:t>Gallbladder removal surgery</a:t>
            </a:r>
          </a:p>
          <a:p>
            <a:pPr algn="l"/>
            <a:r>
              <a:rPr lang="en-US" sz="1400" b="0" i="0" dirty="0">
                <a:solidFill>
                  <a:srgbClr val="111111"/>
                </a:solidFill>
                <a:effectLst/>
                <a:latin typeface="Helvetica" panose="020B0604020202020204" pitchFamily="34" charset="0"/>
              </a:rPr>
              <a:t>The procedure to remove the gallbladder is called a cholecystectomy. Usually, this is a minimally invasive procedure, involving a few tiny cuts (incisions) in your abdomen (laparoscopic cholecystectomy). An open procedure, in which a long incision is made in your abdomen, is rarely required.</a:t>
            </a:r>
          </a:p>
          <a:p>
            <a:pPr algn="l"/>
            <a:r>
              <a:rPr lang="en-US" sz="1400" b="0" i="0" dirty="0">
                <a:solidFill>
                  <a:srgbClr val="111111"/>
                </a:solidFill>
                <a:effectLst/>
                <a:latin typeface="Helvetica" panose="020B0604020202020204" pitchFamily="34" charset="0"/>
              </a:rPr>
              <a:t>The timing of surgery depends on the severity of your symptoms and your overall risk of problems during and after surgery. If you're at low surgical risk, surgery may be performed during your hospital stay.</a:t>
            </a:r>
          </a:p>
          <a:p>
            <a:pPr algn="l"/>
            <a:r>
              <a:rPr lang="en-US" sz="1400" b="0" i="0" dirty="0">
                <a:solidFill>
                  <a:srgbClr val="111111"/>
                </a:solidFill>
                <a:effectLst/>
                <a:latin typeface="Helvetica" panose="020B0604020202020204" pitchFamily="34" charset="0"/>
              </a:rPr>
              <a:t>Once your gallbladder is removed, bile flows directly from your liver into your small intestine, rather than being stored in your gallbladder. Even without your gallbladder you can still digest food.</a:t>
            </a:r>
          </a:p>
        </p:txBody>
      </p:sp>
    </p:spTree>
    <p:extLst>
      <p:ext uri="{BB962C8B-B14F-4D97-AF65-F5344CB8AC3E}">
        <p14:creationId xmlns:p14="http://schemas.microsoft.com/office/powerpoint/2010/main" val="31978821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46DBA-0518-2483-9925-502C6EBDC8B6}"/>
              </a:ext>
            </a:extLst>
          </p:cNvPr>
          <p:cNvSpPr>
            <a:spLocks noGrp="1"/>
          </p:cNvSpPr>
          <p:nvPr>
            <p:ph type="title"/>
          </p:nvPr>
        </p:nvSpPr>
        <p:spPr/>
        <p:txBody>
          <a:bodyPr/>
          <a:lstStyle/>
          <a:p>
            <a:r>
              <a:rPr lang="en-IN" b="1" i="0" dirty="0">
                <a:solidFill>
                  <a:srgbClr val="000000"/>
                </a:solidFill>
                <a:effectLst/>
                <a:latin typeface="Roboto" panose="02000000000000000000" pitchFamily="2" charset="0"/>
              </a:rPr>
              <a:t>Cholestatic Jaundice</a:t>
            </a:r>
            <a:br>
              <a:rPr lang="en-IN" b="1" i="0" dirty="0">
                <a:solidFill>
                  <a:srgbClr val="000000"/>
                </a:solidFill>
                <a:effectLst/>
                <a:latin typeface="Roboto" panose="02000000000000000000" pitchFamily="2" charset="0"/>
              </a:rPr>
            </a:br>
            <a:endParaRPr lang="en-IN" dirty="0"/>
          </a:p>
        </p:txBody>
      </p:sp>
      <p:sp>
        <p:nvSpPr>
          <p:cNvPr id="3" name="Content Placeholder 2">
            <a:extLst>
              <a:ext uri="{FF2B5EF4-FFF2-40B4-BE49-F238E27FC236}">
                <a16:creationId xmlns:a16="http://schemas.microsoft.com/office/drawing/2014/main" id="{F020EFF2-8672-B3D1-4D6E-C5C1E8DB14BA}"/>
              </a:ext>
            </a:extLst>
          </p:cNvPr>
          <p:cNvSpPr>
            <a:spLocks noGrp="1"/>
          </p:cNvSpPr>
          <p:nvPr>
            <p:ph idx="1"/>
          </p:nvPr>
        </p:nvSpPr>
        <p:spPr/>
        <p:txBody>
          <a:bodyPr/>
          <a:lstStyle/>
          <a:p>
            <a:r>
              <a:rPr lang="en-IN" b="1" i="0" dirty="0">
                <a:solidFill>
                  <a:srgbClr val="000000"/>
                </a:solidFill>
                <a:effectLst/>
                <a:latin typeface="Roboto" panose="02000000000000000000" pitchFamily="2" charset="0"/>
              </a:rPr>
              <a:t>Cholestatic Jaundice</a:t>
            </a:r>
          </a:p>
          <a:p>
            <a:pPr algn="l"/>
            <a:r>
              <a:rPr lang="en-US" b="1" i="0" dirty="0">
                <a:solidFill>
                  <a:srgbClr val="404040"/>
                </a:solidFill>
                <a:effectLst/>
                <a:latin typeface="Roboto" panose="02000000000000000000" pitchFamily="2" charset="0"/>
              </a:rPr>
              <a:t>What is Cholestatic Jaundice?</a:t>
            </a:r>
          </a:p>
          <a:p>
            <a:pPr algn="l"/>
            <a:r>
              <a:rPr lang="en-US" b="0" i="0" dirty="0">
                <a:solidFill>
                  <a:srgbClr val="404040"/>
                </a:solidFill>
                <a:effectLst/>
                <a:latin typeface="Roboto" panose="02000000000000000000" pitchFamily="2" charset="0"/>
              </a:rPr>
              <a:t>Cholestasis is a Greek word that means stopping or slowing of bile flow from the liver to the small intestine due to a block (obstruction) in the biliary duct system that connects the liver and small intestine, causing the bile to remain in the liver. It is therefore a form of obstructive jaundice</a:t>
            </a:r>
          </a:p>
          <a:p>
            <a:endParaRPr lang="en-IN" dirty="0"/>
          </a:p>
        </p:txBody>
      </p:sp>
    </p:spTree>
    <p:extLst>
      <p:ext uri="{BB962C8B-B14F-4D97-AF65-F5344CB8AC3E}">
        <p14:creationId xmlns:p14="http://schemas.microsoft.com/office/powerpoint/2010/main" val="33687793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DD2FA-0D57-7DF7-58C0-1153BFDFEF31}"/>
              </a:ext>
            </a:extLst>
          </p:cNvPr>
          <p:cNvSpPr>
            <a:spLocks noGrp="1"/>
          </p:cNvSpPr>
          <p:nvPr>
            <p:ph type="title"/>
          </p:nvPr>
        </p:nvSpPr>
        <p:spPr/>
        <p:txBody>
          <a:bodyPr/>
          <a:lstStyle/>
          <a:p>
            <a:r>
              <a:rPr lang="en-US" b="0" i="0" dirty="0">
                <a:solidFill>
                  <a:srgbClr val="717171"/>
                </a:solidFill>
                <a:effectLst/>
                <a:latin typeface="Source Sans Pro" panose="020B0503030403020204" pitchFamily="34" charset="0"/>
              </a:rPr>
              <a:t>cholelithiasis.</a:t>
            </a:r>
            <a:br>
              <a:rPr lang="en-US" b="0" i="0" dirty="0">
                <a:solidFill>
                  <a:srgbClr val="717171"/>
                </a:solidFill>
                <a:effectLst/>
                <a:latin typeface="Source Sans Pro" panose="020B0503030403020204" pitchFamily="34" charset="0"/>
              </a:rPr>
            </a:br>
            <a:endParaRPr lang="en-IN" dirty="0"/>
          </a:p>
        </p:txBody>
      </p:sp>
      <p:sp>
        <p:nvSpPr>
          <p:cNvPr id="3" name="Content Placeholder 2">
            <a:extLst>
              <a:ext uri="{FF2B5EF4-FFF2-40B4-BE49-F238E27FC236}">
                <a16:creationId xmlns:a16="http://schemas.microsoft.com/office/drawing/2014/main" id="{4E3C2A2D-0785-9F70-01DB-72134A086F53}"/>
              </a:ext>
            </a:extLst>
          </p:cNvPr>
          <p:cNvSpPr>
            <a:spLocks noGrp="1"/>
          </p:cNvSpPr>
          <p:nvPr>
            <p:ph idx="1"/>
          </p:nvPr>
        </p:nvSpPr>
        <p:spPr/>
        <p:txBody>
          <a:bodyPr/>
          <a:lstStyle/>
          <a:p>
            <a:pPr algn="l"/>
            <a:r>
              <a:rPr lang="en-US" b="1" i="0" dirty="0">
                <a:solidFill>
                  <a:srgbClr val="343536"/>
                </a:solidFill>
                <a:effectLst/>
              </a:rPr>
              <a:t>What is cholelithiasis?</a:t>
            </a:r>
          </a:p>
          <a:p>
            <a:pPr algn="l"/>
            <a:r>
              <a:rPr lang="en-US" b="0" i="0" dirty="0">
                <a:solidFill>
                  <a:srgbClr val="343536"/>
                </a:solidFill>
                <a:effectLst/>
              </a:rPr>
              <a:t>Cholelithiasis is the condition of having gallstones. Many people have cholelithiasis and don’t know it. Gallstones won’t necessarily cause any problems for you. If they don’t, you can leave them alone. But gallstones can sometimes cause problems by creating a blockage. This will cause pain and inflammation in your organs. If it goes untreated, it can cause serious complications.</a:t>
            </a:r>
          </a:p>
          <a:p>
            <a:pPr marL="0" indent="0" algn="l">
              <a:buNone/>
            </a:pPr>
            <a:endParaRPr lang="en-US" b="1" i="0" dirty="0">
              <a:solidFill>
                <a:srgbClr val="343536"/>
              </a:solidFill>
              <a:effectLst/>
            </a:endParaRPr>
          </a:p>
        </p:txBody>
      </p:sp>
    </p:spTree>
    <p:extLst>
      <p:ext uri="{BB962C8B-B14F-4D97-AF65-F5344CB8AC3E}">
        <p14:creationId xmlns:p14="http://schemas.microsoft.com/office/powerpoint/2010/main" val="42148818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FF065FE-93AA-C452-30A5-C388D080EF8C}"/>
              </a:ext>
            </a:extLst>
          </p:cNvPr>
          <p:cNvSpPr>
            <a:spLocks noGrp="1"/>
          </p:cNvSpPr>
          <p:nvPr>
            <p:ph idx="1"/>
          </p:nvPr>
        </p:nvSpPr>
        <p:spPr/>
        <p:txBody>
          <a:bodyPr>
            <a:normAutofit fontScale="77500" lnSpcReduction="20000"/>
          </a:bodyPr>
          <a:lstStyle/>
          <a:p>
            <a:pPr algn="l"/>
            <a:r>
              <a:rPr lang="en-US" b="1" i="0" dirty="0">
                <a:solidFill>
                  <a:srgbClr val="404040"/>
                </a:solidFill>
                <a:effectLst/>
                <a:latin typeface="Roboto" panose="02000000000000000000" pitchFamily="2" charset="0"/>
              </a:rPr>
              <a:t>Normal Flow Of Bile From Liver To Small Intestine – An Overview of The Biliary System</a:t>
            </a:r>
            <a:endParaRPr lang="en-US" b="0" i="0" dirty="0">
              <a:solidFill>
                <a:srgbClr val="404040"/>
              </a:solidFill>
              <a:effectLst/>
              <a:latin typeface="Roboto" panose="02000000000000000000" pitchFamily="2" charset="0"/>
            </a:endParaRPr>
          </a:p>
          <a:p>
            <a:pPr algn="l">
              <a:buFont typeface="Arial" panose="020B0604020202020204" pitchFamily="34" charset="0"/>
              <a:buChar char="•"/>
            </a:pPr>
            <a:r>
              <a:rPr lang="en-US" b="0" i="0" dirty="0">
                <a:solidFill>
                  <a:srgbClr val="404040"/>
                </a:solidFill>
                <a:effectLst/>
                <a:latin typeface="Roboto" panose="02000000000000000000" pitchFamily="2" charset="0"/>
              </a:rPr>
              <a:t>The bile ducts within the liver (intrahepatic bile ducts) contain the bile formed in the liver. These intrahepatic ducts join together and exit the liver as the right and left hepatic ducts, forming the first part of the extrahepatic (outside the liver) biliary system.</a:t>
            </a:r>
          </a:p>
          <a:p>
            <a:pPr algn="l">
              <a:buFont typeface="Arial" panose="020B0604020202020204" pitchFamily="34" charset="0"/>
              <a:buChar char="•"/>
            </a:pPr>
            <a:r>
              <a:rPr lang="en-US" b="0" i="0" dirty="0">
                <a:solidFill>
                  <a:srgbClr val="404040"/>
                </a:solidFill>
                <a:effectLst/>
                <a:latin typeface="Roboto" panose="02000000000000000000" pitchFamily="2" charset="0"/>
              </a:rPr>
              <a:t>The right and left hepatic ducts join together to form the common hepatic duct.</a:t>
            </a:r>
          </a:p>
          <a:p>
            <a:pPr algn="l">
              <a:buFont typeface="Arial" panose="020B0604020202020204" pitchFamily="34" charset="0"/>
              <a:buChar char="•"/>
            </a:pPr>
            <a:r>
              <a:rPr lang="en-US" b="0" i="0" dirty="0">
                <a:solidFill>
                  <a:srgbClr val="404040"/>
                </a:solidFill>
                <a:effectLst/>
                <a:latin typeface="Roboto" panose="02000000000000000000" pitchFamily="2" charset="0"/>
              </a:rPr>
              <a:t>The common hepatic duct is joined by the cystic duct from the gall bladder. The point where the cystic duct meets the common hepatic duct marks the start of the common bile duct.</a:t>
            </a:r>
          </a:p>
          <a:p>
            <a:pPr algn="l">
              <a:buFont typeface="Arial" panose="020B0604020202020204" pitchFamily="34" charset="0"/>
              <a:buChar char="•"/>
            </a:pPr>
            <a:r>
              <a:rPr lang="en-US" b="0" i="0" dirty="0">
                <a:solidFill>
                  <a:srgbClr val="404040"/>
                </a:solidFill>
                <a:effectLst/>
                <a:latin typeface="Roboto" panose="02000000000000000000" pitchFamily="2" charset="0"/>
              </a:rPr>
              <a:t>The common bile ducts travels for a distance and empties into the second part of the duodenum (part of the small intestine) via the ampulla of </a:t>
            </a:r>
            <a:r>
              <a:rPr lang="en-US" b="0" i="0" dirty="0" err="1">
                <a:solidFill>
                  <a:srgbClr val="404040"/>
                </a:solidFill>
                <a:effectLst/>
                <a:latin typeface="Roboto" panose="02000000000000000000" pitchFamily="2" charset="0"/>
              </a:rPr>
              <a:t>Vater</a:t>
            </a:r>
            <a:r>
              <a:rPr lang="en-US" b="0" i="0" dirty="0">
                <a:solidFill>
                  <a:srgbClr val="404040"/>
                </a:solidFill>
                <a:effectLst/>
                <a:latin typeface="Roboto" panose="02000000000000000000" pitchFamily="2" charset="0"/>
              </a:rPr>
              <a:t>.</a:t>
            </a:r>
          </a:p>
          <a:p>
            <a:pPr algn="l">
              <a:buFont typeface="Arial" panose="020B0604020202020204" pitchFamily="34" charset="0"/>
              <a:buChar char="•"/>
            </a:pPr>
            <a:r>
              <a:rPr lang="en-US" b="0" i="0" dirty="0">
                <a:solidFill>
                  <a:srgbClr val="404040"/>
                </a:solidFill>
                <a:effectLst/>
                <a:latin typeface="Roboto" panose="02000000000000000000" pitchFamily="2" charset="0"/>
              </a:rPr>
              <a:t>The common bile duct is usually joined to the main pancreatic duct just prior to the opening in the ampulla.</a:t>
            </a:r>
          </a:p>
          <a:p>
            <a:endParaRPr lang="en-IN" dirty="0"/>
          </a:p>
        </p:txBody>
      </p:sp>
    </p:spTree>
    <p:extLst>
      <p:ext uri="{BB962C8B-B14F-4D97-AF65-F5344CB8AC3E}">
        <p14:creationId xmlns:p14="http://schemas.microsoft.com/office/powerpoint/2010/main" val="2794144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72D1C95-DDB8-2E53-3DA4-3D2D626EF4C6}"/>
              </a:ext>
            </a:extLst>
          </p:cNvPr>
          <p:cNvSpPr txBox="1"/>
          <p:nvPr/>
        </p:nvSpPr>
        <p:spPr>
          <a:xfrm>
            <a:off x="569167" y="513184"/>
            <a:ext cx="8577165" cy="3139321"/>
          </a:xfrm>
          <a:prstGeom prst="rect">
            <a:avLst/>
          </a:prstGeom>
          <a:noFill/>
        </p:spPr>
        <p:txBody>
          <a:bodyPr wrap="square">
            <a:spAutoFit/>
          </a:bodyPr>
          <a:lstStyle/>
          <a:p>
            <a:pPr algn="l"/>
            <a:r>
              <a:rPr lang="en-US" b="0" i="0" dirty="0">
                <a:solidFill>
                  <a:srgbClr val="404040"/>
                </a:solidFill>
                <a:effectLst/>
                <a:latin typeface="Roboto" panose="02000000000000000000" pitchFamily="2" charset="0"/>
              </a:rPr>
              <a:t>Bile is important in the digestion of fats in the small intestine, and consequently this becomes affected. When bile remains in the liver, bilirubin, a pigment occurring in bile escapes and accumulates in the blood resulting in symptoms of jaundice. </a:t>
            </a:r>
            <a:r>
              <a:rPr lang="en-US" b="0" i="0" u="none" strike="noStrike" dirty="0">
                <a:solidFill>
                  <a:srgbClr val="4169E1"/>
                </a:solidFill>
                <a:effectLst/>
                <a:latin typeface="Roboto" panose="02000000000000000000" pitchFamily="2" charset="0"/>
                <a:hlinkClick r:id="rId2" tooltip="What is Jaundice?"/>
              </a:rPr>
              <a:t>Jaundice</a:t>
            </a:r>
            <a:r>
              <a:rPr lang="en-US" b="0" i="0" dirty="0">
                <a:solidFill>
                  <a:srgbClr val="404040"/>
                </a:solidFill>
                <a:effectLst/>
                <a:latin typeface="Roboto" panose="02000000000000000000" pitchFamily="2" charset="0"/>
              </a:rPr>
              <a:t> is one of the most discerning features of cholestasis and yet it may not always be the first discernible symptom.</a:t>
            </a:r>
          </a:p>
          <a:p>
            <a:pPr algn="l"/>
            <a:r>
              <a:rPr lang="en-US" b="0" i="0" dirty="0">
                <a:solidFill>
                  <a:srgbClr val="404040"/>
                </a:solidFill>
                <a:effectLst/>
                <a:latin typeface="Roboto" panose="02000000000000000000" pitchFamily="2" charset="0"/>
              </a:rPr>
              <a:t>Cholestasis affects both the young and old. </a:t>
            </a:r>
            <a:r>
              <a:rPr lang="en-US" b="0" i="0" u="none" strike="noStrike" dirty="0">
                <a:solidFill>
                  <a:srgbClr val="4169E1"/>
                </a:solidFill>
                <a:effectLst/>
                <a:latin typeface="Roboto" panose="02000000000000000000" pitchFamily="2" charset="0"/>
                <a:hlinkClick r:id="rId3" tooltip="General Information About Biliary Cirrhosis"/>
              </a:rPr>
              <a:t>Primary biliary cirrhosis</a:t>
            </a:r>
            <a:r>
              <a:rPr lang="en-US" b="0" i="0" dirty="0">
                <a:solidFill>
                  <a:srgbClr val="404040"/>
                </a:solidFill>
                <a:effectLst/>
                <a:latin typeface="Roboto" panose="02000000000000000000" pitchFamily="2" charset="0"/>
              </a:rPr>
              <a:t> (PBC) and primary sclerosing cholangitis (PSC) are the main cholestatic liver conditions in adults while in infants, biliary atresia and Alagille syndrome mainly cause cholestasis.</a:t>
            </a:r>
          </a:p>
          <a:p>
            <a:pPr algn="l"/>
            <a:r>
              <a:rPr lang="en-US" b="0" i="0" dirty="0">
                <a:solidFill>
                  <a:srgbClr val="404040"/>
                </a:solidFill>
                <a:effectLst/>
                <a:latin typeface="Roboto" panose="02000000000000000000" pitchFamily="2" charset="0"/>
              </a:rPr>
              <a:t>Cholestasis observed in infants and children (1 out of 2500) can be either congenital (at birth) or hereditary.</a:t>
            </a:r>
          </a:p>
        </p:txBody>
      </p:sp>
    </p:spTree>
    <p:extLst>
      <p:ext uri="{BB962C8B-B14F-4D97-AF65-F5344CB8AC3E}">
        <p14:creationId xmlns:p14="http://schemas.microsoft.com/office/powerpoint/2010/main" val="41295601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45C2C6A5-4712-A68E-C2C6-34DC6766C989}"/>
              </a:ext>
            </a:extLst>
          </p:cNvPr>
          <p:cNvSpPr>
            <a:spLocks noChangeArrowheads="1"/>
          </p:cNvSpPr>
          <p:nvPr/>
        </p:nvSpPr>
        <p:spPr bwMode="auto">
          <a:xfrm>
            <a:off x="205273" y="640962"/>
            <a:ext cx="11915192" cy="5447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Roboto" panose="02000000000000000000" pitchFamily="2" charset="0"/>
              </a:rPr>
              <a:t>W</a:t>
            </a:r>
            <a:r>
              <a:rPr kumimoji="0" lang="en-US" altLang="en-US" sz="1200" b="1" i="0" u="none" strike="noStrike" cap="none" normalizeH="0" baseline="0" dirty="0" bmk="">
                <a:ln>
                  <a:noFill/>
                </a:ln>
                <a:solidFill>
                  <a:srgbClr val="000000"/>
                </a:solidFill>
                <a:effectLst/>
                <a:latin typeface="Roboto" panose="02000000000000000000" pitchFamily="2" charset="0"/>
              </a:rPr>
              <a:t>hat are the Causes of Cholestatic Jaundice?</a:t>
            </a:r>
            <a:endParaRPr kumimoji="0" lang="en-US" altLang="en-US" sz="1200" b="1" i="0" u="none" strike="noStrike" cap="none" normalizeH="0" baseline="0" dirty="0">
              <a:ln>
                <a:noFill/>
              </a:ln>
              <a:solidFill>
                <a:srgbClr val="404040"/>
              </a:solidFill>
              <a:effectLst/>
              <a:latin typeface="Roboto" panose="02000000000000000000"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404040"/>
                </a:solidFill>
                <a:effectLst/>
                <a:latin typeface="Roboto" panose="02000000000000000000" pitchFamily="2" charset="0"/>
              </a:rPr>
              <a:t>Cholestatic jaundice can be broadly classified according to the type of pathology in the biliary system</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rgbClr val="404040"/>
                </a:solidFill>
                <a:effectLst/>
                <a:latin typeface="Roboto" panose="02000000000000000000" pitchFamily="2" charset="0"/>
              </a:rPr>
              <a:t>Cholestatic jaundice </a:t>
            </a:r>
            <a:r>
              <a:rPr kumimoji="0" lang="en-US" altLang="en-US" sz="1200" b="1" i="0" u="none" strike="noStrike" cap="none" normalizeH="0" baseline="0" dirty="0">
                <a:ln>
                  <a:noFill/>
                </a:ln>
                <a:solidFill>
                  <a:srgbClr val="404040"/>
                </a:solidFill>
                <a:effectLst/>
                <a:latin typeface="Roboto" panose="02000000000000000000" pitchFamily="2" charset="0"/>
              </a:rPr>
              <a:t>in infants</a:t>
            </a:r>
            <a:r>
              <a:rPr kumimoji="0" lang="en-US" altLang="en-US" sz="1200" b="0" i="0" u="none" strike="noStrike" cap="none" normalizeH="0" baseline="0" dirty="0">
                <a:ln>
                  <a:noFill/>
                </a:ln>
                <a:solidFill>
                  <a:srgbClr val="404040"/>
                </a:solidFill>
                <a:effectLst/>
                <a:latin typeface="Roboto" panose="02000000000000000000" pitchFamily="2" charset="0"/>
              </a:rPr>
              <a:t> may be caused by several factors, such as -</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rgbClr val="404040"/>
                </a:solidFill>
                <a:effectLst/>
                <a:latin typeface="Roboto" panose="02000000000000000000" pitchFamily="2" charset="0"/>
              </a:rPr>
              <a:t>Congenital hypopituitarism</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rgbClr val="404040"/>
                </a:solidFill>
                <a:effectLst/>
                <a:latin typeface="Roboto" panose="02000000000000000000" pitchFamily="2" charset="0"/>
              </a:rPr>
              <a:t>Adrenal insufficiency in infants (very rare) – This has not been observed in adults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rgbClr val="404040"/>
                </a:solidFill>
                <a:effectLst/>
                <a:latin typeface="Roboto" panose="02000000000000000000" pitchFamily="2" charset="0"/>
              </a:rPr>
              <a:t>Rare genetic disorders in children – Accounts for 25% of cholestatic jaundice cases caused by gene mutations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rgbClr val="404040"/>
                </a:solidFill>
                <a:effectLst/>
                <a:latin typeface="Roboto" panose="02000000000000000000" pitchFamily="2" charset="0"/>
              </a:rPr>
              <a:t>(e.g. Progressive familial intrahepatic cholestasis; Alagille syndrome; Bile acid synthesis disorders; Cystic fibrosis; Alpha-1-antitrypsin deficiency; metabolic errors; zinc storage disorders)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rgbClr val="404040"/>
                </a:solidFill>
                <a:effectLst/>
                <a:latin typeface="Roboto" panose="02000000000000000000" pitchFamily="2" charset="0"/>
              </a:rPr>
              <a:t>Biliary atresia – accounts for 25% to 40% of cases in the initial months of life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rgbClr val="404040"/>
                </a:solidFill>
                <a:effectLst/>
                <a:latin typeface="Roboto" panose="02000000000000000000" pitchFamily="2" charset="0"/>
              </a:rPr>
              <a:t>Bacterial sepsis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rgbClr val="4169E1"/>
                </a:solidFill>
                <a:effectLst/>
                <a:latin typeface="Roboto" panose="02000000000000000000" pitchFamily="2" charset="0"/>
                <a:hlinkClick r:id="rId2" tooltip="Galactosemia - Genetic Disorder of Sugar Galactose"/>
              </a:rPr>
              <a:t>Galactosemia</a:t>
            </a:r>
            <a:endParaRPr kumimoji="0" lang="en-US" altLang="en-US" sz="1200" b="0" i="0" u="none" strike="noStrike" cap="none" normalizeH="0" baseline="0" dirty="0">
              <a:ln>
                <a:noFill/>
              </a:ln>
              <a:solidFill>
                <a:srgbClr val="404040"/>
              </a:solidFill>
              <a:effectLst/>
              <a:latin typeface="Roboto" panose="02000000000000000000" pitchFamily="2"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rgbClr val="404040"/>
                </a:solidFill>
                <a:effectLst/>
                <a:latin typeface="Roboto" panose="02000000000000000000" pitchFamily="2" charset="0"/>
              </a:rPr>
              <a:t>Bile acid synthesis disorders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rgbClr val="404040"/>
                </a:solidFill>
                <a:effectLst/>
                <a:latin typeface="Roboto" panose="02000000000000000000" pitchFamily="2" charset="0"/>
              </a:rPr>
              <a:t>Tyrosinemia</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404040"/>
                </a:solidFill>
                <a:effectLst/>
                <a:latin typeface="Roboto" panose="02000000000000000000" pitchFamily="2" charset="0"/>
              </a:rPr>
              <a:t>In </a:t>
            </a:r>
            <a:r>
              <a:rPr kumimoji="0" lang="en-US" altLang="en-US" sz="1200" b="1" i="0" u="none" strike="noStrike" cap="none" normalizeH="0" baseline="0" dirty="0">
                <a:ln>
                  <a:noFill/>
                </a:ln>
                <a:solidFill>
                  <a:srgbClr val="404040"/>
                </a:solidFill>
                <a:effectLst/>
                <a:latin typeface="Roboto" panose="02000000000000000000" pitchFamily="2" charset="0"/>
              </a:rPr>
              <a:t>adults,</a:t>
            </a:r>
            <a:r>
              <a:rPr kumimoji="0" lang="en-US" altLang="en-US" sz="1200" b="0" i="0" u="none" strike="noStrike" cap="none" normalizeH="0" baseline="0" dirty="0">
                <a:ln>
                  <a:noFill/>
                </a:ln>
                <a:solidFill>
                  <a:srgbClr val="404040"/>
                </a:solidFill>
                <a:effectLst/>
                <a:latin typeface="Roboto" panose="02000000000000000000" pitchFamily="2" charset="0"/>
              </a:rPr>
              <a:t> there are intrinsic and extrinsic factors pertaining the liver, which can cause cholestatic jaundice -</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rgbClr val="404040"/>
                </a:solidFill>
                <a:effectLst/>
                <a:latin typeface="Roboto" panose="02000000000000000000" pitchFamily="2" charset="0"/>
              </a:rPr>
              <a:t>Infections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rgbClr val="404040"/>
                </a:solidFill>
                <a:effectLst/>
                <a:latin typeface="Roboto" panose="02000000000000000000" pitchFamily="2" charset="0"/>
              </a:rPr>
              <a:t>(e.g. viral hepatitis A, B, C; rubella, syphilis, herpes virus; toxoplasmosis; cytomegalovirus, AIDS, PBC, alcoholic hepatitis, autoimmune hepatitis, PSC, autoimmune cholangitis)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rgbClr val="404040"/>
                </a:solidFill>
                <a:effectLst/>
                <a:latin typeface="Roboto" panose="02000000000000000000" pitchFamily="2" charset="0"/>
              </a:rPr>
              <a:t>Infiltrative conditions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rgbClr val="404040"/>
                </a:solidFill>
                <a:effectLst/>
                <a:latin typeface="Roboto" panose="02000000000000000000" pitchFamily="2" charset="0"/>
              </a:rPr>
              <a:t>(e.g. fatty liver, granulomatous hepatitis, lymphoma, sarcoidosis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rgbClr val="404040"/>
                </a:solidFill>
                <a:effectLst/>
                <a:latin typeface="Roboto" panose="02000000000000000000" pitchFamily="2" charset="0"/>
              </a:rPr>
              <a:t>Structural conditions – choledocholithiasis (gallstone obstruction with inflammation), intralobular duct destruction</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rgbClr val="404040"/>
                </a:solidFill>
                <a:effectLst/>
                <a:latin typeface="Roboto" panose="02000000000000000000" pitchFamily="2" charset="0"/>
              </a:rPr>
              <a:t>Medications e.g. estrogen, erythromycin, statins, nitrofurantoin, sulindac, cimetidine, gold salts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rgbClr val="404040"/>
                </a:solidFill>
                <a:effectLst/>
                <a:latin typeface="Roboto" panose="02000000000000000000" pitchFamily="2" charset="0"/>
              </a:rPr>
              <a:t>Surgical complications leading to biliary ductal strictures and scarring</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rgbClr val="4169E1"/>
                </a:solidFill>
                <a:effectLst/>
                <a:latin typeface="Roboto" panose="02000000000000000000" pitchFamily="2" charset="0"/>
                <a:hlinkClick r:id="rId3" tooltip="What is Graft versus Host Disease?"/>
              </a:rPr>
              <a:t>Graft-versus-host disease</a:t>
            </a:r>
            <a:endParaRPr kumimoji="0" lang="en-US" altLang="en-US" sz="1200" b="0" i="0" u="none" strike="noStrike" cap="none" normalizeH="0" baseline="0" dirty="0">
              <a:ln>
                <a:noFill/>
              </a:ln>
              <a:solidFill>
                <a:srgbClr val="404040"/>
              </a:solidFill>
              <a:effectLst/>
              <a:latin typeface="Roboto" panose="02000000000000000000" pitchFamily="2"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rgbClr val="404040"/>
                </a:solidFill>
                <a:effectLst/>
                <a:latin typeface="Roboto" panose="02000000000000000000" pitchFamily="2" charset="0"/>
              </a:rPr>
              <a:t>Third trimester of pregnancy (obstetric cholestasis)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rgbClr val="4169E1"/>
                </a:solidFill>
                <a:effectLst/>
                <a:latin typeface="Roboto" panose="02000000000000000000" pitchFamily="2" charset="0"/>
                <a:hlinkClick r:id="rId4" tooltip="What is Cystic Fibrosis?"/>
              </a:rPr>
              <a:t>Cystic fibrosis</a:t>
            </a:r>
            <a:endParaRPr kumimoji="0" lang="en-US" altLang="en-US" sz="1200" b="0" i="0" u="none" strike="noStrike" cap="none" normalizeH="0" baseline="0" dirty="0">
              <a:ln>
                <a:noFill/>
              </a:ln>
              <a:solidFill>
                <a:srgbClr val="404040"/>
              </a:solidFill>
              <a:effectLst/>
              <a:latin typeface="Roboto" panose="02000000000000000000" pitchFamily="2"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rgbClr val="404040"/>
                </a:solidFill>
                <a:effectLst/>
                <a:latin typeface="Roboto" panose="02000000000000000000" pitchFamily="2" charset="0"/>
              </a:rPr>
              <a:t>Tumors – gallbladder carcinoma, cholangiocarcinoma, pancreatic tumors, ampullary tumors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rgbClr val="404040"/>
                </a:solidFill>
                <a:effectLst/>
                <a:latin typeface="Roboto" panose="02000000000000000000" pitchFamily="2" charset="0"/>
              </a:rPr>
              <a:t>Vanishing bile duct syndrome – rare condition occurring due to drug induced liver damage</a:t>
            </a: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200" b="0" i="0" u="none" strike="noStrike" cap="none" normalizeH="0" baseline="0" dirty="0">
                <a:ln>
                  <a:noFill/>
                </a:ln>
                <a:solidFill>
                  <a:schemeClr val="tx1"/>
                </a:solidFill>
                <a:effectLst/>
              </a:rPr>
            </a:br>
            <a:endParaRPr kumimoji="0" lang="en-US" altLang="en-US" sz="12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7042838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56BEE6-3B6B-B495-8302-40419473B0F5}"/>
              </a:ext>
            </a:extLst>
          </p:cNvPr>
          <p:cNvSpPr>
            <a:spLocks noGrp="1"/>
          </p:cNvSpPr>
          <p:nvPr>
            <p:ph type="title"/>
          </p:nvPr>
        </p:nvSpPr>
        <p:spPr/>
        <p:txBody>
          <a:bodyPr/>
          <a:lstStyle/>
          <a:p>
            <a:endParaRPr lang="en-IN"/>
          </a:p>
        </p:txBody>
      </p:sp>
      <p:graphicFrame>
        <p:nvGraphicFramePr>
          <p:cNvPr id="4" name="Content Placeholder 3">
            <a:extLst>
              <a:ext uri="{FF2B5EF4-FFF2-40B4-BE49-F238E27FC236}">
                <a16:creationId xmlns:a16="http://schemas.microsoft.com/office/drawing/2014/main" id="{91A81452-4B85-F365-862C-6356E5FDD558}"/>
              </a:ext>
            </a:extLst>
          </p:cNvPr>
          <p:cNvGraphicFramePr>
            <a:graphicFrameLocks noGrp="1"/>
          </p:cNvGraphicFramePr>
          <p:nvPr>
            <p:ph idx="1"/>
          </p:nvPr>
        </p:nvGraphicFramePr>
        <p:xfrm>
          <a:off x="3576157" y="1763186"/>
          <a:ext cx="5039686" cy="4476216"/>
        </p:xfrm>
        <a:graphic>
          <a:graphicData uri="http://schemas.openxmlformats.org/drawingml/2006/table">
            <a:tbl>
              <a:tblPr/>
              <a:tblGrid>
                <a:gridCol w="2519843">
                  <a:extLst>
                    <a:ext uri="{9D8B030D-6E8A-4147-A177-3AD203B41FA5}">
                      <a16:colId xmlns:a16="http://schemas.microsoft.com/office/drawing/2014/main" val="4235773835"/>
                    </a:ext>
                  </a:extLst>
                </a:gridCol>
                <a:gridCol w="2519843">
                  <a:extLst>
                    <a:ext uri="{9D8B030D-6E8A-4147-A177-3AD203B41FA5}">
                      <a16:colId xmlns:a16="http://schemas.microsoft.com/office/drawing/2014/main" val="3076119741"/>
                    </a:ext>
                  </a:extLst>
                </a:gridCol>
              </a:tblGrid>
              <a:tr h="540844">
                <a:tc>
                  <a:txBody>
                    <a:bodyPr/>
                    <a:lstStyle/>
                    <a:p>
                      <a:r>
                        <a:rPr lang="en-US" sz="1500" b="1">
                          <a:solidFill>
                            <a:srgbClr val="FFFFFF"/>
                          </a:solidFill>
                          <a:effectLst/>
                        </a:rPr>
                        <a:t>Type of Biliary System Pathology</a:t>
                      </a:r>
                      <a:endParaRPr lang="en-US" sz="1500">
                        <a:solidFill>
                          <a:srgbClr val="FFFFFF"/>
                        </a:solidFill>
                        <a:effectLst/>
                      </a:endParaRPr>
                    </a:p>
                  </a:txBody>
                  <a:tcPr marL="30730" marR="30730" marT="49168" marB="49168" anchor="ctr">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187681"/>
                    </a:solidFill>
                  </a:tcPr>
                </a:tc>
                <a:tc>
                  <a:txBody>
                    <a:bodyPr/>
                    <a:lstStyle/>
                    <a:p>
                      <a:r>
                        <a:rPr lang="en-IN" sz="1500" b="1">
                          <a:solidFill>
                            <a:srgbClr val="FFFFFF"/>
                          </a:solidFill>
                          <a:effectLst/>
                        </a:rPr>
                        <a:t>Common Examples</a:t>
                      </a:r>
                      <a:endParaRPr lang="en-IN" sz="1500">
                        <a:solidFill>
                          <a:srgbClr val="FFFFFF"/>
                        </a:solidFill>
                        <a:effectLst/>
                      </a:endParaRPr>
                    </a:p>
                  </a:txBody>
                  <a:tcPr marL="30730" marR="30730" marT="49168" marB="49168" anchor="ctr">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solidFill>
                      <a:srgbClr val="187681"/>
                    </a:solidFill>
                  </a:tcPr>
                </a:tc>
                <a:extLst>
                  <a:ext uri="{0D108BD9-81ED-4DB2-BD59-A6C34878D82A}">
                    <a16:rowId xmlns:a16="http://schemas.microsoft.com/office/drawing/2014/main" val="2935759967"/>
                  </a:ext>
                </a:extLst>
              </a:tr>
              <a:tr h="540844">
                <a:tc>
                  <a:txBody>
                    <a:bodyPr/>
                    <a:lstStyle/>
                    <a:p>
                      <a:r>
                        <a:rPr lang="en-IN" sz="1500">
                          <a:effectLst/>
                        </a:rPr>
                        <a:t>Congenital</a:t>
                      </a:r>
                    </a:p>
                  </a:txBody>
                  <a:tcPr marL="30730" marR="30730" marT="49168" marB="49168" anchor="ctr">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tc>
                  <a:txBody>
                    <a:bodyPr/>
                    <a:lstStyle/>
                    <a:p>
                      <a:pPr>
                        <a:buFont typeface="Arial" panose="020B0604020202020204" pitchFamily="34" charset="0"/>
                        <a:buChar char="•"/>
                      </a:pPr>
                      <a:r>
                        <a:rPr lang="en-IN" sz="1500" u="none" strike="noStrike">
                          <a:solidFill>
                            <a:srgbClr val="4169E1"/>
                          </a:solidFill>
                          <a:effectLst/>
                          <a:hlinkClick r:id="rId2" tooltip="What is Biliary Atresia?"/>
                        </a:rPr>
                        <a:t>Biliary atresia</a:t>
                      </a:r>
                      <a:endParaRPr lang="en-IN" sz="1500">
                        <a:effectLst/>
                      </a:endParaRPr>
                    </a:p>
                    <a:p>
                      <a:pPr>
                        <a:buFont typeface="Arial" panose="020B0604020202020204" pitchFamily="34" charset="0"/>
                        <a:buChar char="•"/>
                      </a:pPr>
                      <a:r>
                        <a:rPr lang="en-IN" sz="1500">
                          <a:effectLst/>
                        </a:rPr>
                        <a:t>Choledochal cyst</a:t>
                      </a:r>
                    </a:p>
                  </a:txBody>
                  <a:tcPr marL="30730" marR="30730" marT="49168" marB="49168" anchor="ctr">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3840890717"/>
                  </a:ext>
                </a:extLst>
              </a:tr>
              <a:tr h="540844">
                <a:tc>
                  <a:txBody>
                    <a:bodyPr/>
                    <a:lstStyle/>
                    <a:p>
                      <a:r>
                        <a:rPr lang="en-IN" sz="1500">
                          <a:effectLst/>
                        </a:rPr>
                        <a:t>Inflammatory</a:t>
                      </a:r>
                    </a:p>
                  </a:txBody>
                  <a:tcPr marL="30730" marR="30730" marT="49168" marB="49168" anchor="ctr">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tc>
                  <a:txBody>
                    <a:bodyPr/>
                    <a:lstStyle/>
                    <a:p>
                      <a:pPr>
                        <a:buFont typeface="Arial" panose="020B0604020202020204" pitchFamily="34" charset="0"/>
                        <a:buChar char="•"/>
                      </a:pPr>
                      <a:r>
                        <a:rPr lang="en-IN" sz="1500">
                          <a:effectLst/>
                        </a:rPr>
                        <a:t>Ascending cholangitis</a:t>
                      </a:r>
                    </a:p>
                    <a:p>
                      <a:pPr>
                        <a:buFont typeface="Arial" panose="020B0604020202020204" pitchFamily="34" charset="0"/>
                        <a:buChar char="•"/>
                      </a:pPr>
                      <a:r>
                        <a:rPr lang="en-IN" sz="1500">
                          <a:effectLst/>
                        </a:rPr>
                        <a:t>Sclerosing cholangitis</a:t>
                      </a:r>
                    </a:p>
                  </a:txBody>
                  <a:tcPr marL="30730" marR="30730" marT="49168" marB="49168" anchor="ctr">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046537119"/>
                  </a:ext>
                </a:extLst>
              </a:tr>
              <a:tr h="762099">
                <a:tc>
                  <a:txBody>
                    <a:bodyPr/>
                    <a:lstStyle/>
                    <a:p>
                      <a:r>
                        <a:rPr lang="en-IN" sz="1500">
                          <a:effectLst/>
                        </a:rPr>
                        <a:t>Obstruction</a:t>
                      </a:r>
                    </a:p>
                  </a:txBody>
                  <a:tcPr marL="30730" marR="30730" marT="49168" marB="49168" anchor="ctr">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tc>
                  <a:txBody>
                    <a:bodyPr/>
                    <a:lstStyle/>
                    <a:p>
                      <a:pPr>
                        <a:buFont typeface="Arial" panose="020B0604020202020204" pitchFamily="34" charset="0"/>
                        <a:buChar char="•"/>
                      </a:pPr>
                      <a:r>
                        <a:rPr lang="en-US" sz="1500">
                          <a:effectLst/>
                        </a:rPr>
                        <a:t>Common bile duct (CBD) stone</a:t>
                      </a:r>
                    </a:p>
                    <a:p>
                      <a:pPr>
                        <a:buFont typeface="Arial" panose="020B0604020202020204" pitchFamily="34" charset="0"/>
                        <a:buChar char="•"/>
                      </a:pPr>
                      <a:r>
                        <a:rPr lang="en-US" sz="1500">
                          <a:effectLst/>
                        </a:rPr>
                        <a:t>Biliary duct stricture</a:t>
                      </a:r>
                    </a:p>
                    <a:p>
                      <a:pPr>
                        <a:buFont typeface="Arial" panose="020B0604020202020204" pitchFamily="34" charset="0"/>
                        <a:buChar char="•"/>
                      </a:pPr>
                      <a:r>
                        <a:rPr lang="en-US" sz="1500">
                          <a:effectLst/>
                        </a:rPr>
                        <a:t>Parasitic infection of bile ducts</a:t>
                      </a:r>
                    </a:p>
                  </a:txBody>
                  <a:tcPr marL="30730" marR="30730" marT="49168" marB="49168" anchor="ctr">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2320746716"/>
                  </a:ext>
                </a:extLst>
              </a:tr>
              <a:tr h="1425862">
                <a:tc>
                  <a:txBody>
                    <a:bodyPr/>
                    <a:lstStyle/>
                    <a:p>
                      <a:r>
                        <a:rPr lang="en-IN" sz="1500">
                          <a:effectLst/>
                        </a:rPr>
                        <a:t>Neoplastic</a:t>
                      </a:r>
                    </a:p>
                  </a:txBody>
                  <a:tcPr marL="30730" marR="30730" marT="49168" marB="49168" anchor="ctr">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tc>
                  <a:txBody>
                    <a:bodyPr/>
                    <a:lstStyle/>
                    <a:p>
                      <a:pPr>
                        <a:buFont typeface="Arial" panose="020B0604020202020204" pitchFamily="34" charset="0"/>
                        <a:buChar char="•"/>
                      </a:pPr>
                      <a:r>
                        <a:rPr lang="en-US" sz="1500">
                          <a:effectLst/>
                        </a:rPr>
                        <a:t>Carcinoma head of pancreas</a:t>
                      </a:r>
                    </a:p>
                    <a:p>
                      <a:pPr>
                        <a:buFont typeface="Arial" panose="020B0604020202020204" pitchFamily="34" charset="0"/>
                        <a:buChar char="•"/>
                      </a:pPr>
                      <a:r>
                        <a:rPr lang="en-US" sz="1500">
                          <a:effectLst/>
                        </a:rPr>
                        <a:t>Periampullary carcinoma</a:t>
                      </a:r>
                    </a:p>
                    <a:p>
                      <a:pPr>
                        <a:buFont typeface="Arial" panose="020B0604020202020204" pitchFamily="34" charset="0"/>
                        <a:buChar char="•"/>
                      </a:pPr>
                      <a:r>
                        <a:rPr lang="en-US" sz="1500" u="none" strike="noStrike">
                          <a:solidFill>
                            <a:srgbClr val="4169E1"/>
                          </a:solidFill>
                          <a:effectLst/>
                          <a:hlinkClick r:id="rId3" tooltip="What is Bile Duct Cancer?"/>
                        </a:rPr>
                        <a:t>Cholangiocarcinoma</a:t>
                      </a:r>
                      <a:endParaRPr lang="en-US" sz="1500">
                        <a:effectLst/>
                      </a:endParaRPr>
                    </a:p>
                    <a:p>
                      <a:pPr>
                        <a:buFont typeface="Arial" panose="020B0604020202020204" pitchFamily="34" charset="0"/>
                        <a:buChar char="•"/>
                      </a:pPr>
                      <a:r>
                        <a:rPr lang="en-US" sz="1500">
                          <a:effectLst/>
                        </a:rPr>
                        <a:t>Klatskin tumor (tumor of biliary system where the right and left hepatic ducts meet)</a:t>
                      </a:r>
                    </a:p>
                  </a:txBody>
                  <a:tcPr marL="30730" marR="30730" marT="49168" marB="49168" anchor="ctr">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2945877255"/>
                  </a:ext>
                </a:extLst>
              </a:tr>
              <a:tr h="540844">
                <a:tc>
                  <a:txBody>
                    <a:bodyPr/>
                    <a:lstStyle/>
                    <a:p>
                      <a:r>
                        <a:rPr lang="en-IN" sz="1500">
                          <a:effectLst/>
                        </a:rPr>
                        <a:t>External compression of CBD</a:t>
                      </a:r>
                    </a:p>
                  </a:txBody>
                  <a:tcPr marL="30730" marR="30730" marT="49168" marB="49168" anchor="ctr">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tc>
                  <a:txBody>
                    <a:bodyPr/>
                    <a:lstStyle/>
                    <a:p>
                      <a:r>
                        <a:rPr lang="de-DE" sz="1500" dirty="0">
                          <a:effectLst/>
                        </a:rPr>
                        <a:t>Lymph nodes, tumor (Mirizzi’s syndrome)</a:t>
                      </a:r>
                    </a:p>
                  </a:txBody>
                  <a:tcPr marL="30730" marR="30730" marT="49168" marB="49168" anchor="ctr">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3755222499"/>
                  </a:ext>
                </a:extLst>
              </a:tr>
            </a:tbl>
          </a:graphicData>
        </a:graphic>
      </p:graphicFrame>
    </p:spTree>
    <p:extLst>
      <p:ext uri="{BB962C8B-B14F-4D97-AF65-F5344CB8AC3E}">
        <p14:creationId xmlns:p14="http://schemas.microsoft.com/office/powerpoint/2010/main" val="19547499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12680-0468-58D3-34A4-050718B24C40}"/>
              </a:ext>
            </a:extLst>
          </p:cNvPr>
          <p:cNvSpPr>
            <a:spLocks noGrp="1"/>
          </p:cNvSpPr>
          <p:nvPr>
            <p:ph type="title"/>
          </p:nvPr>
        </p:nvSpPr>
        <p:spPr/>
        <p:txBody>
          <a:bodyPr>
            <a:normAutofit/>
          </a:bodyPr>
          <a:lstStyle/>
          <a:p>
            <a:r>
              <a:rPr lang="en-US" sz="1600" b="1" i="0" u="none" strike="noStrike" dirty="0">
                <a:solidFill>
                  <a:srgbClr val="000000"/>
                </a:solidFill>
                <a:effectLst/>
                <a:latin typeface="Roboto" panose="02000000000000000000" pitchFamily="2" charset="0"/>
              </a:rPr>
              <a:t>What are the Signs and Symptoms of Cholestatic Jaundice?</a:t>
            </a:r>
            <a:br>
              <a:rPr lang="en-US" sz="1600" b="1" i="0" dirty="0">
                <a:solidFill>
                  <a:srgbClr val="404040"/>
                </a:solidFill>
                <a:effectLst/>
                <a:latin typeface="Roboto" panose="02000000000000000000" pitchFamily="2" charset="0"/>
              </a:rPr>
            </a:br>
            <a:r>
              <a:rPr lang="en-US" sz="1600" b="0" i="0" dirty="0">
                <a:solidFill>
                  <a:srgbClr val="404040"/>
                </a:solidFill>
                <a:effectLst/>
                <a:latin typeface="Roboto" panose="02000000000000000000" pitchFamily="2" charset="0"/>
              </a:rPr>
              <a:t>Jaundice due to cholestasis is one of the symptoms. Sometimes, prior to jaundice setting in, the patient may show certain signs indicating potential cholestasis. Clinically, cholestasis may present with the following symptoms -</a:t>
            </a:r>
            <a:br>
              <a:rPr lang="en-US" sz="1600" b="0" i="0" dirty="0">
                <a:solidFill>
                  <a:srgbClr val="404040"/>
                </a:solidFill>
                <a:effectLst/>
                <a:latin typeface="Roboto" panose="02000000000000000000" pitchFamily="2" charset="0"/>
              </a:rPr>
            </a:br>
            <a:endParaRPr lang="en-IN" sz="1600" dirty="0"/>
          </a:p>
        </p:txBody>
      </p:sp>
      <p:sp>
        <p:nvSpPr>
          <p:cNvPr id="3" name="Content Placeholder 2">
            <a:extLst>
              <a:ext uri="{FF2B5EF4-FFF2-40B4-BE49-F238E27FC236}">
                <a16:creationId xmlns:a16="http://schemas.microsoft.com/office/drawing/2014/main" id="{22E6DF11-464F-7928-F724-25620BE19A6E}"/>
              </a:ext>
            </a:extLst>
          </p:cNvPr>
          <p:cNvSpPr>
            <a:spLocks noGrp="1"/>
          </p:cNvSpPr>
          <p:nvPr>
            <p:ph idx="1"/>
          </p:nvPr>
        </p:nvSpPr>
        <p:spPr/>
        <p:txBody>
          <a:bodyPr>
            <a:normAutofit fontScale="70000" lnSpcReduction="20000"/>
          </a:bodyPr>
          <a:lstStyle/>
          <a:p>
            <a:pPr algn="l">
              <a:buFont typeface="Arial" panose="020B0604020202020204" pitchFamily="34" charset="0"/>
              <a:buChar char="•"/>
            </a:pPr>
            <a:r>
              <a:rPr lang="en-US" b="0" i="0" u="none" strike="noStrike" dirty="0">
                <a:solidFill>
                  <a:srgbClr val="4169E1"/>
                </a:solidFill>
                <a:effectLst/>
                <a:latin typeface="Roboto" panose="02000000000000000000" pitchFamily="2" charset="0"/>
                <a:hlinkClick r:id="rId2" tooltip="What is Itchy Skin (Pruritus)?"/>
              </a:rPr>
              <a:t>Pruritis</a:t>
            </a:r>
            <a:r>
              <a:rPr lang="en-US" b="0" i="0" dirty="0">
                <a:solidFill>
                  <a:srgbClr val="404040"/>
                </a:solidFill>
                <a:effectLst/>
                <a:latin typeface="Roboto" panose="02000000000000000000" pitchFamily="2" charset="0"/>
              </a:rPr>
              <a:t> (itching) due to deposition of bile products in the skin</a:t>
            </a:r>
          </a:p>
          <a:p>
            <a:pPr algn="l">
              <a:buFont typeface="Arial" panose="020B0604020202020204" pitchFamily="34" charset="0"/>
              <a:buChar char="•"/>
            </a:pPr>
            <a:r>
              <a:rPr lang="en-US" b="0" i="0" dirty="0">
                <a:solidFill>
                  <a:srgbClr val="404040"/>
                </a:solidFill>
                <a:effectLst/>
                <a:latin typeface="Roboto" panose="02000000000000000000" pitchFamily="2" charset="0"/>
              </a:rPr>
              <a:t>Tiredness, loss of appetite, nausea due to liver disease</a:t>
            </a:r>
          </a:p>
          <a:p>
            <a:pPr algn="l">
              <a:buFont typeface="Arial" panose="020B0604020202020204" pitchFamily="34" charset="0"/>
              <a:buChar char="•"/>
            </a:pPr>
            <a:r>
              <a:rPr lang="en-US" b="0" i="0" dirty="0">
                <a:solidFill>
                  <a:srgbClr val="404040"/>
                </a:solidFill>
                <a:effectLst/>
                <a:latin typeface="Roboto" panose="02000000000000000000" pitchFamily="2" charset="0"/>
              </a:rPr>
              <a:t>Pale-</a:t>
            </a:r>
            <a:r>
              <a:rPr lang="en-US" b="0" i="0" dirty="0" err="1">
                <a:solidFill>
                  <a:srgbClr val="404040"/>
                </a:solidFill>
                <a:effectLst/>
                <a:latin typeface="Roboto" panose="02000000000000000000" pitchFamily="2" charset="0"/>
              </a:rPr>
              <a:t>coloured</a:t>
            </a:r>
            <a:r>
              <a:rPr lang="en-US" b="0" i="0" dirty="0">
                <a:solidFill>
                  <a:srgbClr val="404040"/>
                </a:solidFill>
                <a:effectLst/>
                <a:latin typeface="Roboto" panose="02000000000000000000" pitchFamily="2" charset="0"/>
              </a:rPr>
              <a:t> stools (since bile and associated pigment does not reach the intestine)</a:t>
            </a:r>
          </a:p>
          <a:p>
            <a:pPr algn="l">
              <a:buFont typeface="Arial" panose="020B0604020202020204" pitchFamily="34" charset="0"/>
              <a:buChar char="•"/>
            </a:pPr>
            <a:r>
              <a:rPr lang="en-US" b="0" i="0" dirty="0">
                <a:solidFill>
                  <a:srgbClr val="404040"/>
                </a:solidFill>
                <a:effectLst/>
                <a:latin typeface="Roboto" panose="02000000000000000000" pitchFamily="2" charset="0"/>
              </a:rPr>
              <a:t>Deficiency of fat-soluble vitamins (since bile is needed to absorb fat soluble vitamins)</a:t>
            </a:r>
          </a:p>
          <a:p>
            <a:pPr algn="l">
              <a:buFont typeface="Arial" panose="020B0604020202020204" pitchFamily="34" charset="0"/>
              <a:buChar char="•"/>
            </a:pPr>
            <a:r>
              <a:rPr lang="en-US" b="0" i="0" dirty="0">
                <a:solidFill>
                  <a:srgbClr val="404040"/>
                </a:solidFill>
                <a:effectLst/>
                <a:latin typeface="Roboto" panose="02000000000000000000" pitchFamily="2" charset="0"/>
              </a:rPr>
              <a:t>Steatorrhea (presence of undigested fat in the stools)</a:t>
            </a:r>
          </a:p>
          <a:p>
            <a:pPr algn="l">
              <a:buFont typeface="Arial" panose="020B0604020202020204" pitchFamily="34" charset="0"/>
              <a:buChar char="•"/>
            </a:pPr>
            <a:r>
              <a:rPr lang="en-US" b="0" i="0" dirty="0">
                <a:solidFill>
                  <a:srgbClr val="404040"/>
                </a:solidFill>
                <a:effectLst/>
                <a:latin typeface="Roboto" panose="02000000000000000000" pitchFamily="2" charset="0"/>
              </a:rPr>
              <a:t>Urine is dark in </a:t>
            </a:r>
            <a:r>
              <a:rPr lang="en-US" b="0" i="0" dirty="0" err="1">
                <a:solidFill>
                  <a:srgbClr val="404040"/>
                </a:solidFill>
                <a:effectLst/>
                <a:latin typeface="Roboto" panose="02000000000000000000" pitchFamily="2" charset="0"/>
              </a:rPr>
              <a:t>colour</a:t>
            </a:r>
            <a:r>
              <a:rPr lang="en-US" b="0" i="0" dirty="0">
                <a:solidFill>
                  <a:srgbClr val="404040"/>
                </a:solidFill>
                <a:effectLst/>
                <a:latin typeface="Roboto" panose="02000000000000000000" pitchFamily="2" charset="0"/>
              </a:rPr>
              <a:t> (since urine is a filtrate of blood in which the bile pigment accumulates)</a:t>
            </a:r>
          </a:p>
          <a:p>
            <a:pPr algn="l">
              <a:buFont typeface="Arial" panose="020B0604020202020204" pitchFamily="34" charset="0"/>
              <a:buChar char="•"/>
            </a:pPr>
            <a:r>
              <a:rPr lang="en-US" b="0" i="0" dirty="0">
                <a:solidFill>
                  <a:srgbClr val="404040"/>
                </a:solidFill>
                <a:effectLst/>
                <a:latin typeface="Roboto" panose="02000000000000000000" pitchFamily="2" charset="0"/>
              </a:rPr>
              <a:t>Loss of weight due to associated cancer as well as impaired digestion</a:t>
            </a:r>
          </a:p>
          <a:p>
            <a:pPr algn="l">
              <a:buFont typeface="Arial" panose="020B0604020202020204" pitchFamily="34" charset="0"/>
              <a:buChar char="•"/>
            </a:pPr>
            <a:r>
              <a:rPr lang="en-US" b="0" i="0" dirty="0">
                <a:solidFill>
                  <a:srgbClr val="404040"/>
                </a:solidFill>
                <a:effectLst/>
                <a:latin typeface="Roboto" panose="02000000000000000000" pitchFamily="2" charset="0"/>
              </a:rPr>
              <a:t>Bone pain due to calcium and vitamin D deficiency (poor absorption of fat soluble vitamins)</a:t>
            </a:r>
          </a:p>
          <a:p>
            <a:pPr algn="l">
              <a:buFont typeface="Arial" panose="020B0604020202020204" pitchFamily="34" charset="0"/>
              <a:buChar char="•"/>
            </a:pPr>
            <a:r>
              <a:rPr lang="en-US" b="0" i="0" dirty="0">
                <a:solidFill>
                  <a:srgbClr val="404040"/>
                </a:solidFill>
                <a:effectLst/>
                <a:latin typeface="Roboto" panose="02000000000000000000" pitchFamily="2" charset="0"/>
              </a:rPr>
              <a:t>Increased bruising or bleeding due to vitamin K deficiency (poor absorption of fat soluble vitamins)</a:t>
            </a:r>
          </a:p>
          <a:p>
            <a:br>
              <a:rPr lang="en-US" dirty="0"/>
            </a:br>
            <a:endParaRPr lang="en-IN" dirty="0"/>
          </a:p>
        </p:txBody>
      </p:sp>
    </p:spTree>
    <p:extLst>
      <p:ext uri="{BB962C8B-B14F-4D97-AF65-F5344CB8AC3E}">
        <p14:creationId xmlns:p14="http://schemas.microsoft.com/office/powerpoint/2010/main" val="22133932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3F937-93E0-7919-CF7B-34688235355E}"/>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1E2A7446-6C74-9717-805C-4AEB6DF67FB5}"/>
              </a:ext>
            </a:extLst>
          </p:cNvPr>
          <p:cNvSpPr>
            <a:spLocks noGrp="1"/>
          </p:cNvSpPr>
          <p:nvPr>
            <p:ph idx="1"/>
          </p:nvPr>
        </p:nvSpPr>
        <p:spPr/>
        <p:txBody>
          <a:bodyPr>
            <a:normAutofit fontScale="92500" lnSpcReduction="20000"/>
          </a:bodyPr>
          <a:lstStyle/>
          <a:p>
            <a:pPr algn="l"/>
            <a:r>
              <a:rPr lang="en-US" b="1" i="0" u="none" strike="noStrike" dirty="0">
                <a:solidFill>
                  <a:srgbClr val="000000"/>
                </a:solidFill>
                <a:effectLst/>
                <a:latin typeface="Roboto" panose="02000000000000000000" pitchFamily="2" charset="0"/>
              </a:rPr>
              <a:t>What are the Risks Factors of Cholestatic Jaundice?</a:t>
            </a:r>
            <a:endParaRPr lang="en-US" b="1" i="0" dirty="0">
              <a:solidFill>
                <a:srgbClr val="404040"/>
              </a:solidFill>
              <a:effectLst/>
              <a:latin typeface="Roboto" panose="02000000000000000000" pitchFamily="2" charset="0"/>
            </a:endParaRPr>
          </a:p>
          <a:p>
            <a:pPr algn="l"/>
            <a:r>
              <a:rPr lang="en-US" b="0" i="0" dirty="0">
                <a:solidFill>
                  <a:srgbClr val="404040"/>
                </a:solidFill>
                <a:effectLst/>
                <a:latin typeface="Roboto" panose="02000000000000000000" pitchFamily="2" charset="0"/>
              </a:rPr>
              <a:t>During diagnosis, it is essential to evaluate the risk factors of the patient, which may have triggered the onset of cholestatic jaundice.</a:t>
            </a:r>
          </a:p>
          <a:p>
            <a:pPr algn="l">
              <a:buFont typeface="Arial" panose="020B0604020202020204" pitchFamily="34" charset="0"/>
              <a:buChar char="•"/>
            </a:pPr>
            <a:r>
              <a:rPr lang="en-US" b="0" i="0" dirty="0">
                <a:solidFill>
                  <a:srgbClr val="404040"/>
                </a:solidFill>
                <a:effectLst/>
                <a:latin typeface="Roboto" panose="02000000000000000000" pitchFamily="2" charset="0"/>
              </a:rPr>
              <a:t>Medications such as estrogens, erythromycin, NSAIDs, alcohol, Cimetidine and Itraconazole</a:t>
            </a:r>
          </a:p>
          <a:p>
            <a:pPr algn="l">
              <a:buFont typeface="Arial" panose="020B0604020202020204" pitchFamily="34" charset="0"/>
              <a:buChar char="•"/>
            </a:pPr>
            <a:r>
              <a:rPr lang="en-US" b="0" i="0" dirty="0">
                <a:solidFill>
                  <a:srgbClr val="404040"/>
                </a:solidFill>
                <a:effectLst/>
                <a:latin typeface="Roboto" panose="02000000000000000000" pitchFamily="2" charset="0"/>
              </a:rPr>
              <a:t>Premature babies</a:t>
            </a:r>
          </a:p>
          <a:p>
            <a:pPr algn="l">
              <a:buFont typeface="Arial" panose="020B0604020202020204" pitchFamily="34" charset="0"/>
              <a:buChar char="•"/>
            </a:pPr>
            <a:r>
              <a:rPr lang="en-US" b="0" i="0" dirty="0">
                <a:solidFill>
                  <a:srgbClr val="404040"/>
                </a:solidFill>
                <a:effectLst/>
                <a:latin typeface="Roboto" panose="02000000000000000000" pitchFamily="2" charset="0"/>
              </a:rPr>
              <a:t>Alcoholism</a:t>
            </a:r>
          </a:p>
          <a:p>
            <a:pPr algn="l">
              <a:buFont typeface="Arial" panose="020B0604020202020204" pitchFamily="34" charset="0"/>
              <a:buChar char="•"/>
            </a:pPr>
            <a:r>
              <a:rPr lang="en-US" b="0" i="0" dirty="0">
                <a:solidFill>
                  <a:srgbClr val="404040"/>
                </a:solidFill>
                <a:effectLst/>
                <a:latin typeface="Roboto" panose="02000000000000000000" pitchFamily="2" charset="0"/>
              </a:rPr>
              <a:t>Previous history of liver disease</a:t>
            </a:r>
          </a:p>
          <a:p>
            <a:pPr algn="l">
              <a:buFont typeface="Arial" panose="020B0604020202020204" pitchFamily="34" charset="0"/>
              <a:buChar char="•"/>
            </a:pPr>
            <a:r>
              <a:rPr lang="en-US" b="0" i="0" dirty="0">
                <a:solidFill>
                  <a:srgbClr val="404040"/>
                </a:solidFill>
                <a:effectLst/>
                <a:latin typeface="Roboto" panose="02000000000000000000" pitchFamily="2" charset="0"/>
              </a:rPr>
              <a:t>Pregnancy (obstetric cholestasis)</a:t>
            </a:r>
          </a:p>
          <a:p>
            <a:pPr algn="l">
              <a:buFont typeface="Arial" panose="020B0604020202020204" pitchFamily="34" charset="0"/>
              <a:buChar char="•"/>
            </a:pPr>
            <a:r>
              <a:rPr lang="en-US" b="0" i="0" dirty="0">
                <a:solidFill>
                  <a:srgbClr val="404040"/>
                </a:solidFill>
                <a:effectLst/>
                <a:latin typeface="Roboto" panose="02000000000000000000" pitchFamily="2" charset="0"/>
              </a:rPr>
              <a:t>Family history is considered in the case of benign recurrent intrahepatic cholestasis</a:t>
            </a:r>
          </a:p>
          <a:p>
            <a:endParaRPr lang="en-IN" dirty="0"/>
          </a:p>
        </p:txBody>
      </p:sp>
    </p:spTree>
    <p:extLst>
      <p:ext uri="{BB962C8B-B14F-4D97-AF65-F5344CB8AC3E}">
        <p14:creationId xmlns:p14="http://schemas.microsoft.com/office/powerpoint/2010/main" val="34431034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73BFF6B-AB86-A7C9-69FB-9AA99D074013}"/>
              </a:ext>
            </a:extLst>
          </p:cNvPr>
          <p:cNvSpPr>
            <a:spLocks noGrp="1"/>
          </p:cNvSpPr>
          <p:nvPr>
            <p:ph idx="1"/>
          </p:nvPr>
        </p:nvSpPr>
        <p:spPr>
          <a:xfrm>
            <a:off x="838200" y="326570"/>
            <a:ext cx="10515600" cy="6531429"/>
          </a:xfrm>
        </p:spPr>
        <p:txBody>
          <a:bodyPr>
            <a:normAutofit fontScale="40000" lnSpcReduction="20000"/>
          </a:bodyPr>
          <a:lstStyle/>
          <a:p>
            <a:pPr algn="l"/>
            <a:r>
              <a:rPr lang="en-US" b="1" i="0" u="none" strike="noStrike" dirty="0">
                <a:solidFill>
                  <a:srgbClr val="000000"/>
                </a:solidFill>
                <a:effectLst/>
                <a:latin typeface="Roboto" panose="02000000000000000000" pitchFamily="2" charset="0"/>
              </a:rPr>
              <a:t>How do you Diagnose Cholestatic Jaundice?</a:t>
            </a:r>
            <a:endParaRPr lang="en-US" b="1" i="0" dirty="0">
              <a:solidFill>
                <a:srgbClr val="404040"/>
              </a:solidFill>
              <a:effectLst/>
              <a:latin typeface="Roboto" panose="02000000000000000000" pitchFamily="2" charset="0"/>
            </a:endParaRPr>
          </a:p>
          <a:p>
            <a:pPr algn="l"/>
            <a:r>
              <a:rPr lang="en-US" b="0" i="0" dirty="0">
                <a:solidFill>
                  <a:srgbClr val="404040"/>
                </a:solidFill>
                <a:effectLst/>
                <a:latin typeface="Roboto" panose="02000000000000000000" pitchFamily="2" charset="0"/>
              </a:rPr>
              <a:t>Cholestatic jaundice is diagnosed by </a:t>
            </a:r>
            <a:r>
              <a:rPr lang="en-US" b="1" i="0" dirty="0">
                <a:solidFill>
                  <a:srgbClr val="404040"/>
                </a:solidFill>
                <a:effectLst/>
                <a:latin typeface="Roboto" panose="02000000000000000000" pitchFamily="2" charset="0"/>
              </a:rPr>
              <a:t>blood tests, imaging techniques, and liver biopsy</a:t>
            </a:r>
            <a:r>
              <a:rPr lang="en-US" b="0" i="0" dirty="0">
                <a:solidFill>
                  <a:srgbClr val="404040"/>
                </a:solidFill>
                <a:effectLst/>
                <a:latin typeface="Roboto" panose="02000000000000000000" pitchFamily="2" charset="0"/>
              </a:rPr>
              <a:t>.</a:t>
            </a:r>
          </a:p>
          <a:p>
            <a:pPr algn="l"/>
            <a:r>
              <a:rPr lang="en-US" b="0" i="0" dirty="0">
                <a:solidFill>
                  <a:srgbClr val="404040"/>
                </a:solidFill>
                <a:effectLst/>
                <a:latin typeface="Roboto" panose="02000000000000000000" pitchFamily="2" charset="0"/>
              </a:rPr>
              <a:t>In order to diagnose cholestatic jaundice, it is imperative to first assess the cause of cholestasis; is it due to an intrahepatic (within the liver) condition (predominantly chronic) or an extrahepatic condition (external to the liver). The doctor will assess the patient’s symptoms and perform a thorough a physical examination of the patient. Following are the strategies employed (in the order provided) to confirm diagnosis of cholestasis.</a:t>
            </a:r>
          </a:p>
          <a:p>
            <a:pPr algn="l"/>
            <a:r>
              <a:rPr lang="en-US" b="1" i="0" dirty="0">
                <a:solidFill>
                  <a:srgbClr val="404040"/>
                </a:solidFill>
                <a:effectLst/>
                <a:latin typeface="Roboto" panose="02000000000000000000" pitchFamily="2" charset="0"/>
              </a:rPr>
              <a:t>Blood Tests</a:t>
            </a:r>
            <a:endParaRPr lang="en-US" b="0" i="0" dirty="0">
              <a:solidFill>
                <a:srgbClr val="404040"/>
              </a:solidFill>
              <a:effectLst/>
              <a:latin typeface="Roboto" panose="02000000000000000000" pitchFamily="2" charset="0"/>
            </a:endParaRPr>
          </a:p>
          <a:p>
            <a:pPr algn="l">
              <a:buFont typeface="Arial" panose="020B0604020202020204" pitchFamily="34" charset="0"/>
              <a:buChar char="•"/>
            </a:pPr>
            <a:r>
              <a:rPr lang="en-US" b="0" i="0" dirty="0">
                <a:solidFill>
                  <a:srgbClr val="404040"/>
                </a:solidFill>
                <a:effectLst/>
                <a:latin typeface="Roboto" panose="02000000000000000000" pitchFamily="2" charset="0"/>
              </a:rPr>
              <a:t>Elevated serum bilirubin levels indicate the severity of jaundice but are not useful in determining the cause of cholestasis</a:t>
            </a:r>
          </a:p>
          <a:p>
            <a:pPr algn="l">
              <a:buFont typeface="Arial" panose="020B0604020202020204" pitchFamily="34" charset="0"/>
              <a:buChar char="•"/>
            </a:pPr>
            <a:r>
              <a:rPr lang="en-US" b="0" i="0" dirty="0">
                <a:solidFill>
                  <a:srgbClr val="404040"/>
                </a:solidFill>
                <a:effectLst/>
                <a:latin typeface="Roboto" panose="02000000000000000000" pitchFamily="2" charset="0"/>
              </a:rPr>
              <a:t>High levels of the enzyme gamma </a:t>
            </a:r>
            <a:r>
              <a:rPr lang="en-US" b="0" i="0" dirty="0" err="1">
                <a:solidFill>
                  <a:srgbClr val="404040"/>
                </a:solidFill>
                <a:effectLst/>
                <a:latin typeface="Roboto" panose="02000000000000000000" pitchFamily="2" charset="0"/>
              </a:rPr>
              <a:t>glutamyltransferase</a:t>
            </a:r>
            <a:r>
              <a:rPr lang="en-US" b="0" i="0" dirty="0">
                <a:solidFill>
                  <a:srgbClr val="404040"/>
                </a:solidFill>
                <a:effectLst/>
                <a:latin typeface="Roboto" panose="02000000000000000000" pitchFamily="2" charset="0"/>
              </a:rPr>
              <a:t> (GGT) and alkaline phosphatase</a:t>
            </a:r>
          </a:p>
          <a:p>
            <a:pPr algn="l">
              <a:buFont typeface="Arial" panose="020B0604020202020204" pitchFamily="34" charset="0"/>
              <a:buChar char="•"/>
            </a:pPr>
            <a:r>
              <a:rPr lang="en-US" b="0" i="0" dirty="0">
                <a:solidFill>
                  <a:srgbClr val="404040"/>
                </a:solidFill>
                <a:effectLst/>
                <a:latin typeface="Roboto" panose="02000000000000000000" pitchFamily="2" charset="0"/>
              </a:rPr>
              <a:t>High serum transaminase levels observed in intrahepatic cholestasis of pregnancy (ICP)</a:t>
            </a:r>
          </a:p>
          <a:p>
            <a:pPr algn="l"/>
            <a:r>
              <a:rPr lang="en-US" b="1" i="0" dirty="0">
                <a:solidFill>
                  <a:srgbClr val="404040"/>
                </a:solidFill>
                <a:effectLst/>
                <a:latin typeface="Roboto" panose="02000000000000000000" pitchFamily="2" charset="0"/>
              </a:rPr>
              <a:t>Imaging</a:t>
            </a:r>
            <a:endParaRPr lang="en-US" b="0" i="0" dirty="0">
              <a:solidFill>
                <a:srgbClr val="404040"/>
              </a:solidFill>
              <a:effectLst/>
              <a:latin typeface="Roboto" panose="02000000000000000000" pitchFamily="2" charset="0"/>
            </a:endParaRPr>
          </a:p>
          <a:p>
            <a:pPr algn="l"/>
            <a:r>
              <a:rPr lang="en-US" b="0" i="0" dirty="0">
                <a:solidFill>
                  <a:srgbClr val="404040"/>
                </a:solidFill>
                <a:effectLst/>
                <a:latin typeface="Roboto" panose="02000000000000000000" pitchFamily="2" charset="0"/>
              </a:rPr>
              <a:t>If the blood tests are abnormal, imaging studies are done to determine the etiology of cholestatic jaundice.</a:t>
            </a:r>
          </a:p>
          <a:p>
            <a:pPr algn="l">
              <a:buFont typeface="Arial" panose="020B0604020202020204" pitchFamily="34" charset="0"/>
              <a:buChar char="•"/>
            </a:pPr>
            <a:r>
              <a:rPr lang="en-US" b="1" i="0" dirty="0">
                <a:solidFill>
                  <a:srgbClr val="404040"/>
                </a:solidFill>
                <a:effectLst/>
                <a:latin typeface="Roboto" panose="02000000000000000000" pitchFamily="2" charset="0"/>
              </a:rPr>
              <a:t>Ultrasonography</a:t>
            </a:r>
            <a:r>
              <a:rPr lang="en-US" b="0" i="0" dirty="0">
                <a:solidFill>
                  <a:srgbClr val="404040"/>
                </a:solidFill>
                <a:effectLst/>
                <a:latin typeface="Roboto" panose="02000000000000000000" pitchFamily="2" charset="0"/>
              </a:rPr>
              <a:t> of the abdomen is an effective, inexpensive, specific, and sensitive tool to distinguish between intrahepatic or extrahepatic cause of cholestasis.</a:t>
            </a:r>
          </a:p>
          <a:p>
            <a:pPr algn="l">
              <a:buFont typeface="Arial" panose="020B0604020202020204" pitchFamily="34" charset="0"/>
              <a:buChar char="•"/>
            </a:pPr>
            <a:r>
              <a:rPr lang="en-US" b="1" i="0" dirty="0">
                <a:solidFill>
                  <a:srgbClr val="404040"/>
                </a:solidFill>
                <a:effectLst/>
                <a:latin typeface="Roboto" panose="02000000000000000000" pitchFamily="2" charset="0"/>
              </a:rPr>
              <a:t>Computed tomography</a:t>
            </a:r>
            <a:r>
              <a:rPr lang="en-US" b="0" i="0" dirty="0">
                <a:solidFill>
                  <a:srgbClr val="404040"/>
                </a:solidFill>
                <a:effectLst/>
                <a:latin typeface="Roboto" panose="02000000000000000000" pitchFamily="2" charset="0"/>
              </a:rPr>
              <a:t> (CT) and </a:t>
            </a:r>
            <a:r>
              <a:rPr lang="en-US" b="1" i="0" dirty="0">
                <a:solidFill>
                  <a:srgbClr val="404040"/>
                </a:solidFill>
                <a:effectLst/>
                <a:latin typeface="Roboto" panose="02000000000000000000" pitchFamily="2" charset="0"/>
              </a:rPr>
              <a:t>magnetic resonance imaging</a:t>
            </a:r>
            <a:r>
              <a:rPr lang="en-US" b="0" i="0" dirty="0">
                <a:solidFill>
                  <a:srgbClr val="404040"/>
                </a:solidFill>
                <a:effectLst/>
                <a:latin typeface="Roboto" panose="02000000000000000000" pitchFamily="2" charset="0"/>
              </a:rPr>
              <a:t> (MRI) may be done instead of or in addition to ultrasound imaging. These may show the location and extent of cancer or other diseases. Abnormalities detected help to formulate the required therapy.</a:t>
            </a:r>
          </a:p>
          <a:p>
            <a:pPr algn="l"/>
            <a:r>
              <a:rPr lang="en-US" b="1" i="0" dirty="0">
                <a:solidFill>
                  <a:srgbClr val="404040"/>
                </a:solidFill>
                <a:effectLst/>
                <a:latin typeface="Roboto" panose="02000000000000000000" pitchFamily="2" charset="0"/>
              </a:rPr>
              <a:t>Other Biochemical tests</a:t>
            </a:r>
            <a:endParaRPr lang="en-US" b="0" i="0" dirty="0">
              <a:solidFill>
                <a:srgbClr val="404040"/>
              </a:solidFill>
              <a:effectLst/>
              <a:latin typeface="Roboto" panose="02000000000000000000" pitchFamily="2" charset="0"/>
            </a:endParaRPr>
          </a:p>
          <a:p>
            <a:pPr algn="l"/>
            <a:r>
              <a:rPr lang="en-US" b="0" i="0" dirty="0">
                <a:solidFill>
                  <a:srgbClr val="404040"/>
                </a:solidFill>
                <a:effectLst/>
                <a:latin typeface="Roboto" panose="02000000000000000000" pitchFamily="2" charset="0"/>
              </a:rPr>
              <a:t>Negative data from ultrasound necessitates other diagnostic tests. Antimitochondrial antibodies (AMA) are diagnostic of PBC. Fibrosis or beaded appearance of the biliary system (bile production) is indicative of primary sclerosing cholangitis (PSC).</a:t>
            </a:r>
          </a:p>
          <a:p>
            <a:pPr algn="l"/>
            <a:r>
              <a:rPr lang="en-US" b="1" i="0" dirty="0">
                <a:solidFill>
                  <a:srgbClr val="404040"/>
                </a:solidFill>
                <a:effectLst/>
                <a:latin typeface="Roboto" panose="02000000000000000000" pitchFamily="2" charset="0"/>
              </a:rPr>
              <a:t>Liver biopsy</a:t>
            </a:r>
            <a:endParaRPr lang="en-US" b="0" i="0" dirty="0">
              <a:solidFill>
                <a:srgbClr val="404040"/>
              </a:solidFill>
              <a:effectLst/>
              <a:latin typeface="Roboto" panose="02000000000000000000" pitchFamily="2" charset="0"/>
            </a:endParaRPr>
          </a:p>
          <a:p>
            <a:pPr algn="l"/>
            <a:r>
              <a:rPr lang="en-US" b="0" i="0" dirty="0">
                <a:solidFill>
                  <a:srgbClr val="404040"/>
                </a:solidFill>
                <a:effectLst/>
                <a:latin typeface="Roboto" panose="02000000000000000000" pitchFamily="2" charset="0"/>
              </a:rPr>
              <a:t>If the investigations point to a cause within the liver, a liver biopsy may be useful in establishing the diagnosis such as bile duct carcinoma (cholangiocarcinoma) or autoimmune disease. A liver biopsy also helps to confirm the diagnosis of vanishing bile duct syndrome, a common cause of drug induced cholestatic liver disease</a:t>
            </a:r>
          </a:p>
          <a:p>
            <a:pPr algn="l"/>
            <a:r>
              <a:rPr lang="en-US" b="1" i="0" dirty="0">
                <a:solidFill>
                  <a:srgbClr val="404040"/>
                </a:solidFill>
                <a:effectLst/>
                <a:latin typeface="Roboto" panose="02000000000000000000" pitchFamily="2" charset="0"/>
              </a:rPr>
              <a:t>Advanced Imaging Tests</a:t>
            </a:r>
            <a:endParaRPr lang="en-US" b="0" i="0" dirty="0">
              <a:solidFill>
                <a:srgbClr val="404040"/>
              </a:solidFill>
              <a:effectLst/>
              <a:latin typeface="Roboto" panose="02000000000000000000" pitchFamily="2" charset="0"/>
            </a:endParaRPr>
          </a:p>
          <a:p>
            <a:pPr algn="l"/>
            <a:r>
              <a:rPr lang="en-US" b="0" i="0" dirty="0">
                <a:solidFill>
                  <a:srgbClr val="404040"/>
                </a:solidFill>
                <a:effectLst/>
                <a:latin typeface="Roboto" panose="02000000000000000000" pitchFamily="2" charset="0"/>
              </a:rPr>
              <a:t>Abnormalities of the bile duct and biliary system , including sclerosing cholangitis (SC) can be observed with advanced imaging tools, such as endoscopic retrograde cholangiopancreatography (ERCP), endoscopic ultrasound (EUS), and magnetic resonance cholangiopancreatography (MRCP)</a:t>
            </a:r>
          </a:p>
          <a:p>
            <a:pPr algn="l">
              <a:buFont typeface="Arial" panose="020B0604020202020204" pitchFamily="34" charset="0"/>
              <a:buChar char="•"/>
            </a:pPr>
            <a:r>
              <a:rPr lang="en-US" b="1" i="0" dirty="0">
                <a:solidFill>
                  <a:srgbClr val="404040"/>
                </a:solidFill>
                <a:effectLst/>
                <a:latin typeface="Roboto" panose="02000000000000000000" pitchFamily="2" charset="0"/>
              </a:rPr>
              <a:t>Endoscopic retrograde cholangiopancreatography</a:t>
            </a:r>
            <a:r>
              <a:rPr lang="en-US" b="0" i="0" dirty="0">
                <a:solidFill>
                  <a:srgbClr val="404040"/>
                </a:solidFill>
                <a:effectLst/>
                <a:latin typeface="Roboto" panose="02000000000000000000" pitchFamily="2" charset="0"/>
              </a:rPr>
              <a:t> (ERCP): A thin flexible tube (endoscope) is passed through the mouth and into the small intestine. Then, a radiopaque contrast agent (which can be seen on x-rays) is injected through the tube into the bile and pancreatic ducts (biliary tree) and x-ray images are taken.</a:t>
            </a:r>
          </a:p>
          <a:p>
            <a:pPr algn="l">
              <a:buFont typeface="Arial" panose="020B0604020202020204" pitchFamily="34" charset="0"/>
              <a:buChar char="•"/>
            </a:pPr>
            <a:r>
              <a:rPr lang="en-US" b="1" i="0" dirty="0">
                <a:solidFill>
                  <a:srgbClr val="404040"/>
                </a:solidFill>
                <a:effectLst/>
                <a:latin typeface="Roboto" panose="02000000000000000000" pitchFamily="2" charset="0"/>
              </a:rPr>
              <a:t>Magnetic resonance cholangiopancreatography</a:t>
            </a:r>
            <a:r>
              <a:rPr lang="en-US" b="0" i="0" dirty="0">
                <a:solidFill>
                  <a:srgbClr val="404040"/>
                </a:solidFill>
                <a:effectLst/>
                <a:latin typeface="Roboto" panose="02000000000000000000" pitchFamily="2" charset="0"/>
              </a:rPr>
              <a:t> (MRCP): MRCP is MRI of the biliary tree (bile and pancreatic ducts), with specialized techniques that to make the fluid in the ducts appear bright against a surrounding dark background.</a:t>
            </a:r>
          </a:p>
          <a:p>
            <a:pPr algn="l">
              <a:buFont typeface="Arial" panose="020B0604020202020204" pitchFamily="34" charset="0"/>
              <a:buChar char="•"/>
            </a:pPr>
            <a:r>
              <a:rPr lang="en-US" b="1" i="0" dirty="0">
                <a:solidFill>
                  <a:srgbClr val="404040"/>
                </a:solidFill>
                <a:effectLst/>
                <a:latin typeface="Roboto" panose="02000000000000000000" pitchFamily="2" charset="0"/>
              </a:rPr>
              <a:t>Endoscopic ultrasonography</a:t>
            </a:r>
            <a:r>
              <a:rPr lang="en-US" b="0" i="0" dirty="0">
                <a:solidFill>
                  <a:srgbClr val="404040"/>
                </a:solidFill>
                <a:effectLst/>
                <a:latin typeface="Roboto" panose="02000000000000000000" pitchFamily="2" charset="0"/>
              </a:rPr>
              <a:t>: An ultrasound probe is inserted with a flexible viewing tube (endoscope) through the mouth and into the small intestine and images are taken.</a:t>
            </a:r>
          </a:p>
          <a:p>
            <a:pPr algn="l">
              <a:buFont typeface="Arial" panose="020B0604020202020204" pitchFamily="34" charset="0"/>
              <a:buChar char="•"/>
            </a:pPr>
            <a:r>
              <a:rPr lang="en-US" b="1" i="0" dirty="0">
                <a:solidFill>
                  <a:srgbClr val="404040"/>
                </a:solidFill>
                <a:effectLst/>
                <a:latin typeface="Roboto" panose="02000000000000000000" pitchFamily="2" charset="0"/>
              </a:rPr>
              <a:t>Percutaneous transhepatic cholangiography</a:t>
            </a:r>
            <a:r>
              <a:rPr lang="en-US" b="0" i="0" dirty="0">
                <a:solidFill>
                  <a:srgbClr val="404040"/>
                </a:solidFill>
                <a:effectLst/>
                <a:latin typeface="Roboto" panose="02000000000000000000" pitchFamily="2" charset="0"/>
              </a:rPr>
              <a:t>: A long needle is inserted through the skin into the liver and then a radiopaque contrast agent is injected into a bile duct in the liver, using ultrasonography for guidance.</a:t>
            </a:r>
          </a:p>
          <a:p>
            <a:endParaRPr lang="en-IN" dirty="0"/>
          </a:p>
        </p:txBody>
      </p:sp>
    </p:spTree>
    <p:extLst>
      <p:ext uri="{BB962C8B-B14F-4D97-AF65-F5344CB8AC3E}">
        <p14:creationId xmlns:p14="http://schemas.microsoft.com/office/powerpoint/2010/main" val="17546076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218E5-F5C1-F546-3BB4-59149D8CA55A}"/>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779B8519-5F8A-A987-E97F-F2F48FF3E2DC}"/>
              </a:ext>
            </a:extLst>
          </p:cNvPr>
          <p:cNvSpPr>
            <a:spLocks noGrp="1"/>
          </p:cNvSpPr>
          <p:nvPr>
            <p:ph idx="1"/>
          </p:nvPr>
        </p:nvSpPr>
        <p:spPr/>
        <p:txBody>
          <a:bodyPr>
            <a:normAutofit fontScale="70000" lnSpcReduction="20000"/>
          </a:bodyPr>
          <a:lstStyle/>
          <a:p>
            <a:pPr algn="l"/>
            <a:r>
              <a:rPr lang="en-US" b="1" i="0" u="none" strike="noStrike" dirty="0">
                <a:solidFill>
                  <a:srgbClr val="000000"/>
                </a:solidFill>
                <a:effectLst/>
                <a:latin typeface="Roboto" panose="02000000000000000000" pitchFamily="2" charset="0"/>
              </a:rPr>
              <a:t>How do you Treat Cholestatic Jaundice?</a:t>
            </a:r>
            <a:endParaRPr lang="en-US" b="1" i="0" dirty="0">
              <a:solidFill>
                <a:srgbClr val="404040"/>
              </a:solidFill>
              <a:effectLst/>
              <a:latin typeface="Roboto" panose="02000000000000000000" pitchFamily="2" charset="0"/>
            </a:endParaRPr>
          </a:p>
          <a:p>
            <a:pPr algn="l"/>
            <a:r>
              <a:rPr lang="en-US" b="0" i="0" dirty="0">
                <a:solidFill>
                  <a:srgbClr val="404040"/>
                </a:solidFill>
                <a:effectLst/>
                <a:latin typeface="Roboto" panose="02000000000000000000" pitchFamily="2" charset="0"/>
              </a:rPr>
              <a:t>Treatment of cholestatic jaundice has to take into account the reason behind the retention of bile in the liver and bloodstream and the effect of diminished quantities of bile acids in the digestive tract.</a:t>
            </a:r>
          </a:p>
          <a:p>
            <a:pPr algn="l">
              <a:buFont typeface="Arial" panose="020B0604020202020204" pitchFamily="34" charset="0"/>
              <a:buChar char="•"/>
            </a:pPr>
            <a:r>
              <a:rPr lang="en-US" b="0" i="0" dirty="0">
                <a:solidFill>
                  <a:srgbClr val="404040"/>
                </a:solidFill>
                <a:effectLst/>
                <a:latin typeface="Roboto" panose="02000000000000000000" pitchFamily="2" charset="0"/>
              </a:rPr>
              <a:t>Autoimmune cholangitis is treated with corticosteroids while bacterial cholangitis can be treated with antibiotics</a:t>
            </a:r>
          </a:p>
          <a:p>
            <a:pPr algn="l">
              <a:buFont typeface="Arial" panose="020B0604020202020204" pitchFamily="34" charset="0"/>
              <a:buChar char="•"/>
            </a:pPr>
            <a:r>
              <a:rPr lang="en-US" b="0" i="0" dirty="0">
                <a:solidFill>
                  <a:srgbClr val="404040"/>
                </a:solidFill>
                <a:effectLst/>
                <a:latin typeface="Roboto" panose="02000000000000000000" pitchFamily="2" charset="0"/>
              </a:rPr>
              <a:t>Cholestyramine a bile acid binding resin to symptomatically treat pruritis</a:t>
            </a:r>
          </a:p>
          <a:p>
            <a:pPr algn="l">
              <a:buFont typeface="Arial" panose="020B0604020202020204" pitchFamily="34" charset="0"/>
              <a:buChar char="•"/>
            </a:pPr>
            <a:r>
              <a:rPr lang="en-US" b="0" i="0" dirty="0">
                <a:solidFill>
                  <a:srgbClr val="404040"/>
                </a:solidFill>
                <a:effectLst/>
                <a:latin typeface="Roboto" panose="02000000000000000000" pitchFamily="2" charset="0"/>
              </a:rPr>
              <a:t>Supplements of vitamin D and K</a:t>
            </a:r>
          </a:p>
          <a:p>
            <a:pPr algn="l">
              <a:buFont typeface="Arial" panose="020B0604020202020204" pitchFamily="34" charset="0"/>
              <a:buChar char="•"/>
            </a:pPr>
            <a:r>
              <a:rPr lang="en-US" b="0" i="0" dirty="0" err="1">
                <a:solidFill>
                  <a:srgbClr val="404040"/>
                </a:solidFill>
                <a:effectLst/>
                <a:latin typeface="Roboto" panose="02000000000000000000" pitchFamily="2" charset="0"/>
              </a:rPr>
              <a:t>Ursodeoxycholic</a:t>
            </a:r>
            <a:r>
              <a:rPr lang="en-US" b="0" i="0" dirty="0">
                <a:solidFill>
                  <a:srgbClr val="404040"/>
                </a:solidFill>
                <a:effectLst/>
                <a:latin typeface="Roboto" panose="02000000000000000000" pitchFamily="2" charset="0"/>
              </a:rPr>
              <a:t> acid (UDCA) is a bile acid that improves the functioning of the liver by enhancing the flow of bile. The use of UDCA is effective in treating PBC. Corticosteroids are effective only in treating early stages of PBC since osteoporosis may result in the advanced stages of the disease . Chenodeoxycholic acid and cholic acid are used to treat bile acid synthesis disorders in infants</a:t>
            </a:r>
          </a:p>
          <a:p>
            <a:pPr algn="l">
              <a:buFont typeface="Arial" panose="020B0604020202020204" pitchFamily="34" charset="0"/>
              <a:buChar char="•"/>
            </a:pPr>
            <a:r>
              <a:rPr lang="en-US" b="0" i="0" dirty="0">
                <a:solidFill>
                  <a:srgbClr val="404040"/>
                </a:solidFill>
                <a:effectLst/>
                <a:latin typeface="Roboto" panose="02000000000000000000" pitchFamily="2" charset="0"/>
              </a:rPr>
              <a:t>Surgery is effective in treating only extrahepatic blocks to bile ducts</a:t>
            </a:r>
          </a:p>
          <a:p>
            <a:pPr algn="l">
              <a:buFont typeface="Arial" panose="020B0604020202020204" pitchFamily="34" charset="0"/>
              <a:buChar char="•"/>
            </a:pPr>
            <a:r>
              <a:rPr lang="en-US" b="0" i="0" dirty="0">
                <a:solidFill>
                  <a:srgbClr val="404040"/>
                </a:solidFill>
                <a:effectLst/>
                <a:latin typeface="Roboto" panose="02000000000000000000" pitchFamily="2" charset="0"/>
              </a:rPr>
              <a:t>Glucocorticoids can be used to treat cholestatic jaundice caused by adrenal insufficiency</a:t>
            </a:r>
          </a:p>
          <a:p>
            <a:endParaRPr lang="en-IN" dirty="0"/>
          </a:p>
        </p:txBody>
      </p:sp>
    </p:spTree>
    <p:extLst>
      <p:ext uri="{BB962C8B-B14F-4D97-AF65-F5344CB8AC3E}">
        <p14:creationId xmlns:p14="http://schemas.microsoft.com/office/powerpoint/2010/main" val="30005935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375CC-26E8-FE69-67B8-C20D286369F0}"/>
              </a:ext>
            </a:extLst>
          </p:cNvPr>
          <p:cNvSpPr>
            <a:spLocks noGrp="1"/>
          </p:cNvSpPr>
          <p:nvPr>
            <p:ph type="title"/>
          </p:nvPr>
        </p:nvSpPr>
        <p:spPr/>
        <p:txBody>
          <a:bodyPr/>
          <a:lstStyle/>
          <a:p>
            <a:endParaRPr lang="en-IN"/>
          </a:p>
        </p:txBody>
      </p:sp>
      <p:sp>
        <p:nvSpPr>
          <p:cNvPr id="5" name="Content Placeholder 4">
            <a:extLst>
              <a:ext uri="{FF2B5EF4-FFF2-40B4-BE49-F238E27FC236}">
                <a16:creationId xmlns:a16="http://schemas.microsoft.com/office/drawing/2014/main" id="{089E6BC0-CA93-CBE0-4274-8574D3DA9E8D}"/>
              </a:ext>
            </a:extLst>
          </p:cNvPr>
          <p:cNvSpPr>
            <a:spLocks noGrp="1"/>
          </p:cNvSpPr>
          <p:nvPr>
            <p:ph idx="1"/>
          </p:nvPr>
        </p:nvSpPr>
        <p:spPr/>
        <p:txBody>
          <a:bodyPr/>
          <a:lstStyle/>
          <a:p>
            <a:endParaRPr lang="en-IN"/>
          </a:p>
        </p:txBody>
      </p:sp>
    </p:spTree>
    <p:extLst>
      <p:ext uri="{BB962C8B-B14F-4D97-AF65-F5344CB8AC3E}">
        <p14:creationId xmlns:p14="http://schemas.microsoft.com/office/powerpoint/2010/main" val="2320499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65D76D7-DF8F-542A-2D6D-785DD5072FC8}"/>
              </a:ext>
            </a:extLst>
          </p:cNvPr>
          <p:cNvSpPr>
            <a:spLocks noGrp="1"/>
          </p:cNvSpPr>
          <p:nvPr>
            <p:ph idx="1"/>
          </p:nvPr>
        </p:nvSpPr>
        <p:spPr/>
        <p:txBody>
          <a:bodyPr/>
          <a:lstStyle/>
          <a:p>
            <a:pPr algn="l"/>
            <a:r>
              <a:rPr lang="en-US" b="1" i="0" dirty="0">
                <a:solidFill>
                  <a:srgbClr val="343536"/>
                </a:solidFill>
                <a:effectLst/>
                <a:latin typeface="Source Sans Pro" panose="020B0503030403020204" pitchFamily="34" charset="0"/>
              </a:rPr>
              <a:t>Gallstones</a:t>
            </a:r>
          </a:p>
          <a:p>
            <a:pPr algn="l"/>
            <a:r>
              <a:rPr lang="en-US" b="0" i="0" dirty="0">
                <a:solidFill>
                  <a:srgbClr val="717171"/>
                </a:solidFill>
                <a:effectLst/>
                <a:latin typeface="Source Sans Pro" panose="020B0503030403020204" pitchFamily="34" charset="0"/>
              </a:rPr>
              <a:t>Gallstones are hardened collections of bile materials that develop in your gallbladder. They can be as small as a grain of sand or as big as a ping pong ball. Most don’t cause any problems, but they can cause problems if they get loose and travel into your bile ducts. The condition of having gallstones is called cholelithiasis.</a:t>
            </a:r>
          </a:p>
          <a:p>
            <a:endParaRPr lang="en-IN" dirty="0"/>
          </a:p>
        </p:txBody>
      </p:sp>
    </p:spTree>
    <p:extLst>
      <p:ext uri="{BB962C8B-B14F-4D97-AF65-F5344CB8AC3E}">
        <p14:creationId xmlns:p14="http://schemas.microsoft.com/office/powerpoint/2010/main" val="11452647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62F4427-D7B8-D2B6-EBD3-731549535B45}"/>
              </a:ext>
            </a:extLst>
          </p:cNvPr>
          <p:cNvSpPr>
            <a:spLocks noGrp="1"/>
          </p:cNvSpPr>
          <p:nvPr>
            <p:ph idx="1"/>
          </p:nvPr>
        </p:nvSpPr>
        <p:spPr>
          <a:xfrm>
            <a:off x="492968" y="426033"/>
            <a:ext cx="10515600" cy="4351338"/>
          </a:xfrm>
        </p:spPr>
        <p:txBody>
          <a:bodyPr>
            <a:noAutofit/>
          </a:bodyPr>
          <a:lstStyle/>
          <a:p>
            <a:pPr algn="l"/>
            <a:r>
              <a:rPr lang="en-US" sz="1400" b="1" i="0" dirty="0">
                <a:solidFill>
                  <a:srgbClr val="343536"/>
                </a:solidFill>
                <a:effectLst/>
                <a:latin typeface="Source Sans Pro" panose="020B0503030403020204" pitchFamily="34" charset="0"/>
              </a:rPr>
              <a:t>How does having gallstones (cholelithiasis) affect </a:t>
            </a:r>
          </a:p>
          <a:p>
            <a:pPr algn="l"/>
            <a:r>
              <a:rPr lang="en-US" sz="1400" b="0" i="0" dirty="0">
                <a:solidFill>
                  <a:srgbClr val="343536"/>
                </a:solidFill>
                <a:effectLst/>
                <a:latin typeface="Source Sans Pro" panose="020B0503030403020204" pitchFamily="34" charset="0"/>
              </a:rPr>
              <a:t>Your gallbladder is part of your biliary system. It belongs to a network of organs that pass bile between each other. These organs are connected by a series of pipelines called </a:t>
            </a:r>
            <a:r>
              <a:rPr lang="en-US" sz="1400" b="0" i="0" u="none" strike="noStrike" dirty="0">
                <a:solidFill>
                  <a:srgbClr val="007BC2"/>
                </a:solidFill>
                <a:effectLst/>
                <a:latin typeface="Source Sans Pro" panose="020B0503030403020204" pitchFamily="34" charset="0"/>
                <a:hlinkClick r:id="rId2"/>
              </a:rPr>
              <a:t>bile ducts</a:t>
            </a:r>
            <a:r>
              <a:rPr lang="en-US" sz="1400" b="0" i="0" dirty="0">
                <a:solidFill>
                  <a:srgbClr val="343536"/>
                </a:solidFill>
                <a:effectLst/>
                <a:latin typeface="Source Sans Pro" panose="020B0503030403020204" pitchFamily="34" charset="0"/>
              </a:rPr>
              <a:t>. Bile travels through the bile ducts from your </a:t>
            </a:r>
            <a:r>
              <a:rPr lang="en-US" sz="1400" b="0" i="0" u="none" strike="noStrike" dirty="0">
                <a:solidFill>
                  <a:srgbClr val="007BC2"/>
                </a:solidFill>
                <a:effectLst/>
                <a:latin typeface="Source Sans Pro" panose="020B0503030403020204" pitchFamily="34" charset="0"/>
                <a:hlinkClick r:id="rId3"/>
              </a:rPr>
              <a:t>liver</a:t>
            </a:r>
            <a:r>
              <a:rPr lang="en-US" sz="1400" b="0" i="0" dirty="0">
                <a:solidFill>
                  <a:srgbClr val="343536"/>
                </a:solidFill>
                <a:effectLst/>
                <a:latin typeface="Source Sans Pro" panose="020B0503030403020204" pitchFamily="34" charset="0"/>
              </a:rPr>
              <a:t> to your gallbladder, and from your gallbladder to your </a:t>
            </a:r>
            <a:r>
              <a:rPr lang="en-US" sz="1400" b="0" i="0" u="none" strike="noStrike" dirty="0">
                <a:solidFill>
                  <a:srgbClr val="007BC2"/>
                </a:solidFill>
                <a:effectLst/>
                <a:latin typeface="Source Sans Pro" panose="020B0503030403020204" pitchFamily="34" charset="0"/>
                <a:hlinkClick r:id="rId4"/>
              </a:rPr>
              <a:t>small intestine</a:t>
            </a:r>
            <a:r>
              <a:rPr lang="en-US" sz="1400" b="0" i="0" dirty="0">
                <a:solidFill>
                  <a:srgbClr val="343536"/>
                </a:solidFill>
                <a:effectLst/>
                <a:latin typeface="Source Sans Pro" panose="020B0503030403020204" pitchFamily="34" charset="0"/>
              </a:rPr>
              <a:t>. Your </a:t>
            </a:r>
            <a:r>
              <a:rPr lang="en-US" sz="1400" b="0" i="0" u="none" strike="noStrike" dirty="0">
                <a:solidFill>
                  <a:srgbClr val="007BC2"/>
                </a:solidFill>
                <a:effectLst/>
                <a:latin typeface="Source Sans Pro" panose="020B0503030403020204" pitchFamily="34" charset="0"/>
                <a:hlinkClick r:id="rId5"/>
              </a:rPr>
              <a:t>pancreas</a:t>
            </a:r>
            <a:r>
              <a:rPr lang="en-US" sz="1400" b="0" i="0" dirty="0">
                <a:solidFill>
                  <a:srgbClr val="343536"/>
                </a:solidFill>
                <a:effectLst/>
                <a:latin typeface="Source Sans Pro" panose="020B0503030403020204" pitchFamily="34" charset="0"/>
              </a:rPr>
              <a:t> also uses the bile ducts to deliver its own digestive juices.</a:t>
            </a:r>
          </a:p>
          <a:p>
            <a:pPr algn="l"/>
            <a:r>
              <a:rPr lang="en-US" sz="1400" b="0" i="0" dirty="0">
                <a:solidFill>
                  <a:srgbClr val="343536"/>
                </a:solidFill>
                <a:effectLst/>
                <a:latin typeface="Source Sans Pro" panose="020B0503030403020204" pitchFamily="34" charset="0"/>
              </a:rPr>
              <a:t>A gallstone that travels to the mouth of your gallbladder can obstruct the flow of bile in or out. A gallstone that makes its way out of your gallbladder and into the bile ducts could block the flow of bile through the ducts. This will cause bile to back up into the nearby organs. When bile backs up, it builds pressure and pain in your organs and bile ducts and causes inflammation.</a:t>
            </a:r>
          </a:p>
          <a:p>
            <a:pPr algn="l"/>
            <a:r>
              <a:rPr lang="en-US" sz="1400" b="0" i="0" dirty="0">
                <a:solidFill>
                  <a:srgbClr val="343536"/>
                </a:solidFill>
                <a:effectLst/>
                <a:latin typeface="Source Sans Pro" panose="020B0503030403020204" pitchFamily="34" charset="0"/>
              </a:rPr>
              <a:t>This can lead to a variety of complications, including:</a:t>
            </a:r>
          </a:p>
          <a:p>
            <a:pPr algn="l">
              <a:buFont typeface="Arial" panose="020B0604020202020204" pitchFamily="34" charset="0"/>
              <a:buChar char="•"/>
            </a:pPr>
            <a:r>
              <a:rPr lang="en-US" sz="1400" b="1" i="0" u="none" strike="noStrike" dirty="0">
                <a:solidFill>
                  <a:srgbClr val="007BC2"/>
                </a:solidFill>
                <a:effectLst/>
                <a:latin typeface="Source Sans Pro" panose="020B0503030403020204" pitchFamily="34" charset="0"/>
                <a:hlinkClick r:id="rId6"/>
              </a:rPr>
              <a:t>Gallbladder disease</a:t>
            </a:r>
            <a:r>
              <a:rPr lang="en-US" sz="1400" b="0" i="0" u="none" strike="noStrike" dirty="0">
                <a:solidFill>
                  <a:srgbClr val="007BC2"/>
                </a:solidFill>
                <a:effectLst/>
                <a:latin typeface="Source Sans Pro" panose="020B0503030403020204" pitchFamily="34" charset="0"/>
                <a:hlinkClick r:id="rId6"/>
              </a:rPr>
              <a:t>.</a:t>
            </a:r>
            <a:r>
              <a:rPr lang="en-US" sz="1400" b="0" i="0" dirty="0">
                <a:solidFill>
                  <a:srgbClr val="343536"/>
                </a:solidFill>
                <a:effectLst/>
                <a:latin typeface="Source Sans Pro" panose="020B0503030403020204" pitchFamily="34" charset="0"/>
              </a:rPr>
              <a:t> Gallstones are the most common cause of gallbladder diseases. When they get stuck, they cause bile to back up into your gallbladder, causing </a:t>
            </a:r>
            <a:r>
              <a:rPr lang="en-US" sz="1400" b="0" i="0" u="none" strike="noStrike" dirty="0">
                <a:solidFill>
                  <a:srgbClr val="007BC2"/>
                </a:solidFill>
                <a:effectLst/>
                <a:latin typeface="Source Sans Pro" panose="020B0503030403020204" pitchFamily="34" charset="0"/>
                <a:hlinkClick r:id="rId7"/>
              </a:rPr>
              <a:t>inflammation</a:t>
            </a:r>
            <a:r>
              <a:rPr lang="en-US" sz="1400" b="0" i="0" dirty="0">
                <a:solidFill>
                  <a:srgbClr val="343536"/>
                </a:solidFill>
                <a:effectLst/>
                <a:latin typeface="Source Sans Pro" panose="020B0503030403020204" pitchFamily="34" charset="0"/>
              </a:rPr>
              <a:t>. This can do long-term damage to your gallbladder over time, scarring the tissues and stopping it from functioning. The stalled flow of bile also makes infections in your gallbladder more likely.</a:t>
            </a:r>
          </a:p>
          <a:p>
            <a:pPr algn="l">
              <a:buFont typeface="Arial" panose="020B0604020202020204" pitchFamily="34" charset="0"/>
              <a:buChar char="•"/>
            </a:pPr>
            <a:r>
              <a:rPr lang="en-US" sz="1400" b="1" i="0" u="none" strike="noStrike" dirty="0">
                <a:solidFill>
                  <a:srgbClr val="007BC2"/>
                </a:solidFill>
                <a:effectLst/>
                <a:latin typeface="Source Sans Pro" panose="020B0503030403020204" pitchFamily="34" charset="0"/>
                <a:hlinkClick r:id="rId8"/>
              </a:rPr>
              <a:t>Liver disease</a:t>
            </a:r>
            <a:r>
              <a:rPr lang="en-US" sz="1400" b="0" i="0" dirty="0">
                <a:solidFill>
                  <a:srgbClr val="343536"/>
                </a:solidFill>
                <a:effectLst/>
                <a:latin typeface="Source Sans Pro" panose="020B0503030403020204" pitchFamily="34" charset="0"/>
              </a:rPr>
              <a:t>. A blockage anywhere in the biliary system can cause bile to back up into your liver. This will cause inflammation in your liver, leading to an increased risk of infection and long-term scarring over time (</a:t>
            </a:r>
            <a:r>
              <a:rPr lang="en-US" sz="1400" b="0" i="0" u="none" strike="noStrike" dirty="0">
                <a:solidFill>
                  <a:srgbClr val="007BC2"/>
                </a:solidFill>
                <a:effectLst/>
                <a:latin typeface="Source Sans Pro" panose="020B0503030403020204" pitchFamily="34" charset="0"/>
                <a:hlinkClick r:id="rId9"/>
              </a:rPr>
              <a:t>cirrhosis</a:t>
            </a:r>
            <a:r>
              <a:rPr lang="en-US" sz="1400" b="0" i="0" dirty="0">
                <a:solidFill>
                  <a:srgbClr val="343536"/>
                </a:solidFill>
                <a:effectLst/>
                <a:latin typeface="Source Sans Pro" panose="020B0503030403020204" pitchFamily="34" charset="0"/>
              </a:rPr>
              <a:t>). If your liver stops functioning well, your whole biliary system breaks down. You can live without a gallbladder but not without a liver.</a:t>
            </a:r>
          </a:p>
          <a:p>
            <a:pPr algn="l">
              <a:buFont typeface="Arial" panose="020B0604020202020204" pitchFamily="34" charset="0"/>
              <a:buChar char="•"/>
            </a:pPr>
            <a:r>
              <a:rPr lang="en-US" sz="1400" b="1" i="0" u="none" strike="noStrike" dirty="0">
                <a:solidFill>
                  <a:srgbClr val="007BC2"/>
                </a:solidFill>
                <a:effectLst/>
                <a:latin typeface="Source Sans Pro" panose="020B0503030403020204" pitchFamily="34" charset="0"/>
                <a:hlinkClick r:id="rId10"/>
              </a:rPr>
              <a:t>Gallstone pancreatitis</a:t>
            </a:r>
            <a:r>
              <a:rPr lang="en-US" sz="1400" b="0" i="0" dirty="0">
                <a:solidFill>
                  <a:srgbClr val="343536"/>
                </a:solidFill>
                <a:effectLst/>
                <a:latin typeface="Source Sans Pro" panose="020B0503030403020204" pitchFamily="34" charset="0"/>
              </a:rPr>
              <a:t>. A gallstone that blocks the pancreatic duct will cause </a:t>
            </a:r>
            <a:r>
              <a:rPr lang="en-US" sz="1400" b="0" i="0" u="none" strike="noStrike" dirty="0">
                <a:solidFill>
                  <a:srgbClr val="007BC2"/>
                </a:solidFill>
                <a:effectLst/>
                <a:latin typeface="Source Sans Pro" panose="020B0503030403020204" pitchFamily="34" charset="0"/>
                <a:hlinkClick r:id="rId11"/>
              </a:rPr>
              <a:t>inflammation in your pancreas</a:t>
            </a:r>
            <a:r>
              <a:rPr lang="en-US" sz="1400" b="0" i="0" dirty="0">
                <a:solidFill>
                  <a:srgbClr val="343536"/>
                </a:solidFill>
                <a:effectLst/>
                <a:latin typeface="Source Sans Pro" panose="020B0503030403020204" pitchFamily="34" charset="0"/>
              </a:rPr>
              <a:t>. As with your other organs, temporary inflammation causes pain, and chronic inflammation causes long-term damage that can stop your organ from functioning.</a:t>
            </a:r>
          </a:p>
          <a:p>
            <a:pPr algn="l">
              <a:buFont typeface="Arial" panose="020B0604020202020204" pitchFamily="34" charset="0"/>
              <a:buChar char="•"/>
            </a:pPr>
            <a:r>
              <a:rPr lang="en-US" sz="1400" b="1" i="0" u="none" strike="noStrike" dirty="0">
                <a:solidFill>
                  <a:srgbClr val="007BC2"/>
                </a:solidFill>
                <a:effectLst/>
                <a:latin typeface="Source Sans Pro" panose="020B0503030403020204" pitchFamily="34" charset="0"/>
                <a:hlinkClick r:id="rId12"/>
              </a:rPr>
              <a:t>Cholangitis</a:t>
            </a:r>
            <a:r>
              <a:rPr lang="en-US" sz="1400" b="0" i="0" dirty="0">
                <a:solidFill>
                  <a:srgbClr val="343536"/>
                </a:solidFill>
                <a:effectLst/>
                <a:latin typeface="Source Sans Pro" panose="020B0503030403020204" pitchFamily="34" charset="0"/>
              </a:rPr>
              <a:t>. Inflammation in your bile ducts can lead to infections in the short term and scarring in the long term. Scarring in your bile ducts causes them to narrow, which </a:t>
            </a:r>
            <a:r>
              <a:rPr lang="en-US" sz="1400" b="0" i="0" u="none" strike="noStrike" dirty="0">
                <a:solidFill>
                  <a:srgbClr val="007BC2"/>
                </a:solidFill>
                <a:effectLst/>
                <a:latin typeface="Source Sans Pro" panose="020B0503030403020204" pitchFamily="34" charset="0"/>
                <a:hlinkClick r:id="rId13"/>
              </a:rPr>
              <a:t>restricts the flow of bile</a:t>
            </a:r>
            <a:r>
              <a:rPr lang="en-US" sz="1400" b="0" i="0" dirty="0">
                <a:solidFill>
                  <a:srgbClr val="343536"/>
                </a:solidFill>
                <a:effectLst/>
                <a:latin typeface="Source Sans Pro" panose="020B0503030403020204" pitchFamily="34" charset="0"/>
              </a:rPr>
              <a:t>. This can cause long-term bile-flow problems even after the blockage has been removed.</a:t>
            </a:r>
          </a:p>
          <a:p>
            <a:pPr algn="l">
              <a:buFont typeface="Arial" panose="020B0604020202020204" pitchFamily="34" charset="0"/>
              <a:buChar char="•"/>
            </a:pPr>
            <a:r>
              <a:rPr lang="en-US" sz="1400" b="1" i="0" u="none" strike="noStrike" dirty="0">
                <a:solidFill>
                  <a:srgbClr val="007BC2"/>
                </a:solidFill>
                <a:effectLst/>
                <a:latin typeface="Source Sans Pro" panose="020B0503030403020204" pitchFamily="34" charset="0"/>
                <a:hlinkClick r:id="rId14"/>
              </a:rPr>
              <a:t>Jaundice</a:t>
            </a:r>
            <a:r>
              <a:rPr lang="en-US" sz="1400" b="0" i="0" dirty="0">
                <a:solidFill>
                  <a:srgbClr val="343536"/>
                </a:solidFill>
                <a:effectLst/>
                <a:latin typeface="Source Sans Pro" panose="020B0503030403020204" pitchFamily="34" charset="0"/>
              </a:rPr>
              <a:t>. Backed-up bile will leak into your bloodstream, making you sick. Bile carries toxins that your liver has filtered from your body. The bilirubin content has a yellow color, which will be visible in the whites of your eyes.</a:t>
            </a:r>
          </a:p>
          <a:p>
            <a:pPr algn="l">
              <a:buFont typeface="Arial" panose="020B0604020202020204" pitchFamily="34" charset="0"/>
              <a:buChar char="•"/>
            </a:pPr>
            <a:r>
              <a:rPr lang="en-US" sz="1400" b="1" i="0" u="none" strike="noStrike" dirty="0">
                <a:solidFill>
                  <a:srgbClr val="007BC2"/>
                </a:solidFill>
                <a:effectLst/>
                <a:latin typeface="Source Sans Pro" panose="020B0503030403020204" pitchFamily="34" charset="0"/>
                <a:hlinkClick r:id="rId15"/>
              </a:rPr>
              <a:t>Malabsorption</a:t>
            </a:r>
            <a:r>
              <a:rPr lang="en-US" sz="1400" b="0" i="0" dirty="0">
                <a:solidFill>
                  <a:srgbClr val="343536"/>
                </a:solidFill>
                <a:effectLst/>
                <a:latin typeface="Source Sans Pro" panose="020B0503030403020204" pitchFamily="34" charset="0"/>
              </a:rPr>
              <a:t>. If bile can’t travel to your small intestine as intended, you might have difficulty breaking down and absorbing nutrients from your food. Bile is particularly important for breaking down fats and for absorbing fat-soluble vitamins in your small intestine.</a:t>
            </a:r>
          </a:p>
          <a:p>
            <a:endParaRPr lang="en-IN" sz="1400" dirty="0"/>
          </a:p>
        </p:txBody>
      </p:sp>
    </p:spTree>
    <p:extLst>
      <p:ext uri="{BB962C8B-B14F-4D97-AF65-F5344CB8AC3E}">
        <p14:creationId xmlns:p14="http://schemas.microsoft.com/office/powerpoint/2010/main" val="26622512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DA3E6C6-37A3-008F-3937-26311786630A}"/>
              </a:ext>
            </a:extLst>
          </p:cNvPr>
          <p:cNvSpPr>
            <a:spLocks noGrp="1"/>
          </p:cNvSpPr>
          <p:nvPr>
            <p:ph idx="1"/>
          </p:nvPr>
        </p:nvSpPr>
        <p:spPr>
          <a:xfrm>
            <a:off x="558282" y="929886"/>
            <a:ext cx="10515600" cy="4351338"/>
          </a:xfrm>
        </p:spPr>
        <p:txBody>
          <a:bodyPr>
            <a:noAutofit/>
          </a:bodyPr>
          <a:lstStyle/>
          <a:p>
            <a:pPr algn="l"/>
            <a:r>
              <a:rPr lang="en-US" sz="1600" b="1" i="0" cap="all" dirty="0">
                <a:solidFill>
                  <a:srgbClr val="555555"/>
                </a:solidFill>
                <a:effectLst/>
                <a:latin typeface="Roboto Condensed" panose="02000000000000000000" pitchFamily="2" charset="0"/>
              </a:rPr>
              <a:t>SYMPTOMS AND CAUSES</a:t>
            </a:r>
          </a:p>
          <a:p>
            <a:pPr algn="l"/>
            <a:r>
              <a:rPr lang="en-US" sz="1600" b="1" i="0" dirty="0">
                <a:solidFill>
                  <a:srgbClr val="343536"/>
                </a:solidFill>
                <a:effectLst/>
                <a:latin typeface="Source Sans Pro" panose="020B0503030403020204" pitchFamily="34" charset="0"/>
              </a:rPr>
              <a:t>What is the main cause of gallstones?</a:t>
            </a:r>
          </a:p>
          <a:p>
            <a:pPr algn="l"/>
            <a:r>
              <a:rPr lang="en-US" sz="1600" b="0" i="0" dirty="0">
                <a:solidFill>
                  <a:srgbClr val="343536"/>
                </a:solidFill>
                <a:effectLst/>
                <a:latin typeface="Source Sans Pro" panose="020B0503030403020204" pitchFamily="34" charset="0"/>
              </a:rPr>
              <a:t>As much as 75% of the gallstones healthcare providers discover are made up of excess cholesterol. So, we could say that </a:t>
            </a:r>
            <a:r>
              <a:rPr lang="en-US" sz="1600" b="0" i="0" u="none" strike="noStrike" dirty="0">
                <a:solidFill>
                  <a:srgbClr val="007BC2"/>
                </a:solidFill>
                <a:effectLst/>
                <a:latin typeface="Source Sans Pro" panose="020B0503030403020204" pitchFamily="34" charset="0"/>
                <a:hlinkClick r:id="rId2"/>
              </a:rPr>
              <a:t>having excess cholesterol in your blood</a:t>
            </a:r>
            <a:r>
              <a:rPr lang="en-US" sz="1600" b="0" i="0" dirty="0">
                <a:solidFill>
                  <a:srgbClr val="343536"/>
                </a:solidFill>
                <a:effectLst/>
                <a:latin typeface="Source Sans Pro" panose="020B0503030403020204" pitchFamily="34" charset="0"/>
              </a:rPr>
              <a:t> is the leading cause of gallstones. You might have extra cholesterol for a variety of reasons. Some of the most common reasons include metabolic disorders, such as </a:t>
            </a:r>
            <a:r>
              <a:rPr lang="en-US" sz="1600" b="0" i="0" u="none" strike="noStrike" dirty="0">
                <a:solidFill>
                  <a:srgbClr val="007BC2"/>
                </a:solidFill>
                <a:effectLst/>
                <a:latin typeface="Source Sans Pro" panose="020B0503030403020204" pitchFamily="34" charset="0"/>
                <a:hlinkClick r:id="rId3"/>
              </a:rPr>
              <a:t>obesity</a:t>
            </a:r>
            <a:r>
              <a:rPr lang="en-US" sz="1600" b="0" i="0" dirty="0">
                <a:solidFill>
                  <a:srgbClr val="343536"/>
                </a:solidFill>
                <a:effectLst/>
                <a:latin typeface="Source Sans Pro" panose="020B0503030403020204" pitchFamily="34" charset="0"/>
              </a:rPr>
              <a:t> and </a:t>
            </a:r>
            <a:r>
              <a:rPr lang="en-US" sz="1600" b="0" i="0" u="none" strike="noStrike" dirty="0">
                <a:solidFill>
                  <a:srgbClr val="007BC2"/>
                </a:solidFill>
                <a:effectLst/>
                <a:latin typeface="Source Sans Pro" panose="020B0503030403020204" pitchFamily="34" charset="0"/>
                <a:hlinkClick r:id="rId4"/>
              </a:rPr>
              <a:t>diabetes</a:t>
            </a:r>
            <a:r>
              <a:rPr lang="en-US" sz="1600" b="0" i="0" dirty="0">
                <a:solidFill>
                  <a:srgbClr val="343536"/>
                </a:solidFill>
                <a:effectLst/>
                <a:latin typeface="Source Sans Pro" panose="020B0503030403020204" pitchFamily="34" charset="0"/>
              </a:rPr>
              <a:t>.</a:t>
            </a:r>
          </a:p>
          <a:p>
            <a:pPr algn="l"/>
            <a:r>
              <a:rPr lang="en-US" sz="1600" b="0" i="0" dirty="0">
                <a:solidFill>
                  <a:srgbClr val="343536"/>
                </a:solidFill>
                <a:effectLst/>
                <a:latin typeface="Source Sans Pro" panose="020B0503030403020204" pitchFamily="34" charset="0"/>
              </a:rPr>
              <a:t>High blood cholesterol leads to higher cholesterol content in your bile. Your liver filters cholesterol from your blood and deposits it in bile as a waste product before sending the bile to your gallbladder. Chemicals in bile (lecithin and bile salts) are supposed to dissolve cholesterol. But if there’s too much of it, these chemicals might not be up to the task.</a:t>
            </a:r>
          </a:p>
          <a:p>
            <a:pPr algn="l"/>
            <a:r>
              <a:rPr lang="en-US" sz="1600" b="1" i="0" dirty="0">
                <a:solidFill>
                  <a:srgbClr val="343536"/>
                </a:solidFill>
                <a:effectLst/>
                <a:latin typeface="Source Sans Pro" panose="020B0503030403020204" pitchFamily="34" charset="0"/>
              </a:rPr>
              <a:t>What else causes cholelithiasis?</a:t>
            </a:r>
          </a:p>
          <a:p>
            <a:pPr algn="l"/>
            <a:r>
              <a:rPr lang="en-US" sz="1600" b="0" i="0" dirty="0">
                <a:solidFill>
                  <a:srgbClr val="343536"/>
                </a:solidFill>
                <a:effectLst/>
                <a:latin typeface="Source Sans Pro" panose="020B0503030403020204" pitchFamily="34" charset="0"/>
              </a:rPr>
              <a:t>Other factors that contribute to gallstones include:</a:t>
            </a:r>
          </a:p>
          <a:p>
            <a:pPr algn="l">
              <a:buFont typeface="Arial" panose="020B0604020202020204" pitchFamily="34" charset="0"/>
              <a:buChar char="•"/>
            </a:pPr>
            <a:r>
              <a:rPr lang="en-US" sz="1600" b="1" i="0" dirty="0">
                <a:solidFill>
                  <a:srgbClr val="343536"/>
                </a:solidFill>
                <a:effectLst/>
                <a:latin typeface="Source Sans Pro" panose="020B0503030403020204" pitchFamily="34" charset="0"/>
              </a:rPr>
              <a:t>Excess bilirubin:</a:t>
            </a:r>
            <a:r>
              <a:rPr lang="en-US" sz="1600" b="0" i="0" dirty="0">
                <a:solidFill>
                  <a:srgbClr val="343536"/>
                </a:solidFill>
                <a:effectLst/>
                <a:latin typeface="Source Sans Pro" panose="020B0503030403020204" pitchFamily="34" charset="0"/>
              </a:rPr>
              <a:t> About 25% of gallstones are made up of excess bilirubin instead of cholesterol. Bilirubin is a byproduct that’s produced when your liver breaks down red blood cells. Certain medical disorders can cause your liver to produce extra bilirubin while doing its job. Some of these include infections, blood disorders and liver disease.</a:t>
            </a:r>
          </a:p>
          <a:p>
            <a:pPr algn="l">
              <a:buFont typeface="Arial" panose="020B0604020202020204" pitchFamily="34" charset="0"/>
              <a:buChar char="•"/>
            </a:pPr>
            <a:r>
              <a:rPr lang="en-US" sz="1600" b="1" i="0" dirty="0">
                <a:solidFill>
                  <a:srgbClr val="343536"/>
                </a:solidFill>
                <a:effectLst/>
                <a:latin typeface="Source Sans Pro" panose="020B0503030403020204" pitchFamily="34" charset="0"/>
              </a:rPr>
              <a:t>Gallbladder stasis:</a:t>
            </a:r>
            <a:r>
              <a:rPr lang="en-US" sz="1600" b="0" i="0" dirty="0">
                <a:solidFill>
                  <a:srgbClr val="343536"/>
                </a:solidFill>
                <a:effectLst/>
                <a:latin typeface="Source Sans Pro" panose="020B0503030403020204" pitchFamily="34" charset="0"/>
              </a:rPr>
              <a:t> Your small intestine signals to your gallbladder to send bile when it has fats to digest. When your gallbladder is healthy, it contracts to efficiently move bile out when necessary. But if your gallbladder doesn’t contract well enough, some bile may be left behind. This bile gradually concentrates into a kind of sludge at the bottom of your gallbladder, which then crystallizes.</a:t>
            </a:r>
          </a:p>
          <a:p>
            <a:endParaRPr lang="en-IN" sz="1600" dirty="0"/>
          </a:p>
        </p:txBody>
      </p:sp>
    </p:spTree>
    <p:extLst>
      <p:ext uri="{BB962C8B-B14F-4D97-AF65-F5344CB8AC3E}">
        <p14:creationId xmlns:p14="http://schemas.microsoft.com/office/powerpoint/2010/main" val="29232803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5CA0E-4CB8-8A61-8E09-ED22C7864155}"/>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85DB918C-2E52-4F7B-EF79-7E5C888D3C8F}"/>
              </a:ext>
            </a:extLst>
          </p:cNvPr>
          <p:cNvSpPr>
            <a:spLocks noGrp="1"/>
          </p:cNvSpPr>
          <p:nvPr>
            <p:ph idx="1"/>
          </p:nvPr>
        </p:nvSpPr>
        <p:spPr/>
        <p:txBody>
          <a:bodyPr>
            <a:normAutofit fontScale="92500" lnSpcReduction="20000"/>
          </a:bodyPr>
          <a:lstStyle/>
          <a:p>
            <a:pPr algn="l"/>
            <a:r>
              <a:rPr lang="en-US" b="1" i="0" dirty="0">
                <a:solidFill>
                  <a:srgbClr val="343536"/>
                </a:solidFill>
                <a:effectLst/>
                <a:latin typeface="Source Sans Pro" panose="020B0503030403020204" pitchFamily="34" charset="0"/>
              </a:rPr>
              <a:t>Why are women more at risk of developing gallstones?</a:t>
            </a:r>
          </a:p>
          <a:p>
            <a:pPr algn="l"/>
            <a:r>
              <a:rPr lang="en-US" b="0" i="0" u="none" strike="noStrike" dirty="0">
                <a:solidFill>
                  <a:srgbClr val="007BC2"/>
                </a:solidFill>
                <a:effectLst/>
                <a:latin typeface="Source Sans Pro" panose="020B0503030403020204" pitchFamily="34" charset="0"/>
                <a:hlinkClick r:id="rId2"/>
              </a:rPr>
              <a:t>Estrogen</a:t>
            </a:r>
            <a:r>
              <a:rPr lang="en-US" b="0" i="0" dirty="0">
                <a:solidFill>
                  <a:srgbClr val="343536"/>
                </a:solidFill>
                <a:effectLst/>
                <a:latin typeface="Source Sans Pro" panose="020B0503030403020204" pitchFamily="34" charset="0"/>
              </a:rPr>
              <a:t> increases cholesterol, and progesterone slows down gallbladder contractions. Both hormones are especially </a:t>
            </a:r>
            <a:r>
              <a:rPr lang="en-US" b="0" i="0" u="none" strike="noStrike" dirty="0">
                <a:solidFill>
                  <a:srgbClr val="007BC2"/>
                </a:solidFill>
                <a:effectLst/>
                <a:latin typeface="Source Sans Pro" panose="020B0503030403020204" pitchFamily="34" charset="0"/>
                <a:hlinkClick r:id="rId3"/>
              </a:rPr>
              <a:t>high</a:t>
            </a:r>
            <a:r>
              <a:rPr lang="en-US" b="0" i="0" dirty="0">
                <a:solidFill>
                  <a:srgbClr val="343536"/>
                </a:solidFill>
                <a:effectLst/>
                <a:latin typeface="Source Sans Pro" panose="020B0503030403020204" pitchFamily="34" charset="0"/>
              </a:rPr>
              <a:t> during certain periods in your reproductive life, such as </a:t>
            </a:r>
            <a:r>
              <a:rPr lang="en-US" b="0" i="0" u="none" strike="noStrike" dirty="0">
                <a:solidFill>
                  <a:srgbClr val="007BC2"/>
                </a:solidFill>
                <a:effectLst/>
                <a:latin typeface="Source Sans Pro" panose="020B0503030403020204" pitchFamily="34" charset="0"/>
                <a:hlinkClick r:id="rId4"/>
              </a:rPr>
              <a:t>menstruation</a:t>
            </a:r>
            <a:r>
              <a:rPr lang="en-US" b="0" i="0" dirty="0">
                <a:solidFill>
                  <a:srgbClr val="343536"/>
                </a:solidFill>
                <a:effectLst/>
                <a:latin typeface="Source Sans Pro" panose="020B0503030403020204" pitchFamily="34" charset="0"/>
              </a:rPr>
              <a:t> and pregnancy. When </a:t>
            </a:r>
            <a:r>
              <a:rPr lang="en-US" b="0" i="0" u="none" strike="noStrike" dirty="0">
                <a:solidFill>
                  <a:srgbClr val="007BC2"/>
                </a:solidFill>
                <a:effectLst/>
                <a:latin typeface="Source Sans Pro" panose="020B0503030403020204" pitchFamily="34" charset="0"/>
                <a:hlinkClick r:id="rId5"/>
              </a:rPr>
              <a:t>hormone levels begin to drop</a:t>
            </a:r>
            <a:r>
              <a:rPr lang="en-US" b="0" i="0" dirty="0">
                <a:solidFill>
                  <a:srgbClr val="343536"/>
                </a:solidFill>
                <a:effectLst/>
                <a:latin typeface="Source Sans Pro" panose="020B0503030403020204" pitchFamily="34" charset="0"/>
              </a:rPr>
              <a:t> in </a:t>
            </a:r>
            <a:r>
              <a:rPr lang="en-US" b="0" i="0" u="none" strike="noStrike" dirty="0">
                <a:solidFill>
                  <a:srgbClr val="007BC2"/>
                </a:solidFill>
                <a:effectLst/>
                <a:latin typeface="Source Sans Pro" panose="020B0503030403020204" pitchFamily="34" charset="0"/>
                <a:hlinkClick r:id="rId6"/>
              </a:rPr>
              <a:t>menopause</a:t>
            </a:r>
            <a:r>
              <a:rPr lang="en-US" b="0" i="0" dirty="0">
                <a:solidFill>
                  <a:srgbClr val="343536"/>
                </a:solidFill>
                <a:effectLst/>
                <a:latin typeface="Source Sans Pro" panose="020B0503030403020204" pitchFamily="34" charset="0"/>
              </a:rPr>
              <a:t>, many people use </a:t>
            </a:r>
            <a:r>
              <a:rPr lang="en-US" b="0" i="0" u="none" strike="noStrike" dirty="0">
                <a:solidFill>
                  <a:srgbClr val="007BC2"/>
                </a:solidFill>
                <a:effectLst/>
                <a:latin typeface="Source Sans Pro" panose="020B0503030403020204" pitchFamily="34" charset="0"/>
                <a:hlinkClick r:id="rId7"/>
              </a:rPr>
              <a:t>hormone therapy (HT)</a:t>
            </a:r>
            <a:r>
              <a:rPr lang="en-US" b="0" i="0" dirty="0">
                <a:solidFill>
                  <a:srgbClr val="343536"/>
                </a:solidFill>
                <a:effectLst/>
                <a:latin typeface="Source Sans Pro" panose="020B0503030403020204" pitchFamily="34" charset="0"/>
              </a:rPr>
              <a:t> to replace them, which elevates them again.</a:t>
            </a:r>
          </a:p>
          <a:p>
            <a:pPr algn="l"/>
            <a:r>
              <a:rPr lang="en-US" b="0" i="0" dirty="0">
                <a:solidFill>
                  <a:srgbClr val="343536"/>
                </a:solidFill>
                <a:effectLst/>
                <a:latin typeface="Source Sans Pro" panose="020B0503030403020204" pitchFamily="34" charset="0"/>
              </a:rPr>
              <a:t>Women and people assigned female at birth are also more likely to gain and lose body fat more frequently. Excessive body fat can translate to extra cholesterol in your blood. Having obesity increases estrogen. On the other hand, rapid weight loss has a similar effect to weight gain. When you lose a lot of body fat at once, it sends an unusually large load of cholesterol to your liver for processing, which ends up in your bile.</a:t>
            </a:r>
          </a:p>
          <a:p>
            <a:endParaRPr lang="en-IN" dirty="0"/>
          </a:p>
        </p:txBody>
      </p:sp>
    </p:spTree>
    <p:extLst>
      <p:ext uri="{BB962C8B-B14F-4D97-AF65-F5344CB8AC3E}">
        <p14:creationId xmlns:p14="http://schemas.microsoft.com/office/powerpoint/2010/main" val="34416666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5EC1B-86BC-9779-50C9-0085D629A791}"/>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A6CF6492-99B4-F307-A9A3-0CD13E004660}"/>
              </a:ext>
            </a:extLst>
          </p:cNvPr>
          <p:cNvSpPr>
            <a:spLocks noGrp="1"/>
          </p:cNvSpPr>
          <p:nvPr>
            <p:ph idx="1"/>
          </p:nvPr>
        </p:nvSpPr>
        <p:spPr/>
        <p:txBody>
          <a:bodyPr>
            <a:normAutofit fontScale="55000" lnSpcReduction="20000"/>
          </a:bodyPr>
          <a:lstStyle/>
          <a:p>
            <a:pPr algn="l"/>
            <a:r>
              <a:rPr lang="en-US" b="1" i="0" dirty="0">
                <a:solidFill>
                  <a:srgbClr val="343536"/>
                </a:solidFill>
                <a:effectLst/>
                <a:latin typeface="Source Sans Pro" panose="020B0503030403020204" pitchFamily="34" charset="0"/>
              </a:rPr>
              <a:t>What is gallstone pain like?</a:t>
            </a:r>
          </a:p>
          <a:p>
            <a:pPr algn="l"/>
            <a:r>
              <a:rPr lang="en-US" b="0" i="0" u="none" strike="noStrike" dirty="0">
                <a:solidFill>
                  <a:srgbClr val="007BC2"/>
                </a:solidFill>
                <a:effectLst/>
                <a:latin typeface="Source Sans Pro" panose="020B0503030403020204" pitchFamily="34" charset="0"/>
                <a:hlinkClick r:id="rId2"/>
              </a:rPr>
              <a:t>Gallbladder pain</a:t>
            </a:r>
            <a:r>
              <a:rPr lang="en-US" b="0" i="0" dirty="0">
                <a:solidFill>
                  <a:srgbClr val="343536"/>
                </a:solidFill>
                <a:effectLst/>
                <a:latin typeface="Source Sans Pro" panose="020B0503030403020204" pitchFamily="34" charset="0"/>
              </a:rPr>
              <a:t> most often occurs in the upper right side of your abdomen, under your ribcage, where your gallbladder is located. But sometimes it feels more vaguely located in your abdomen. The pain can also radiate somewhere else, most often to your right arm or shoulder blade. It starts as an ache and then steadily increases in intensity over the first hour before receding again.</a:t>
            </a:r>
          </a:p>
          <a:p>
            <a:pPr algn="l"/>
            <a:r>
              <a:rPr lang="en-US" b="0" i="0" dirty="0">
                <a:solidFill>
                  <a:srgbClr val="343536"/>
                </a:solidFill>
                <a:effectLst/>
                <a:latin typeface="Source Sans Pro" panose="020B0503030403020204" pitchFamily="34" charset="0"/>
              </a:rPr>
              <a:t>Despite the name, biliary colic is not “colicky pain,” which is sharp and comes in waves. It has a slow and steady arc, and it’s usually dull but severe. It may bring you to the emergency room for relief. You may also notice that your upper right abdomen is tender to the touch. Biliary colic is often accompanied by </a:t>
            </a:r>
            <a:r>
              <a:rPr lang="en-US" b="0" i="0" u="none" strike="noStrike" dirty="0">
                <a:solidFill>
                  <a:srgbClr val="007BC2"/>
                </a:solidFill>
                <a:effectLst/>
                <a:latin typeface="Source Sans Pro" panose="020B0503030403020204" pitchFamily="34" charset="0"/>
                <a:hlinkClick r:id="rId3"/>
              </a:rPr>
              <a:t>nausea and vomiting</a:t>
            </a:r>
            <a:r>
              <a:rPr lang="en-US" b="0" i="0" dirty="0">
                <a:solidFill>
                  <a:srgbClr val="343536"/>
                </a:solidFill>
                <a:effectLst/>
                <a:latin typeface="Source Sans Pro" panose="020B0503030403020204" pitchFamily="34" charset="0"/>
              </a:rPr>
              <a:t>. It’s also called a “gallbladder attack.”</a:t>
            </a:r>
          </a:p>
          <a:p>
            <a:pPr algn="l"/>
            <a:r>
              <a:rPr lang="en-US" b="1" i="0" dirty="0">
                <a:solidFill>
                  <a:srgbClr val="343536"/>
                </a:solidFill>
                <a:effectLst/>
                <a:latin typeface="Source Sans Pro" panose="020B0503030403020204" pitchFamily="34" charset="0"/>
              </a:rPr>
              <a:t>Do gallstones cause other symptoms?</a:t>
            </a:r>
          </a:p>
          <a:p>
            <a:pPr algn="l"/>
            <a:r>
              <a:rPr lang="en-US" b="0" i="0" dirty="0">
                <a:solidFill>
                  <a:srgbClr val="343536"/>
                </a:solidFill>
                <a:effectLst/>
                <a:latin typeface="Source Sans Pro" panose="020B0503030403020204" pitchFamily="34" charset="0"/>
              </a:rPr>
              <a:t>When a gallstone causes a persistent blockage or an infection, you’ll have symptoms of acute inflammation. This may include:</a:t>
            </a:r>
          </a:p>
          <a:p>
            <a:pPr algn="l">
              <a:buFont typeface="Arial" panose="020B0604020202020204" pitchFamily="34" charset="0"/>
              <a:buChar char="•"/>
            </a:pPr>
            <a:r>
              <a:rPr lang="en-US" b="0" i="0" dirty="0">
                <a:solidFill>
                  <a:srgbClr val="343536"/>
                </a:solidFill>
                <a:effectLst/>
                <a:latin typeface="Source Sans Pro" panose="020B0503030403020204" pitchFamily="34" charset="0"/>
              </a:rPr>
              <a:t>Constant pain.</a:t>
            </a:r>
          </a:p>
          <a:p>
            <a:pPr algn="l">
              <a:buFont typeface="Arial" panose="020B0604020202020204" pitchFamily="34" charset="0"/>
              <a:buChar char="•"/>
            </a:pPr>
            <a:r>
              <a:rPr lang="en-US" b="0" i="0" dirty="0">
                <a:solidFill>
                  <a:srgbClr val="343536"/>
                </a:solidFill>
                <a:effectLst/>
                <a:latin typeface="Source Sans Pro" panose="020B0503030403020204" pitchFamily="34" charset="0"/>
              </a:rPr>
              <a:t>Fever and chills.</a:t>
            </a:r>
          </a:p>
          <a:p>
            <a:pPr algn="l">
              <a:buFont typeface="Arial" panose="020B0604020202020204" pitchFamily="34" charset="0"/>
              <a:buChar char="•"/>
            </a:pPr>
            <a:r>
              <a:rPr lang="en-US" b="0" i="0" dirty="0">
                <a:solidFill>
                  <a:srgbClr val="343536"/>
                </a:solidFill>
                <a:effectLst/>
                <a:latin typeface="Source Sans Pro" panose="020B0503030403020204" pitchFamily="34" charset="0"/>
              </a:rPr>
              <a:t>Heart rate accelerations.</a:t>
            </a:r>
          </a:p>
          <a:p>
            <a:pPr algn="l"/>
            <a:r>
              <a:rPr lang="en-US" b="0" i="0" dirty="0">
                <a:solidFill>
                  <a:srgbClr val="343536"/>
                </a:solidFill>
                <a:effectLst/>
                <a:latin typeface="Source Sans Pro" panose="020B0503030403020204" pitchFamily="34" charset="0"/>
              </a:rPr>
              <a:t>You may also begin to show symptoms of bile accumulating in your bloodstream, such as:</a:t>
            </a:r>
          </a:p>
          <a:p>
            <a:pPr algn="l">
              <a:buFont typeface="Arial" panose="020B0604020202020204" pitchFamily="34" charset="0"/>
              <a:buChar char="•"/>
            </a:pPr>
            <a:r>
              <a:rPr lang="en-US" b="0" i="0" dirty="0">
                <a:solidFill>
                  <a:srgbClr val="343536"/>
                </a:solidFill>
                <a:effectLst/>
                <a:latin typeface="Source Sans Pro" panose="020B0503030403020204" pitchFamily="34" charset="0"/>
              </a:rPr>
              <a:t>Jaundice.</a:t>
            </a:r>
          </a:p>
          <a:p>
            <a:pPr algn="l">
              <a:buFont typeface="Arial" panose="020B0604020202020204" pitchFamily="34" charset="0"/>
              <a:buChar char="•"/>
            </a:pPr>
            <a:r>
              <a:rPr lang="en-US" b="0" i="0" dirty="0">
                <a:solidFill>
                  <a:srgbClr val="343536"/>
                </a:solidFill>
                <a:effectLst/>
                <a:latin typeface="Source Sans Pro" panose="020B0503030403020204" pitchFamily="34" charset="0"/>
              </a:rPr>
              <a:t>Sunken eyes.</a:t>
            </a:r>
          </a:p>
          <a:p>
            <a:pPr algn="l">
              <a:buFont typeface="Arial" panose="020B0604020202020204" pitchFamily="34" charset="0"/>
              <a:buChar char="•"/>
            </a:pPr>
            <a:r>
              <a:rPr lang="en-US" b="0" i="0" dirty="0">
                <a:solidFill>
                  <a:srgbClr val="343536"/>
                </a:solidFill>
                <a:effectLst/>
                <a:latin typeface="Source Sans Pro" panose="020B0503030403020204" pitchFamily="34" charset="0"/>
              </a:rPr>
              <a:t>Dark-colored pee.</a:t>
            </a:r>
          </a:p>
          <a:p>
            <a:endParaRPr lang="en-IN" dirty="0"/>
          </a:p>
        </p:txBody>
      </p:sp>
    </p:spTree>
    <p:extLst>
      <p:ext uri="{BB962C8B-B14F-4D97-AF65-F5344CB8AC3E}">
        <p14:creationId xmlns:p14="http://schemas.microsoft.com/office/powerpoint/2010/main" val="1926533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FB6DB-DF3F-DAB8-F654-D1DF89813E24}"/>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89691288-90AC-4787-6318-27AA932593F8}"/>
              </a:ext>
            </a:extLst>
          </p:cNvPr>
          <p:cNvSpPr>
            <a:spLocks noGrp="1"/>
          </p:cNvSpPr>
          <p:nvPr>
            <p:ph idx="1"/>
          </p:nvPr>
        </p:nvSpPr>
        <p:spPr/>
        <p:txBody>
          <a:bodyPr>
            <a:normAutofit fontScale="47500" lnSpcReduction="20000"/>
          </a:bodyPr>
          <a:lstStyle/>
          <a:p>
            <a:pPr algn="l"/>
            <a:r>
              <a:rPr lang="en-US" b="1" i="0" cap="all" dirty="0">
                <a:solidFill>
                  <a:srgbClr val="555555"/>
                </a:solidFill>
                <a:effectLst/>
                <a:latin typeface="Roboto Condensed" panose="02000000000000000000" pitchFamily="2" charset="0"/>
              </a:rPr>
              <a:t>DIAGNOSIS AND TESTS</a:t>
            </a:r>
          </a:p>
          <a:p>
            <a:pPr algn="l"/>
            <a:r>
              <a:rPr lang="en-US" b="1" i="0" dirty="0">
                <a:solidFill>
                  <a:srgbClr val="343536"/>
                </a:solidFill>
                <a:effectLst/>
                <a:latin typeface="Source Sans Pro" panose="020B0503030403020204" pitchFamily="34" charset="0"/>
              </a:rPr>
              <a:t>How are gallstones diagnosed?</a:t>
            </a:r>
          </a:p>
          <a:p>
            <a:pPr algn="l"/>
            <a:r>
              <a:rPr lang="en-US" b="0" i="0" dirty="0">
                <a:solidFill>
                  <a:srgbClr val="343536"/>
                </a:solidFill>
                <a:effectLst/>
                <a:latin typeface="Source Sans Pro" panose="020B0503030403020204" pitchFamily="34" charset="0"/>
              </a:rPr>
              <a:t>If you’re experiencing symptoms of biliary colic, your healthcare provider will investigate with blood tests and imaging tests. Blood tests can detect inflammation, infection or jaundice. They can also give your healthcare provider clues about which organs are being affected. Imaging tests will help locate the source of the blockage. They will usually start with an </a:t>
            </a:r>
            <a:r>
              <a:rPr lang="en-US" b="0" i="0" u="none" strike="noStrike" dirty="0">
                <a:solidFill>
                  <a:srgbClr val="007BC2"/>
                </a:solidFill>
                <a:effectLst/>
                <a:latin typeface="Source Sans Pro" panose="020B0503030403020204" pitchFamily="34" charset="0"/>
                <a:hlinkClick r:id="rId2"/>
              </a:rPr>
              <a:t>ultrasound</a:t>
            </a:r>
            <a:r>
              <a:rPr lang="en-US" b="0" i="0" dirty="0">
                <a:solidFill>
                  <a:srgbClr val="343536"/>
                </a:solidFill>
                <a:effectLst/>
                <a:latin typeface="Source Sans Pro" panose="020B0503030403020204" pitchFamily="34" charset="0"/>
              </a:rPr>
              <a:t>.</a:t>
            </a:r>
          </a:p>
          <a:p>
            <a:pPr algn="l"/>
            <a:r>
              <a:rPr lang="en-US" b="1" i="0" dirty="0">
                <a:solidFill>
                  <a:srgbClr val="343536"/>
                </a:solidFill>
                <a:effectLst/>
                <a:latin typeface="Source Sans Pro" panose="020B0503030403020204" pitchFamily="34" charset="0"/>
              </a:rPr>
              <a:t>What tests are used to diagnose cholelithiasis?</a:t>
            </a:r>
          </a:p>
          <a:p>
            <a:pPr algn="l"/>
            <a:r>
              <a:rPr lang="en-US" b="1" i="0" dirty="0">
                <a:solidFill>
                  <a:srgbClr val="343536"/>
                </a:solidFill>
                <a:effectLst/>
                <a:latin typeface="Source Sans Pro" panose="020B0503030403020204" pitchFamily="34" charset="0"/>
              </a:rPr>
              <a:t>Ultrasound:</a:t>
            </a:r>
            <a:r>
              <a:rPr lang="en-US" b="0" i="0" dirty="0">
                <a:solidFill>
                  <a:srgbClr val="343536"/>
                </a:solidFill>
                <a:effectLst/>
                <a:latin typeface="Source Sans Pro" panose="020B0503030403020204" pitchFamily="34" charset="0"/>
              </a:rPr>
              <a:t> An </a:t>
            </a:r>
            <a:r>
              <a:rPr lang="en-US" b="0" i="0" u="none" strike="noStrike" dirty="0">
                <a:solidFill>
                  <a:srgbClr val="007BC2"/>
                </a:solidFill>
                <a:effectLst/>
                <a:latin typeface="Source Sans Pro" panose="020B0503030403020204" pitchFamily="34" charset="0"/>
                <a:hlinkClick r:id="rId3"/>
              </a:rPr>
              <a:t>abdominal ultrasound</a:t>
            </a:r>
            <a:r>
              <a:rPr lang="en-US" b="0" i="0" dirty="0">
                <a:solidFill>
                  <a:srgbClr val="343536"/>
                </a:solidFill>
                <a:effectLst/>
                <a:latin typeface="Source Sans Pro" panose="020B0503030403020204" pitchFamily="34" charset="0"/>
              </a:rPr>
              <a:t> is a simple and noninvasive test that requires no preparation or medication. It’s usually all that’s needed to locate gallstones. However, it doesn’t visualize the common bile duct very well. If your healthcare provider suspects there’s a gallstone hidden in there, they might need to use another type of imaging test to find it.</a:t>
            </a:r>
          </a:p>
          <a:p>
            <a:pPr algn="l"/>
            <a:r>
              <a:rPr lang="en-US" b="1" i="0" dirty="0">
                <a:solidFill>
                  <a:srgbClr val="343536"/>
                </a:solidFill>
                <a:effectLst/>
                <a:latin typeface="Source Sans Pro" panose="020B0503030403020204" pitchFamily="34" charset="0"/>
              </a:rPr>
              <a:t>MRCP:</a:t>
            </a:r>
            <a:r>
              <a:rPr lang="en-US" b="0" i="0" dirty="0">
                <a:solidFill>
                  <a:srgbClr val="343536"/>
                </a:solidFill>
                <a:effectLst/>
                <a:latin typeface="Source Sans Pro" panose="020B0503030403020204" pitchFamily="34" charset="0"/>
              </a:rPr>
              <a:t> </a:t>
            </a:r>
            <a:r>
              <a:rPr lang="en-US" b="0" i="0" u="none" strike="noStrike" dirty="0">
                <a:solidFill>
                  <a:srgbClr val="007BC2"/>
                </a:solidFill>
                <a:effectLst/>
                <a:latin typeface="Source Sans Pro" panose="020B0503030403020204" pitchFamily="34" charset="0"/>
                <a:hlinkClick r:id="rId4"/>
              </a:rPr>
              <a:t>Magnetic resonance cholangiopancreatography (MRCP)</a:t>
            </a:r>
            <a:r>
              <a:rPr lang="en-US" b="0" i="0" dirty="0">
                <a:solidFill>
                  <a:srgbClr val="343536"/>
                </a:solidFill>
                <a:effectLst/>
                <a:latin typeface="Source Sans Pro" panose="020B0503030403020204" pitchFamily="34" charset="0"/>
              </a:rPr>
              <a:t> is a type of </a:t>
            </a:r>
            <a:r>
              <a:rPr lang="en-US" b="0" i="0" u="none" strike="noStrike" dirty="0">
                <a:solidFill>
                  <a:srgbClr val="007BC2"/>
                </a:solidFill>
                <a:effectLst/>
                <a:latin typeface="Source Sans Pro" panose="020B0503030403020204" pitchFamily="34" charset="0"/>
                <a:hlinkClick r:id="rId5"/>
              </a:rPr>
              <a:t>MRI</a:t>
            </a:r>
            <a:r>
              <a:rPr lang="en-US" b="0" i="0" dirty="0">
                <a:solidFill>
                  <a:srgbClr val="343536"/>
                </a:solidFill>
                <a:effectLst/>
                <a:latin typeface="Source Sans Pro" panose="020B0503030403020204" pitchFamily="34" charset="0"/>
              </a:rPr>
              <a:t> that specifically visualizes the bile ducts. It’s non-invasive and creates very clear images of your biliary system, including the common bile duct. Your provider might use this test first to find a suspected gallstone there. But if they’re already pretty sure it’s there, they might skip it and go straight to an ERCP.</a:t>
            </a:r>
          </a:p>
          <a:p>
            <a:pPr algn="l"/>
            <a:r>
              <a:rPr lang="en-US" b="1" i="0" dirty="0">
                <a:solidFill>
                  <a:srgbClr val="343536"/>
                </a:solidFill>
                <a:effectLst/>
                <a:latin typeface="Source Sans Pro" panose="020B0503030403020204" pitchFamily="34" charset="0"/>
              </a:rPr>
              <a:t>ERCP:</a:t>
            </a:r>
            <a:r>
              <a:rPr lang="en-US" b="0" i="0" dirty="0">
                <a:solidFill>
                  <a:srgbClr val="343536"/>
                </a:solidFill>
                <a:effectLst/>
                <a:latin typeface="Source Sans Pro" panose="020B0503030403020204" pitchFamily="34" charset="0"/>
              </a:rPr>
              <a:t> ERCP stands for </a:t>
            </a:r>
            <a:r>
              <a:rPr lang="en-US" b="0" i="0" u="none" strike="noStrike" dirty="0">
                <a:solidFill>
                  <a:srgbClr val="007BC2"/>
                </a:solidFill>
                <a:effectLst/>
                <a:latin typeface="Source Sans Pro" panose="020B0503030403020204" pitchFamily="34" charset="0"/>
                <a:hlinkClick r:id="rId6"/>
              </a:rPr>
              <a:t>endoscopic retrograde cholangiopancreatography</a:t>
            </a:r>
            <a:r>
              <a:rPr lang="en-US" b="0" i="0" dirty="0">
                <a:solidFill>
                  <a:srgbClr val="343536"/>
                </a:solidFill>
                <a:effectLst/>
                <a:latin typeface="Source Sans Pro" panose="020B0503030403020204" pitchFamily="34" charset="0"/>
              </a:rPr>
              <a:t>. This test is a little more invasive, but it’s a useful one for finding gallstones because it can also be used to remove them from the ducts if they are stuck there. It uses a combination of X-rays and endoscopy, which means passing a tiny camera on the end of a long tube down your throat and into your </a:t>
            </a:r>
            <a:r>
              <a:rPr lang="en-US" b="0" i="0" u="none" strike="noStrike" dirty="0">
                <a:solidFill>
                  <a:srgbClr val="007BC2"/>
                </a:solidFill>
                <a:effectLst/>
                <a:latin typeface="Source Sans Pro" panose="020B0503030403020204" pitchFamily="34" charset="0"/>
                <a:hlinkClick r:id="rId7"/>
              </a:rPr>
              <a:t>upper GI tract</a:t>
            </a:r>
            <a:r>
              <a:rPr lang="en-US" b="0" i="0" dirty="0">
                <a:solidFill>
                  <a:srgbClr val="343536"/>
                </a:solidFill>
                <a:effectLst/>
                <a:latin typeface="Source Sans Pro" panose="020B0503030403020204" pitchFamily="34" charset="0"/>
              </a:rPr>
              <a:t>. (You’ll have medication to make this easier.)</a:t>
            </a:r>
          </a:p>
          <a:p>
            <a:pPr algn="l"/>
            <a:r>
              <a:rPr lang="en-US" b="0" i="0" dirty="0">
                <a:solidFill>
                  <a:srgbClr val="343536"/>
                </a:solidFill>
                <a:effectLst/>
                <a:latin typeface="Source Sans Pro" panose="020B0503030403020204" pitchFamily="34" charset="0"/>
              </a:rPr>
              <a:t>When the camera (endoscope) reaches the top of your small intestine, your healthcare provider will slide another, smaller tube into the first one to reach farther down into your bile ducts. They will inject a special dye through the tube and then take video X-rays (</a:t>
            </a:r>
            <a:r>
              <a:rPr lang="en-US" b="0" i="0" u="none" strike="noStrike" dirty="0">
                <a:solidFill>
                  <a:srgbClr val="007BC2"/>
                </a:solidFill>
                <a:effectLst/>
                <a:latin typeface="Source Sans Pro" panose="020B0503030403020204" pitchFamily="34" charset="0"/>
                <a:hlinkClick r:id="rId8"/>
              </a:rPr>
              <a:t>fluoroscopy</a:t>
            </a:r>
            <a:r>
              <a:rPr lang="en-US" b="0" i="0" dirty="0">
                <a:solidFill>
                  <a:srgbClr val="343536"/>
                </a:solidFill>
                <a:effectLst/>
                <a:latin typeface="Source Sans Pro" panose="020B0503030403020204" pitchFamily="34" charset="0"/>
              </a:rPr>
              <a:t>) as the dye travels through the ducts. They can insert tools through the tube to remove the stones they find.</a:t>
            </a:r>
          </a:p>
          <a:p>
            <a:pPr algn="l"/>
            <a:br>
              <a:rPr lang="en-US" dirty="0"/>
            </a:br>
            <a:r>
              <a:rPr lang="en-IN" b="0" i="0" dirty="0">
                <a:solidFill>
                  <a:srgbClr val="343536"/>
                </a:solidFill>
                <a:effectLst/>
                <a:latin typeface="Source Sans Pro" panose="020B0503030403020204" pitchFamily="34" charset="0"/>
              </a:rPr>
              <a:t>Endoscopic retrograde cholangiopancreatography (ERCP) can diagnose and sometimes treat gallstones.</a:t>
            </a:r>
          </a:p>
          <a:p>
            <a:br>
              <a:rPr lang="en-IN" dirty="0"/>
            </a:br>
            <a:r>
              <a:rPr lang="en-US" b="0" i="0" dirty="0">
                <a:solidFill>
                  <a:srgbClr val="343536"/>
                </a:solidFill>
                <a:effectLst/>
                <a:latin typeface="Source Sans Pro" panose="020B0503030403020204" pitchFamily="34" charset="0"/>
              </a:rPr>
              <a:t>Endoscopic ultrasound passes through the mouth to the common bile duct and gall bladder.</a:t>
            </a:r>
            <a:endParaRPr lang="en-IN" dirty="0"/>
          </a:p>
        </p:txBody>
      </p:sp>
    </p:spTree>
    <p:extLst>
      <p:ext uri="{BB962C8B-B14F-4D97-AF65-F5344CB8AC3E}">
        <p14:creationId xmlns:p14="http://schemas.microsoft.com/office/powerpoint/2010/main" val="14932982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E0601-C0DA-723C-5542-86971350B81F}"/>
              </a:ext>
            </a:extLst>
          </p:cNvPr>
          <p:cNvSpPr>
            <a:spLocks noGrp="1"/>
          </p:cNvSpPr>
          <p:nvPr>
            <p:ph type="title"/>
          </p:nvPr>
        </p:nvSpPr>
        <p:spPr/>
        <p:txBody>
          <a:bodyPr/>
          <a:lstStyle/>
          <a:p>
            <a:endParaRPr lang="en-IN"/>
          </a:p>
        </p:txBody>
      </p:sp>
      <p:pic>
        <p:nvPicPr>
          <p:cNvPr id="2050" name="Picture 2" descr="flexible tube for ERCP to diagnose and treat gallstones">
            <a:extLst>
              <a:ext uri="{FF2B5EF4-FFF2-40B4-BE49-F238E27FC236}">
                <a16:creationId xmlns:a16="http://schemas.microsoft.com/office/drawing/2014/main" id="{6FCC2F95-A692-6023-0475-2D51642584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31776" y="1825625"/>
            <a:ext cx="3810000" cy="391477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Illustration of how the Endoscopic Ultrasound diagnoses gallstones">
            <a:extLst>
              <a:ext uri="{FF2B5EF4-FFF2-40B4-BE49-F238E27FC236}">
                <a16:creationId xmlns:a16="http://schemas.microsoft.com/office/drawing/2014/main" id="{AD88A8DD-4CF7-5114-D096-067C63355763}"/>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6203684" y="1690688"/>
            <a:ext cx="4095376"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38677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TotalTime>
  <Words>5673</Words>
  <Application>Microsoft Office PowerPoint</Application>
  <PresentationFormat>Widescreen</PresentationFormat>
  <Paragraphs>215</Paragraphs>
  <Slides>28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28</vt:i4>
      </vt:variant>
    </vt:vector>
  </HeadingPairs>
  <TitlesOfParts>
    <vt:vector size="36" baseType="lpstr">
      <vt:lpstr>Arial</vt:lpstr>
      <vt:lpstr>Calibri</vt:lpstr>
      <vt:lpstr>Calibri Light</vt:lpstr>
      <vt:lpstr>Helvetica</vt:lpstr>
      <vt:lpstr>Roboto</vt:lpstr>
      <vt:lpstr>Roboto Condensed</vt:lpstr>
      <vt:lpstr>Source Sans Pro</vt:lpstr>
      <vt:lpstr>Office Theme</vt:lpstr>
      <vt:lpstr>PowerPoint Presentation</vt:lpstr>
      <vt:lpstr>cholelithiasis.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Does cholelithiasis require surgery? Most people with gallstones will never need treatment. But if your gallstones cause problems, your healthcare provider will want to remove them. Usually, they will want to remove all of your gallstones, even if only one of them is currently causing trouble. If a blockage happens once, it’s likely to happen again. The risk isn’t worth waiting around for. Since there’s no way to access the gallstones inside your gallbladder without removing it, the standard treatment for problematic gallstones is to remove the gallbladder entirely. This is a minor surgery, and you can live well without a gallbladder. If you have gallstones in your bile ducts, your healthcare provider will have to remove those separately as well. Can gallstones go away without surgery? Gallstones in your bile ducts that aren’t stuck can successfully pass through them and into your intestines. You can pass them out through your poop. That's a lucky scenario, but in general, you don’t want to risk having gallstones in your bile ducts in the first place. If they don’t pass all the way out of you, they will only grow bigger over time. There are some medications that can help to dissolve smaller gallstones. These take many months to work, so they aren’t the most practical option for people experiencing symptoms. But they offer an alternative for people who may not be in a safe health condition for surgery. They may also be practical for people who have gallstones but don’t have symptoms yet. How are gallstones removed? There are a few different ways to remove gallstones. Endoscopy Gallstones in your bile ducts are removed by endoscopy (ERCP). This doesn’t require any incisions. The gallstones come out through the long tube that’s been passed down your throat. Gallstones in your gallbladder are removed by removing the gallbladder (cholecystectomy). This can usually be done by laparoscopy, a minimally-invasive surgery technique. Laparoscopy A laparoscopic cholecystectomy uses small, “keyhole incisions” in your abdomen to operate with the aid of a small camera called a laparoscope. Your surgeon inserts the laparoscope through one keyhole and removes your gallbladder through another. Smaller incisions make for less post-operative pain and a faster recovery time than conventional, “open” surgery. Open surgery Some people may have more complicated conditions that require open surgery to manage. If you have open surgery, you’ll have a longer hospital stay afterward and a longer recovery at home for your larger incision. Some laparoscopic cholecystectomies may need to convert to open surgery if your surgeon runs into complications during the procedure. What are the complications or side effects of gallstone surgery? After laparoscopic surgery, you may have some abdominal gas and gas pain. You can have this after ERCP too. Both methods pump gas into your organs to expand them and help them show up better in images. It will pass in a day or so. Complications during the operation are rare but include bleeding, infection, and injury to nearby organs. How long is the recovery from gallstone surgery? If you have a laparoscopic cholecystectomy, you can be home within 24 hours. You can recover in about two weeks. If you have open surgery, you’ll need to stay in the hospital for three to five days afterward. Your recovery at home will be six to eight weeks. Your digestive system may take two to eight weeks to adjust after the operation. What happens when you don’t have a gallbladder anymore? Your digestive system can still function without a gallbladder. Your gallbladder is mostly a holding place for the bile your liver makes. It delivers bile to your small intestine to help with digestion. When your surgeon removes your gallbladder, they’ll redirect your bile ducts so that bile can flow directly from your liver to your small intestine. Will I need to change my diet after gallstone surgery? Your digestive system may take some weeks to adjust to the lack of a gallbladder. Some people may experience temporary indigestion or diarrhea during the transition period. Your healthcare provider will advise you not to eat anything too rich or fatty while you recover. Most people can return to a normal (but reasonably healthy) diet after a few weeks.  </vt:lpstr>
      <vt:lpstr>PowerPoint Presentation</vt:lpstr>
      <vt:lpstr>Cholecystitis </vt:lpstr>
      <vt:lpstr>PowerPoint Presentation</vt:lpstr>
      <vt:lpstr>PowerPoint Presentation</vt:lpstr>
      <vt:lpstr>PowerPoint Presentation</vt:lpstr>
      <vt:lpstr>PowerPoint Presentation</vt:lpstr>
      <vt:lpstr>PowerPoint Presentation</vt:lpstr>
      <vt:lpstr>PowerPoint Presentation</vt:lpstr>
      <vt:lpstr>Cholestatic Jaundice </vt:lpstr>
      <vt:lpstr>PowerPoint Presentation</vt:lpstr>
      <vt:lpstr>PowerPoint Presentation</vt:lpstr>
      <vt:lpstr>PowerPoint Presentation</vt:lpstr>
      <vt:lpstr>PowerPoint Presentation</vt:lpstr>
      <vt:lpstr>What are the Signs and Symptoms of Cholestatic Jaundice? Jaundice due to cholestasis is one of the symptoms. Sometimes, prior to jaundice setting in, the patient may show certain signs indicating potential cholestasis. Clinically, cholestasis may present with the following symptoms - </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Manthan M</dc:creator>
  <cp:lastModifiedBy>Manthan M</cp:lastModifiedBy>
  <cp:revision>2</cp:revision>
  <dcterms:created xsi:type="dcterms:W3CDTF">2023-03-12T12:48:48Z</dcterms:created>
  <dcterms:modified xsi:type="dcterms:W3CDTF">2023-03-12T13:34:59Z</dcterms:modified>
</cp:coreProperties>
</file>