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pin" userId="f488ae4bf0695d5f" providerId="LiveId" clId="{3F498A57-827E-4146-BD20-1E5369819C24}"/>
    <pc:docChg chg="undo redo custSel addSld delSld modSld">
      <pc:chgData name="Bipin" userId="f488ae4bf0695d5f" providerId="LiveId" clId="{3F498A57-827E-4146-BD20-1E5369819C24}" dt="2023-04-24T15:39:52.965" v="36"/>
      <pc:docMkLst>
        <pc:docMk/>
      </pc:docMkLst>
      <pc:sldChg chg="modSp mod">
        <pc:chgData name="Bipin" userId="f488ae4bf0695d5f" providerId="LiveId" clId="{3F498A57-827E-4146-BD20-1E5369819C24}" dt="2023-04-24T15:15:39.947" v="6" actId="115"/>
        <pc:sldMkLst>
          <pc:docMk/>
          <pc:sldMk cId="3225406762" sldId="256"/>
        </pc:sldMkLst>
        <pc:spChg chg="mod">
          <ac:chgData name="Bipin" userId="f488ae4bf0695d5f" providerId="LiveId" clId="{3F498A57-827E-4146-BD20-1E5369819C24}" dt="2023-04-24T15:15:39.947" v="6" actId="115"/>
          <ac:spMkLst>
            <pc:docMk/>
            <pc:sldMk cId="3225406762" sldId="256"/>
            <ac:spMk id="3" creationId="{E221D2D8-F5B5-DA24-0247-AC88472DE5EE}"/>
          </ac:spMkLst>
        </pc:spChg>
      </pc:sldChg>
      <pc:sldChg chg="modSp new mod">
        <pc:chgData name="Bipin" userId="f488ae4bf0695d5f" providerId="LiveId" clId="{3F498A57-827E-4146-BD20-1E5369819C24}" dt="2023-04-24T15:39:52.965" v="36"/>
        <pc:sldMkLst>
          <pc:docMk/>
          <pc:sldMk cId="456826106" sldId="258"/>
        </pc:sldMkLst>
        <pc:spChg chg="mod">
          <ac:chgData name="Bipin" userId="f488ae4bf0695d5f" providerId="LiveId" clId="{3F498A57-827E-4146-BD20-1E5369819C24}" dt="2023-04-24T15:39:52.965" v="36"/>
          <ac:spMkLst>
            <pc:docMk/>
            <pc:sldMk cId="456826106" sldId="258"/>
            <ac:spMk id="3" creationId="{9351DE17-595E-A304-75FA-47D7A1D766E0}"/>
          </ac:spMkLst>
        </pc:spChg>
      </pc:sldChg>
      <pc:sldChg chg="del">
        <pc:chgData name="Bipin" userId="f488ae4bf0695d5f" providerId="LiveId" clId="{3F498A57-827E-4146-BD20-1E5369819C24}" dt="2023-04-24T15:14:54.916" v="0" actId="2696"/>
        <pc:sldMkLst>
          <pc:docMk/>
          <pc:sldMk cId="1393558433" sldId="2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691E7-27B4-B2A0-5230-C6A805FB56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A33320E-C110-2B92-C1F9-70DDB4026B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C300DA1-F790-75AE-E001-A06EFCCC3935}"/>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5" name="Footer Placeholder 4">
            <a:extLst>
              <a:ext uri="{FF2B5EF4-FFF2-40B4-BE49-F238E27FC236}">
                <a16:creationId xmlns:a16="http://schemas.microsoft.com/office/drawing/2014/main" id="{9D68CB00-7765-5F19-5A2E-4D164ED02F9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475565-D5C2-8074-31A7-5016EED6F47F}"/>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227696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8B1A-3CC3-285D-9C39-00DFE809558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93B8801-CAFC-9335-FB3E-1A4FBADF72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997B3B-F129-1582-8599-0C17B79D1BC1}"/>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5" name="Footer Placeholder 4">
            <a:extLst>
              <a:ext uri="{FF2B5EF4-FFF2-40B4-BE49-F238E27FC236}">
                <a16:creationId xmlns:a16="http://schemas.microsoft.com/office/drawing/2014/main" id="{00EAEC79-672B-9A2C-EA22-5DC897B887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118FCF1-FAFF-9695-50C5-0AC30F1645CC}"/>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234685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B8574-7D51-1A9F-6C6A-CFD07E3050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CC7CB81-A5D3-8559-1794-9A7316CFE5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B11C36-2501-C9F2-9533-7FFE6A9E1389}"/>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5" name="Footer Placeholder 4">
            <a:extLst>
              <a:ext uri="{FF2B5EF4-FFF2-40B4-BE49-F238E27FC236}">
                <a16:creationId xmlns:a16="http://schemas.microsoft.com/office/drawing/2014/main" id="{0E00C53D-C7E5-BCF1-9793-E576EE71F2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3DCB0B-3EE6-1F47-4158-348A9A8D2DB2}"/>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32920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2159-C332-1C22-B564-FBA29A05328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3E1C810-96CA-F973-B521-AF14F51747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CBCFFEF-DFDD-223E-88BB-F961F3F5CDE0}"/>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5" name="Footer Placeholder 4">
            <a:extLst>
              <a:ext uri="{FF2B5EF4-FFF2-40B4-BE49-F238E27FC236}">
                <a16:creationId xmlns:a16="http://schemas.microsoft.com/office/drawing/2014/main" id="{807681FB-D9E7-28ED-00E8-573976385C8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F89231-3CBA-8101-97B2-C2308B35A5DC}"/>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351668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C4AC0-9A1D-BFB6-3333-9FC654EDEB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2F8E3D4-6379-5705-E7F0-DD395BBF21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B7DEE3-839E-4880-F9F6-5FF40FB37E14}"/>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5" name="Footer Placeholder 4">
            <a:extLst>
              <a:ext uri="{FF2B5EF4-FFF2-40B4-BE49-F238E27FC236}">
                <a16:creationId xmlns:a16="http://schemas.microsoft.com/office/drawing/2014/main" id="{30945992-32FF-487E-9E99-258814D215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C3C833C-F75C-EA08-AA4A-4612CF5141BD}"/>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1705773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131D8-9C8C-4938-1F13-0F7BAC82ABE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10C6CF2-C81F-CB70-D64A-5AFEBA7E9C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CF1886F-FDEA-4376-FFB6-A4E141B5B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D4091FD-602C-CDE4-B9C2-34E22FF8F447}"/>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6" name="Footer Placeholder 5">
            <a:extLst>
              <a:ext uri="{FF2B5EF4-FFF2-40B4-BE49-F238E27FC236}">
                <a16:creationId xmlns:a16="http://schemas.microsoft.com/office/drawing/2014/main" id="{383EB904-F0F6-E9FC-7FC9-C6E332DE953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E5D64DD-945C-61D0-56F7-29BE88D426A9}"/>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7219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18FC-77F7-F294-1A85-0F910B1C93B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4B64F62-7705-8498-EA6B-7165ADD02A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B58021-674D-E066-7D97-5094E40CAE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522524B-3718-04C1-0A37-2A23C38E1D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F93D31-F739-E500-F6EB-6AB4D7201A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2C8A50-64B0-49A3-A1E3-6B5BF3AF7099}"/>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8" name="Footer Placeholder 7">
            <a:extLst>
              <a:ext uri="{FF2B5EF4-FFF2-40B4-BE49-F238E27FC236}">
                <a16:creationId xmlns:a16="http://schemas.microsoft.com/office/drawing/2014/main" id="{C22CB338-CE39-C203-8E8C-B8D6AB60B09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1784D35-9157-8834-4045-52366571619D}"/>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297717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3A11-E9CE-08C7-6C18-2266A86C5B6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EC5B11A-FC6E-832E-6F09-7092AA50C3A8}"/>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4" name="Footer Placeholder 3">
            <a:extLst>
              <a:ext uri="{FF2B5EF4-FFF2-40B4-BE49-F238E27FC236}">
                <a16:creationId xmlns:a16="http://schemas.microsoft.com/office/drawing/2014/main" id="{35251FAC-4D6E-53A3-B16B-4333E665378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7A8E1FB-EED1-F7EB-ECBF-7B77459B5474}"/>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4225682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25D266-0854-6DFC-C022-960E64FAB4D7}"/>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3" name="Footer Placeholder 2">
            <a:extLst>
              <a:ext uri="{FF2B5EF4-FFF2-40B4-BE49-F238E27FC236}">
                <a16:creationId xmlns:a16="http://schemas.microsoft.com/office/drawing/2014/main" id="{FAF7C2B6-291A-904D-1B6D-5D44DC5CF62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875E84C-537F-73E1-7E14-E012BB6E165A}"/>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216645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DBDF7-6A13-FDA5-4553-C50DFE996A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7F42621-578D-A156-714B-CF41DC4F7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BAB5541-3D5C-5D29-C9E2-1887D8D93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D23E9D-DCDE-53D1-139F-C934CA02383D}"/>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6" name="Footer Placeholder 5">
            <a:extLst>
              <a:ext uri="{FF2B5EF4-FFF2-40B4-BE49-F238E27FC236}">
                <a16:creationId xmlns:a16="http://schemas.microsoft.com/office/drawing/2014/main" id="{ACAF1EEC-A652-BAC2-F2DB-4A25BF70EA0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96D7AC-3F61-3635-7068-81A7900D3374}"/>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277365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5D28-7952-44A3-2C92-B66E30166E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09C6DF4-DEF1-5DC5-06BA-DE4FC80B7E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7367263-3D21-5ADE-01E3-B405E3CCE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7BD3DA-2D1A-84C0-56C2-6BC11B6B6A75}"/>
              </a:ext>
            </a:extLst>
          </p:cNvPr>
          <p:cNvSpPr>
            <a:spLocks noGrp="1"/>
          </p:cNvSpPr>
          <p:nvPr>
            <p:ph type="dt" sz="half" idx="10"/>
          </p:nvPr>
        </p:nvSpPr>
        <p:spPr/>
        <p:txBody>
          <a:bodyPr/>
          <a:lstStyle/>
          <a:p>
            <a:fld id="{23481D0D-B714-4F66-B3A8-DB78607691D5}" type="datetimeFigureOut">
              <a:rPr lang="en-IN" smtClean="0"/>
              <a:t>24-04-2023</a:t>
            </a:fld>
            <a:endParaRPr lang="en-IN"/>
          </a:p>
        </p:txBody>
      </p:sp>
      <p:sp>
        <p:nvSpPr>
          <p:cNvPr id="6" name="Footer Placeholder 5">
            <a:extLst>
              <a:ext uri="{FF2B5EF4-FFF2-40B4-BE49-F238E27FC236}">
                <a16:creationId xmlns:a16="http://schemas.microsoft.com/office/drawing/2014/main" id="{A8F06659-C074-B6DD-D5B7-545294AF97D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21509DE-03B3-1C79-3E6C-07F576A093E4}"/>
              </a:ext>
            </a:extLst>
          </p:cNvPr>
          <p:cNvSpPr>
            <a:spLocks noGrp="1"/>
          </p:cNvSpPr>
          <p:nvPr>
            <p:ph type="sldNum" sz="quarter" idx="12"/>
          </p:nvPr>
        </p:nvSpPr>
        <p:spPr/>
        <p:txBody>
          <a:bodyPr/>
          <a:lstStyle/>
          <a:p>
            <a:fld id="{D36814B9-D790-4551-8C6E-43D3D6AE2AE7}" type="slidenum">
              <a:rPr lang="en-IN" smtClean="0"/>
              <a:t>‹#›</a:t>
            </a:fld>
            <a:endParaRPr lang="en-IN"/>
          </a:p>
        </p:txBody>
      </p:sp>
    </p:spTree>
    <p:extLst>
      <p:ext uri="{BB962C8B-B14F-4D97-AF65-F5344CB8AC3E}">
        <p14:creationId xmlns:p14="http://schemas.microsoft.com/office/powerpoint/2010/main" val="2409740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57B151-8CC9-1B1A-5AE0-F3F70660B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39D5BBA-0061-F67C-2D08-9E9FC7BE92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615A64-A699-C844-4F95-3457A5283A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81D0D-B714-4F66-B3A8-DB78607691D5}" type="datetimeFigureOut">
              <a:rPr lang="en-IN" smtClean="0"/>
              <a:t>24-04-2023</a:t>
            </a:fld>
            <a:endParaRPr lang="en-IN"/>
          </a:p>
        </p:txBody>
      </p:sp>
      <p:sp>
        <p:nvSpPr>
          <p:cNvPr id="5" name="Footer Placeholder 4">
            <a:extLst>
              <a:ext uri="{FF2B5EF4-FFF2-40B4-BE49-F238E27FC236}">
                <a16:creationId xmlns:a16="http://schemas.microsoft.com/office/drawing/2014/main" id="{CAA5D193-4128-24F8-06C8-77A0D6033E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AEC927D-48D0-AA03-F4BB-29BE22F40B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814B9-D790-4551-8C6E-43D3D6AE2AE7}" type="slidenum">
              <a:rPr lang="en-IN" smtClean="0"/>
              <a:t>‹#›</a:t>
            </a:fld>
            <a:endParaRPr lang="en-IN"/>
          </a:p>
        </p:txBody>
      </p:sp>
    </p:spTree>
    <p:extLst>
      <p:ext uri="{BB962C8B-B14F-4D97-AF65-F5344CB8AC3E}">
        <p14:creationId xmlns:p14="http://schemas.microsoft.com/office/powerpoint/2010/main" val="2646910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498D-63B2-4901-CA57-12A13B7B5178}"/>
              </a:ext>
            </a:extLst>
          </p:cNvPr>
          <p:cNvSpPr>
            <a:spLocks noGrp="1"/>
          </p:cNvSpPr>
          <p:nvPr>
            <p:ph type="ctrTitle"/>
          </p:nvPr>
        </p:nvSpPr>
        <p:spPr>
          <a:xfrm>
            <a:off x="1524000" y="386081"/>
            <a:ext cx="9144000" cy="1087120"/>
          </a:xfrm>
        </p:spPr>
        <p:txBody>
          <a:bodyPr/>
          <a:lstStyle/>
          <a:p>
            <a:r>
              <a:rPr lang="en-IN" dirty="0"/>
              <a:t>migraine</a:t>
            </a:r>
          </a:p>
        </p:txBody>
      </p:sp>
      <p:sp>
        <p:nvSpPr>
          <p:cNvPr id="3" name="Subtitle 2">
            <a:extLst>
              <a:ext uri="{FF2B5EF4-FFF2-40B4-BE49-F238E27FC236}">
                <a16:creationId xmlns:a16="http://schemas.microsoft.com/office/drawing/2014/main" id="{E221D2D8-F5B5-DA24-0247-AC88472DE5EE}"/>
              </a:ext>
            </a:extLst>
          </p:cNvPr>
          <p:cNvSpPr>
            <a:spLocks noGrp="1"/>
          </p:cNvSpPr>
          <p:nvPr>
            <p:ph type="subTitle" idx="1"/>
          </p:nvPr>
        </p:nvSpPr>
        <p:spPr>
          <a:xfrm>
            <a:off x="1524000" y="1818640"/>
            <a:ext cx="9144000" cy="4826000"/>
          </a:xfrm>
        </p:spPr>
        <p:txBody>
          <a:bodyPr/>
          <a:lstStyle/>
          <a:p>
            <a:r>
              <a:rPr lang="en-IN" b="1" dirty="0"/>
              <a:t>Attack treatment</a:t>
            </a:r>
          </a:p>
          <a:p>
            <a:r>
              <a:rPr lang="en-IN" u="sng" dirty="0"/>
              <a:t>First choice </a:t>
            </a:r>
            <a:r>
              <a:rPr lang="en-IN" dirty="0"/>
              <a:t>Acetaminophen</a:t>
            </a:r>
          </a:p>
          <a:p>
            <a:r>
              <a:rPr lang="en-IN" u="sng" dirty="0"/>
              <a:t>Second choice </a:t>
            </a:r>
            <a:r>
              <a:rPr lang="en-IN" dirty="0"/>
              <a:t>Triptans</a:t>
            </a:r>
          </a:p>
          <a:p>
            <a:r>
              <a:rPr lang="en-IN" dirty="0"/>
              <a:t>Do not use, or only with caution NSAIDs</a:t>
            </a:r>
          </a:p>
          <a:p>
            <a:r>
              <a:rPr lang="en-IN" dirty="0"/>
              <a:t>Acetylsalicylic acid</a:t>
            </a:r>
          </a:p>
          <a:p>
            <a:r>
              <a:rPr lang="en-IN" b="1" dirty="0"/>
              <a:t>Preventive treatment</a:t>
            </a:r>
          </a:p>
          <a:p>
            <a:r>
              <a:rPr lang="en-IN" u="sng" dirty="0"/>
              <a:t>First choice </a:t>
            </a:r>
            <a:r>
              <a:rPr lang="en-IN" dirty="0"/>
              <a:t>Propranolol, topiramate; sodium valproate</a:t>
            </a:r>
          </a:p>
          <a:p>
            <a:r>
              <a:rPr lang="en-IN" u="sng" dirty="0"/>
              <a:t>Second choice </a:t>
            </a:r>
            <a:r>
              <a:rPr lang="en-IN" dirty="0"/>
              <a:t>Calcium channel blockers</a:t>
            </a:r>
          </a:p>
          <a:p>
            <a:r>
              <a:rPr lang="en-IN" dirty="0"/>
              <a:t>Do not use, or only with caution Nortriptyline</a:t>
            </a:r>
          </a:p>
          <a:p>
            <a:r>
              <a:rPr lang="en-IN" dirty="0"/>
              <a:t>Do not use Amitriptyline</a:t>
            </a:r>
          </a:p>
        </p:txBody>
      </p:sp>
    </p:spTree>
    <p:extLst>
      <p:ext uri="{BB962C8B-B14F-4D97-AF65-F5344CB8AC3E}">
        <p14:creationId xmlns:p14="http://schemas.microsoft.com/office/powerpoint/2010/main" val="322540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82870-B1A9-5D61-00E8-A949E0E1875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351DE17-595E-A304-75FA-47D7A1D766E0}"/>
              </a:ext>
            </a:extLst>
          </p:cNvPr>
          <p:cNvSpPr>
            <a:spLocks noGrp="1"/>
          </p:cNvSpPr>
          <p:nvPr>
            <p:ph idx="1"/>
          </p:nvPr>
        </p:nvSpPr>
        <p:spPr/>
        <p:txBody>
          <a:bodyPr/>
          <a:lstStyle/>
          <a:p>
            <a:pPr marL="0" indent="0">
              <a:buNone/>
            </a:pPr>
            <a:r>
              <a:rPr lang="en-US" dirty="0"/>
              <a:t>A migraine is a headache that can cause severe throbbing pain or a pulsing sensation, usually on one side of the head. It's often accompanied by nausea, vomiting, and extreme sensitivity to light and sound.</a:t>
            </a:r>
          </a:p>
          <a:p>
            <a:pPr marL="0" indent="0">
              <a:buNone/>
            </a:pPr>
            <a:r>
              <a:rPr lang="en-IN" dirty="0"/>
              <a:t>The best predictors can be summarized by the mnemonic </a:t>
            </a:r>
            <a:r>
              <a:rPr lang="en-IN" dirty="0" err="1"/>
              <a:t>POUNDing</a:t>
            </a:r>
            <a:r>
              <a:rPr lang="en-IN" dirty="0"/>
              <a:t> (</a:t>
            </a:r>
            <a:r>
              <a:rPr lang="en-IN" b="1" dirty="0"/>
              <a:t>Pulsating, duration of 4-72 </a:t>
            </a:r>
            <a:r>
              <a:rPr lang="en-IN" b="1" dirty="0" err="1"/>
              <a:t>hOurs</a:t>
            </a:r>
            <a:r>
              <a:rPr lang="en-IN" b="1"/>
              <a:t>, Unilateral, Nausea, Disabling</a:t>
            </a:r>
            <a:r>
              <a:rPr lang="en-IN"/>
              <a:t>).</a:t>
            </a:r>
            <a:endParaRPr lang="en-IN" dirty="0"/>
          </a:p>
        </p:txBody>
      </p:sp>
    </p:spTree>
    <p:extLst>
      <p:ext uri="{BB962C8B-B14F-4D97-AF65-F5344CB8AC3E}">
        <p14:creationId xmlns:p14="http://schemas.microsoft.com/office/powerpoint/2010/main" val="45682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DE08E-D36F-BB2A-06C7-0C87AF91A216}"/>
              </a:ext>
            </a:extLst>
          </p:cNvPr>
          <p:cNvSpPr>
            <a:spLocks noGrp="1"/>
          </p:cNvSpPr>
          <p:nvPr>
            <p:ph type="title"/>
          </p:nvPr>
        </p:nvSpPr>
        <p:spPr/>
        <p:txBody>
          <a:bodyPr/>
          <a:lstStyle/>
          <a:p>
            <a:r>
              <a:rPr lang="en-IN" dirty="0"/>
              <a:t>Conclusions</a:t>
            </a:r>
          </a:p>
        </p:txBody>
      </p:sp>
      <p:sp>
        <p:nvSpPr>
          <p:cNvPr id="3" name="Content Placeholder 2">
            <a:extLst>
              <a:ext uri="{FF2B5EF4-FFF2-40B4-BE49-F238E27FC236}">
                <a16:creationId xmlns:a16="http://schemas.microsoft.com/office/drawing/2014/main" id="{86D18258-F1B2-095B-9740-97865DF03C15}"/>
              </a:ext>
            </a:extLst>
          </p:cNvPr>
          <p:cNvSpPr>
            <a:spLocks noGrp="1"/>
          </p:cNvSpPr>
          <p:nvPr>
            <p:ph idx="1"/>
          </p:nvPr>
        </p:nvSpPr>
        <p:spPr/>
        <p:txBody>
          <a:bodyPr/>
          <a:lstStyle/>
          <a:p>
            <a:pPr marL="0" indent="0">
              <a:buNone/>
            </a:pPr>
            <a:r>
              <a:rPr lang="en-US" dirty="0"/>
              <a:t>Migraine in older age groups has been neglected, although many subjects &gt;50, &gt;60 and even &gt;70 years old suffer from migraine. Special attention is needed in the diagnosis of migraine in elderly patients, as other diseases causing headache should be considered and excluded, especially in cases of </a:t>
            </a:r>
            <a:r>
              <a:rPr lang="en-US" dirty="0" err="1"/>
              <a:t>migrainous</a:t>
            </a:r>
            <a:r>
              <a:rPr lang="en-US" dirty="0"/>
              <a:t> visual symptoms without headache. Comorbidity plays an important role not only in diagnosis, but also in treatment choice. Acute and preventive medication should be chosen carefully, but patient management should not be too negative. Even in these age groups, effective treatment is available and careful management can improve the quality of life. </a:t>
            </a:r>
            <a:endParaRPr lang="en-IN" dirty="0"/>
          </a:p>
        </p:txBody>
      </p:sp>
    </p:spTree>
    <p:extLst>
      <p:ext uri="{BB962C8B-B14F-4D97-AF65-F5344CB8AC3E}">
        <p14:creationId xmlns:p14="http://schemas.microsoft.com/office/powerpoint/2010/main" val="4168135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228</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migraine</vt:lpstr>
      <vt:lpstr>PowerPoint Presentation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migraine</dc:title>
  <dc:creator>Bipin</dc:creator>
  <cp:lastModifiedBy>Bipin</cp:lastModifiedBy>
  <cp:revision>1</cp:revision>
  <dcterms:created xsi:type="dcterms:W3CDTF">2023-04-24T15:06:28Z</dcterms:created>
  <dcterms:modified xsi:type="dcterms:W3CDTF">2023-04-24T15:40:00Z</dcterms:modified>
</cp:coreProperties>
</file>