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4" r:id="rId26"/>
    <p:sldId id="280" r:id="rId27"/>
    <p:sldId id="281" r:id="rId28"/>
    <p:sldId id="282" r:id="rId29"/>
    <p:sldId id="283" r:id="rId30"/>
    <p:sldId id="285" r:id="rId31"/>
    <p:sldId id="286" r:id="rId32"/>
    <p:sldId id="287" r:id="rId33"/>
    <p:sldId id="288" r:id="rId34"/>
    <p:sldId id="289" r:id="rId35"/>
    <p:sldId id="290" r:id="rId36"/>
    <p:sldId id="292" r:id="rId37"/>
    <p:sldId id="293" r:id="rId38"/>
    <p:sldId id="294" r:id="rId39"/>
    <p:sldId id="296" r:id="rId40"/>
    <p:sldId id="297"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8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1026">
            <a:extLst>
              <a:ext uri="{FF2B5EF4-FFF2-40B4-BE49-F238E27FC236}">
                <a16:creationId xmlns:a16="http://schemas.microsoft.com/office/drawing/2014/main" id="{E015253E-E8FD-68B2-FA97-DCF38C12925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4579" name="Rectangle 1027">
            <a:extLst>
              <a:ext uri="{FF2B5EF4-FFF2-40B4-BE49-F238E27FC236}">
                <a16:creationId xmlns:a16="http://schemas.microsoft.com/office/drawing/2014/main" id="{451F5BD4-5BBB-8B01-F685-A5FA3A632143}"/>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4036" name="Rectangle 1028">
            <a:extLst>
              <a:ext uri="{FF2B5EF4-FFF2-40B4-BE49-F238E27FC236}">
                <a16:creationId xmlns:a16="http://schemas.microsoft.com/office/drawing/2014/main" id="{9A05F591-6143-68AA-78F9-C3D25B8A9A0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1029">
            <a:extLst>
              <a:ext uri="{FF2B5EF4-FFF2-40B4-BE49-F238E27FC236}">
                <a16:creationId xmlns:a16="http://schemas.microsoft.com/office/drawing/2014/main" id="{01417A51-F968-BC8F-3FEB-BDC37DE85984}"/>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1030">
            <a:extLst>
              <a:ext uri="{FF2B5EF4-FFF2-40B4-BE49-F238E27FC236}">
                <a16:creationId xmlns:a16="http://schemas.microsoft.com/office/drawing/2014/main" id="{EDF75A8E-A94C-4908-2553-B56C57B7F598}"/>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4583" name="Rectangle 1031">
            <a:extLst>
              <a:ext uri="{FF2B5EF4-FFF2-40B4-BE49-F238E27FC236}">
                <a16:creationId xmlns:a16="http://schemas.microsoft.com/office/drawing/2014/main" id="{52D86CA6-E4C9-4DBA-E5DB-CBC5A8BDD1E0}"/>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C6A599F-83C7-43E0-91B4-E283F6FEC53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1">
            <a:extLst>
              <a:ext uri="{FF2B5EF4-FFF2-40B4-BE49-F238E27FC236}">
                <a16:creationId xmlns:a16="http://schemas.microsoft.com/office/drawing/2014/main" id="{12AC7139-713C-0B0D-1F35-9922DEEB6C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8872266E-CBF4-4A72-9B02-5334B048755D}" type="slidenum">
              <a:rPr lang="en-US" altLang="en-US" sz="1200"/>
              <a:pPr eaLnBrk="1" hangingPunct="1"/>
              <a:t>1</a:t>
            </a:fld>
            <a:endParaRPr lang="en-US" altLang="en-US" sz="1200"/>
          </a:p>
        </p:txBody>
      </p:sp>
      <p:sp>
        <p:nvSpPr>
          <p:cNvPr id="45059" name="Rectangle 2">
            <a:extLst>
              <a:ext uri="{FF2B5EF4-FFF2-40B4-BE49-F238E27FC236}">
                <a16:creationId xmlns:a16="http://schemas.microsoft.com/office/drawing/2014/main" id="{2ED7FA77-969A-57FB-87E7-0D62616AA1BD}"/>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62748421-000A-3590-C805-79372B52D1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High reserve for rate of absorption if excess fluid is introduced into the pleura in normal states, fluid is absorbed into the lymphatic spaces of the parietal pleura.thought to be formed also by the parietal pleura.</a:t>
            </a:r>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131C1464-3922-1A2E-4C60-A6CE862DE0FA}"/>
              </a:ext>
            </a:extLst>
          </p:cNvPr>
          <p:cNvGrpSpPr>
            <a:grpSpLocks/>
          </p:cNvGrpSpPr>
          <p:nvPr/>
        </p:nvGrpSpPr>
        <p:grpSpPr bwMode="auto">
          <a:xfrm>
            <a:off x="457200" y="2363788"/>
            <a:ext cx="8153400" cy="1600200"/>
            <a:chOff x="288" y="1489"/>
            <a:chExt cx="5136" cy="1008"/>
          </a:xfrm>
        </p:grpSpPr>
        <p:sp>
          <p:nvSpPr>
            <p:cNvPr id="3" name="Arc 2">
              <a:extLst>
                <a:ext uri="{FF2B5EF4-FFF2-40B4-BE49-F238E27FC236}">
                  <a16:creationId xmlns:a16="http://schemas.microsoft.com/office/drawing/2014/main" id="{4798AB69-12A4-3C61-AFBC-7A3555D288EC}"/>
                </a:ext>
              </a:extLst>
            </p:cNvPr>
            <p:cNvSpPr>
              <a:spLocks/>
            </p:cNvSpPr>
            <p:nvPr/>
          </p:nvSpPr>
          <p:spPr bwMode="invGray">
            <a:xfrm>
              <a:off x="3595" y="1489"/>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a:p>
          </p:txBody>
        </p:sp>
        <p:sp>
          <p:nvSpPr>
            <p:cNvPr id="4" name="Arc 3">
              <a:extLst>
                <a:ext uri="{FF2B5EF4-FFF2-40B4-BE49-F238E27FC236}">
                  <a16:creationId xmlns:a16="http://schemas.microsoft.com/office/drawing/2014/main" id="{2210E498-8829-4D23-5D91-DA54ACE9C43F}"/>
                </a:ext>
              </a:extLst>
            </p:cNvPr>
            <p:cNvSpPr>
              <a:spLocks/>
            </p:cNvSpPr>
            <p:nvPr/>
          </p:nvSpPr>
          <p:spPr bwMode="invGray">
            <a:xfrm>
              <a:off x="3548" y="1593"/>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a:p>
          </p:txBody>
        </p:sp>
        <p:sp>
          <p:nvSpPr>
            <p:cNvPr id="5" name="Arc 4">
              <a:extLst>
                <a:ext uri="{FF2B5EF4-FFF2-40B4-BE49-F238E27FC236}">
                  <a16:creationId xmlns:a16="http://schemas.microsoft.com/office/drawing/2014/main" id="{769AEB63-3267-1A35-5056-E39DD84905E1}"/>
                </a:ext>
              </a:extLst>
            </p:cNvPr>
            <p:cNvSpPr>
              <a:spLocks/>
            </p:cNvSpPr>
            <p:nvPr/>
          </p:nvSpPr>
          <p:spPr bwMode="invGray">
            <a:xfrm>
              <a:off x="3521" y="1732"/>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a:p>
          </p:txBody>
        </p:sp>
        <p:sp>
          <p:nvSpPr>
            <p:cNvPr id="6" name="AutoShape 5">
              <a:extLst>
                <a:ext uri="{FF2B5EF4-FFF2-40B4-BE49-F238E27FC236}">
                  <a16:creationId xmlns:a16="http://schemas.microsoft.com/office/drawing/2014/main" id="{CADB8EBA-6BFE-6A7E-6356-6BB79B0E21F9}"/>
                </a:ext>
              </a:extLst>
            </p:cNvPr>
            <p:cNvSpPr>
              <a:spLocks noChangeArrowheads="1"/>
            </p:cNvSpPr>
            <p:nvPr/>
          </p:nvSpPr>
          <p:spPr bwMode="invGray">
            <a:xfrm>
              <a:off x="288" y="1940"/>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pPr>
                <a:defRPr/>
              </a:pPr>
              <a:endParaRPr lang="en-US"/>
            </a:p>
          </p:txBody>
        </p:sp>
      </p:grpSp>
      <p:sp>
        <p:nvSpPr>
          <p:cNvPr id="3079" name="Rectangle 7"/>
          <p:cNvSpPr>
            <a:spLocks noGrp="1" noChangeArrowheads="1"/>
          </p:cNvSpPr>
          <p:nvPr>
            <p:ph type="ctrTitle" sz="quarter"/>
          </p:nvPr>
        </p:nvSpPr>
        <p:spPr>
          <a:xfrm>
            <a:off x="685800" y="1447800"/>
            <a:ext cx="7772400" cy="1143000"/>
          </a:xfrm>
        </p:spPr>
        <p:txBody>
          <a:bodyPr/>
          <a:lstStyle>
            <a:lvl1pPr>
              <a:defRPr/>
            </a:lvl1pPr>
          </a:lstStyle>
          <a:p>
            <a:r>
              <a:rPr lang="en-US"/>
              <a:t>Click to edit Master title style</a:t>
            </a:r>
          </a:p>
        </p:txBody>
      </p:sp>
      <p:sp>
        <p:nvSpPr>
          <p:cNvPr id="3080" name="Rectangle 8"/>
          <p:cNvSpPr>
            <a:spLocks noGrp="1" noChangeArrowheads="1"/>
          </p:cNvSpPr>
          <p:nvPr>
            <p:ph type="subTitle" sz="quarter" idx="1"/>
          </p:nvPr>
        </p:nvSpPr>
        <p:spPr>
          <a:xfrm>
            <a:off x="1371600" y="3733800"/>
            <a:ext cx="6400800" cy="1752600"/>
          </a:xfrm>
        </p:spPr>
        <p:txBody>
          <a:bodyPr/>
          <a:lstStyle>
            <a:lvl1pPr marL="0" indent="0" algn="ctr">
              <a:buFontTx/>
              <a:buNone/>
              <a:defRPr/>
            </a:lvl1pPr>
          </a:lstStyle>
          <a:p>
            <a:r>
              <a:rPr lang="en-US"/>
              <a:t>Click to edit Master subtitle style</a:t>
            </a:r>
          </a:p>
        </p:txBody>
      </p:sp>
      <p:sp>
        <p:nvSpPr>
          <p:cNvPr id="7" name="Rectangle 9">
            <a:extLst>
              <a:ext uri="{FF2B5EF4-FFF2-40B4-BE49-F238E27FC236}">
                <a16:creationId xmlns:a16="http://schemas.microsoft.com/office/drawing/2014/main" id="{FCAC1370-D1CB-B60A-1EA8-E587D3DAA0BF}"/>
              </a:ext>
            </a:extLst>
          </p:cNvPr>
          <p:cNvSpPr>
            <a:spLocks noGrp="1" noChangeArrowheads="1"/>
          </p:cNvSpPr>
          <p:nvPr>
            <p:ph type="dt" sz="quarter" idx="10"/>
          </p:nvPr>
        </p:nvSpPr>
        <p:spPr/>
        <p:txBody>
          <a:bodyPr/>
          <a:lstStyle>
            <a:lvl1pPr>
              <a:defRPr/>
            </a:lvl1pPr>
          </a:lstStyle>
          <a:p>
            <a:pPr>
              <a:defRPr/>
            </a:pPr>
            <a:endParaRPr lang="en-US"/>
          </a:p>
        </p:txBody>
      </p:sp>
      <p:sp>
        <p:nvSpPr>
          <p:cNvPr id="8" name="Rectangle 10">
            <a:extLst>
              <a:ext uri="{FF2B5EF4-FFF2-40B4-BE49-F238E27FC236}">
                <a16:creationId xmlns:a16="http://schemas.microsoft.com/office/drawing/2014/main" id="{80DB311B-C90C-BDD4-71AB-2AE3B92A1F35}"/>
              </a:ext>
            </a:extLst>
          </p:cNvPr>
          <p:cNvSpPr>
            <a:spLocks noGrp="1" noChangeArrowheads="1"/>
          </p:cNvSpPr>
          <p:nvPr>
            <p:ph type="ftr" sz="quarter" idx="11"/>
          </p:nvPr>
        </p:nvSpPr>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43DDE1B4-1A15-9DAE-9FC8-90F4742DF03A}"/>
              </a:ext>
            </a:extLst>
          </p:cNvPr>
          <p:cNvSpPr>
            <a:spLocks noGrp="1" noChangeArrowheads="1"/>
          </p:cNvSpPr>
          <p:nvPr>
            <p:ph type="sldNum" sz="quarter" idx="12"/>
          </p:nvPr>
        </p:nvSpPr>
        <p:spPr/>
        <p:txBody>
          <a:bodyPr/>
          <a:lstStyle>
            <a:lvl1pPr>
              <a:defRPr/>
            </a:lvl1pPr>
          </a:lstStyle>
          <a:p>
            <a:fld id="{314E546C-6AD1-4FF8-AEA2-475C07095EEB}" type="slidenum">
              <a:rPr lang="en-US" altLang="en-US"/>
              <a:pPr/>
              <a:t>‹#›</a:t>
            </a:fld>
            <a:endParaRPr lang="en-US" altLang="en-US"/>
          </a:p>
        </p:txBody>
      </p:sp>
    </p:spTree>
    <p:extLst>
      <p:ext uri="{BB962C8B-B14F-4D97-AF65-F5344CB8AC3E}">
        <p14:creationId xmlns:p14="http://schemas.microsoft.com/office/powerpoint/2010/main" val="283530417"/>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EF63FBF8-4440-6FF2-CC9B-60F7BBD2BBA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D2F1B0FD-E02F-093F-E1CC-4628C1BB51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4055FAC-5E71-EBF0-7C0C-66AD7CAC11B8}"/>
              </a:ext>
            </a:extLst>
          </p:cNvPr>
          <p:cNvSpPr>
            <a:spLocks noGrp="1" noChangeArrowheads="1"/>
          </p:cNvSpPr>
          <p:nvPr>
            <p:ph type="sldNum" sz="quarter" idx="12"/>
          </p:nvPr>
        </p:nvSpPr>
        <p:spPr>
          <a:ln/>
        </p:spPr>
        <p:txBody>
          <a:bodyPr/>
          <a:lstStyle>
            <a:lvl1pPr>
              <a:defRPr/>
            </a:lvl1pPr>
          </a:lstStyle>
          <a:p>
            <a:fld id="{A83EB1B1-3BC9-445B-BCC2-3CD0B104ABC2}" type="slidenum">
              <a:rPr lang="en-US" altLang="en-US"/>
              <a:pPr/>
              <a:t>‹#›</a:t>
            </a:fld>
            <a:endParaRPr lang="en-US" altLang="en-US"/>
          </a:p>
        </p:txBody>
      </p:sp>
    </p:spTree>
    <p:extLst>
      <p:ext uri="{BB962C8B-B14F-4D97-AF65-F5344CB8AC3E}">
        <p14:creationId xmlns:p14="http://schemas.microsoft.com/office/powerpoint/2010/main" val="1346488001"/>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4079E1E8-C417-015F-41A7-806C9F893C1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C2346234-985B-DFD1-4C7E-6295CF85BC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99B7CAB-4D97-D0B5-0558-F010FF81C4AD}"/>
              </a:ext>
            </a:extLst>
          </p:cNvPr>
          <p:cNvSpPr>
            <a:spLocks noGrp="1" noChangeArrowheads="1"/>
          </p:cNvSpPr>
          <p:nvPr>
            <p:ph type="sldNum" sz="quarter" idx="12"/>
          </p:nvPr>
        </p:nvSpPr>
        <p:spPr>
          <a:ln/>
        </p:spPr>
        <p:txBody>
          <a:bodyPr/>
          <a:lstStyle>
            <a:lvl1pPr>
              <a:defRPr/>
            </a:lvl1pPr>
          </a:lstStyle>
          <a:p>
            <a:fld id="{6A2CDDCA-1FFF-4FE8-BBBF-8233741FCB90}" type="slidenum">
              <a:rPr lang="en-US" altLang="en-US"/>
              <a:pPr/>
              <a:t>‹#›</a:t>
            </a:fld>
            <a:endParaRPr lang="en-US" altLang="en-US"/>
          </a:p>
        </p:txBody>
      </p:sp>
    </p:spTree>
    <p:extLst>
      <p:ext uri="{BB962C8B-B14F-4D97-AF65-F5344CB8AC3E}">
        <p14:creationId xmlns:p14="http://schemas.microsoft.com/office/powerpoint/2010/main" val="1653727415"/>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17E075F6-2D17-2A86-440D-FC0D4975CB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C1DEA9A8-5B72-F283-08FE-CF576A0BF6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D0A75E67-0249-E473-CD88-5A16E19A1A50}"/>
              </a:ext>
            </a:extLst>
          </p:cNvPr>
          <p:cNvSpPr>
            <a:spLocks noGrp="1" noChangeArrowheads="1"/>
          </p:cNvSpPr>
          <p:nvPr>
            <p:ph type="sldNum" sz="quarter" idx="12"/>
          </p:nvPr>
        </p:nvSpPr>
        <p:spPr>
          <a:ln/>
        </p:spPr>
        <p:txBody>
          <a:bodyPr/>
          <a:lstStyle>
            <a:lvl1pPr>
              <a:defRPr/>
            </a:lvl1pPr>
          </a:lstStyle>
          <a:p>
            <a:fld id="{AC7FFDE1-35D8-405D-9E6B-7161A0FF81FA}" type="slidenum">
              <a:rPr lang="en-US" altLang="en-US"/>
              <a:pPr/>
              <a:t>‹#›</a:t>
            </a:fld>
            <a:endParaRPr lang="en-US" altLang="en-US"/>
          </a:p>
        </p:txBody>
      </p:sp>
    </p:spTree>
    <p:extLst>
      <p:ext uri="{BB962C8B-B14F-4D97-AF65-F5344CB8AC3E}">
        <p14:creationId xmlns:p14="http://schemas.microsoft.com/office/powerpoint/2010/main" val="1890966762"/>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a:extLst>
              <a:ext uri="{FF2B5EF4-FFF2-40B4-BE49-F238E27FC236}">
                <a16:creationId xmlns:a16="http://schemas.microsoft.com/office/drawing/2014/main" id="{C96DAADF-AC77-0681-B872-6F9CED4F5E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0">
            <a:extLst>
              <a:ext uri="{FF2B5EF4-FFF2-40B4-BE49-F238E27FC236}">
                <a16:creationId xmlns:a16="http://schemas.microsoft.com/office/drawing/2014/main" id="{6D70FF02-0546-3062-06BB-FB778006FD2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2CF91F15-A139-653E-1907-F59FFA48C331}"/>
              </a:ext>
            </a:extLst>
          </p:cNvPr>
          <p:cNvSpPr>
            <a:spLocks noGrp="1" noChangeArrowheads="1"/>
          </p:cNvSpPr>
          <p:nvPr>
            <p:ph type="sldNum" sz="quarter" idx="12"/>
          </p:nvPr>
        </p:nvSpPr>
        <p:spPr>
          <a:ln/>
        </p:spPr>
        <p:txBody>
          <a:bodyPr/>
          <a:lstStyle>
            <a:lvl1pPr>
              <a:defRPr/>
            </a:lvl1pPr>
          </a:lstStyle>
          <a:p>
            <a:fld id="{C90210A8-4889-48F0-8EFF-9906AFC62C97}" type="slidenum">
              <a:rPr lang="en-US" altLang="en-US"/>
              <a:pPr/>
              <a:t>‹#›</a:t>
            </a:fld>
            <a:endParaRPr lang="en-US" altLang="en-US"/>
          </a:p>
        </p:txBody>
      </p:sp>
    </p:spTree>
    <p:extLst>
      <p:ext uri="{BB962C8B-B14F-4D97-AF65-F5344CB8AC3E}">
        <p14:creationId xmlns:p14="http://schemas.microsoft.com/office/powerpoint/2010/main" val="2881071687"/>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a:extLst>
              <a:ext uri="{FF2B5EF4-FFF2-40B4-BE49-F238E27FC236}">
                <a16:creationId xmlns:a16="http://schemas.microsoft.com/office/drawing/2014/main" id="{6A810EF3-406D-2D18-D107-6033875EB2A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571DA556-338C-BDE5-E07F-EB8AA15D23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EE3E518B-C8B5-4B5A-BF37-E878BB6CBCA7}"/>
              </a:ext>
            </a:extLst>
          </p:cNvPr>
          <p:cNvSpPr>
            <a:spLocks noGrp="1" noChangeArrowheads="1"/>
          </p:cNvSpPr>
          <p:nvPr>
            <p:ph type="sldNum" sz="quarter" idx="12"/>
          </p:nvPr>
        </p:nvSpPr>
        <p:spPr>
          <a:ln/>
        </p:spPr>
        <p:txBody>
          <a:bodyPr/>
          <a:lstStyle>
            <a:lvl1pPr>
              <a:defRPr/>
            </a:lvl1pPr>
          </a:lstStyle>
          <a:p>
            <a:fld id="{C6F8AB2F-10CA-4F45-B709-40FBAFDC6307}" type="slidenum">
              <a:rPr lang="en-US" altLang="en-US"/>
              <a:pPr/>
              <a:t>‹#›</a:t>
            </a:fld>
            <a:endParaRPr lang="en-US" altLang="en-US"/>
          </a:p>
        </p:txBody>
      </p:sp>
    </p:spTree>
    <p:extLst>
      <p:ext uri="{BB962C8B-B14F-4D97-AF65-F5344CB8AC3E}">
        <p14:creationId xmlns:p14="http://schemas.microsoft.com/office/powerpoint/2010/main" val="2594641397"/>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a:extLst>
              <a:ext uri="{FF2B5EF4-FFF2-40B4-BE49-F238E27FC236}">
                <a16:creationId xmlns:a16="http://schemas.microsoft.com/office/drawing/2014/main" id="{57F17091-FE73-EB6D-1681-A9A9AABEDEF5}"/>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0">
            <a:extLst>
              <a:ext uri="{FF2B5EF4-FFF2-40B4-BE49-F238E27FC236}">
                <a16:creationId xmlns:a16="http://schemas.microsoft.com/office/drawing/2014/main" id="{D9888EF1-B7E1-6961-3647-656F0B88045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183CAFCE-8DC2-AECE-8E7A-72EE9483FA4A}"/>
              </a:ext>
            </a:extLst>
          </p:cNvPr>
          <p:cNvSpPr>
            <a:spLocks noGrp="1" noChangeArrowheads="1"/>
          </p:cNvSpPr>
          <p:nvPr>
            <p:ph type="sldNum" sz="quarter" idx="12"/>
          </p:nvPr>
        </p:nvSpPr>
        <p:spPr>
          <a:ln/>
        </p:spPr>
        <p:txBody>
          <a:bodyPr/>
          <a:lstStyle>
            <a:lvl1pPr>
              <a:defRPr/>
            </a:lvl1pPr>
          </a:lstStyle>
          <a:p>
            <a:fld id="{EA011F61-0654-45A1-B74D-E91117D81690}" type="slidenum">
              <a:rPr lang="en-US" altLang="en-US"/>
              <a:pPr/>
              <a:t>‹#›</a:t>
            </a:fld>
            <a:endParaRPr lang="en-US" altLang="en-US"/>
          </a:p>
        </p:txBody>
      </p:sp>
    </p:spTree>
    <p:extLst>
      <p:ext uri="{BB962C8B-B14F-4D97-AF65-F5344CB8AC3E}">
        <p14:creationId xmlns:p14="http://schemas.microsoft.com/office/powerpoint/2010/main" val="3736816793"/>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a:extLst>
              <a:ext uri="{FF2B5EF4-FFF2-40B4-BE49-F238E27FC236}">
                <a16:creationId xmlns:a16="http://schemas.microsoft.com/office/drawing/2014/main" id="{FFD57702-FE22-16CC-9C59-FE3DCB87B3E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0">
            <a:extLst>
              <a:ext uri="{FF2B5EF4-FFF2-40B4-BE49-F238E27FC236}">
                <a16:creationId xmlns:a16="http://schemas.microsoft.com/office/drawing/2014/main" id="{9D9C15AD-8F74-7C1C-BA15-E4E06AB1D1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19B5ED88-61FF-9BAD-1C6E-40738A255F7F}"/>
              </a:ext>
            </a:extLst>
          </p:cNvPr>
          <p:cNvSpPr>
            <a:spLocks noGrp="1" noChangeArrowheads="1"/>
          </p:cNvSpPr>
          <p:nvPr>
            <p:ph type="sldNum" sz="quarter" idx="12"/>
          </p:nvPr>
        </p:nvSpPr>
        <p:spPr>
          <a:ln/>
        </p:spPr>
        <p:txBody>
          <a:bodyPr/>
          <a:lstStyle>
            <a:lvl1pPr>
              <a:defRPr/>
            </a:lvl1pPr>
          </a:lstStyle>
          <a:p>
            <a:fld id="{A4794112-0328-4EF2-BFB6-4F87D852AFFA}" type="slidenum">
              <a:rPr lang="en-US" altLang="en-US"/>
              <a:pPr/>
              <a:t>‹#›</a:t>
            </a:fld>
            <a:endParaRPr lang="en-US" altLang="en-US"/>
          </a:p>
        </p:txBody>
      </p:sp>
    </p:spTree>
    <p:extLst>
      <p:ext uri="{BB962C8B-B14F-4D97-AF65-F5344CB8AC3E}">
        <p14:creationId xmlns:p14="http://schemas.microsoft.com/office/powerpoint/2010/main" val="2922114687"/>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12BD8E49-C3E2-BB2E-A12A-68E7AC8FDC5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0">
            <a:extLst>
              <a:ext uri="{FF2B5EF4-FFF2-40B4-BE49-F238E27FC236}">
                <a16:creationId xmlns:a16="http://schemas.microsoft.com/office/drawing/2014/main" id="{DBDA85A3-B39A-B0A3-FD82-F73387E0FB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1">
            <a:extLst>
              <a:ext uri="{FF2B5EF4-FFF2-40B4-BE49-F238E27FC236}">
                <a16:creationId xmlns:a16="http://schemas.microsoft.com/office/drawing/2014/main" id="{3314D30A-B480-DD11-2BB8-001407AA6E25}"/>
              </a:ext>
            </a:extLst>
          </p:cNvPr>
          <p:cNvSpPr>
            <a:spLocks noGrp="1" noChangeArrowheads="1"/>
          </p:cNvSpPr>
          <p:nvPr>
            <p:ph type="sldNum" sz="quarter" idx="12"/>
          </p:nvPr>
        </p:nvSpPr>
        <p:spPr>
          <a:ln/>
        </p:spPr>
        <p:txBody>
          <a:bodyPr/>
          <a:lstStyle>
            <a:lvl1pPr>
              <a:defRPr/>
            </a:lvl1pPr>
          </a:lstStyle>
          <a:p>
            <a:fld id="{1D39DC90-6BE2-43C8-8C5E-BEABEC7B46DA}" type="slidenum">
              <a:rPr lang="en-US" altLang="en-US"/>
              <a:pPr/>
              <a:t>‹#›</a:t>
            </a:fld>
            <a:endParaRPr lang="en-US" altLang="en-US"/>
          </a:p>
        </p:txBody>
      </p:sp>
    </p:spTree>
    <p:extLst>
      <p:ext uri="{BB962C8B-B14F-4D97-AF65-F5344CB8AC3E}">
        <p14:creationId xmlns:p14="http://schemas.microsoft.com/office/powerpoint/2010/main" val="4101812511"/>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924B55AA-7ED9-433C-1FD3-682292908B2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E09AEA43-7E53-853A-579A-7D426B3834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40A68273-CDC3-415B-A7E8-58A78E9D9DAA}"/>
              </a:ext>
            </a:extLst>
          </p:cNvPr>
          <p:cNvSpPr>
            <a:spLocks noGrp="1" noChangeArrowheads="1"/>
          </p:cNvSpPr>
          <p:nvPr>
            <p:ph type="sldNum" sz="quarter" idx="12"/>
          </p:nvPr>
        </p:nvSpPr>
        <p:spPr>
          <a:ln/>
        </p:spPr>
        <p:txBody>
          <a:bodyPr/>
          <a:lstStyle>
            <a:lvl1pPr>
              <a:defRPr/>
            </a:lvl1pPr>
          </a:lstStyle>
          <a:p>
            <a:fld id="{92DCEDF4-6218-4C04-83FD-F0856F2DE44E}" type="slidenum">
              <a:rPr lang="en-US" altLang="en-US"/>
              <a:pPr/>
              <a:t>‹#›</a:t>
            </a:fld>
            <a:endParaRPr lang="en-US" altLang="en-US"/>
          </a:p>
        </p:txBody>
      </p:sp>
    </p:spTree>
    <p:extLst>
      <p:ext uri="{BB962C8B-B14F-4D97-AF65-F5344CB8AC3E}">
        <p14:creationId xmlns:p14="http://schemas.microsoft.com/office/powerpoint/2010/main" val="3526434585"/>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a:extLst>
              <a:ext uri="{FF2B5EF4-FFF2-40B4-BE49-F238E27FC236}">
                <a16:creationId xmlns:a16="http://schemas.microsoft.com/office/drawing/2014/main" id="{9ABD0DF2-BCCA-BFA9-B96F-DBE12F3049C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
            <a:extLst>
              <a:ext uri="{FF2B5EF4-FFF2-40B4-BE49-F238E27FC236}">
                <a16:creationId xmlns:a16="http://schemas.microsoft.com/office/drawing/2014/main" id="{DF9D5877-E4AF-9736-A923-902742A9C0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B0548AC5-A0CA-A8F7-FA2D-634193AA159E}"/>
              </a:ext>
            </a:extLst>
          </p:cNvPr>
          <p:cNvSpPr>
            <a:spLocks noGrp="1" noChangeArrowheads="1"/>
          </p:cNvSpPr>
          <p:nvPr>
            <p:ph type="sldNum" sz="quarter" idx="12"/>
          </p:nvPr>
        </p:nvSpPr>
        <p:spPr>
          <a:ln/>
        </p:spPr>
        <p:txBody>
          <a:bodyPr/>
          <a:lstStyle>
            <a:lvl1pPr>
              <a:defRPr/>
            </a:lvl1pPr>
          </a:lstStyle>
          <a:p>
            <a:fld id="{FDBBC3B2-B81A-4FE1-B6C7-56C01C5A8947}" type="slidenum">
              <a:rPr lang="en-US" altLang="en-US"/>
              <a:pPr/>
              <a:t>‹#›</a:t>
            </a:fld>
            <a:endParaRPr lang="en-US" altLang="en-US"/>
          </a:p>
        </p:txBody>
      </p:sp>
    </p:spTree>
    <p:extLst>
      <p:ext uri="{BB962C8B-B14F-4D97-AF65-F5344CB8AC3E}">
        <p14:creationId xmlns:p14="http://schemas.microsoft.com/office/powerpoint/2010/main" val="1916354427"/>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0272E3F4-CB21-AEA2-624A-512F38E1B9E9}"/>
              </a:ext>
            </a:extLst>
          </p:cNvPr>
          <p:cNvGrpSpPr>
            <a:grpSpLocks/>
          </p:cNvGrpSpPr>
          <p:nvPr/>
        </p:nvGrpSpPr>
        <p:grpSpPr bwMode="auto">
          <a:xfrm>
            <a:off x="457200" y="992188"/>
            <a:ext cx="8153400" cy="1600200"/>
            <a:chOff x="288" y="625"/>
            <a:chExt cx="5136" cy="1008"/>
          </a:xfrm>
        </p:grpSpPr>
        <p:sp>
          <p:nvSpPr>
            <p:cNvPr id="2" name="Arc 2">
              <a:extLst>
                <a:ext uri="{FF2B5EF4-FFF2-40B4-BE49-F238E27FC236}">
                  <a16:creationId xmlns:a16="http://schemas.microsoft.com/office/drawing/2014/main" id="{ADEAF087-A40F-3E2B-87B1-2BA303BD9F13}"/>
                </a:ext>
              </a:extLst>
            </p:cNvPr>
            <p:cNvSpPr>
              <a:spLocks/>
            </p:cNvSpPr>
            <p:nvPr/>
          </p:nvSpPr>
          <p:spPr bwMode="invGray">
            <a:xfrm>
              <a:off x="3595" y="625"/>
              <a:ext cx="1829" cy="1008"/>
            </a:xfrm>
            <a:custGeom>
              <a:avLst/>
              <a:gdLst>
                <a:gd name="G0" fmla="+- 312 0 0"/>
                <a:gd name="G1" fmla="+- 21600 0 0"/>
                <a:gd name="G2" fmla="+- 21600 0 0"/>
                <a:gd name="T0" fmla="*/ 300 w 21912"/>
                <a:gd name="T1" fmla="*/ 0 h 43200"/>
                <a:gd name="T2" fmla="*/ 0 w 21912"/>
                <a:gd name="T3" fmla="*/ 43198 h 43200"/>
                <a:gd name="T4" fmla="*/ 312 w 21912"/>
                <a:gd name="T5" fmla="*/ 21600 h 43200"/>
              </a:gdLst>
              <a:ahLst/>
              <a:cxnLst>
                <a:cxn ang="0">
                  <a:pos x="T0" y="T1"/>
                </a:cxn>
                <a:cxn ang="0">
                  <a:pos x="T2" y="T3"/>
                </a:cxn>
                <a:cxn ang="0">
                  <a:pos x="T4" y="T5"/>
                </a:cxn>
              </a:cxnLst>
              <a:rect l="0" t="0" r="r" b="b"/>
              <a:pathLst>
                <a:path w="21912" h="43200" fill="none"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path>
                <a:path w="21912" h="43200" stroke="0" extrusionOk="0">
                  <a:moveTo>
                    <a:pt x="300" y="0"/>
                  </a:moveTo>
                  <a:cubicBezTo>
                    <a:pt x="304" y="0"/>
                    <a:pt x="308" y="-1"/>
                    <a:pt x="312" y="0"/>
                  </a:cubicBezTo>
                  <a:cubicBezTo>
                    <a:pt x="12241" y="0"/>
                    <a:pt x="21912" y="9670"/>
                    <a:pt x="21912" y="21600"/>
                  </a:cubicBezTo>
                  <a:cubicBezTo>
                    <a:pt x="21912" y="33529"/>
                    <a:pt x="12241" y="43200"/>
                    <a:pt x="312" y="43200"/>
                  </a:cubicBezTo>
                  <a:cubicBezTo>
                    <a:pt x="207" y="43200"/>
                    <a:pt x="103" y="43199"/>
                    <a:pt x="0" y="43197"/>
                  </a:cubicBezTo>
                  <a:lnTo>
                    <a:pt x="312" y="21600"/>
                  </a:lnTo>
                  <a:close/>
                </a:path>
              </a:pathLst>
            </a:custGeom>
            <a:gradFill rotWithShape="0">
              <a:gsLst>
                <a:gs pos="0">
                  <a:schemeClr val="bg1"/>
                </a:gs>
                <a:gs pos="100000">
                  <a:srgbClr val="663300"/>
                </a:gs>
              </a:gsLst>
              <a:lin ang="0" scaled="1"/>
            </a:gradFill>
            <a:ln w="9525" cap="rnd">
              <a:noFill/>
              <a:round/>
              <a:headEnd/>
              <a:tailEnd/>
            </a:ln>
            <a:effectLst/>
          </p:spPr>
          <p:txBody>
            <a:bodyPr wrap="none" anchor="ctr"/>
            <a:lstStyle/>
            <a:p>
              <a:pPr>
                <a:defRPr/>
              </a:pPr>
              <a:endParaRPr lang="en-US"/>
            </a:p>
          </p:txBody>
        </p:sp>
        <p:sp>
          <p:nvSpPr>
            <p:cNvPr id="3" name="Arc 3">
              <a:extLst>
                <a:ext uri="{FF2B5EF4-FFF2-40B4-BE49-F238E27FC236}">
                  <a16:creationId xmlns:a16="http://schemas.microsoft.com/office/drawing/2014/main" id="{14AB4E63-4EF4-D6FD-8819-AB422B9BF6F6}"/>
                </a:ext>
              </a:extLst>
            </p:cNvPr>
            <p:cNvSpPr>
              <a:spLocks/>
            </p:cNvSpPr>
            <p:nvPr/>
          </p:nvSpPr>
          <p:spPr bwMode="invGray">
            <a:xfrm>
              <a:off x="3548" y="729"/>
              <a:ext cx="1831" cy="800"/>
            </a:xfrm>
            <a:custGeom>
              <a:avLst/>
              <a:gdLst>
                <a:gd name="G0" fmla="+- 324 0 0"/>
                <a:gd name="G1" fmla="+- 21600 0 0"/>
                <a:gd name="G2" fmla="+- 21600 0 0"/>
                <a:gd name="T0" fmla="*/ 312 w 21924"/>
                <a:gd name="T1" fmla="*/ 0 h 43200"/>
                <a:gd name="T2" fmla="*/ 0 w 21924"/>
                <a:gd name="T3" fmla="*/ 43198 h 43200"/>
                <a:gd name="T4" fmla="*/ 324 w 21924"/>
                <a:gd name="T5" fmla="*/ 21600 h 43200"/>
              </a:gdLst>
              <a:ahLst/>
              <a:cxnLst>
                <a:cxn ang="0">
                  <a:pos x="T0" y="T1"/>
                </a:cxn>
                <a:cxn ang="0">
                  <a:pos x="T2" y="T3"/>
                </a:cxn>
                <a:cxn ang="0">
                  <a:pos x="T4" y="T5"/>
                </a:cxn>
              </a:cxnLst>
              <a:rect l="0" t="0" r="r" b="b"/>
              <a:pathLst>
                <a:path w="21924" h="43200" fill="none"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path>
                <a:path w="21924" h="43200" stroke="0" extrusionOk="0">
                  <a:moveTo>
                    <a:pt x="312" y="0"/>
                  </a:moveTo>
                  <a:cubicBezTo>
                    <a:pt x="316" y="0"/>
                    <a:pt x="320" y="-1"/>
                    <a:pt x="324" y="0"/>
                  </a:cubicBezTo>
                  <a:cubicBezTo>
                    <a:pt x="12253" y="0"/>
                    <a:pt x="21924" y="9670"/>
                    <a:pt x="21924" y="21600"/>
                  </a:cubicBezTo>
                  <a:cubicBezTo>
                    <a:pt x="21924" y="33529"/>
                    <a:pt x="12253" y="43200"/>
                    <a:pt x="324" y="43200"/>
                  </a:cubicBezTo>
                  <a:cubicBezTo>
                    <a:pt x="215" y="43200"/>
                    <a:pt x="107" y="43199"/>
                    <a:pt x="0" y="43197"/>
                  </a:cubicBezTo>
                  <a:lnTo>
                    <a:pt x="324" y="21600"/>
                  </a:lnTo>
                  <a:close/>
                </a:path>
              </a:pathLst>
            </a:custGeom>
            <a:gradFill rotWithShape="0">
              <a:gsLst>
                <a:gs pos="0">
                  <a:schemeClr val="bg1"/>
                </a:gs>
                <a:gs pos="100000">
                  <a:srgbClr val="894400"/>
                </a:gs>
              </a:gsLst>
              <a:lin ang="0" scaled="1"/>
            </a:gradFill>
            <a:ln w="9525" cap="rnd">
              <a:noFill/>
              <a:round/>
              <a:headEnd/>
              <a:tailEnd/>
            </a:ln>
            <a:effectLst/>
          </p:spPr>
          <p:txBody>
            <a:bodyPr wrap="none" anchor="ctr"/>
            <a:lstStyle/>
            <a:p>
              <a:pPr>
                <a:defRPr/>
              </a:pPr>
              <a:endParaRPr lang="en-US"/>
            </a:p>
          </p:txBody>
        </p:sp>
        <p:sp>
          <p:nvSpPr>
            <p:cNvPr id="4" name="Arc 4">
              <a:extLst>
                <a:ext uri="{FF2B5EF4-FFF2-40B4-BE49-F238E27FC236}">
                  <a16:creationId xmlns:a16="http://schemas.microsoft.com/office/drawing/2014/main" id="{5FB9554C-F70A-4294-D3F7-0C689B5F02DD}"/>
                </a:ext>
              </a:extLst>
            </p:cNvPr>
            <p:cNvSpPr>
              <a:spLocks/>
            </p:cNvSpPr>
            <p:nvPr/>
          </p:nvSpPr>
          <p:spPr bwMode="invGray">
            <a:xfrm>
              <a:off x="3521" y="868"/>
              <a:ext cx="1830" cy="522"/>
            </a:xfrm>
            <a:custGeom>
              <a:avLst/>
              <a:gdLst>
                <a:gd name="G0" fmla="+- 325 0 0"/>
                <a:gd name="G1" fmla="+- 21600 0 0"/>
                <a:gd name="G2" fmla="+- 21600 0 0"/>
                <a:gd name="T0" fmla="*/ 313 w 21925"/>
                <a:gd name="T1" fmla="*/ 0 h 43200"/>
                <a:gd name="T2" fmla="*/ 0 w 21925"/>
                <a:gd name="T3" fmla="*/ 43198 h 43200"/>
                <a:gd name="T4" fmla="*/ 325 w 21925"/>
                <a:gd name="T5" fmla="*/ 21600 h 43200"/>
              </a:gdLst>
              <a:ahLst/>
              <a:cxnLst>
                <a:cxn ang="0">
                  <a:pos x="T0" y="T1"/>
                </a:cxn>
                <a:cxn ang="0">
                  <a:pos x="T2" y="T3"/>
                </a:cxn>
                <a:cxn ang="0">
                  <a:pos x="T4" y="T5"/>
                </a:cxn>
              </a:cxnLst>
              <a:rect l="0" t="0" r="r" b="b"/>
              <a:pathLst>
                <a:path w="21925" h="43200" fill="none"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path>
                <a:path w="21925" h="43200" stroke="0" extrusionOk="0">
                  <a:moveTo>
                    <a:pt x="313" y="0"/>
                  </a:moveTo>
                  <a:cubicBezTo>
                    <a:pt x="317" y="0"/>
                    <a:pt x="321" y="-1"/>
                    <a:pt x="325" y="0"/>
                  </a:cubicBezTo>
                  <a:cubicBezTo>
                    <a:pt x="12254" y="0"/>
                    <a:pt x="21925" y="9670"/>
                    <a:pt x="21925" y="21600"/>
                  </a:cubicBezTo>
                  <a:cubicBezTo>
                    <a:pt x="21925" y="33529"/>
                    <a:pt x="12254" y="43200"/>
                    <a:pt x="325" y="43200"/>
                  </a:cubicBezTo>
                  <a:cubicBezTo>
                    <a:pt x="216" y="43200"/>
                    <a:pt x="108" y="43199"/>
                    <a:pt x="0" y="43197"/>
                  </a:cubicBezTo>
                  <a:lnTo>
                    <a:pt x="325" y="21600"/>
                  </a:lnTo>
                  <a:close/>
                </a:path>
              </a:pathLst>
            </a:custGeom>
            <a:gradFill rotWithShape="0">
              <a:gsLst>
                <a:gs pos="0">
                  <a:schemeClr val="bg1"/>
                </a:gs>
                <a:gs pos="100000">
                  <a:srgbClr val="B75B00"/>
                </a:gs>
              </a:gsLst>
              <a:lin ang="0" scaled="1"/>
            </a:gradFill>
            <a:ln w="9525" cap="rnd">
              <a:noFill/>
              <a:round/>
              <a:headEnd/>
              <a:tailEnd/>
            </a:ln>
            <a:effectLst/>
          </p:spPr>
          <p:txBody>
            <a:bodyPr wrap="none" anchor="ctr"/>
            <a:lstStyle/>
            <a:p>
              <a:pPr>
                <a:defRPr/>
              </a:pPr>
              <a:endParaRPr lang="en-US"/>
            </a:p>
          </p:txBody>
        </p:sp>
        <p:sp>
          <p:nvSpPr>
            <p:cNvPr id="1029" name="AutoShape 5">
              <a:extLst>
                <a:ext uri="{FF2B5EF4-FFF2-40B4-BE49-F238E27FC236}">
                  <a16:creationId xmlns:a16="http://schemas.microsoft.com/office/drawing/2014/main" id="{D774F523-68C8-B6EB-58B3-4B3644D2398D}"/>
                </a:ext>
              </a:extLst>
            </p:cNvPr>
            <p:cNvSpPr>
              <a:spLocks noChangeArrowheads="1"/>
            </p:cNvSpPr>
            <p:nvPr/>
          </p:nvSpPr>
          <p:spPr bwMode="invGray">
            <a:xfrm>
              <a:off x="288" y="1076"/>
              <a:ext cx="4988" cy="104"/>
            </a:xfrm>
            <a:prstGeom prst="roundRect">
              <a:avLst>
                <a:gd name="adj" fmla="val 49995"/>
              </a:avLst>
            </a:prstGeom>
            <a:gradFill rotWithShape="0">
              <a:gsLst>
                <a:gs pos="0">
                  <a:srgbClr val="000000"/>
                </a:gs>
                <a:gs pos="20000">
                  <a:srgbClr val="000040"/>
                </a:gs>
                <a:gs pos="50000">
                  <a:srgbClr val="400040"/>
                </a:gs>
                <a:gs pos="75000">
                  <a:srgbClr val="8F0040"/>
                </a:gs>
                <a:gs pos="89999">
                  <a:srgbClr val="F27300"/>
                </a:gs>
                <a:gs pos="100000">
                  <a:srgbClr val="FFBF00"/>
                </a:gs>
              </a:gsLst>
              <a:lin ang="0" scaled="1"/>
            </a:gradFill>
            <a:ln w="9525">
              <a:noFill/>
              <a:round/>
              <a:headEnd/>
              <a:tailEnd/>
            </a:ln>
            <a:effectLst/>
          </p:spPr>
          <p:txBody>
            <a:bodyPr wrap="none" anchor="ctr"/>
            <a:lstStyle/>
            <a:p>
              <a:pPr>
                <a:defRPr/>
              </a:pPr>
              <a:endParaRPr lang="en-US"/>
            </a:p>
          </p:txBody>
        </p:sp>
      </p:grpSp>
      <p:sp>
        <p:nvSpPr>
          <p:cNvPr id="1027" name="Rectangle 7">
            <a:extLst>
              <a:ext uri="{FF2B5EF4-FFF2-40B4-BE49-F238E27FC236}">
                <a16:creationId xmlns:a16="http://schemas.microsoft.com/office/drawing/2014/main" id="{C260C704-C258-7340-D8DB-C411FE14B50F}"/>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a:t>Click to edit Master title style</a:t>
            </a:r>
          </a:p>
        </p:txBody>
      </p:sp>
      <p:sp>
        <p:nvSpPr>
          <p:cNvPr id="1028" name="Rectangle 8">
            <a:extLst>
              <a:ext uri="{FF2B5EF4-FFF2-40B4-BE49-F238E27FC236}">
                <a16:creationId xmlns:a16="http://schemas.microsoft.com/office/drawing/2014/main" id="{F8630642-8E36-6A9E-4F70-516721E6367E}"/>
              </a:ext>
            </a:extLst>
          </p:cNvPr>
          <p:cNvSpPr>
            <a:spLocks noGrp="1" noChangeArrowheads="1"/>
          </p:cNvSpPr>
          <p:nvPr>
            <p:ph type="body" idx="1"/>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a:extLst>
              <a:ext uri="{FF2B5EF4-FFF2-40B4-BE49-F238E27FC236}">
                <a16:creationId xmlns:a16="http://schemas.microsoft.com/office/drawing/2014/main" id="{3CE68AD0-8ADB-9540-493A-10FEB71B7182}"/>
              </a:ext>
            </a:extLst>
          </p:cNvPr>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Arial" charset="0"/>
              </a:defRPr>
            </a:lvl1pPr>
          </a:lstStyle>
          <a:p>
            <a:pPr>
              <a:defRPr/>
            </a:pPr>
            <a:endParaRPr lang="en-US"/>
          </a:p>
        </p:txBody>
      </p:sp>
      <p:sp>
        <p:nvSpPr>
          <p:cNvPr id="1034" name="Rectangle 10">
            <a:extLst>
              <a:ext uri="{FF2B5EF4-FFF2-40B4-BE49-F238E27FC236}">
                <a16:creationId xmlns:a16="http://schemas.microsoft.com/office/drawing/2014/main" id="{36DC6CC0-C392-B2EF-C70D-664B18AB8E87}"/>
              </a:ext>
            </a:extLst>
          </p:cNvPr>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Arial" charset="0"/>
              </a:defRPr>
            </a:lvl1pPr>
          </a:lstStyle>
          <a:p>
            <a:pPr>
              <a:defRPr/>
            </a:pPr>
            <a:endParaRPr lang="en-US"/>
          </a:p>
        </p:txBody>
      </p:sp>
      <p:sp>
        <p:nvSpPr>
          <p:cNvPr id="1035" name="Rectangle 11">
            <a:extLst>
              <a:ext uri="{FF2B5EF4-FFF2-40B4-BE49-F238E27FC236}">
                <a16:creationId xmlns:a16="http://schemas.microsoft.com/office/drawing/2014/main" id="{48088D1B-541E-AB9C-DC67-82FBE0B66F18}"/>
              </a:ext>
            </a:extLst>
          </p:cNvPr>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Arial" panose="020B0604020202020204" pitchFamily="34" charset="0"/>
              </a:defRPr>
            </a:lvl1pPr>
          </a:lstStyle>
          <a:p>
            <a:fld id="{B746297E-D70E-425B-84CE-6528C1B2BEB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random/>
  </p:transition>
  <p:txStyles>
    <p:titleStyle>
      <a:lvl1pPr algn="r" rtl="0" eaLnBrk="0" fontAlgn="base" hangingPunct="0">
        <a:spcBef>
          <a:spcPct val="0"/>
        </a:spcBef>
        <a:spcAft>
          <a:spcPct val="0"/>
        </a:spcAft>
        <a:defRPr sz="4400" i="1">
          <a:solidFill>
            <a:schemeClr val="tx2"/>
          </a:solidFill>
          <a:latin typeface="+mj-lt"/>
          <a:ea typeface="+mj-ea"/>
          <a:cs typeface="+mj-cs"/>
        </a:defRPr>
      </a:lvl1pPr>
      <a:lvl2pPr algn="r" rtl="0" eaLnBrk="0" fontAlgn="base" hangingPunct="0">
        <a:spcBef>
          <a:spcPct val="0"/>
        </a:spcBef>
        <a:spcAft>
          <a:spcPct val="0"/>
        </a:spcAft>
        <a:defRPr sz="4400" i="1">
          <a:solidFill>
            <a:schemeClr val="tx2"/>
          </a:solidFill>
          <a:latin typeface="Times New Roman" pitchFamily="18" charset="0"/>
        </a:defRPr>
      </a:lvl2pPr>
      <a:lvl3pPr algn="r" rtl="0" eaLnBrk="0" fontAlgn="base" hangingPunct="0">
        <a:spcBef>
          <a:spcPct val="0"/>
        </a:spcBef>
        <a:spcAft>
          <a:spcPct val="0"/>
        </a:spcAft>
        <a:defRPr sz="4400" i="1">
          <a:solidFill>
            <a:schemeClr val="tx2"/>
          </a:solidFill>
          <a:latin typeface="Times New Roman" pitchFamily="18" charset="0"/>
        </a:defRPr>
      </a:lvl3pPr>
      <a:lvl4pPr algn="r" rtl="0" eaLnBrk="0" fontAlgn="base" hangingPunct="0">
        <a:spcBef>
          <a:spcPct val="0"/>
        </a:spcBef>
        <a:spcAft>
          <a:spcPct val="0"/>
        </a:spcAft>
        <a:defRPr sz="4400" i="1">
          <a:solidFill>
            <a:schemeClr val="tx2"/>
          </a:solidFill>
          <a:latin typeface="Times New Roman" pitchFamily="18" charset="0"/>
        </a:defRPr>
      </a:lvl4pPr>
      <a:lvl5pPr algn="r" rtl="0" eaLnBrk="0" fontAlgn="base" hangingPunct="0">
        <a:spcBef>
          <a:spcPct val="0"/>
        </a:spcBef>
        <a:spcAft>
          <a:spcPct val="0"/>
        </a:spcAft>
        <a:defRPr sz="4400" i="1">
          <a:solidFill>
            <a:schemeClr val="tx2"/>
          </a:solidFill>
          <a:latin typeface="Times New Roman" pitchFamily="18" charset="0"/>
        </a:defRPr>
      </a:lvl5pPr>
      <a:lvl6pPr marL="457200" algn="r" rtl="0" fontAlgn="base">
        <a:spcBef>
          <a:spcPct val="0"/>
        </a:spcBef>
        <a:spcAft>
          <a:spcPct val="0"/>
        </a:spcAft>
        <a:defRPr sz="4400" i="1">
          <a:solidFill>
            <a:schemeClr val="tx2"/>
          </a:solidFill>
          <a:latin typeface="Times New Roman" pitchFamily="18" charset="0"/>
        </a:defRPr>
      </a:lvl6pPr>
      <a:lvl7pPr marL="914400" algn="r" rtl="0" fontAlgn="base">
        <a:spcBef>
          <a:spcPct val="0"/>
        </a:spcBef>
        <a:spcAft>
          <a:spcPct val="0"/>
        </a:spcAft>
        <a:defRPr sz="4400" i="1">
          <a:solidFill>
            <a:schemeClr val="tx2"/>
          </a:solidFill>
          <a:latin typeface="Times New Roman" pitchFamily="18" charset="0"/>
        </a:defRPr>
      </a:lvl7pPr>
      <a:lvl8pPr marL="1371600" algn="r" rtl="0" fontAlgn="base">
        <a:spcBef>
          <a:spcPct val="0"/>
        </a:spcBef>
        <a:spcAft>
          <a:spcPct val="0"/>
        </a:spcAft>
        <a:defRPr sz="4400" i="1">
          <a:solidFill>
            <a:schemeClr val="tx2"/>
          </a:solidFill>
          <a:latin typeface="Times New Roman" pitchFamily="18" charset="0"/>
        </a:defRPr>
      </a:lvl8pPr>
      <a:lvl9pPr marL="1828800" algn="r" rtl="0" fontAlgn="base">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6ED8350-5EF3-BA2B-A717-8B904B84726E}"/>
              </a:ext>
            </a:extLst>
          </p:cNvPr>
          <p:cNvSpPr>
            <a:spLocks noGrp="1" noChangeArrowheads="1"/>
          </p:cNvSpPr>
          <p:nvPr>
            <p:ph type="title"/>
          </p:nvPr>
        </p:nvSpPr>
        <p:spPr/>
        <p:txBody>
          <a:bodyPr/>
          <a:lstStyle/>
          <a:p>
            <a:pPr eaLnBrk="1" hangingPunct="1"/>
            <a:r>
              <a:rPr lang="en-US" altLang="en-US"/>
              <a:t>Pleural Effusion</a:t>
            </a:r>
          </a:p>
        </p:txBody>
      </p:sp>
      <p:sp>
        <p:nvSpPr>
          <p:cNvPr id="3075" name="Rectangle 3">
            <a:extLst>
              <a:ext uri="{FF2B5EF4-FFF2-40B4-BE49-F238E27FC236}">
                <a16:creationId xmlns:a16="http://schemas.microsoft.com/office/drawing/2014/main" id="{F0312D2E-F39E-0C26-A4E1-C8D46911F3C2}"/>
              </a:ext>
            </a:extLst>
          </p:cNvPr>
          <p:cNvSpPr>
            <a:spLocks noGrp="1" noChangeArrowheads="1"/>
          </p:cNvSpPr>
          <p:nvPr>
            <p:ph type="body" idx="1"/>
          </p:nvPr>
        </p:nvSpPr>
        <p:spPr/>
        <p:txBody>
          <a:bodyPr/>
          <a:lstStyle/>
          <a:p>
            <a:pPr eaLnBrk="1" hangingPunct="1"/>
            <a:r>
              <a:rPr lang="en-US" altLang="en-US" sz="2800"/>
              <a:t>Accumulation of fluid within the visceral and parietal layers of the pleura when there is an imbalance between formation and absorption in various disease states.</a:t>
            </a:r>
          </a:p>
          <a:p>
            <a:pPr eaLnBrk="1" hangingPunct="1"/>
            <a:r>
              <a:rPr lang="en-US" altLang="en-US" sz="2800"/>
              <a:t>Normal amount 8.4 ml per hemithorax with a WBC count of 100 per c.mm 75% of which are macrophages and 23% lymphocytes.Protein concentration is low about 15% of plasma protein concentration.</a:t>
            </a:r>
          </a:p>
          <a:p>
            <a:pPr eaLnBrk="1" hangingPunct="1"/>
            <a:endParaRPr lang="en-US" altLang="en-US" sz="2800"/>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35E1AEA-2BB4-D91D-520B-05E13EB3F214}"/>
              </a:ext>
            </a:extLst>
          </p:cNvPr>
          <p:cNvSpPr>
            <a:spLocks noGrp="1" noChangeArrowheads="1"/>
          </p:cNvSpPr>
          <p:nvPr>
            <p:ph type="title"/>
          </p:nvPr>
        </p:nvSpPr>
        <p:spPr/>
        <p:txBody>
          <a:bodyPr/>
          <a:lstStyle/>
          <a:p>
            <a:pPr eaLnBrk="1" hangingPunct="1"/>
            <a:r>
              <a:rPr lang="en-US" altLang="en-US" sz="3600"/>
              <a:t>Exudative Pleural Effusions</a:t>
            </a:r>
          </a:p>
        </p:txBody>
      </p:sp>
      <p:sp>
        <p:nvSpPr>
          <p:cNvPr id="12291" name="Rectangle 3">
            <a:extLst>
              <a:ext uri="{FF2B5EF4-FFF2-40B4-BE49-F238E27FC236}">
                <a16:creationId xmlns:a16="http://schemas.microsoft.com/office/drawing/2014/main" id="{8240F092-D97D-CA45-7AED-113455324023}"/>
              </a:ext>
            </a:extLst>
          </p:cNvPr>
          <p:cNvSpPr>
            <a:spLocks noGrp="1" noChangeArrowheads="1"/>
          </p:cNvSpPr>
          <p:nvPr>
            <p:ph type="body" idx="1"/>
          </p:nvPr>
        </p:nvSpPr>
        <p:spPr/>
        <p:txBody>
          <a:bodyPr/>
          <a:lstStyle/>
          <a:p>
            <a:pPr marL="609600" indent="-609600" eaLnBrk="1" hangingPunct="1">
              <a:buFontTx/>
              <a:buNone/>
            </a:pPr>
            <a:r>
              <a:rPr lang="en-US" altLang="en-US" i="1"/>
              <a:t>Drug-induced pleural disease </a:t>
            </a:r>
          </a:p>
          <a:p>
            <a:pPr marL="990600" lvl="1" indent="-533400" eaLnBrk="1" hangingPunct="1">
              <a:buFontTx/>
              <a:buNone/>
            </a:pPr>
            <a:r>
              <a:rPr lang="en-US" altLang="en-US"/>
              <a:t>Nitrofurantoin </a:t>
            </a:r>
          </a:p>
          <a:p>
            <a:pPr marL="990600" lvl="1" indent="-533400" eaLnBrk="1" hangingPunct="1">
              <a:buFontTx/>
              <a:buNone/>
            </a:pPr>
            <a:r>
              <a:rPr lang="en-US" altLang="en-US"/>
              <a:t>Dantrolene </a:t>
            </a:r>
          </a:p>
          <a:p>
            <a:pPr marL="990600" lvl="1" indent="-533400" eaLnBrk="1" hangingPunct="1">
              <a:buFontTx/>
              <a:buNone/>
            </a:pPr>
            <a:r>
              <a:rPr lang="en-US" altLang="en-US"/>
              <a:t>Methysergide </a:t>
            </a:r>
          </a:p>
          <a:p>
            <a:pPr marL="990600" lvl="1" indent="-533400" eaLnBrk="1" hangingPunct="1">
              <a:buFontTx/>
              <a:buNone/>
            </a:pPr>
            <a:r>
              <a:rPr lang="en-US" altLang="en-US"/>
              <a:t>Bromocriptine </a:t>
            </a:r>
          </a:p>
          <a:p>
            <a:pPr marL="990600" lvl="1" indent="-533400" eaLnBrk="1" hangingPunct="1">
              <a:buFontTx/>
              <a:buNone/>
            </a:pPr>
            <a:r>
              <a:rPr lang="en-US" altLang="en-US"/>
              <a:t>Procarbazine </a:t>
            </a:r>
          </a:p>
          <a:p>
            <a:pPr marL="990600" lvl="1" indent="-533400" eaLnBrk="1" hangingPunct="1">
              <a:buFontTx/>
              <a:buNone/>
            </a:pPr>
            <a:r>
              <a:rPr lang="en-US" altLang="en-US"/>
              <a:t>Amiodarone</a:t>
            </a:r>
          </a:p>
          <a:p>
            <a:pPr marL="609600" indent="-609600" eaLnBrk="1" hangingPunct="1">
              <a:buFontTx/>
              <a:buNone/>
            </a:pPr>
            <a:endParaRPr lang="en-US" altLang="en-US"/>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488ACF4-5EFE-B248-DEE1-79C0CF9869B4}"/>
              </a:ext>
            </a:extLst>
          </p:cNvPr>
          <p:cNvSpPr>
            <a:spLocks noGrp="1" noChangeArrowheads="1"/>
          </p:cNvSpPr>
          <p:nvPr>
            <p:ph type="title"/>
          </p:nvPr>
        </p:nvSpPr>
        <p:spPr/>
        <p:txBody>
          <a:bodyPr/>
          <a:lstStyle/>
          <a:p>
            <a:pPr eaLnBrk="1" hangingPunct="1"/>
            <a:r>
              <a:rPr lang="en-US" altLang="en-US" sz="3600"/>
              <a:t>Leading causes of pleural effusion </a:t>
            </a:r>
          </a:p>
        </p:txBody>
      </p:sp>
      <p:sp>
        <p:nvSpPr>
          <p:cNvPr id="13315" name="Rectangle 3">
            <a:extLst>
              <a:ext uri="{FF2B5EF4-FFF2-40B4-BE49-F238E27FC236}">
                <a16:creationId xmlns:a16="http://schemas.microsoft.com/office/drawing/2014/main" id="{979AE00B-44D2-EAD6-060B-782E163DCA15}"/>
              </a:ext>
            </a:extLst>
          </p:cNvPr>
          <p:cNvSpPr>
            <a:spLocks noGrp="1" noChangeArrowheads="1"/>
          </p:cNvSpPr>
          <p:nvPr>
            <p:ph type="body" idx="1"/>
          </p:nvPr>
        </p:nvSpPr>
        <p:spPr/>
        <p:txBody>
          <a:bodyPr/>
          <a:lstStyle/>
          <a:p>
            <a:pPr eaLnBrk="1" hangingPunct="1">
              <a:lnSpc>
                <a:spcPct val="90000"/>
              </a:lnSpc>
              <a:buFontTx/>
              <a:buNone/>
            </a:pPr>
            <a:r>
              <a:rPr lang="en-US" altLang="en-US" i="1"/>
              <a:t>In decreasing order of incidence</a:t>
            </a:r>
          </a:p>
          <a:p>
            <a:pPr lvl="1" eaLnBrk="1" hangingPunct="1">
              <a:lnSpc>
                <a:spcPct val="90000"/>
              </a:lnSpc>
            </a:pPr>
            <a:r>
              <a:rPr lang="en-US" altLang="en-US"/>
              <a:t>Congestive heart failure</a:t>
            </a:r>
          </a:p>
          <a:p>
            <a:pPr lvl="1" eaLnBrk="1" hangingPunct="1">
              <a:lnSpc>
                <a:spcPct val="90000"/>
              </a:lnSpc>
            </a:pPr>
            <a:r>
              <a:rPr lang="en-US" altLang="en-US"/>
              <a:t>Pneumonia</a:t>
            </a:r>
          </a:p>
          <a:p>
            <a:pPr lvl="1" eaLnBrk="1" hangingPunct="1">
              <a:lnSpc>
                <a:spcPct val="90000"/>
              </a:lnSpc>
            </a:pPr>
            <a:r>
              <a:rPr lang="en-US" altLang="en-US"/>
              <a:t>Cancer</a:t>
            </a:r>
          </a:p>
          <a:p>
            <a:pPr lvl="1" eaLnBrk="1" hangingPunct="1">
              <a:lnSpc>
                <a:spcPct val="90000"/>
              </a:lnSpc>
            </a:pPr>
            <a:r>
              <a:rPr lang="en-US" altLang="en-US"/>
              <a:t>Pulmonary embolism</a:t>
            </a:r>
          </a:p>
          <a:p>
            <a:pPr lvl="1" eaLnBrk="1" hangingPunct="1">
              <a:lnSpc>
                <a:spcPct val="90000"/>
              </a:lnSpc>
            </a:pPr>
            <a:r>
              <a:rPr lang="en-US" altLang="en-US"/>
              <a:t>Viral disease</a:t>
            </a:r>
          </a:p>
          <a:p>
            <a:pPr lvl="1" eaLnBrk="1" hangingPunct="1">
              <a:lnSpc>
                <a:spcPct val="90000"/>
              </a:lnSpc>
            </a:pPr>
            <a:r>
              <a:rPr lang="en-US" altLang="en-US"/>
              <a:t>CABG</a:t>
            </a:r>
          </a:p>
          <a:p>
            <a:pPr lvl="1" eaLnBrk="1" hangingPunct="1">
              <a:lnSpc>
                <a:spcPct val="90000"/>
              </a:lnSpc>
            </a:pPr>
            <a:r>
              <a:rPr lang="en-US" altLang="en-US"/>
              <a:t>Cirrhosis with ascitis</a:t>
            </a:r>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DCACEAB-DA79-17F2-1093-7D7A9B81F5E3}"/>
              </a:ext>
            </a:extLst>
          </p:cNvPr>
          <p:cNvSpPr>
            <a:spLocks noGrp="1" noChangeArrowheads="1"/>
          </p:cNvSpPr>
          <p:nvPr>
            <p:ph type="title"/>
          </p:nvPr>
        </p:nvSpPr>
        <p:spPr/>
        <p:txBody>
          <a:bodyPr/>
          <a:lstStyle/>
          <a:p>
            <a:pPr eaLnBrk="1" hangingPunct="1"/>
            <a:r>
              <a:rPr lang="en-US" altLang="en-US"/>
              <a:t>How to Approach</a:t>
            </a:r>
          </a:p>
        </p:txBody>
      </p:sp>
      <p:sp>
        <p:nvSpPr>
          <p:cNvPr id="14339" name="Rectangle 3">
            <a:extLst>
              <a:ext uri="{FF2B5EF4-FFF2-40B4-BE49-F238E27FC236}">
                <a16:creationId xmlns:a16="http://schemas.microsoft.com/office/drawing/2014/main" id="{C462C3C3-18E1-671F-4BFA-4AD6AE11337D}"/>
              </a:ext>
            </a:extLst>
          </p:cNvPr>
          <p:cNvSpPr>
            <a:spLocks noGrp="1" noChangeArrowheads="1"/>
          </p:cNvSpPr>
          <p:nvPr>
            <p:ph type="body" idx="1"/>
          </p:nvPr>
        </p:nvSpPr>
        <p:spPr/>
        <p:txBody>
          <a:bodyPr/>
          <a:lstStyle/>
          <a:p>
            <a:pPr eaLnBrk="1" hangingPunct="1">
              <a:lnSpc>
                <a:spcPct val="90000"/>
              </a:lnSpc>
            </a:pPr>
            <a:r>
              <a:rPr lang="en-US" altLang="en-US" sz="2800"/>
              <a:t>The diagnostic workup</a:t>
            </a:r>
            <a:r>
              <a:rPr lang="en-US" altLang="en-US" sz="2800" baseline="30000"/>
              <a:t> </a:t>
            </a:r>
            <a:r>
              <a:rPr lang="en-US" altLang="en-US" sz="2800"/>
              <a:t>of a patient with a pleural effusion will depend on the probable</a:t>
            </a:r>
            <a:r>
              <a:rPr lang="en-US" altLang="en-US" sz="2800" baseline="30000"/>
              <a:t> </a:t>
            </a:r>
            <a:r>
              <a:rPr lang="en-US" altLang="en-US" sz="2800"/>
              <a:t>causes of the condition in that patient</a:t>
            </a:r>
          </a:p>
          <a:p>
            <a:pPr eaLnBrk="1" hangingPunct="1">
              <a:lnSpc>
                <a:spcPct val="90000"/>
              </a:lnSpc>
            </a:pPr>
            <a:r>
              <a:rPr lang="en-US" altLang="en-US" sz="2800"/>
              <a:t>History and physical are critical .</a:t>
            </a:r>
          </a:p>
          <a:p>
            <a:pPr eaLnBrk="1" hangingPunct="1">
              <a:lnSpc>
                <a:spcPct val="90000"/>
              </a:lnSpc>
            </a:pPr>
            <a:r>
              <a:rPr lang="en-US" altLang="en-US" sz="2800"/>
              <a:t>History should focus obviously atleast on the most common etiologies along with occupatioal, smoking, drug exposure  (prescription, OTC and illicit) Sexual history, FH, their origin, travel history,sick contacts, hospitalisations, transfusions, Health maintenance status, immunizations.</a:t>
            </a:r>
            <a:endParaRPr lang="en-US" altLang="en-US" sz="2800" baseline="30000"/>
          </a:p>
          <a:p>
            <a:pPr eaLnBrk="1" hangingPunct="1">
              <a:lnSpc>
                <a:spcPct val="90000"/>
              </a:lnSpc>
            </a:pPr>
            <a:endParaRPr lang="en-US" altLang="en-US" sz="2800"/>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2AB3E82-7E89-295A-71BB-08AF064D3023}"/>
              </a:ext>
            </a:extLst>
          </p:cNvPr>
          <p:cNvSpPr>
            <a:spLocks noGrp="1" noChangeArrowheads="1"/>
          </p:cNvSpPr>
          <p:nvPr>
            <p:ph type="title"/>
          </p:nvPr>
        </p:nvSpPr>
        <p:spPr/>
        <p:txBody>
          <a:bodyPr/>
          <a:lstStyle/>
          <a:p>
            <a:pPr eaLnBrk="1" hangingPunct="1"/>
            <a:r>
              <a:rPr lang="en-US" altLang="en-US"/>
              <a:t>How to Approach</a:t>
            </a:r>
          </a:p>
        </p:txBody>
      </p:sp>
      <p:sp>
        <p:nvSpPr>
          <p:cNvPr id="15363" name="Rectangle 3">
            <a:extLst>
              <a:ext uri="{FF2B5EF4-FFF2-40B4-BE49-F238E27FC236}">
                <a16:creationId xmlns:a16="http://schemas.microsoft.com/office/drawing/2014/main" id="{6FAF72B8-6CB6-9A9D-83DE-5EF9430087FF}"/>
              </a:ext>
            </a:extLst>
          </p:cNvPr>
          <p:cNvSpPr>
            <a:spLocks noGrp="1" noChangeArrowheads="1"/>
          </p:cNvSpPr>
          <p:nvPr>
            <p:ph type="body" idx="1"/>
          </p:nvPr>
        </p:nvSpPr>
        <p:spPr/>
        <p:txBody>
          <a:bodyPr/>
          <a:lstStyle/>
          <a:p>
            <a:pPr eaLnBrk="1" hangingPunct="1"/>
            <a:r>
              <a:rPr lang="en-US" altLang="en-US"/>
              <a:t>Physical Examination with particular attention to respiratory system</a:t>
            </a:r>
          </a:p>
          <a:p>
            <a:pPr eaLnBrk="1" hangingPunct="1"/>
            <a:r>
              <a:rPr lang="en-US" altLang="en-US"/>
              <a:t>Dullness to percussion, absence of fremitus and diminished or absence of breath sounds.</a:t>
            </a:r>
          </a:p>
          <a:p>
            <a:pPr eaLnBrk="1" hangingPunct="1">
              <a:buFontTx/>
              <a:buNone/>
            </a:pPr>
            <a:endParaRPr lang="en-US" altLang="en-US"/>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E16B6B8-5872-FB6B-1595-27367A451D50}"/>
              </a:ext>
            </a:extLst>
          </p:cNvPr>
          <p:cNvSpPr>
            <a:spLocks noGrp="1" noChangeArrowheads="1"/>
          </p:cNvSpPr>
          <p:nvPr>
            <p:ph type="title"/>
          </p:nvPr>
        </p:nvSpPr>
        <p:spPr/>
        <p:txBody>
          <a:bodyPr/>
          <a:lstStyle/>
          <a:p>
            <a:pPr eaLnBrk="1" hangingPunct="1"/>
            <a:r>
              <a:rPr lang="en-US" altLang="en-US" sz="3200"/>
              <a:t>Clues in the physical to the common etiologies</a:t>
            </a:r>
          </a:p>
        </p:txBody>
      </p:sp>
      <p:sp>
        <p:nvSpPr>
          <p:cNvPr id="16387" name="Rectangle 3">
            <a:extLst>
              <a:ext uri="{FF2B5EF4-FFF2-40B4-BE49-F238E27FC236}">
                <a16:creationId xmlns:a16="http://schemas.microsoft.com/office/drawing/2014/main" id="{C5C24AB4-91B8-0262-623C-30CF5C1789F4}"/>
              </a:ext>
            </a:extLst>
          </p:cNvPr>
          <p:cNvSpPr>
            <a:spLocks noGrp="1" noChangeArrowheads="1"/>
          </p:cNvSpPr>
          <p:nvPr>
            <p:ph type="body" idx="1"/>
          </p:nvPr>
        </p:nvSpPr>
        <p:spPr/>
        <p:txBody>
          <a:bodyPr/>
          <a:lstStyle/>
          <a:p>
            <a:pPr eaLnBrk="1" hangingPunct="1">
              <a:lnSpc>
                <a:spcPct val="90000"/>
              </a:lnSpc>
            </a:pPr>
            <a:r>
              <a:rPr lang="en-US" altLang="en-US" sz="2800"/>
              <a:t>Distended neck</a:t>
            </a:r>
            <a:r>
              <a:rPr lang="en-US" altLang="en-US" sz="2800" baseline="30000"/>
              <a:t> </a:t>
            </a:r>
            <a:r>
              <a:rPr lang="en-US" altLang="en-US" sz="2800"/>
              <a:t>veins, an S</a:t>
            </a:r>
            <a:r>
              <a:rPr lang="en-US" altLang="en-US" sz="2800" baseline="-30000"/>
              <a:t>3</a:t>
            </a:r>
            <a:r>
              <a:rPr lang="en-US" altLang="en-US" sz="2800"/>
              <a:t> gallop, or peripheral edema suggests congestive</a:t>
            </a:r>
            <a:r>
              <a:rPr lang="en-US" altLang="en-US" sz="2800" baseline="30000"/>
              <a:t> </a:t>
            </a:r>
            <a:r>
              <a:rPr lang="en-US" altLang="en-US" sz="2800"/>
              <a:t>heart failure.</a:t>
            </a:r>
          </a:p>
          <a:p>
            <a:pPr eaLnBrk="1" hangingPunct="1">
              <a:lnSpc>
                <a:spcPct val="90000"/>
              </a:lnSpc>
            </a:pPr>
            <a:r>
              <a:rPr lang="en-US" altLang="en-US" sz="2800"/>
              <a:t>A right ventricular heave or thrombophlebitis and sinus tachycardia</a:t>
            </a:r>
            <a:r>
              <a:rPr lang="en-US" altLang="en-US" sz="2800" baseline="30000"/>
              <a:t> </a:t>
            </a:r>
            <a:r>
              <a:rPr lang="en-US" altLang="en-US" sz="2800"/>
              <a:t>suggests pulmonary embolus.</a:t>
            </a:r>
          </a:p>
          <a:p>
            <a:pPr eaLnBrk="1" hangingPunct="1">
              <a:lnSpc>
                <a:spcPct val="90000"/>
              </a:lnSpc>
            </a:pPr>
            <a:r>
              <a:rPr lang="en-US" altLang="en-US" sz="2800"/>
              <a:t>The presence of lymphadenopathy</a:t>
            </a:r>
            <a:r>
              <a:rPr lang="en-US" altLang="en-US" sz="2800" baseline="30000"/>
              <a:t> </a:t>
            </a:r>
            <a:r>
              <a:rPr lang="en-US" altLang="en-US" sz="2800"/>
              <a:t>or hepatosplenomegaly suggests neoplastic disease.</a:t>
            </a:r>
          </a:p>
          <a:p>
            <a:pPr eaLnBrk="1" hangingPunct="1">
              <a:lnSpc>
                <a:spcPct val="90000"/>
              </a:lnSpc>
            </a:pPr>
            <a:r>
              <a:rPr lang="en-US" altLang="en-US" sz="2800"/>
              <a:t>Ascites</a:t>
            </a:r>
            <a:r>
              <a:rPr lang="en-US" altLang="en-US" sz="2800" baseline="30000"/>
              <a:t> </a:t>
            </a:r>
            <a:r>
              <a:rPr lang="en-US" altLang="en-US" sz="2800"/>
              <a:t>may suggest a hepatic cause.</a:t>
            </a:r>
          </a:p>
          <a:p>
            <a:pPr eaLnBrk="1" hangingPunct="1">
              <a:lnSpc>
                <a:spcPct val="90000"/>
              </a:lnSpc>
            </a:pPr>
            <a:r>
              <a:rPr lang="en-US" altLang="en-US" sz="2800"/>
              <a:t>Signs of consolidation above the level of the fluid in a febrile patient suggests parapneumonic effusion.</a:t>
            </a:r>
          </a:p>
          <a:p>
            <a:pPr eaLnBrk="1" hangingPunct="1">
              <a:lnSpc>
                <a:spcPct val="90000"/>
              </a:lnSpc>
            </a:pPr>
            <a:endParaRPr lang="en-US" altLang="en-US" sz="2800"/>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74A27C9-253E-8350-EA0A-377C4D27BFE6}"/>
              </a:ext>
            </a:extLst>
          </p:cNvPr>
          <p:cNvSpPr>
            <a:spLocks noGrp="1" noChangeArrowheads="1"/>
          </p:cNvSpPr>
          <p:nvPr>
            <p:ph type="title"/>
          </p:nvPr>
        </p:nvSpPr>
        <p:spPr/>
        <p:txBody>
          <a:bodyPr/>
          <a:lstStyle/>
          <a:p>
            <a:pPr eaLnBrk="1" hangingPunct="1"/>
            <a:r>
              <a:rPr lang="en-US" altLang="en-US"/>
              <a:t>Role Of Imaging</a:t>
            </a:r>
          </a:p>
        </p:txBody>
      </p:sp>
      <p:sp>
        <p:nvSpPr>
          <p:cNvPr id="17411" name="Rectangle 3">
            <a:extLst>
              <a:ext uri="{FF2B5EF4-FFF2-40B4-BE49-F238E27FC236}">
                <a16:creationId xmlns:a16="http://schemas.microsoft.com/office/drawing/2014/main" id="{2EDFE372-9F48-38E1-BBFA-319C11041016}"/>
              </a:ext>
            </a:extLst>
          </p:cNvPr>
          <p:cNvSpPr>
            <a:spLocks noGrp="1" noChangeArrowheads="1"/>
          </p:cNvSpPr>
          <p:nvPr>
            <p:ph type="body" idx="1"/>
          </p:nvPr>
        </p:nvSpPr>
        <p:spPr/>
        <p:txBody>
          <a:bodyPr/>
          <a:lstStyle/>
          <a:p>
            <a:pPr lvl="1" eaLnBrk="1" hangingPunct="1"/>
            <a:r>
              <a:rPr lang="en-US" altLang="en-US" sz="2400">
                <a:cs typeface="Arial" panose="020B0604020202020204" pitchFamily="34" charset="0"/>
              </a:rPr>
              <a:t>Detection and the differential diagnosis are highly dependent upon imaging of the pleural space.</a:t>
            </a:r>
          </a:p>
          <a:p>
            <a:pPr lvl="1" eaLnBrk="1" hangingPunct="1"/>
            <a:r>
              <a:rPr lang="en-US" altLang="en-US" sz="2400">
                <a:cs typeface="Arial" panose="020B0604020202020204" pitchFamily="34" charset="0"/>
              </a:rPr>
              <a:t>conventional radiographic methods used are frontal, lateral, oblique and decubitus radiographs.</a:t>
            </a:r>
          </a:p>
          <a:p>
            <a:pPr lvl="1" eaLnBrk="1" hangingPunct="1"/>
            <a:r>
              <a:rPr lang="en-US" altLang="en-US" sz="2400">
                <a:cs typeface="Arial" panose="020B0604020202020204" pitchFamily="34" charset="0"/>
              </a:rPr>
              <a:t>Because of gravity, fluid accumulates in subpulmoniclocation and then spills over into the costophrenic sulcus posteriorly, anteriorly, and laterally and then surrounds the lung forming a cylinder, seen as a meniscoid arc.</a:t>
            </a:r>
          </a:p>
          <a:p>
            <a:pPr eaLnBrk="1" hangingPunct="1"/>
            <a:endParaRPr lang="en-US" altLang="en-US" sz="240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6457320-0624-1327-3853-ECB6AFA7CF47}"/>
              </a:ext>
            </a:extLst>
          </p:cNvPr>
          <p:cNvSpPr>
            <a:spLocks noGrp="1" noChangeArrowheads="1"/>
          </p:cNvSpPr>
          <p:nvPr>
            <p:ph type="title"/>
          </p:nvPr>
        </p:nvSpPr>
        <p:spPr/>
        <p:txBody>
          <a:bodyPr/>
          <a:lstStyle/>
          <a:p>
            <a:pPr eaLnBrk="1" hangingPunct="1"/>
            <a:r>
              <a:rPr lang="en-US" altLang="en-US" sz="3600"/>
              <a:t>Location of effusion-amount of fluid</a:t>
            </a:r>
          </a:p>
        </p:txBody>
      </p:sp>
      <p:sp>
        <p:nvSpPr>
          <p:cNvPr id="18435" name="Rectangle 3">
            <a:extLst>
              <a:ext uri="{FF2B5EF4-FFF2-40B4-BE49-F238E27FC236}">
                <a16:creationId xmlns:a16="http://schemas.microsoft.com/office/drawing/2014/main" id="{3AD15295-60A8-4FB9-D24D-17AEB019E11E}"/>
              </a:ext>
            </a:extLst>
          </p:cNvPr>
          <p:cNvSpPr>
            <a:spLocks noGrp="1" noChangeArrowheads="1"/>
          </p:cNvSpPr>
          <p:nvPr>
            <p:ph type="body" idx="1"/>
          </p:nvPr>
        </p:nvSpPr>
        <p:spPr/>
        <p:txBody>
          <a:bodyPr/>
          <a:lstStyle/>
          <a:p>
            <a:pPr lvl="1" eaLnBrk="1" hangingPunct="1"/>
            <a:r>
              <a:rPr lang="en-US" altLang="en-US" sz="2400">
                <a:cs typeface="Arial" panose="020B0604020202020204" pitchFamily="34" charset="0"/>
              </a:rPr>
              <a:t>75 mL-subpulmonic space without spillover, can obliterate the posterior costophrenic sulcus, </a:t>
            </a:r>
          </a:p>
          <a:p>
            <a:pPr lvl="1" eaLnBrk="1" hangingPunct="1"/>
            <a:r>
              <a:rPr lang="en-US" altLang="en-US" sz="2400">
                <a:cs typeface="Arial" panose="020B0604020202020204" pitchFamily="34" charset="0"/>
              </a:rPr>
              <a:t>175 mL is necessary to obscure the lateral costophrenic sulcus on an upright chest radiograph </a:t>
            </a:r>
          </a:p>
          <a:p>
            <a:pPr lvl="1" eaLnBrk="1" hangingPunct="1"/>
            <a:r>
              <a:rPr lang="en-US" altLang="en-US" sz="2400">
                <a:cs typeface="Arial" panose="020B0604020202020204" pitchFamily="34" charset="0"/>
              </a:rPr>
              <a:t>500 mL will obscure the diaphragmatic contour on an upright chest radiograph;</a:t>
            </a:r>
          </a:p>
          <a:p>
            <a:pPr lvl="1" eaLnBrk="1" hangingPunct="1"/>
            <a:r>
              <a:rPr lang="en-US" altLang="en-US" sz="2400">
                <a:cs typeface="Arial" panose="020B0604020202020204" pitchFamily="34" charset="0"/>
              </a:rPr>
              <a:t>1000 ml of effusion reaches the level of the fourth anterior rib, </a:t>
            </a:r>
          </a:p>
          <a:p>
            <a:pPr lvl="1" eaLnBrk="1" hangingPunct="1"/>
            <a:r>
              <a:rPr lang="en-US" altLang="en-US" sz="2400">
                <a:cs typeface="Arial" panose="020B0604020202020204" pitchFamily="34" charset="0"/>
              </a:rPr>
              <a:t>On decubitus radiographs and CT scans, less than 10 mL, and possibly as little as 2 mL, can be identified</a:t>
            </a:r>
          </a:p>
          <a:p>
            <a:pPr lvl="1" eaLnBrk="1" hangingPunct="1"/>
            <a:endParaRPr lang="en-US" altLang="en-US" sz="2400">
              <a:cs typeface="Arial" panose="020B0604020202020204" pitchFamily="34" charset="0"/>
            </a:endParaRPr>
          </a:p>
          <a:p>
            <a:pPr eaLnBrk="1" hangingPunct="1"/>
            <a:endParaRPr lang="en-US" altLang="en-US" sz="2800">
              <a:latin typeface="Verdana" panose="020B0604030504040204" pitchFamily="34" charset="0"/>
              <a:cs typeface="Arial" panose="020B0604020202020204" pitchFamily="34" charset="0"/>
            </a:endParaRPr>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551CA0-76C5-3590-A6E2-2E4172C79795}"/>
              </a:ext>
            </a:extLst>
          </p:cNvPr>
          <p:cNvSpPr>
            <a:spLocks noGrp="1" noChangeArrowheads="1"/>
          </p:cNvSpPr>
          <p:nvPr>
            <p:ph type="title"/>
          </p:nvPr>
        </p:nvSpPr>
        <p:spPr/>
        <p:txBody>
          <a:bodyPr/>
          <a:lstStyle/>
          <a:p>
            <a:pPr eaLnBrk="1" hangingPunct="1"/>
            <a:r>
              <a:rPr lang="en-US" altLang="en-US"/>
              <a:t>Quantitation of effusion</a:t>
            </a:r>
          </a:p>
        </p:txBody>
      </p:sp>
      <p:sp>
        <p:nvSpPr>
          <p:cNvPr id="19459" name="Rectangle 3">
            <a:extLst>
              <a:ext uri="{FF2B5EF4-FFF2-40B4-BE49-F238E27FC236}">
                <a16:creationId xmlns:a16="http://schemas.microsoft.com/office/drawing/2014/main" id="{AA442466-62F6-B820-A0BB-1B23CDF4E044}"/>
              </a:ext>
            </a:extLst>
          </p:cNvPr>
          <p:cNvSpPr>
            <a:spLocks noGrp="1" noChangeArrowheads="1"/>
          </p:cNvSpPr>
          <p:nvPr>
            <p:ph type="body" idx="1"/>
          </p:nvPr>
        </p:nvSpPr>
        <p:spPr/>
        <p:txBody>
          <a:bodyPr/>
          <a:lstStyle/>
          <a:p>
            <a:pPr eaLnBrk="1" hangingPunct="1">
              <a:buFontTx/>
              <a:buNone/>
            </a:pPr>
            <a:r>
              <a:rPr lang="en-US" altLang="en-US" i="1">
                <a:cs typeface="Arial" panose="020B0604020202020204" pitchFamily="34" charset="0"/>
              </a:rPr>
              <a:t>Based on the decubitus films</a:t>
            </a:r>
          </a:p>
          <a:p>
            <a:pPr lvl="1" eaLnBrk="1" hangingPunct="1"/>
            <a:r>
              <a:rPr lang="en-US" altLang="en-US">
                <a:cs typeface="Arial" panose="020B0604020202020204" pitchFamily="34" charset="0"/>
              </a:rPr>
              <a:t>small effusions are thinner than 1.5 cm, moderate effusions are 1.5 to 4.5 cm thick, and large effusions exceed 4.5 cm.</a:t>
            </a:r>
          </a:p>
          <a:p>
            <a:pPr lvl="1" eaLnBrk="1" hangingPunct="1"/>
            <a:r>
              <a:rPr lang="en-US" altLang="en-US">
                <a:cs typeface="Arial" panose="020B0604020202020204" pitchFamily="34" charset="0"/>
              </a:rPr>
              <a:t>Effusions thicker than one cm are usually large enough for sampling by thoracentesis, since at least 200 mL of liquid are already present </a:t>
            </a:r>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D255EE3-EA53-F4F9-A709-1D74E73DF5C2}"/>
              </a:ext>
            </a:extLst>
          </p:cNvPr>
          <p:cNvSpPr>
            <a:spLocks noGrp="1" noChangeArrowheads="1"/>
          </p:cNvSpPr>
          <p:nvPr>
            <p:ph type="title"/>
          </p:nvPr>
        </p:nvSpPr>
        <p:spPr/>
        <p:txBody>
          <a:bodyPr/>
          <a:lstStyle/>
          <a:p>
            <a:pPr eaLnBrk="1" hangingPunct="1"/>
            <a:r>
              <a:rPr lang="en-US" altLang="en-US"/>
              <a:t>Imaging contd.,</a:t>
            </a:r>
          </a:p>
        </p:txBody>
      </p:sp>
      <p:sp>
        <p:nvSpPr>
          <p:cNvPr id="20483" name="Rectangle 3">
            <a:extLst>
              <a:ext uri="{FF2B5EF4-FFF2-40B4-BE49-F238E27FC236}">
                <a16:creationId xmlns:a16="http://schemas.microsoft.com/office/drawing/2014/main" id="{574F169B-FAC5-BF7F-D922-63D179A61E1A}"/>
              </a:ext>
            </a:extLst>
          </p:cNvPr>
          <p:cNvSpPr>
            <a:spLocks noGrp="1" noChangeArrowheads="1"/>
          </p:cNvSpPr>
          <p:nvPr>
            <p:ph type="body" idx="1"/>
          </p:nvPr>
        </p:nvSpPr>
        <p:spPr>
          <a:xfrm>
            <a:off x="685800" y="1752600"/>
            <a:ext cx="7772400" cy="4114800"/>
          </a:xfrm>
        </p:spPr>
        <p:txBody>
          <a:bodyPr/>
          <a:lstStyle/>
          <a:p>
            <a:pPr eaLnBrk="1" hangingPunct="1">
              <a:lnSpc>
                <a:spcPct val="90000"/>
              </a:lnSpc>
              <a:buFontTx/>
              <a:buNone/>
            </a:pPr>
            <a:r>
              <a:rPr lang="en-US" altLang="en-US" sz="3600"/>
              <a:t>	</a:t>
            </a:r>
            <a:r>
              <a:rPr lang="en-US" altLang="en-US" sz="3600" i="1"/>
              <a:t>Role of CT scan</a:t>
            </a:r>
          </a:p>
          <a:p>
            <a:pPr lvl="1" eaLnBrk="1" hangingPunct="1">
              <a:lnSpc>
                <a:spcPct val="90000"/>
              </a:lnSpc>
            </a:pPr>
            <a:r>
              <a:rPr lang="en-US" altLang="en-US">
                <a:cs typeface="Arial" panose="020B0604020202020204" pitchFamily="34" charset="0"/>
              </a:rPr>
              <a:t>Visualization of underlying lung parenchymal processes that are obscured on chest radiographs by large pleural effusions</a:t>
            </a:r>
          </a:p>
          <a:p>
            <a:pPr eaLnBrk="1" hangingPunct="1">
              <a:lnSpc>
                <a:spcPct val="90000"/>
              </a:lnSpc>
              <a:buFontTx/>
              <a:buNone/>
            </a:pPr>
            <a:r>
              <a:rPr lang="en-US" altLang="en-US"/>
              <a:t>	</a:t>
            </a:r>
            <a:r>
              <a:rPr lang="en-US" altLang="en-US" i="1"/>
              <a:t>Role of ultrasonography</a:t>
            </a:r>
          </a:p>
          <a:p>
            <a:pPr lvl="1" eaLnBrk="1" hangingPunct="1">
              <a:lnSpc>
                <a:spcPct val="90000"/>
              </a:lnSpc>
            </a:pPr>
            <a:r>
              <a:rPr lang="en-US" altLang="en-US">
                <a:cs typeface="Arial" panose="020B0604020202020204" pitchFamily="34" charset="0"/>
              </a:rPr>
              <a:t>free vs loculated pleural effusions, and iloculated effusions vs solid masses. </a:t>
            </a:r>
          </a:p>
          <a:p>
            <a:pPr lvl="1" eaLnBrk="1" hangingPunct="1">
              <a:lnSpc>
                <a:spcPct val="90000"/>
              </a:lnSpc>
            </a:pPr>
            <a:r>
              <a:rPr lang="en-US" altLang="en-US">
                <a:cs typeface="Arial" panose="020B0604020202020204" pitchFamily="34" charset="0"/>
              </a:rPr>
              <a:t>Thoracentesis of loculated pleural effusions is facilitated by ultrasound marking or guidance. </a:t>
            </a:r>
          </a:p>
          <a:p>
            <a:pPr eaLnBrk="1" hangingPunct="1">
              <a:lnSpc>
                <a:spcPct val="90000"/>
              </a:lnSpc>
              <a:buFontTx/>
              <a:buNone/>
            </a:pPr>
            <a:endParaRPr lang="en-US" altLang="en-US"/>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4F3B6935-E415-0F6B-BC5F-E5121BA1B7EA}"/>
              </a:ext>
            </a:extLst>
          </p:cNvPr>
          <p:cNvSpPr>
            <a:spLocks noGrp="1" noChangeArrowheads="1"/>
          </p:cNvSpPr>
          <p:nvPr>
            <p:ph type="title"/>
          </p:nvPr>
        </p:nvSpPr>
        <p:spPr/>
        <p:txBody>
          <a:bodyPr/>
          <a:lstStyle/>
          <a:p>
            <a:pPr eaLnBrk="1" hangingPunct="1"/>
            <a:r>
              <a:rPr lang="en-US" altLang="en-US"/>
              <a:t>Imaging contd.,</a:t>
            </a:r>
          </a:p>
        </p:txBody>
      </p:sp>
      <p:sp>
        <p:nvSpPr>
          <p:cNvPr id="21507" name="Rectangle 3">
            <a:extLst>
              <a:ext uri="{FF2B5EF4-FFF2-40B4-BE49-F238E27FC236}">
                <a16:creationId xmlns:a16="http://schemas.microsoft.com/office/drawing/2014/main" id="{3DA54A88-23E4-4F5D-0D3E-3C45F75B3228}"/>
              </a:ext>
            </a:extLst>
          </p:cNvPr>
          <p:cNvSpPr>
            <a:spLocks noGrp="1" noChangeArrowheads="1"/>
          </p:cNvSpPr>
          <p:nvPr>
            <p:ph type="body" idx="1"/>
          </p:nvPr>
        </p:nvSpPr>
        <p:spPr/>
        <p:txBody>
          <a:bodyPr/>
          <a:lstStyle/>
          <a:p>
            <a:pPr eaLnBrk="1" hangingPunct="1">
              <a:buFontTx/>
              <a:buNone/>
            </a:pPr>
            <a:r>
              <a:rPr lang="en-US" altLang="en-US" i="1"/>
              <a:t>Role of MRI</a:t>
            </a:r>
          </a:p>
          <a:p>
            <a:pPr lvl="1" eaLnBrk="1" hangingPunct="1"/>
            <a:r>
              <a:rPr lang="en-US" altLang="en-US" i="1">
                <a:cs typeface="Arial" panose="020B0604020202020204" pitchFamily="34" charset="0"/>
              </a:rPr>
              <a:t>can display pleural effusions, pleural tumors, and chest wall invasion. </a:t>
            </a:r>
          </a:p>
          <a:p>
            <a:pPr lvl="1" eaLnBrk="1" hangingPunct="1"/>
            <a:r>
              <a:rPr lang="en-US" altLang="en-US" i="1">
                <a:cs typeface="Arial" panose="020B0604020202020204" pitchFamily="34" charset="0"/>
              </a:rPr>
              <a:t>can characterize the content of pleural effusions</a:t>
            </a:r>
            <a:r>
              <a:rPr lang="en-US" altLang="en-US" i="1">
                <a:latin typeface="Verdana" panose="020B0604030504040204" pitchFamily="34" charset="0"/>
                <a:cs typeface="Arial" panose="020B0604020202020204" pitchFamily="34" charset="0"/>
              </a:rPr>
              <a:t>.</a:t>
            </a:r>
          </a:p>
          <a:p>
            <a:pPr lvl="1" eaLnBrk="1" hangingPunct="1"/>
            <a:r>
              <a:rPr lang="en-US" altLang="en-US" i="1">
                <a:cs typeface="Arial" panose="020B0604020202020204" pitchFamily="34" charset="0"/>
              </a:rPr>
              <a:t>Can determine the age of the hemorrhage.</a:t>
            </a:r>
          </a:p>
          <a:p>
            <a:pPr lvl="1" eaLnBrk="1" hangingPunct="1"/>
            <a:endParaRPr lang="en-US" altLang="en-US" i="1"/>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E7366905-5781-248E-122F-6DED0EA7495D}"/>
              </a:ext>
            </a:extLst>
          </p:cNvPr>
          <p:cNvSpPr>
            <a:spLocks noGrp="1" noChangeArrowheads="1"/>
          </p:cNvSpPr>
          <p:nvPr>
            <p:ph type="title"/>
          </p:nvPr>
        </p:nvSpPr>
        <p:spPr/>
        <p:txBody>
          <a:bodyPr/>
          <a:lstStyle/>
          <a:p>
            <a:pPr eaLnBrk="1" hangingPunct="1"/>
            <a:r>
              <a:rPr lang="en-US" altLang="en-US"/>
              <a:t>Pleural Effusion</a:t>
            </a:r>
          </a:p>
        </p:txBody>
      </p:sp>
      <p:sp>
        <p:nvSpPr>
          <p:cNvPr id="4099" name="Rectangle 1027">
            <a:extLst>
              <a:ext uri="{FF2B5EF4-FFF2-40B4-BE49-F238E27FC236}">
                <a16:creationId xmlns:a16="http://schemas.microsoft.com/office/drawing/2014/main" id="{139B7604-F672-36AC-2F29-E4CD58843C50}"/>
              </a:ext>
            </a:extLst>
          </p:cNvPr>
          <p:cNvSpPr>
            <a:spLocks noGrp="1" noChangeArrowheads="1"/>
          </p:cNvSpPr>
          <p:nvPr>
            <p:ph type="body" idx="1"/>
          </p:nvPr>
        </p:nvSpPr>
        <p:spPr/>
        <p:txBody>
          <a:bodyPr/>
          <a:lstStyle/>
          <a:p>
            <a:pPr eaLnBrk="1" hangingPunct="1"/>
            <a:r>
              <a:rPr lang="en-US" altLang="en-US"/>
              <a:t>Origin from systemic circulation of the pleura, absorption is into the lymphatic spaces of the parietal pleura.</a:t>
            </a:r>
          </a:p>
          <a:p>
            <a:pPr eaLnBrk="1" hangingPunct="1"/>
            <a:r>
              <a:rPr lang="en-US" altLang="en-US"/>
              <a:t>Rate of formation equals the rate of absorption which is about 0.01 – 0.02 ml/kg per hr.</a:t>
            </a:r>
          </a:p>
          <a:p>
            <a:pPr eaLnBrk="1" hangingPunct="1"/>
            <a:endParaRPr lang="en-US" altLang="en-US"/>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7B7F515-F599-EDAE-6DC2-D40E133868B7}"/>
              </a:ext>
            </a:extLst>
          </p:cNvPr>
          <p:cNvSpPr>
            <a:spLocks noGrp="1" noChangeArrowheads="1"/>
          </p:cNvSpPr>
          <p:nvPr>
            <p:ph type="title"/>
          </p:nvPr>
        </p:nvSpPr>
        <p:spPr/>
        <p:txBody>
          <a:bodyPr/>
          <a:lstStyle/>
          <a:p>
            <a:pPr eaLnBrk="1" hangingPunct="1"/>
            <a:r>
              <a:rPr lang="en-US" altLang="en-US"/>
              <a:t>Diagnostic thoracentesis</a:t>
            </a:r>
          </a:p>
        </p:txBody>
      </p:sp>
      <p:sp>
        <p:nvSpPr>
          <p:cNvPr id="22531" name="Rectangle 3">
            <a:extLst>
              <a:ext uri="{FF2B5EF4-FFF2-40B4-BE49-F238E27FC236}">
                <a16:creationId xmlns:a16="http://schemas.microsoft.com/office/drawing/2014/main" id="{84E0FAB1-BB0E-FCE6-FD37-CD526A7F1E3F}"/>
              </a:ext>
            </a:extLst>
          </p:cNvPr>
          <p:cNvSpPr>
            <a:spLocks noGrp="1" noChangeArrowheads="1"/>
          </p:cNvSpPr>
          <p:nvPr>
            <p:ph type="body" idx="1"/>
          </p:nvPr>
        </p:nvSpPr>
        <p:spPr/>
        <p:txBody>
          <a:bodyPr/>
          <a:lstStyle/>
          <a:p>
            <a:pPr eaLnBrk="1" hangingPunct="1"/>
            <a:r>
              <a:rPr lang="en-US" altLang="en-US"/>
              <a:t>Indicated if the effusion is clinically significant with no known cause.</a:t>
            </a:r>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C656F7D-67F8-2ED2-36B9-57DD1EDAD156}"/>
              </a:ext>
            </a:extLst>
          </p:cNvPr>
          <p:cNvSpPr>
            <a:spLocks noGrp="1" noChangeArrowheads="1"/>
          </p:cNvSpPr>
          <p:nvPr>
            <p:ph type="title"/>
          </p:nvPr>
        </p:nvSpPr>
        <p:spPr/>
        <p:txBody>
          <a:bodyPr/>
          <a:lstStyle/>
          <a:p>
            <a:pPr eaLnBrk="1" hangingPunct="1"/>
            <a:r>
              <a:rPr lang="en-US" altLang="en-US"/>
              <a:t>Thoracentesis.,</a:t>
            </a:r>
          </a:p>
        </p:txBody>
      </p:sp>
      <p:sp>
        <p:nvSpPr>
          <p:cNvPr id="23555" name="Rectangle 3">
            <a:extLst>
              <a:ext uri="{FF2B5EF4-FFF2-40B4-BE49-F238E27FC236}">
                <a16:creationId xmlns:a16="http://schemas.microsoft.com/office/drawing/2014/main" id="{E6190DE9-234E-09D8-66AC-8116174B88A4}"/>
              </a:ext>
            </a:extLst>
          </p:cNvPr>
          <p:cNvSpPr>
            <a:spLocks noGrp="1" noChangeArrowheads="1"/>
          </p:cNvSpPr>
          <p:nvPr>
            <p:ph type="body" idx="1"/>
          </p:nvPr>
        </p:nvSpPr>
        <p:spPr/>
        <p:txBody>
          <a:bodyPr/>
          <a:lstStyle/>
          <a:p>
            <a:pPr eaLnBrk="1" hangingPunct="1">
              <a:lnSpc>
                <a:spcPct val="90000"/>
              </a:lnSpc>
            </a:pPr>
            <a:r>
              <a:rPr lang="en-US" altLang="en-US" sz="2800"/>
              <a:t>Also indicated in a patient with CHF if any of the following are present.</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A unilateral effusion, particularly if it is left-sided,</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 Bilateral effusions, but are of disparate sizes </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There is evidence of pleurisy or fever</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The cardiac silhouette appears normal on CXR</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 If no response to diuresis in 48-72 hrs.</a:t>
            </a:r>
          </a:p>
          <a:p>
            <a:pPr eaLnBrk="1" hangingPunct="1">
              <a:lnSpc>
                <a:spcPct val="90000"/>
              </a:lnSpc>
              <a:buFont typeface="Wingdings" panose="05000000000000000000" pitchFamily="2" charset="2"/>
              <a:buChar char="ü"/>
            </a:pPr>
            <a:r>
              <a:rPr lang="en-US" altLang="en-US" sz="2800" i="1">
                <a:cs typeface="Arial" panose="020B0604020202020204" pitchFamily="34" charset="0"/>
              </a:rPr>
              <a:t>The alveolar-arterial oxygen gradient is widened out of proportion to the clinical setting</a:t>
            </a:r>
          </a:p>
          <a:p>
            <a:pPr eaLnBrk="1" hangingPunct="1">
              <a:lnSpc>
                <a:spcPct val="90000"/>
              </a:lnSpc>
              <a:buFont typeface="Wingdings" panose="05000000000000000000" pitchFamily="2" charset="2"/>
              <a:buChar char="ü"/>
            </a:pPr>
            <a:endParaRPr lang="en-US" altLang="en-US" sz="2800" i="1"/>
          </a:p>
          <a:p>
            <a:pPr eaLnBrk="1" hangingPunct="1">
              <a:lnSpc>
                <a:spcPct val="90000"/>
              </a:lnSpc>
            </a:pPr>
            <a:endParaRPr lang="en-US" altLang="en-US" sz="2800"/>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B3C6C5B-0CDE-A314-E371-0BE1AC09F669}"/>
              </a:ext>
            </a:extLst>
          </p:cNvPr>
          <p:cNvSpPr>
            <a:spLocks noGrp="1" noChangeArrowheads="1"/>
          </p:cNvSpPr>
          <p:nvPr>
            <p:ph type="title"/>
          </p:nvPr>
        </p:nvSpPr>
        <p:spPr/>
        <p:txBody>
          <a:bodyPr/>
          <a:lstStyle/>
          <a:p>
            <a:pPr eaLnBrk="1" hangingPunct="1"/>
            <a:r>
              <a:rPr lang="en-US" altLang="en-US"/>
              <a:t>Thoracentesis.,</a:t>
            </a:r>
          </a:p>
        </p:txBody>
      </p:sp>
      <p:sp>
        <p:nvSpPr>
          <p:cNvPr id="24579" name="Rectangle 3">
            <a:extLst>
              <a:ext uri="{FF2B5EF4-FFF2-40B4-BE49-F238E27FC236}">
                <a16:creationId xmlns:a16="http://schemas.microsoft.com/office/drawing/2014/main" id="{CDD9B25A-E121-2DFC-2300-BD1D9699D1CC}"/>
              </a:ext>
            </a:extLst>
          </p:cNvPr>
          <p:cNvSpPr>
            <a:spLocks noGrp="1" noChangeArrowheads="1"/>
          </p:cNvSpPr>
          <p:nvPr>
            <p:ph type="body" idx="1"/>
          </p:nvPr>
        </p:nvSpPr>
        <p:spPr/>
        <p:txBody>
          <a:bodyPr/>
          <a:lstStyle/>
          <a:p>
            <a:pPr eaLnBrk="1" hangingPunct="1">
              <a:lnSpc>
                <a:spcPct val="90000"/>
              </a:lnSpc>
              <a:buFontTx/>
              <a:buNone/>
            </a:pPr>
            <a:r>
              <a:rPr lang="en-US" altLang="en-US" i="1"/>
              <a:t>Contraindications</a:t>
            </a:r>
          </a:p>
          <a:p>
            <a:pPr eaLnBrk="1" hangingPunct="1">
              <a:lnSpc>
                <a:spcPct val="90000"/>
              </a:lnSpc>
              <a:buFontTx/>
              <a:buNone/>
            </a:pPr>
            <a:r>
              <a:rPr lang="en-US" altLang="en-US" i="1"/>
              <a:t>		</a:t>
            </a:r>
            <a:r>
              <a:rPr lang="en-US" altLang="en-US"/>
              <a:t>None obsolute.</a:t>
            </a:r>
          </a:p>
          <a:p>
            <a:pPr eaLnBrk="1" hangingPunct="1">
              <a:lnSpc>
                <a:spcPct val="90000"/>
              </a:lnSpc>
              <a:buFontTx/>
              <a:buNone/>
            </a:pPr>
            <a:r>
              <a:rPr lang="en-US" altLang="en-US"/>
              <a:t>		Relative include</a:t>
            </a:r>
          </a:p>
          <a:p>
            <a:pPr lvl="2" eaLnBrk="1" hangingPunct="1">
              <a:lnSpc>
                <a:spcPct val="90000"/>
              </a:lnSpc>
            </a:pPr>
            <a:r>
              <a:rPr lang="en-US" altLang="en-US"/>
              <a:t>Patient on anticoagulation or with bleeding diathesis</a:t>
            </a:r>
          </a:p>
          <a:p>
            <a:pPr lvl="2" eaLnBrk="1" hangingPunct="1">
              <a:lnSpc>
                <a:spcPct val="90000"/>
              </a:lnSpc>
            </a:pPr>
            <a:r>
              <a:rPr lang="en-US" altLang="en-US"/>
              <a:t>Very small volume of fluid.</a:t>
            </a:r>
          </a:p>
          <a:p>
            <a:pPr lvl="2" eaLnBrk="1" hangingPunct="1">
              <a:lnSpc>
                <a:spcPct val="90000"/>
              </a:lnSpc>
            </a:pPr>
            <a:r>
              <a:rPr lang="en-US" altLang="en-US"/>
              <a:t>Patients are mechanical ventilation though not at increased risk for pneumothorax are at high risk for tension pneumothorax or persistent airleak.</a:t>
            </a:r>
          </a:p>
          <a:p>
            <a:pPr lvl="2" eaLnBrk="1" hangingPunct="1">
              <a:lnSpc>
                <a:spcPct val="90000"/>
              </a:lnSpc>
            </a:pPr>
            <a:r>
              <a:rPr lang="en-US" altLang="en-US"/>
              <a:t>Active skin infection at the port of entry.</a:t>
            </a:r>
          </a:p>
          <a:p>
            <a:pPr lvl="2" eaLnBrk="1" hangingPunct="1">
              <a:lnSpc>
                <a:spcPct val="90000"/>
              </a:lnSpc>
            </a:pPr>
            <a:endParaRPr lang="en-US" altLang="en-US"/>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7E9B5E9-AA75-6859-438F-7B3FC3141085}"/>
              </a:ext>
            </a:extLst>
          </p:cNvPr>
          <p:cNvSpPr>
            <a:spLocks noGrp="1" noChangeArrowheads="1"/>
          </p:cNvSpPr>
          <p:nvPr>
            <p:ph type="title"/>
          </p:nvPr>
        </p:nvSpPr>
        <p:spPr/>
        <p:txBody>
          <a:bodyPr/>
          <a:lstStyle/>
          <a:p>
            <a:pPr eaLnBrk="1" hangingPunct="1"/>
            <a:r>
              <a:rPr lang="en-US" altLang="en-US"/>
              <a:t>Thoracentesis.,</a:t>
            </a:r>
          </a:p>
        </p:txBody>
      </p:sp>
      <p:sp>
        <p:nvSpPr>
          <p:cNvPr id="25603" name="Rectangle 3">
            <a:extLst>
              <a:ext uri="{FF2B5EF4-FFF2-40B4-BE49-F238E27FC236}">
                <a16:creationId xmlns:a16="http://schemas.microsoft.com/office/drawing/2014/main" id="{DDAEA556-A53E-1621-C8EF-1B8137B21B4D}"/>
              </a:ext>
            </a:extLst>
          </p:cNvPr>
          <p:cNvSpPr>
            <a:spLocks noGrp="1" noChangeArrowheads="1"/>
          </p:cNvSpPr>
          <p:nvPr>
            <p:ph type="body" idx="1"/>
          </p:nvPr>
        </p:nvSpPr>
        <p:spPr/>
        <p:txBody>
          <a:bodyPr/>
          <a:lstStyle/>
          <a:p>
            <a:pPr eaLnBrk="1" hangingPunct="1">
              <a:lnSpc>
                <a:spcPct val="90000"/>
              </a:lnSpc>
            </a:pPr>
            <a:r>
              <a:rPr lang="en-US" altLang="en-US" sz="2800"/>
              <a:t>Procedure.</a:t>
            </a:r>
          </a:p>
          <a:p>
            <a:pPr eaLnBrk="1" hangingPunct="1">
              <a:lnSpc>
                <a:spcPct val="90000"/>
              </a:lnSpc>
            </a:pPr>
            <a:r>
              <a:rPr lang="en-US" altLang="en-US" sz="2800"/>
              <a:t>Post procedure CXR</a:t>
            </a:r>
          </a:p>
          <a:p>
            <a:pPr eaLnBrk="1" hangingPunct="1">
              <a:lnSpc>
                <a:spcPct val="90000"/>
              </a:lnSpc>
              <a:buFontTx/>
              <a:buNone/>
            </a:pPr>
            <a:r>
              <a:rPr lang="en-US" altLang="en-US" sz="2800"/>
              <a:t>	</a:t>
            </a:r>
            <a:r>
              <a:rPr lang="en-US" altLang="en-US" sz="2800" i="1"/>
              <a:t>Indicated only if air is obtained during the procedure or if cough, pain or dyspnea develops.</a:t>
            </a:r>
          </a:p>
          <a:p>
            <a:pPr eaLnBrk="1" hangingPunct="1">
              <a:lnSpc>
                <a:spcPct val="90000"/>
              </a:lnSpc>
            </a:pPr>
            <a:r>
              <a:rPr lang="en-US" altLang="en-US" sz="2800"/>
              <a:t>Complications. </a:t>
            </a:r>
            <a:r>
              <a:rPr lang="en-US" altLang="en-US" sz="2800">
                <a:cs typeface="Arial" panose="020B0604020202020204" pitchFamily="34" charset="0"/>
              </a:rPr>
              <a:t>pain, bleeding (hematoma, hemothorax, or hemoperitoneum), pneumothorax, empyema, soft tissue infection, spleen or liver puncture, vasovagal events, seeding the needle tract with tumor, and adverse reactions to lidocaine or topical antiseptic solutions,retained intrapleural catheter fragments.</a:t>
            </a:r>
            <a:endParaRPr lang="en-US" altLang="en-US" sz="2800"/>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2CB12C-D434-300F-1AAA-E81FC804DDFF}"/>
              </a:ext>
            </a:extLst>
          </p:cNvPr>
          <p:cNvSpPr>
            <a:spLocks noGrp="1" noChangeArrowheads="1"/>
          </p:cNvSpPr>
          <p:nvPr>
            <p:ph type="title"/>
          </p:nvPr>
        </p:nvSpPr>
        <p:spPr/>
        <p:txBody>
          <a:bodyPr/>
          <a:lstStyle/>
          <a:p>
            <a:pPr eaLnBrk="1" hangingPunct="1"/>
            <a:r>
              <a:rPr lang="en-US" altLang="en-US"/>
              <a:t>Appearance of the fluid.</a:t>
            </a:r>
          </a:p>
        </p:txBody>
      </p:sp>
      <p:sp>
        <p:nvSpPr>
          <p:cNvPr id="26627" name="Rectangle 3">
            <a:extLst>
              <a:ext uri="{FF2B5EF4-FFF2-40B4-BE49-F238E27FC236}">
                <a16:creationId xmlns:a16="http://schemas.microsoft.com/office/drawing/2014/main" id="{C45FE44B-3056-77C5-351D-799CC3717986}"/>
              </a:ext>
            </a:extLst>
          </p:cNvPr>
          <p:cNvSpPr>
            <a:spLocks noGrp="1" noChangeArrowheads="1"/>
          </p:cNvSpPr>
          <p:nvPr>
            <p:ph type="body" idx="1"/>
          </p:nvPr>
        </p:nvSpPr>
        <p:spPr/>
        <p:txBody>
          <a:bodyPr/>
          <a:lstStyle/>
          <a:p>
            <a:pPr eaLnBrk="1" hangingPunct="1"/>
            <a:r>
              <a:rPr lang="en-US" altLang="en-US"/>
              <a:t>Bloody- Cancer, PE, Trauma, Pneumonia  in that order</a:t>
            </a:r>
          </a:p>
          <a:p>
            <a:pPr eaLnBrk="1" hangingPunct="1"/>
            <a:r>
              <a:rPr lang="en-US" altLang="en-US"/>
              <a:t>Turbid- either due to cells or debris or a high lipid level.</a:t>
            </a:r>
          </a:p>
          <a:p>
            <a:pPr eaLnBrk="1" hangingPunct="1"/>
            <a:r>
              <a:rPr lang="en-US" altLang="en-US"/>
              <a:t>Putrid odour- Anaerobic infection.</a:t>
            </a:r>
          </a:p>
          <a:p>
            <a:pPr eaLnBrk="1" hangingPunct="1"/>
            <a:r>
              <a:rPr lang="en-US" altLang="en-US"/>
              <a:t>Ammonia odour- urinothorax      </a:t>
            </a:r>
          </a:p>
          <a:p>
            <a:pPr eaLnBrk="1" hangingPunct="1"/>
            <a:endParaRPr lang="en-US" altLang="en-US"/>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5F42F97-E9CD-8D9E-8A8A-0B651FD2217A}"/>
              </a:ext>
            </a:extLst>
          </p:cNvPr>
          <p:cNvSpPr>
            <a:spLocks noGrp="1" noChangeArrowheads="1"/>
          </p:cNvSpPr>
          <p:nvPr>
            <p:ph type="title"/>
          </p:nvPr>
        </p:nvSpPr>
        <p:spPr/>
        <p:txBody>
          <a:bodyPr/>
          <a:lstStyle/>
          <a:p>
            <a:pPr eaLnBrk="1" hangingPunct="1"/>
            <a:r>
              <a:rPr lang="en-US" altLang="en-US"/>
              <a:t>Further work up based on…</a:t>
            </a:r>
          </a:p>
        </p:txBody>
      </p:sp>
      <p:sp>
        <p:nvSpPr>
          <p:cNvPr id="27651" name="Rectangle 3">
            <a:extLst>
              <a:ext uri="{FF2B5EF4-FFF2-40B4-BE49-F238E27FC236}">
                <a16:creationId xmlns:a16="http://schemas.microsoft.com/office/drawing/2014/main" id="{ADDB4BFB-EBEE-3BC6-587C-B05B023F3833}"/>
              </a:ext>
            </a:extLst>
          </p:cNvPr>
          <p:cNvSpPr>
            <a:spLocks noGrp="1" noChangeArrowheads="1"/>
          </p:cNvSpPr>
          <p:nvPr>
            <p:ph type="body" idx="1"/>
          </p:nvPr>
        </p:nvSpPr>
        <p:spPr/>
        <p:txBody>
          <a:bodyPr/>
          <a:lstStyle/>
          <a:p>
            <a:pPr eaLnBrk="1" hangingPunct="1">
              <a:lnSpc>
                <a:spcPct val="90000"/>
              </a:lnSpc>
            </a:pPr>
            <a:r>
              <a:rPr lang="en-US" altLang="en-US" sz="2800"/>
              <a:t>The appearance</a:t>
            </a:r>
          </a:p>
          <a:p>
            <a:pPr eaLnBrk="1" hangingPunct="1">
              <a:lnSpc>
                <a:spcPct val="90000"/>
              </a:lnSpc>
            </a:pPr>
            <a:r>
              <a:rPr lang="en-US" altLang="en-US" sz="2800"/>
              <a:t>Bloody – Hematocrit compared to the blood</a:t>
            </a:r>
          </a:p>
          <a:p>
            <a:pPr lvl="1" eaLnBrk="1" hangingPunct="1">
              <a:lnSpc>
                <a:spcPct val="90000"/>
              </a:lnSpc>
            </a:pPr>
            <a:r>
              <a:rPr lang="en-US" altLang="en-US" sz="2400"/>
              <a:t>&lt;1% is nonsignificant</a:t>
            </a:r>
          </a:p>
          <a:p>
            <a:pPr lvl="1" eaLnBrk="1" hangingPunct="1">
              <a:lnSpc>
                <a:spcPct val="90000"/>
              </a:lnSpc>
            </a:pPr>
            <a:r>
              <a:rPr lang="en-US" altLang="en-US" sz="2400"/>
              <a:t>1-20% indicates either cancer, PE or trauma</a:t>
            </a:r>
          </a:p>
          <a:p>
            <a:pPr lvl="1" eaLnBrk="1" hangingPunct="1">
              <a:lnSpc>
                <a:spcPct val="90000"/>
              </a:lnSpc>
            </a:pPr>
            <a:r>
              <a:rPr lang="en-US" altLang="en-US" sz="2400"/>
              <a:t>&gt;50% indicates hemothorax.</a:t>
            </a:r>
          </a:p>
          <a:p>
            <a:pPr eaLnBrk="1" hangingPunct="1">
              <a:lnSpc>
                <a:spcPct val="90000"/>
              </a:lnSpc>
            </a:pPr>
            <a:r>
              <a:rPr lang="en-US" altLang="en-US" sz="2800"/>
              <a:t>Cloudy or Turbid – Centrifugation </a:t>
            </a:r>
          </a:p>
          <a:p>
            <a:pPr lvl="1" eaLnBrk="1" hangingPunct="1">
              <a:lnSpc>
                <a:spcPct val="90000"/>
              </a:lnSpc>
            </a:pPr>
            <a:r>
              <a:rPr lang="en-US" altLang="en-US" sz="2400"/>
              <a:t>Turbid supernatant indicates high lipid levels</a:t>
            </a:r>
          </a:p>
          <a:p>
            <a:pPr lvl="1" eaLnBrk="1" hangingPunct="1">
              <a:lnSpc>
                <a:spcPct val="90000"/>
              </a:lnSpc>
            </a:pPr>
            <a:r>
              <a:rPr lang="en-US" altLang="en-US" sz="2400"/>
              <a:t>Check TG - &gt;110mg/dl – chylothorax</a:t>
            </a:r>
          </a:p>
          <a:p>
            <a:pPr lvl="1" eaLnBrk="1" hangingPunct="1">
              <a:lnSpc>
                <a:spcPct val="90000"/>
              </a:lnSpc>
            </a:pPr>
            <a:r>
              <a:rPr lang="en-US" altLang="en-US" sz="2400"/>
              <a:t>If TG&gt;50mg/dl and cholesterol&gt;250 - pseudochylothorax</a:t>
            </a:r>
          </a:p>
          <a:p>
            <a:pPr eaLnBrk="1" hangingPunct="1">
              <a:lnSpc>
                <a:spcPct val="90000"/>
              </a:lnSpc>
            </a:pPr>
            <a:r>
              <a:rPr lang="en-US" altLang="en-US" sz="2800"/>
              <a:t>Putrid odour – Stain and Culture </a:t>
            </a:r>
          </a:p>
          <a:p>
            <a:pPr lvl="1" eaLnBrk="1" hangingPunct="1">
              <a:lnSpc>
                <a:spcPct val="90000"/>
              </a:lnSpc>
            </a:pPr>
            <a:endParaRPr lang="en-US" altLang="en-US" sz="2400"/>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30D54CC-1CDC-1B32-E466-C4C099050B0A}"/>
              </a:ext>
            </a:extLst>
          </p:cNvPr>
          <p:cNvSpPr>
            <a:spLocks noGrp="1" noChangeArrowheads="1"/>
          </p:cNvSpPr>
          <p:nvPr>
            <p:ph type="title"/>
          </p:nvPr>
        </p:nvSpPr>
        <p:spPr/>
        <p:txBody>
          <a:bodyPr/>
          <a:lstStyle/>
          <a:p>
            <a:pPr eaLnBrk="1" hangingPunct="1"/>
            <a:r>
              <a:rPr lang="en-US" altLang="en-US"/>
              <a:t>Further work up based on…</a:t>
            </a:r>
          </a:p>
        </p:txBody>
      </p:sp>
      <p:sp>
        <p:nvSpPr>
          <p:cNvPr id="28675" name="Rectangle 3">
            <a:extLst>
              <a:ext uri="{FF2B5EF4-FFF2-40B4-BE49-F238E27FC236}">
                <a16:creationId xmlns:a16="http://schemas.microsoft.com/office/drawing/2014/main" id="{D9B5D469-074F-D274-F424-02D3FA8F2C06}"/>
              </a:ext>
            </a:extLst>
          </p:cNvPr>
          <p:cNvSpPr>
            <a:spLocks noGrp="1" noChangeArrowheads="1"/>
          </p:cNvSpPr>
          <p:nvPr>
            <p:ph type="body" idx="1"/>
          </p:nvPr>
        </p:nvSpPr>
        <p:spPr/>
        <p:txBody>
          <a:bodyPr/>
          <a:lstStyle/>
          <a:p>
            <a:pPr eaLnBrk="1" hangingPunct="1"/>
            <a:r>
              <a:rPr lang="en-US" altLang="en-US" sz="2800"/>
              <a:t>Exudate or transudate.</a:t>
            </a:r>
          </a:p>
          <a:p>
            <a:pPr eaLnBrk="1" hangingPunct="1"/>
            <a:r>
              <a:rPr lang="en-US" altLang="en-US" sz="2800"/>
              <a:t>If transudative, rule out a diagnosis of congestive</a:t>
            </a:r>
            <a:r>
              <a:rPr lang="en-US" altLang="en-US" sz="2800" baseline="30000"/>
              <a:t> </a:t>
            </a:r>
            <a:r>
              <a:rPr lang="en-US" altLang="en-US" sz="2800"/>
              <a:t>heart failure, cirrhosis, or pulmonary embolism.</a:t>
            </a:r>
            <a:r>
              <a:rPr lang="en-US" altLang="en-US" sz="2800" baseline="30000"/>
              <a:t> </a:t>
            </a:r>
            <a:endParaRPr lang="en-US" altLang="en-US" sz="2800"/>
          </a:p>
          <a:p>
            <a:pPr eaLnBrk="1" hangingPunct="1"/>
            <a:r>
              <a:rPr lang="en-US" altLang="en-US" sz="2800"/>
              <a:t>If exudative send for total</a:t>
            </a:r>
            <a:r>
              <a:rPr lang="en-US" altLang="en-US" sz="2800" baseline="30000"/>
              <a:t> </a:t>
            </a:r>
            <a:r>
              <a:rPr lang="en-US" altLang="en-US" sz="2800"/>
              <a:t>and differential cell counts, smears and cultures for organisms,</a:t>
            </a:r>
            <a:r>
              <a:rPr lang="en-US" altLang="en-US" sz="2800" baseline="30000"/>
              <a:t> </a:t>
            </a:r>
            <a:r>
              <a:rPr lang="en-US" altLang="en-US" sz="2800"/>
              <a:t>measurement of glucose and lactate dehydrogenase levels, cytologic</a:t>
            </a:r>
            <a:r>
              <a:rPr lang="en-US" altLang="en-US" sz="2800" baseline="30000"/>
              <a:t> </a:t>
            </a:r>
            <a:r>
              <a:rPr lang="en-US" altLang="en-US" sz="2800"/>
              <a:t>analysis, and testing for a pleural-fluid marker of tuberculosis.</a:t>
            </a:r>
          </a:p>
          <a:p>
            <a:pPr eaLnBrk="1" hangingPunct="1"/>
            <a:endParaRPr lang="en-US" altLang="en-US" sz="280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6ED5A4F-3BA3-6999-FA41-1995F7565702}"/>
              </a:ext>
            </a:extLst>
          </p:cNvPr>
          <p:cNvSpPr>
            <a:spLocks noGrp="1" noChangeArrowheads="1"/>
          </p:cNvSpPr>
          <p:nvPr>
            <p:ph type="title"/>
          </p:nvPr>
        </p:nvSpPr>
        <p:spPr/>
        <p:txBody>
          <a:bodyPr/>
          <a:lstStyle/>
          <a:p>
            <a:pPr eaLnBrk="1" hangingPunct="1"/>
            <a:r>
              <a:rPr lang="en-US" altLang="en-US" sz="3600"/>
              <a:t>Total and Differential Cell Counts</a:t>
            </a:r>
          </a:p>
        </p:txBody>
      </p:sp>
      <p:sp>
        <p:nvSpPr>
          <p:cNvPr id="29699" name="Rectangle 3">
            <a:extLst>
              <a:ext uri="{FF2B5EF4-FFF2-40B4-BE49-F238E27FC236}">
                <a16:creationId xmlns:a16="http://schemas.microsoft.com/office/drawing/2014/main" id="{9D8AC29C-D34F-D08F-B69C-D132EE0B27D4}"/>
              </a:ext>
            </a:extLst>
          </p:cNvPr>
          <p:cNvSpPr>
            <a:spLocks noGrp="1" noChangeArrowheads="1"/>
          </p:cNvSpPr>
          <p:nvPr>
            <p:ph type="body" idx="1"/>
          </p:nvPr>
        </p:nvSpPr>
        <p:spPr/>
        <p:txBody>
          <a:bodyPr/>
          <a:lstStyle/>
          <a:p>
            <a:pPr lvl="1" eaLnBrk="1" hangingPunct="1">
              <a:buFontTx/>
              <a:buChar char="•"/>
            </a:pPr>
            <a:r>
              <a:rPr lang="en-US" altLang="en-US"/>
              <a:t>Predominance of neutrophils in the fluid &gt;50% indicates that an acute process is</a:t>
            </a:r>
            <a:r>
              <a:rPr lang="en-US" altLang="en-US" baseline="30000"/>
              <a:t> </a:t>
            </a:r>
            <a:r>
              <a:rPr lang="en-US" altLang="en-US"/>
              <a:t>affecting the pleura.</a:t>
            </a:r>
          </a:p>
          <a:p>
            <a:pPr lvl="1" eaLnBrk="1" hangingPunct="1">
              <a:buFontTx/>
              <a:buNone/>
            </a:pPr>
            <a:r>
              <a:rPr lang="en-US" altLang="en-US"/>
              <a:t>	</a:t>
            </a:r>
            <a:r>
              <a:rPr lang="en-US" altLang="en-US" i="1"/>
              <a:t>Common causes include</a:t>
            </a:r>
          </a:p>
          <a:p>
            <a:pPr lvl="1" eaLnBrk="1" hangingPunct="1"/>
            <a:r>
              <a:rPr lang="en-US" altLang="en-US"/>
              <a:t>parapneumonic effusions (81 percent), </a:t>
            </a:r>
          </a:p>
          <a:p>
            <a:pPr lvl="1" eaLnBrk="1" hangingPunct="1"/>
            <a:r>
              <a:rPr lang="en-US" altLang="en-US"/>
              <a:t>effusions secondary to pulmonary</a:t>
            </a:r>
            <a:r>
              <a:rPr lang="en-US" altLang="en-US" baseline="30000"/>
              <a:t> </a:t>
            </a:r>
            <a:r>
              <a:rPr lang="en-US" altLang="en-US"/>
              <a:t>embolus (80 percent), and </a:t>
            </a:r>
          </a:p>
          <a:p>
            <a:pPr lvl="1" eaLnBrk="1" hangingPunct="1"/>
            <a:r>
              <a:rPr lang="en-US" altLang="en-US"/>
              <a:t>those secondary to pancreatitis(80 percent).</a:t>
            </a:r>
          </a:p>
          <a:p>
            <a:pPr eaLnBrk="1" hangingPunct="1"/>
            <a:endParaRPr lang="en-US" altLang="en-US"/>
          </a:p>
          <a:p>
            <a:pPr eaLnBrk="1" hangingPunct="1"/>
            <a:endParaRPr lang="en-US" altLang="en-US"/>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EA468C9-83C2-9981-9CB3-7104B5703AC6}"/>
              </a:ext>
            </a:extLst>
          </p:cNvPr>
          <p:cNvSpPr>
            <a:spLocks noGrp="1" noChangeArrowheads="1"/>
          </p:cNvSpPr>
          <p:nvPr>
            <p:ph type="title"/>
          </p:nvPr>
        </p:nvSpPr>
        <p:spPr/>
        <p:txBody>
          <a:bodyPr/>
          <a:lstStyle/>
          <a:p>
            <a:pPr eaLnBrk="1" hangingPunct="1"/>
            <a:r>
              <a:rPr lang="en-US" altLang="en-US" sz="3600"/>
              <a:t>Total and Differential Cell Counts</a:t>
            </a:r>
          </a:p>
        </p:txBody>
      </p:sp>
      <p:sp>
        <p:nvSpPr>
          <p:cNvPr id="30723" name="Rectangle 3">
            <a:extLst>
              <a:ext uri="{FF2B5EF4-FFF2-40B4-BE49-F238E27FC236}">
                <a16:creationId xmlns:a16="http://schemas.microsoft.com/office/drawing/2014/main" id="{CF59F08A-11A8-CF83-7A84-CD14DF84B5CB}"/>
              </a:ext>
            </a:extLst>
          </p:cNvPr>
          <p:cNvSpPr>
            <a:spLocks noGrp="1" noChangeArrowheads="1"/>
          </p:cNvSpPr>
          <p:nvPr>
            <p:ph type="body" idx="1"/>
          </p:nvPr>
        </p:nvSpPr>
        <p:spPr/>
        <p:txBody>
          <a:bodyPr/>
          <a:lstStyle/>
          <a:p>
            <a:pPr eaLnBrk="1" hangingPunct="1">
              <a:lnSpc>
                <a:spcPct val="90000"/>
              </a:lnSpc>
            </a:pPr>
            <a:r>
              <a:rPr lang="en-US" altLang="en-US" sz="2800"/>
              <a:t>Mononuclear cells like small lymphocytes &gt;50% indicates a chronic process.</a:t>
            </a:r>
            <a:r>
              <a:rPr lang="en-US" altLang="en-US" sz="2800" baseline="30000"/>
              <a:t> </a:t>
            </a:r>
            <a:endParaRPr lang="en-US" altLang="en-US" sz="2800"/>
          </a:p>
          <a:p>
            <a:pPr lvl="1" eaLnBrk="1" hangingPunct="1">
              <a:lnSpc>
                <a:spcPct val="90000"/>
              </a:lnSpc>
            </a:pPr>
            <a:r>
              <a:rPr lang="en-US" altLang="en-US" sz="2400"/>
              <a:t>cancer or tuberculous pleuritis, </a:t>
            </a:r>
          </a:p>
          <a:p>
            <a:pPr lvl="1" eaLnBrk="1" hangingPunct="1">
              <a:lnSpc>
                <a:spcPct val="90000"/>
              </a:lnSpc>
            </a:pPr>
            <a:r>
              <a:rPr lang="en-US" altLang="en-US" sz="2400"/>
              <a:t>effusions after coronary-artery</a:t>
            </a:r>
            <a:r>
              <a:rPr lang="en-US" altLang="en-US" sz="2400" baseline="30000"/>
              <a:t> </a:t>
            </a:r>
            <a:r>
              <a:rPr lang="en-US" altLang="en-US" sz="2400"/>
              <a:t>bypass surgery.</a:t>
            </a:r>
          </a:p>
          <a:p>
            <a:pPr eaLnBrk="1" hangingPunct="1">
              <a:lnSpc>
                <a:spcPct val="90000"/>
              </a:lnSpc>
            </a:pPr>
            <a:r>
              <a:rPr lang="en-US" altLang="en-US" sz="2800"/>
              <a:t>Pleural-fluid eosinophilia &gt;10%</a:t>
            </a:r>
          </a:p>
          <a:p>
            <a:pPr lvl="1" eaLnBrk="1" hangingPunct="1">
              <a:lnSpc>
                <a:spcPct val="90000"/>
              </a:lnSpc>
            </a:pPr>
            <a:r>
              <a:rPr lang="en-US" altLang="en-US" sz="2400"/>
              <a:t>caused in about two thirds of cases by blood or air in the pleural space.</a:t>
            </a:r>
            <a:r>
              <a:rPr lang="en-US" altLang="en-US" sz="2400" baseline="30000"/>
              <a:t> </a:t>
            </a:r>
          </a:p>
          <a:p>
            <a:pPr lvl="1" eaLnBrk="1" hangingPunct="1">
              <a:lnSpc>
                <a:spcPct val="90000"/>
              </a:lnSpc>
            </a:pPr>
            <a:r>
              <a:rPr lang="en-US" altLang="en-US" sz="2400"/>
              <a:t>uncommon in cancer or tuberculosis, unless the patient has undergone</a:t>
            </a:r>
            <a:r>
              <a:rPr lang="en-US" altLang="en-US" sz="2400" baseline="30000"/>
              <a:t> </a:t>
            </a:r>
            <a:r>
              <a:rPr lang="en-US" altLang="en-US" sz="2400"/>
              <a:t>repeated thoracenteses</a:t>
            </a:r>
          </a:p>
          <a:p>
            <a:pPr lvl="1" eaLnBrk="1" hangingPunct="1">
              <a:lnSpc>
                <a:spcPct val="90000"/>
              </a:lnSpc>
            </a:pPr>
            <a:r>
              <a:rPr lang="en-US" altLang="en-US" sz="2400"/>
              <a:t>Unusual causes include reactions to drugs (dantrolene, bromocriptine,</a:t>
            </a:r>
            <a:r>
              <a:rPr lang="en-US" altLang="en-US" sz="2400" baseline="30000"/>
              <a:t> </a:t>
            </a:r>
            <a:r>
              <a:rPr lang="en-US" altLang="en-US" sz="2400"/>
              <a:t>or nitrofurantoin), exposure to asbestos, paragonimiasis, and</a:t>
            </a:r>
            <a:r>
              <a:rPr lang="en-US" altLang="en-US" sz="2400" baseline="30000"/>
              <a:t> </a:t>
            </a:r>
            <a:r>
              <a:rPr lang="en-US" altLang="en-US" sz="2400"/>
              <a:t>the Churg–Strauss syndrome.</a:t>
            </a:r>
          </a:p>
        </p:txBody>
      </p:sp>
    </p:spTree>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05276D7-EFE6-9827-7D30-42B827390075}"/>
              </a:ext>
            </a:extLst>
          </p:cNvPr>
          <p:cNvSpPr>
            <a:spLocks noGrp="1" noChangeArrowheads="1"/>
          </p:cNvSpPr>
          <p:nvPr>
            <p:ph type="title"/>
          </p:nvPr>
        </p:nvSpPr>
        <p:spPr/>
        <p:txBody>
          <a:bodyPr/>
          <a:lstStyle/>
          <a:p>
            <a:pPr eaLnBrk="1" hangingPunct="1"/>
            <a:r>
              <a:rPr lang="en-US" altLang="en-US" sz="4000"/>
              <a:t>Smears and Cultures</a:t>
            </a:r>
          </a:p>
        </p:txBody>
      </p:sp>
      <p:sp>
        <p:nvSpPr>
          <p:cNvPr id="31747" name="Rectangle 3">
            <a:extLst>
              <a:ext uri="{FF2B5EF4-FFF2-40B4-BE49-F238E27FC236}">
                <a16:creationId xmlns:a16="http://schemas.microsoft.com/office/drawing/2014/main" id="{5447FD27-504E-7615-8F49-1B1B4527A862}"/>
              </a:ext>
            </a:extLst>
          </p:cNvPr>
          <p:cNvSpPr>
            <a:spLocks noGrp="1" noChangeArrowheads="1"/>
          </p:cNvSpPr>
          <p:nvPr>
            <p:ph type="body" idx="1"/>
          </p:nvPr>
        </p:nvSpPr>
        <p:spPr/>
        <p:txBody>
          <a:bodyPr/>
          <a:lstStyle/>
          <a:p>
            <a:pPr eaLnBrk="1" hangingPunct="1">
              <a:lnSpc>
                <a:spcPct val="90000"/>
              </a:lnSpc>
            </a:pPr>
            <a:r>
              <a:rPr lang="en-US" altLang="en-US" sz="2800"/>
              <a:t>Gram's staining and culture for both aerobic and anaerobic bacteria</a:t>
            </a:r>
            <a:r>
              <a:rPr lang="en-US" altLang="en-US" sz="2800" baseline="30000"/>
              <a:t> </a:t>
            </a:r>
          </a:p>
          <a:p>
            <a:pPr eaLnBrk="1" hangingPunct="1">
              <a:lnSpc>
                <a:spcPct val="90000"/>
              </a:lnSpc>
            </a:pPr>
            <a:r>
              <a:rPr lang="en-US" altLang="en-US" sz="2800"/>
              <a:t>Yield is increased if blood-culture bottles are inoculated at the</a:t>
            </a:r>
            <a:r>
              <a:rPr lang="en-US" altLang="en-US" sz="2800" baseline="30000"/>
              <a:t> </a:t>
            </a:r>
            <a:r>
              <a:rPr lang="en-US" altLang="en-US" sz="2800"/>
              <a:t>bedside.</a:t>
            </a:r>
          </a:p>
          <a:p>
            <a:pPr eaLnBrk="1" hangingPunct="1">
              <a:lnSpc>
                <a:spcPct val="90000"/>
              </a:lnSpc>
            </a:pPr>
            <a:r>
              <a:rPr lang="en-US" altLang="en-US" sz="2800"/>
              <a:t>If mycobacterial or fungal infection is suspected (&gt;50% lymphs or a chronic febrile illness) -cultures for these organisms are indicated. </a:t>
            </a:r>
          </a:p>
          <a:p>
            <a:pPr eaLnBrk="1" hangingPunct="1">
              <a:lnSpc>
                <a:spcPct val="90000"/>
              </a:lnSpc>
            </a:pPr>
            <a:r>
              <a:rPr lang="en-US" altLang="en-US" sz="2800"/>
              <a:t>Smears may reveal fungi, but smears for mycobacteria are rarely</a:t>
            </a:r>
            <a:r>
              <a:rPr lang="en-US" altLang="en-US" sz="2800" baseline="30000"/>
              <a:t> </a:t>
            </a:r>
            <a:r>
              <a:rPr lang="en-US" altLang="en-US" sz="2800"/>
              <a:t>positive unless the patient has a tuberculous empyema or the</a:t>
            </a:r>
            <a:r>
              <a:rPr lang="en-US" altLang="en-US" sz="2800" baseline="30000"/>
              <a:t> </a:t>
            </a:r>
            <a:r>
              <a:rPr lang="en-US" altLang="en-US" sz="2800"/>
              <a:t>acquired immunodeficiency syndrome.</a:t>
            </a: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D9C07A3-195E-0F2C-3A48-62822997B3EF}"/>
              </a:ext>
            </a:extLst>
          </p:cNvPr>
          <p:cNvSpPr>
            <a:spLocks noGrp="1" noChangeArrowheads="1"/>
          </p:cNvSpPr>
          <p:nvPr>
            <p:ph type="title"/>
          </p:nvPr>
        </p:nvSpPr>
        <p:spPr/>
        <p:txBody>
          <a:bodyPr/>
          <a:lstStyle/>
          <a:p>
            <a:pPr eaLnBrk="1" hangingPunct="1"/>
            <a:r>
              <a:rPr lang="en-US" altLang="en-US"/>
              <a:t>Exudates Vs transudates</a:t>
            </a:r>
          </a:p>
        </p:txBody>
      </p:sp>
      <p:sp>
        <p:nvSpPr>
          <p:cNvPr id="5123" name="Rectangle 3">
            <a:extLst>
              <a:ext uri="{FF2B5EF4-FFF2-40B4-BE49-F238E27FC236}">
                <a16:creationId xmlns:a16="http://schemas.microsoft.com/office/drawing/2014/main" id="{8ADAC4AD-3C1F-1385-B415-25B7D824E236}"/>
              </a:ext>
            </a:extLst>
          </p:cNvPr>
          <p:cNvSpPr>
            <a:spLocks noGrp="1" noChangeArrowheads="1"/>
          </p:cNvSpPr>
          <p:nvPr>
            <p:ph type="body" idx="1"/>
          </p:nvPr>
        </p:nvSpPr>
        <p:spPr/>
        <p:txBody>
          <a:bodyPr/>
          <a:lstStyle/>
          <a:p>
            <a:pPr marL="609600" indent="-609600" eaLnBrk="1" hangingPunct="1">
              <a:lnSpc>
                <a:spcPct val="90000"/>
              </a:lnSpc>
              <a:buFont typeface="Wingdings" panose="05000000000000000000" pitchFamily="2" charset="2"/>
              <a:buNone/>
            </a:pPr>
            <a:r>
              <a:rPr lang="en-US" altLang="en-US" i="1"/>
              <a:t>Light’s criteria</a:t>
            </a:r>
          </a:p>
          <a:p>
            <a:pPr marL="609600" indent="-609600" eaLnBrk="1" hangingPunct="1">
              <a:lnSpc>
                <a:spcPct val="90000"/>
              </a:lnSpc>
            </a:pPr>
            <a:r>
              <a:rPr lang="en-US" altLang="en-US"/>
              <a:t>Pleural fluid protein/serum protein &gt;0.5</a:t>
            </a:r>
          </a:p>
          <a:p>
            <a:pPr marL="609600" indent="-609600" eaLnBrk="1" hangingPunct="1">
              <a:lnSpc>
                <a:spcPct val="90000"/>
              </a:lnSpc>
            </a:pPr>
            <a:r>
              <a:rPr lang="en-US" altLang="en-US"/>
              <a:t>Pleural fluid LDH/serum LDH &gt;0.6</a:t>
            </a:r>
          </a:p>
          <a:p>
            <a:pPr marL="609600" indent="-609600" eaLnBrk="1" hangingPunct="1">
              <a:lnSpc>
                <a:spcPct val="90000"/>
              </a:lnSpc>
            </a:pPr>
            <a:r>
              <a:rPr lang="en-US" altLang="en-US"/>
              <a:t>Pleural fluid LDH more than two-thirds normal upper limit for serum</a:t>
            </a:r>
          </a:p>
          <a:p>
            <a:pPr marL="609600" indent="-609600" eaLnBrk="1" hangingPunct="1">
              <a:lnSpc>
                <a:spcPct val="90000"/>
              </a:lnSpc>
              <a:buFont typeface="Wingdings" panose="05000000000000000000" pitchFamily="2" charset="2"/>
              <a:buNone/>
            </a:pPr>
            <a:r>
              <a:rPr lang="en-US" altLang="en-US" sz="2800" i="1"/>
              <a:t>Pleural fluid cholesterol &gt;60mg/dl</a:t>
            </a:r>
          </a:p>
          <a:p>
            <a:pPr marL="609600" indent="-609600" eaLnBrk="1" hangingPunct="1">
              <a:lnSpc>
                <a:spcPct val="90000"/>
              </a:lnSpc>
              <a:buFont typeface="Wingdings" panose="05000000000000000000" pitchFamily="2" charset="2"/>
              <a:buNone/>
            </a:pPr>
            <a:r>
              <a:rPr lang="en-US" altLang="en-US" sz="2800" i="1"/>
              <a:t>Serum albumin and pleural fluid albumin  &lt;/= 1.2 mg/dl</a:t>
            </a:r>
          </a:p>
          <a:p>
            <a:pPr marL="609600" indent="-609600" eaLnBrk="1" hangingPunct="1">
              <a:lnSpc>
                <a:spcPct val="90000"/>
              </a:lnSpc>
            </a:pPr>
            <a:endParaRPr lang="en-US" altLang="en-US"/>
          </a:p>
        </p:txBody>
      </p:sp>
    </p:spTree>
  </p:cSld>
  <p:clrMapOvr>
    <a:masterClrMapping/>
  </p:clrMapOvr>
  <p:transition>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089613E-3703-18DE-1EF2-45FA17C18CA5}"/>
              </a:ext>
            </a:extLst>
          </p:cNvPr>
          <p:cNvSpPr>
            <a:spLocks noGrp="1" noChangeArrowheads="1"/>
          </p:cNvSpPr>
          <p:nvPr>
            <p:ph type="title"/>
          </p:nvPr>
        </p:nvSpPr>
        <p:spPr/>
        <p:txBody>
          <a:bodyPr/>
          <a:lstStyle/>
          <a:p>
            <a:pPr eaLnBrk="1" hangingPunct="1"/>
            <a:r>
              <a:rPr lang="en-US" altLang="en-US" sz="4000"/>
              <a:t>Glucose Level</a:t>
            </a:r>
            <a:endParaRPr lang="en-US" altLang="en-US"/>
          </a:p>
        </p:txBody>
      </p:sp>
      <p:sp>
        <p:nvSpPr>
          <p:cNvPr id="32771" name="Rectangle 3">
            <a:extLst>
              <a:ext uri="{FF2B5EF4-FFF2-40B4-BE49-F238E27FC236}">
                <a16:creationId xmlns:a16="http://schemas.microsoft.com/office/drawing/2014/main" id="{13A57B0B-874F-FE7B-BC16-F7D93B82D728}"/>
              </a:ext>
            </a:extLst>
          </p:cNvPr>
          <p:cNvSpPr>
            <a:spLocks noGrp="1" noChangeArrowheads="1"/>
          </p:cNvSpPr>
          <p:nvPr>
            <p:ph type="body" idx="1"/>
          </p:nvPr>
        </p:nvSpPr>
        <p:spPr/>
        <p:txBody>
          <a:bodyPr/>
          <a:lstStyle/>
          <a:p>
            <a:pPr lvl="1" eaLnBrk="1" hangingPunct="1"/>
            <a:r>
              <a:rPr lang="en-US" altLang="en-US"/>
              <a:t>low glucose concentration (&lt; 60 mg per dl) indicates a complicated parapneumonic or a malignant effusion.</a:t>
            </a:r>
          </a:p>
          <a:p>
            <a:pPr lvl="1" eaLnBrk="1" hangingPunct="1"/>
            <a:r>
              <a:rPr lang="en-US" altLang="en-US" baseline="30000"/>
              <a:t> 	</a:t>
            </a:r>
            <a:r>
              <a:rPr lang="en-US" altLang="en-US"/>
              <a:t>less common are hemothorax,</a:t>
            </a:r>
            <a:r>
              <a:rPr lang="en-US" altLang="en-US" baseline="30000"/>
              <a:t> </a:t>
            </a:r>
            <a:r>
              <a:rPr lang="en-US" altLang="en-US"/>
              <a:t>tuberculosis, rheumatoid pleuritis, </a:t>
            </a:r>
          </a:p>
          <a:p>
            <a:pPr lvl="1" eaLnBrk="1" hangingPunct="1"/>
            <a:r>
              <a:rPr lang="en-US" altLang="en-US"/>
              <a:t>more rarely, Churg–Strauss</a:t>
            </a:r>
            <a:r>
              <a:rPr lang="en-US" altLang="en-US" baseline="30000"/>
              <a:t> </a:t>
            </a:r>
            <a:r>
              <a:rPr lang="en-US" altLang="en-US"/>
              <a:t>syndrome, paragonimiasis, and lupus pleuritis.</a:t>
            </a:r>
            <a:r>
              <a:rPr lang="en-US" altLang="en-US" baseline="30000"/>
              <a:t> </a:t>
            </a:r>
          </a:p>
        </p:txBody>
      </p:sp>
    </p:spTree>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7202BE9-2DD4-94B6-3392-B5082A8415CC}"/>
              </a:ext>
            </a:extLst>
          </p:cNvPr>
          <p:cNvSpPr>
            <a:spLocks noGrp="1" noChangeArrowheads="1"/>
          </p:cNvSpPr>
          <p:nvPr>
            <p:ph type="title"/>
          </p:nvPr>
        </p:nvSpPr>
        <p:spPr/>
        <p:txBody>
          <a:bodyPr/>
          <a:lstStyle/>
          <a:p>
            <a:pPr eaLnBrk="1" hangingPunct="1"/>
            <a:r>
              <a:rPr lang="en-US" altLang="en-US" sz="4000"/>
              <a:t>Lactate Dehydrogenase Level</a:t>
            </a:r>
            <a:endParaRPr lang="en-US" altLang="en-US"/>
          </a:p>
        </p:txBody>
      </p:sp>
      <p:sp>
        <p:nvSpPr>
          <p:cNvPr id="33795" name="Rectangle 3">
            <a:extLst>
              <a:ext uri="{FF2B5EF4-FFF2-40B4-BE49-F238E27FC236}">
                <a16:creationId xmlns:a16="http://schemas.microsoft.com/office/drawing/2014/main" id="{F2935B83-FAB3-6D34-940F-BA8EA1D13C19}"/>
              </a:ext>
            </a:extLst>
          </p:cNvPr>
          <p:cNvSpPr>
            <a:spLocks noGrp="1" noChangeArrowheads="1"/>
          </p:cNvSpPr>
          <p:nvPr>
            <p:ph type="body" idx="1"/>
          </p:nvPr>
        </p:nvSpPr>
        <p:spPr/>
        <p:txBody>
          <a:bodyPr/>
          <a:lstStyle/>
          <a:p>
            <a:pPr lvl="1" eaLnBrk="1" hangingPunct="1"/>
            <a:r>
              <a:rPr lang="en-US" altLang="en-US" sz="2400"/>
              <a:t>The level correlates</a:t>
            </a:r>
            <a:r>
              <a:rPr lang="en-US" altLang="en-US" sz="2400" baseline="30000"/>
              <a:t> </a:t>
            </a:r>
            <a:r>
              <a:rPr lang="en-US" altLang="en-US" sz="2400"/>
              <a:t>with the degree of inflammation and should be measured</a:t>
            </a:r>
            <a:r>
              <a:rPr lang="en-US" altLang="en-US" sz="2400" baseline="30000"/>
              <a:t> </a:t>
            </a:r>
            <a:r>
              <a:rPr lang="en-US" altLang="en-US" sz="2400"/>
              <a:t>each time fluid is sampled from an effusion whose</a:t>
            </a:r>
            <a:r>
              <a:rPr lang="en-US" altLang="en-US" sz="2400" baseline="30000"/>
              <a:t> </a:t>
            </a:r>
            <a:r>
              <a:rPr lang="en-US" altLang="en-US" sz="2400"/>
              <a:t>cause has not been determined. </a:t>
            </a:r>
          </a:p>
          <a:p>
            <a:pPr lvl="1" eaLnBrk="1" hangingPunct="1"/>
            <a:r>
              <a:rPr lang="en-US" altLang="en-US" sz="2400"/>
              <a:t>If increasing with repeated thoracentesis suggests that the</a:t>
            </a:r>
            <a:r>
              <a:rPr lang="en-US" altLang="en-US" sz="2400" baseline="30000"/>
              <a:t> </a:t>
            </a:r>
            <a:r>
              <a:rPr lang="en-US" altLang="en-US" sz="2400"/>
              <a:t>degree of inflammation is increasing, and a diagnosis should</a:t>
            </a:r>
            <a:r>
              <a:rPr lang="en-US" altLang="en-US" sz="2400" baseline="30000"/>
              <a:t> </a:t>
            </a:r>
            <a:r>
              <a:rPr lang="en-US" altLang="en-US" sz="2400"/>
              <a:t>be aggressively pursued.</a:t>
            </a:r>
          </a:p>
          <a:p>
            <a:pPr lvl="1" eaLnBrk="1" hangingPunct="1"/>
            <a:r>
              <a:rPr lang="en-US" altLang="en-US" sz="2400"/>
              <a:t> 	Conversely, if the lactate dehydrogenase</a:t>
            </a:r>
            <a:r>
              <a:rPr lang="en-US" altLang="en-US" sz="2400" baseline="30000"/>
              <a:t> </a:t>
            </a:r>
            <a:r>
              <a:rPr lang="en-US" altLang="en-US" sz="2400"/>
              <a:t>decreasing with repeated thoracentesis,</a:t>
            </a:r>
            <a:r>
              <a:rPr lang="en-US" altLang="en-US" sz="2400" baseline="30000"/>
              <a:t> </a:t>
            </a:r>
            <a:r>
              <a:rPr lang="en-US" altLang="en-US" sz="2400"/>
              <a:t>a less aggressive diagnostic approach may be considered.</a:t>
            </a:r>
            <a:r>
              <a:rPr lang="en-US" altLang="en-US" sz="2400" baseline="30000"/>
              <a:t> </a:t>
            </a:r>
            <a:endParaRPr lang="en-US" altLang="en-US" sz="2400"/>
          </a:p>
          <a:p>
            <a:pPr eaLnBrk="1" hangingPunct="1">
              <a:buFontTx/>
              <a:buNone/>
            </a:pPr>
            <a:endParaRPr lang="en-US" altLang="en-US" sz="2800"/>
          </a:p>
        </p:txBody>
      </p:sp>
    </p:spTree>
  </p:cSld>
  <p:clrMapOvr>
    <a:masterClrMapping/>
  </p:clrMapOvr>
  <p:transition>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C37ECAD-2731-0D22-24B6-0ECA8FE9F518}"/>
              </a:ext>
            </a:extLst>
          </p:cNvPr>
          <p:cNvSpPr>
            <a:spLocks noGrp="1" noChangeArrowheads="1"/>
          </p:cNvSpPr>
          <p:nvPr>
            <p:ph type="title"/>
          </p:nvPr>
        </p:nvSpPr>
        <p:spPr/>
        <p:txBody>
          <a:bodyPr/>
          <a:lstStyle/>
          <a:p>
            <a:pPr eaLnBrk="1" hangingPunct="1"/>
            <a:r>
              <a:rPr lang="en-US" altLang="en-US" sz="4000"/>
              <a:t>Fluid Tests for Cancer</a:t>
            </a:r>
            <a:endParaRPr lang="en-US" altLang="en-US"/>
          </a:p>
        </p:txBody>
      </p:sp>
      <p:sp>
        <p:nvSpPr>
          <p:cNvPr id="34819" name="Rectangle 3">
            <a:extLst>
              <a:ext uri="{FF2B5EF4-FFF2-40B4-BE49-F238E27FC236}">
                <a16:creationId xmlns:a16="http://schemas.microsoft.com/office/drawing/2014/main" id="{F1E55803-2838-F791-7E27-EBB5A6441C3A}"/>
              </a:ext>
            </a:extLst>
          </p:cNvPr>
          <p:cNvSpPr>
            <a:spLocks noGrp="1" noChangeArrowheads="1"/>
          </p:cNvSpPr>
          <p:nvPr>
            <p:ph type="body" idx="1"/>
          </p:nvPr>
        </p:nvSpPr>
        <p:spPr/>
        <p:txBody>
          <a:bodyPr/>
          <a:lstStyle/>
          <a:p>
            <a:pPr lvl="1" eaLnBrk="1" hangingPunct="1">
              <a:lnSpc>
                <a:spcPct val="90000"/>
              </a:lnSpc>
            </a:pPr>
            <a:r>
              <a:rPr lang="en-US" altLang="en-US" sz="2400"/>
              <a:t>Cytology is a fast, efficient,</a:t>
            </a:r>
            <a:r>
              <a:rPr lang="en-US" altLang="en-US" sz="2400" baseline="30000"/>
              <a:t> </a:t>
            </a:r>
            <a:r>
              <a:rPr lang="en-US" altLang="en-US" sz="2400"/>
              <a:t>and minimally invasive </a:t>
            </a:r>
          </a:p>
          <a:p>
            <a:pPr lvl="1" eaLnBrk="1" hangingPunct="1">
              <a:lnSpc>
                <a:spcPct val="90000"/>
              </a:lnSpc>
            </a:pPr>
            <a:r>
              <a:rPr lang="en-US" altLang="en-US" sz="2400"/>
              <a:t>not routinely</a:t>
            </a:r>
            <a:r>
              <a:rPr lang="en-US" altLang="en-US" sz="2400" baseline="30000"/>
              <a:t> </a:t>
            </a:r>
            <a:r>
              <a:rPr lang="en-US" altLang="en-US" sz="2400"/>
              <a:t>warranted in young patients with evidence of acute illness.</a:t>
            </a:r>
            <a:r>
              <a:rPr lang="en-US" altLang="en-US" sz="2400" baseline="30000"/>
              <a:t> </a:t>
            </a:r>
            <a:endParaRPr lang="en-US" altLang="en-US" sz="2400"/>
          </a:p>
          <a:p>
            <a:pPr lvl="1" eaLnBrk="1" hangingPunct="1">
              <a:lnSpc>
                <a:spcPct val="90000"/>
              </a:lnSpc>
            </a:pPr>
            <a:r>
              <a:rPr lang="en-US" altLang="en-US" sz="2400"/>
              <a:t>establishes the diagnosis</a:t>
            </a:r>
            <a:r>
              <a:rPr lang="en-US" altLang="en-US" sz="2400" baseline="30000"/>
              <a:t> </a:t>
            </a:r>
            <a:r>
              <a:rPr lang="en-US" altLang="en-US" sz="2400"/>
              <a:t>in more than 70 percent of cases of metastatic</a:t>
            </a:r>
            <a:r>
              <a:rPr lang="en-US" altLang="en-US" sz="2400" baseline="30000"/>
              <a:t> </a:t>
            </a:r>
            <a:r>
              <a:rPr lang="en-US" altLang="en-US" sz="2400"/>
              <a:t>adenocarcinoma</a:t>
            </a:r>
          </a:p>
          <a:p>
            <a:pPr lvl="1" eaLnBrk="1" hangingPunct="1">
              <a:lnSpc>
                <a:spcPct val="90000"/>
              </a:lnSpc>
            </a:pPr>
            <a:r>
              <a:rPr lang="en-US" altLang="en-US" sz="2400"/>
              <a:t>less efficient in the diagnosis of a mesothelioma squamous cell</a:t>
            </a:r>
            <a:r>
              <a:rPr lang="en-US" altLang="en-US" sz="2400" baseline="30000"/>
              <a:t> </a:t>
            </a:r>
            <a:r>
              <a:rPr lang="en-US" altLang="en-US" sz="2400"/>
              <a:t>carcinoma, lymphoma or a sarcoma</a:t>
            </a:r>
            <a:r>
              <a:rPr lang="en-US" altLang="en-US" sz="2400" baseline="30000"/>
              <a:t>.</a:t>
            </a:r>
          </a:p>
          <a:p>
            <a:pPr lvl="1" eaLnBrk="1" hangingPunct="1">
              <a:lnSpc>
                <a:spcPct val="90000"/>
              </a:lnSpc>
            </a:pPr>
            <a:r>
              <a:rPr lang="en-US" altLang="en-US" sz="2400"/>
              <a:t>If cytology is negative – go for thoracoscopy and not a blind needle biopsy</a:t>
            </a:r>
            <a:r>
              <a:rPr lang="en-US" altLang="en-US" sz="2400" baseline="30000"/>
              <a:t> </a:t>
            </a:r>
            <a:r>
              <a:rPr lang="en-US" altLang="en-US" sz="2400"/>
              <a:t>( adds little to cytologic analysis)</a:t>
            </a:r>
          </a:p>
          <a:p>
            <a:pPr lvl="1" eaLnBrk="1" hangingPunct="1">
              <a:lnSpc>
                <a:spcPct val="90000"/>
              </a:lnSpc>
            </a:pPr>
            <a:r>
              <a:rPr lang="en-US" altLang="en-US" sz="2400"/>
              <a:t>If lymphoma is suspected, flow cytometry can establish the diagnosis</a:t>
            </a:r>
            <a:r>
              <a:rPr lang="en-US" altLang="en-US" sz="2400" baseline="30000"/>
              <a:t> </a:t>
            </a:r>
            <a:r>
              <a:rPr lang="en-US" altLang="en-US" sz="2400"/>
              <a:t>by demonstrating the presence of a clonal cell population</a:t>
            </a:r>
          </a:p>
        </p:txBody>
      </p:sp>
    </p:spTree>
  </p:cSld>
  <p:clrMapOvr>
    <a:masterClrMapping/>
  </p:clrMapOvr>
  <p:transition>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B0B5F280-7C75-A8DC-6725-2CA2B56898B2}"/>
              </a:ext>
            </a:extLst>
          </p:cNvPr>
          <p:cNvSpPr>
            <a:spLocks noGrp="1" noChangeArrowheads="1"/>
          </p:cNvSpPr>
          <p:nvPr>
            <p:ph type="title"/>
          </p:nvPr>
        </p:nvSpPr>
        <p:spPr/>
        <p:txBody>
          <a:bodyPr/>
          <a:lstStyle/>
          <a:p>
            <a:pPr eaLnBrk="1" hangingPunct="1"/>
            <a:r>
              <a:rPr lang="en-US" altLang="en-US" sz="4000"/>
              <a:t>Markers of Tuberculosis</a:t>
            </a:r>
          </a:p>
        </p:txBody>
      </p:sp>
      <p:sp>
        <p:nvSpPr>
          <p:cNvPr id="35843" name="Rectangle 3">
            <a:extLst>
              <a:ext uri="{FF2B5EF4-FFF2-40B4-BE49-F238E27FC236}">
                <a16:creationId xmlns:a16="http://schemas.microsoft.com/office/drawing/2014/main" id="{7FE5A6DD-2E42-E0AE-BA52-1A94B16DAC7F}"/>
              </a:ext>
            </a:extLst>
          </p:cNvPr>
          <p:cNvSpPr>
            <a:spLocks noGrp="1" noChangeArrowheads="1"/>
          </p:cNvSpPr>
          <p:nvPr>
            <p:ph type="body" idx="1"/>
          </p:nvPr>
        </p:nvSpPr>
        <p:spPr/>
        <p:txBody>
          <a:bodyPr/>
          <a:lstStyle/>
          <a:p>
            <a:pPr eaLnBrk="1" hangingPunct="1"/>
            <a:r>
              <a:rPr lang="en-US" altLang="en-US" sz="2800"/>
              <a:t>warranted if there is pleural fluid lymphocytosis. </a:t>
            </a:r>
          </a:p>
          <a:p>
            <a:pPr eaLnBrk="1" hangingPunct="1"/>
            <a:r>
              <a:rPr lang="en-US" altLang="en-US" sz="2800"/>
              <a:t>&lt; 40 % have positive cultures, hence alternative means are used.</a:t>
            </a:r>
          </a:p>
          <a:p>
            <a:pPr lvl="1" eaLnBrk="1" hangingPunct="1"/>
            <a:r>
              <a:rPr lang="en-US" altLang="en-US" sz="2400"/>
              <a:t>adenosine deaminase (&gt;40 U/L) (99.6% sensitive and 97.1 % specific)) or </a:t>
            </a:r>
          </a:p>
          <a:p>
            <a:pPr lvl="1" eaLnBrk="1" hangingPunct="1"/>
            <a:r>
              <a:rPr lang="en-US" altLang="en-US" sz="2400"/>
              <a:t>Interferon (&gt;140 pg/ml) comparable to ADA  or</a:t>
            </a:r>
            <a:r>
              <a:rPr lang="en-US" altLang="en-US" sz="2400" baseline="30000"/>
              <a:t> </a:t>
            </a:r>
          </a:p>
          <a:p>
            <a:pPr lvl="1" eaLnBrk="1" hangingPunct="1"/>
            <a:r>
              <a:rPr lang="en-US" altLang="en-US" sz="2400"/>
              <a:t>the PCR for mycobacterial DNA – definitive for TB.</a:t>
            </a:r>
            <a:endParaRPr lang="en-US" altLang="en-US" sz="2400" baseline="30000"/>
          </a:p>
        </p:txBody>
      </p:sp>
    </p:spTree>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83A38A4-C25B-CDFC-9812-637D1DEF19B1}"/>
              </a:ext>
            </a:extLst>
          </p:cNvPr>
          <p:cNvSpPr>
            <a:spLocks noGrp="1" noChangeArrowheads="1"/>
          </p:cNvSpPr>
          <p:nvPr>
            <p:ph type="title"/>
          </p:nvPr>
        </p:nvSpPr>
        <p:spPr/>
        <p:txBody>
          <a:bodyPr/>
          <a:lstStyle/>
          <a:p>
            <a:pPr eaLnBrk="1" hangingPunct="1"/>
            <a:r>
              <a:rPr lang="en-US" altLang="en-US" sz="4000"/>
              <a:t>Other Tests</a:t>
            </a:r>
            <a:r>
              <a:rPr lang="en-US" altLang="en-US">
                <a:latin typeface="Arial" panose="020B0604020202020204" pitchFamily="34" charset="0"/>
              </a:rPr>
              <a:t> </a:t>
            </a:r>
            <a:endParaRPr lang="en-US" altLang="en-US"/>
          </a:p>
        </p:txBody>
      </p:sp>
      <p:sp>
        <p:nvSpPr>
          <p:cNvPr id="36867" name="Rectangle 3">
            <a:extLst>
              <a:ext uri="{FF2B5EF4-FFF2-40B4-BE49-F238E27FC236}">
                <a16:creationId xmlns:a16="http://schemas.microsoft.com/office/drawing/2014/main" id="{87F6695E-0B14-59FA-6186-7DB85C1659EB}"/>
              </a:ext>
            </a:extLst>
          </p:cNvPr>
          <p:cNvSpPr>
            <a:spLocks noGrp="1" noChangeArrowheads="1"/>
          </p:cNvSpPr>
          <p:nvPr>
            <p:ph type="body" idx="1"/>
          </p:nvPr>
        </p:nvSpPr>
        <p:spPr/>
        <p:txBody>
          <a:bodyPr/>
          <a:lstStyle/>
          <a:p>
            <a:pPr eaLnBrk="1" hangingPunct="1">
              <a:lnSpc>
                <a:spcPct val="90000"/>
              </a:lnSpc>
            </a:pPr>
            <a:r>
              <a:rPr lang="en-US" altLang="en-US" sz="2800"/>
              <a:t>indicated in</a:t>
            </a:r>
            <a:r>
              <a:rPr lang="en-US" altLang="en-US" sz="2800" baseline="30000"/>
              <a:t> </a:t>
            </a:r>
            <a:r>
              <a:rPr lang="en-US" altLang="en-US" sz="2800"/>
              <a:t>specific situations. </a:t>
            </a:r>
          </a:p>
          <a:p>
            <a:pPr eaLnBrk="1" hangingPunct="1">
              <a:lnSpc>
                <a:spcPct val="90000"/>
              </a:lnSpc>
            </a:pPr>
            <a:r>
              <a:rPr lang="en-US" altLang="en-US" sz="2800"/>
              <a:t>pH (with</a:t>
            </a:r>
            <a:r>
              <a:rPr lang="en-US" altLang="en-US" sz="2800" baseline="30000"/>
              <a:t> </a:t>
            </a:r>
            <a:r>
              <a:rPr lang="en-US" altLang="en-US" sz="2800"/>
              <a:t>the use of a blood-gas machine) is warranted if a parapneumonic</a:t>
            </a:r>
            <a:r>
              <a:rPr lang="en-US" altLang="en-US" sz="2800" baseline="30000"/>
              <a:t> </a:t>
            </a:r>
            <a:r>
              <a:rPr lang="en-US" altLang="en-US" sz="2800"/>
              <a:t>or malignant effusion is suspected. </a:t>
            </a:r>
          </a:p>
          <a:p>
            <a:pPr eaLnBrk="1" hangingPunct="1">
              <a:lnSpc>
                <a:spcPct val="90000"/>
              </a:lnSpc>
            </a:pPr>
            <a:r>
              <a:rPr lang="en-US" altLang="en-US" sz="2800"/>
              <a:t>pH below 7.20 </a:t>
            </a:r>
          </a:p>
          <a:p>
            <a:pPr lvl="1" eaLnBrk="1" hangingPunct="1">
              <a:lnSpc>
                <a:spcPct val="90000"/>
              </a:lnSpc>
            </a:pPr>
            <a:r>
              <a:rPr lang="en-US" altLang="en-US" sz="2400"/>
              <a:t>in a parapneumonic effusion indicates</a:t>
            </a:r>
            <a:r>
              <a:rPr lang="en-US" altLang="en-US" sz="2400" baseline="30000"/>
              <a:t> </a:t>
            </a:r>
            <a:r>
              <a:rPr lang="en-US" altLang="en-US" sz="2400"/>
              <a:t>the need for drainage of the fluid.</a:t>
            </a:r>
            <a:r>
              <a:rPr lang="en-US" altLang="en-US" sz="2400" baseline="30000"/>
              <a:t> </a:t>
            </a:r>
          </a:p>
          <a:p>
            <a:pPr lvl="1" eaLnBrk="1" hangingPunct="1">
              <a:lnSpc>
                <a:spcPct val="90000"/>
              </a:lnSpc>
            </a:pPr>
            <a:r>
              <a:rPr lang="en-US" altLang="en-US" sz="2400"/>
              <a:t>in a malignant effusion suggests</a:t>
            </a:r>
            <a:r>
              <a:rPr lang="en-US" altLang="en-US" sz="2400" baseline="30000"/>
              <a:t> </a:t>
            </a:r>
            <a:r>
              <a:rPr lang="en-US" altLang="en-US" sz="2400"/>
              <a:t>that the patient's life expectancy is only about 30 days and</a:t>
            </a:r>
            <a:r>
              <a:rPr lang="en-US" altLang="en-US" sz="2400" baseline="30000"/>
              <a:t> </a:t>
            </a:r>
            <a:r>
              <a:rPr lang="en-US" altLang="en-US" sz="2400"/>
              <a:t>that chemical pleurodesis is likely to be ineffective.</a:t>
            </a:r>
            <a:endParaRPr lang="en-US" altLang="en-US" sz="2400" baseline="30000"/>
          </a:p>
        </p:txBody>
      </p:sp>
    </p:spTree>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308A11C-EE20-ACC3-092C-6563BBC89F32}"/>
              </a:ext>
            </a:extLst>
          </p:cNvPr>
          <p:cNvSpPr>
            <a:spLocks noGrp="1" noChangeArrowheads="1"/>
          </p:cNvSpPr>
          <p:nvPr>
            <p:ph type="title"/>
          </p:nvPr>
        </p:nvSpPr>
        <p:spPr/>
        <p:txBody>
          <a:bodyPr/>
          <a:lstStyle/>
          <a:p>
            <a:pPr eaLnBrk="1" hangingPunct="1"/>
            <a:r>
              <a:rPr lang="en-US" altLang="en-US"/>
              <a:t>Other tests…,</a:t>
            </a:r>
          </a:p>
        </p:txBody>
      </p:sp>
      <p:sp>
        <p:nvSpPr>
          <p:cNvPr id="37891" name="Rectangle 3">
            <a:extLst>
              <a:ext uri="{FF2B5EF4-FFF2-40B4-BE49-F238E27FC236}">
                <a16:creationId xmlns:a16="http://schemas.microsoft.com/office/drawing/2014/main" id="{4259E7C0-6A01-A487-03B8-844CB23DF9B1}"/>
              </a:ext>
            </a:extLst>
          </p:cNvPr>
          <p:cNvSpPr>
            <a:spLocks noGrp="1" noChangeArrowheads="1"/>
          </p:cNvSpPr>
          <p:nvPr>
            <p:ph type="body" idx="1"/>
          </p:nvPr>
        </p:nvSpPr>
        <p:spPr/>
        <p:txBody>
          <a:bodyPr/>
          <a:lstStyle/>
          <a:p>
            <a:pPr eaLnBrk="1" hangingPunct="1">
              <a:lnSpc>
                <a:spcPct val="90000"/>
              </a:lnSpc>
            </a:pPr>
            <a:r>
              <a:rPr lang="en-US" altLang="en-US" sz="2800"/>
              <a:t>Amylase only if  there are clinical symptoms or if the</a:t>
            </a:r>
            <a:r>
              <a:rPr lang="en-US" altLang="en-US" sz="2800" baseline="30000"/>
              <a:t> </a:t>
            </a:r>
            <a:r>
              <a:rPr lang="en-US" altLang="en-US" sz="2800"/>
              <a:t>history suggests pancreatic disease or esophageal rupture in which they are high.</a:t>
            </a:r>
          </a:p>
          <a:p>
            <a:pPr eaLnBrk="1" hangingPunct="1">
              <a:lnSpc>
                <a:spcPct val="90000"/>
              </a:lnSpc>
            </a:pPr>
            <a:r>
              <a:rPr lang="en-US" altLang="en-US" sz="2800"/>
              <a:t>Immunologic tests such as antinuclear antibody titers or rheumatoid factor levels,</a:t>
            </a:r>
            <a:r>
              <a:rPr lang="en-US" altLang="en-US" sz="2800" baseline="30000"/>
              <a:t> </a:t>
            </a:r>
            <a:r>
              <a:rPr lang="en-US" altLang="en-US" sz="2800"/>
              <a:t>add little diagnostic information, have high false positive rates.</a:t>
            </a:r>
          </a:p>
          <a:p>
            <a:pPr eaLnBrk="1" hangingPunct="1">
              <a:lnSpc>
                <a:spcPct val="90000"/>
              </a:lnSpc>
            </a:pPr>
            <a:r>
              <a:rPr lang="en-US" altLang="en-US" sz="2800"/>
              <a:t>the diagnosis of lupus pleuritis</a:t>
            </a:r>
            <a:r>
              <a:rPr lang="en-US" altLang="en-US" sz="2800" baseline="30000"/>
              <a:t> </a:t>
            </a:r>
            <a:r>
              <a:rPr lang="en-US" altLang="en-US" sz="2800"/>
              <a:t>or rheumatoid pleuritis is established by the clinical picture</a:t>
            </a:r>
            <a:r>
              <a:rPr lang="en-US" altLang="en-US" sz="2800" baseline="30000"/>
              <a:t> </a:t>
            </a:r>
            <a:r>
              <a:rPr lang="en-US" altLang="en-US" sz="2800"/>
              <a:t>and the antinuclear antibody and rheumatoid factor levels in</a:t>
            </a:r>
            <a:r>
              <a:rPr lang="en-US" altLang="en-US" sz="2800" baseline="30000"/>
              <a:t> </a:t>
            </a:r>
            <a:r>
              <a:rPr lang="en-US" altLang="en-US" sz="2800"/>
              <a:t>the serum. </a:t>
            </a:r>
          </a:p>
        </p:txBody>
      </p:sp>
    </p:spTree>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4B8760E-36A2-7E29-AB90-341BCB537915}"/>
              </a:ext>
            </a:extLst>
          </p:cNvPr>
          <p:cNvSpPr>
            <a:spLocks noGrp="1" noChangeArrowheads="1"/>
          </p:cNvSpPr>
          <p:nvPr>
            <p:ph type="title"/>
          </p:nvPr>
        </p:nvSpPr>
        <p:spPr/>
        <p:txBody>
          <a:bodyPr/>
          <a:lstStyle/>
          <a:p>
            <a:pPr eaLnBrk="1" hangingPunct="1"/>
            <a:r>
              <a:rPr lang="en-US" altLang="en-US"/>
              <a:t>The undiagnosed effusion.</a:t>
            </a:r>
          </a:p>
        </p:txBody>
      </p:sp>
      <p:sp>
        <p:nvSpPr>
          <p:cNvPr id="38915" name="Rectangle 3">
            <a:extLst>
              <a:ext uri="{FF2B5EF4-FFF2-40B4-BE49-F238E27FC236}">
                <a16:creationId xmlns:a16="http://schemas.microsoft.com/office/drawing/2014/main" id="{79F61BED-29E2-B61F-CDB7-D22612F49F22}"/>
              </a:ext>
            </a:extLst>
          </p:cNvPr>
          <p:cNvSpPr>
            <a:spLocks noGrp="1" noChangeArrowheads="1"/>
          </p:cNvSpPr>
          <p:nvPr>
            <p:ph type="body" idx="1"/>
          </p:nvPr>
        </p:nvSpPr>
        <p:spPr/>
        <p:txBody>
          <a:bodyPr/>
          <a:lstStyle/>
          <a:p>
            <a:pPr lvl="1" eaLnBrk="1" hangingPunct="1"/>
            <a:r>
              <a:rPr lang="en-US" altLang="en-US" sz="2400"/>
              <a:t>No known etiology found in a substantial percentage of patients with exudative effusions </a:t>
            </a:r>
          </a:p>
          <a:p>
            <a:pPr lvl="1" eaLnBrk="1" hangingPunct="1"/>
            <a:r>
              <a:rPr lang="en-US" altLang="en-US" sz="2400"/>
              <a:t>If the effusion persists despite conservative treatment,</a:t>
            </a:r>
            <a:r>
              <a:rPr lang="en-US" altLang="en-US" sz="2400" baseline="30000"/>
              <a:t> </a:t>
            </a:r>
            <a:r>
              <a:rPr lang="en-US" altLang="en-US" sz="2400"/>
              <a:t>thoracoscopy should be considered, since it has a high yield</a:t>
            </a:r>
            <a:r>
              <a:rPr lang="en-US" altLang="en-US" sz="2400" baseline="30000"/>
              <a:t> </a:t>
            </a:r>
            <a:r>
              <a:rPr lang="en-US" altLang="en-US" sz="2400"/>
              <a:t>for cancer or tuberculosis.</a:t>
            </a:r>
          </a:p>
          <a:p>
            <a:pPr lvl="1" eaLnBrk="1" hangingPunct="1"/>
            <a:r>
              <a:rPr lang="en-US" altLang="en-US" sz="2400"/>
              <a:t>If thoracoscopy is unavailable,</a:t>
            </a:r>
            <a:r>
              <a:rPr lang="en-US" altLang="en-US" sz="2400" baseline="30000"/>
              <a:t> </a:t>
            </a:r>
            <a:r>
              <a:rPr lang="en-US" altLang="en-US" sz="2400"/>
              <a:t>alternative invasive approaches are needle biopsy and open biopsy</a:t>
            </a:r>
            <a:r>
              <a:rPr lang="en-US" altLang="en-US" sz="2400" baseline="30000"/>
              <a:t> </a:t>
            </a:r>
            <a:r>
              <a:rPr lang="en-US" altLang="en-US" sz="2400"/>
              <a:t>of the pleura. </a:t>
            </a:r>
          </a:p>
          <a:p>
            <a:pPr lvl="1" eaLnBrk="1" hangingPunct="1"/>
            <a:r>
              <a:rPr lang="en-US" altLang="en-US" sz="2400"/>
              <a:t>No diagnosis is ever established for approximately</a:t>
            </a:r>
            <a:r>
              <a:rPr lang="en-US" altLang="en-US" sz="2400" baseline="30000"/>
              <a:t> </a:t>
            </a:r>
            <a:r>
              <a:rPr lang="en-US" altLang="en-US" sz="2400"/>
              <a:t>15 percent of patients despite invasive procedures.</a:t>
            </a:r>
          </a:p>
        </p:txBody>
      </p:sp>
    </p:spTree>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753A05BE-ED4F-9431-5AA4-64553CB5A94A}"/>
              </a:ext>
            </a:extLst>
          </p:cNvPr>
          <p:cNvSpPr>
            <a:spLocks noGrp="1" noChangeArrowheads="1"/>
          </p:cNvSpPr>
          <p:nvPr>
            <p:ph type="title"/>
          </p:nvPr>
        </p:nvSpPr>
        <p:spPr/>
        <p:txBody>
          <a:bodyPr/>
          <a:lstStyle/>
          <a:p>
            <a:pPr eaLnBrk="1" hangingPunct="1"/>
            <a:r>
              <a:rPr lang="en-US" altLang="en-US"/>
              <a:t>The undiagnosed effusion…,</a:t>
            </a:r>
          </a:p>
        </p:txBody>
      </p:sp>
      <p:sp>
        <p:nvSpPr>
          <p:cNvPr id="39939" name="Rectangle 3">
            <a:extLst>
              <a:ext uri="{FF2B5EF4-FFF2-40B4-BE49-F238E27FC236}">
                <a16:creationId xmlns:a16="http://schemas.microsoft.com/office/drawing/2014/main" id="{3A64CCD6-9CF6-014A-33D6-B9494A4FB905}"/>
              </a:ext>
            </a:extLst>
          </p:cNvPr>
          <p:cNvSpPr>
            <a:spLocks noGrp="1" noChangeArrowheads="1"/>
          </p:cNvSpPr>
          <p:nvPr>
            <p:ph type="body" idx="1"/>
          </p:nvPr>
        </p:nvSpPr>
        <p:spPr/>
        <p:txBody>
          <a:bodyPr/>
          <a:lstStyle/>
          <a:p>
            <a:pPr eaLnBrk="1" hangingPunct="1">
              <a:lnSpc>
                <a:spcPct val="90000"/>
              </a:lnSpc>
            </a:pPr>
            <a:r>
              <a:rPr lang="en-US" altLang="en-US" sz="2800" i="1">
                <a:cs typeface="Arial" panose="020B0604020202020204" pitchFamily="34" charset="0"/>
              </a:rPr>
              <a:t>Time Course</a:t>
            </a:r>
            <a:r>
              <a:rPr lang="en-US" altLang="en-US" sz="2800">
                <a:cs typeface="Arial" panose="020B0604020202020204" pitchFamily="34" charset="0"/>
              </a:rPr>
              <a:t> —the time required for resolution varies depending upon the underlying etiology. </a:t>
            </a:r>
          </a:p>
          <a:p>
            <a:pPr eaLnBrk="1" hangingPunct="1">
              <a:lnSpc>
                <a:spcPct val="90000"/>
              </a:lnSpc>
            </a:pPr>
            <a:r>
              <a:rPr lang="en-US" altLang="en-US" sz="2800">
                <a:cs typeface="Arial" panose="020B0604020202020204" pitchFamily="34" charset="0"/>
              </a:rPr>
              <a:t>Pulmonary embolism — five to seven days without infarction; seven to 14 days with radiographic infarction. </a:t>
            </a:r>
          </a:p>
          <a:p>
            <a:pPr eaLnBrk="1" hangingPunct="1">
              <a:lnSpc>
                <a:spcPct val="90000"/>
              </a:lnSpc>
            </a:pPr>
            <a:r>
              <a:rPr lang="en-US" altLang="en-US" sz="2800">
                <a:cs typeface="Arial" panose="020B0604020202020204" pitchFamily="34" charset="0"/>
              </a:rPr>
              <a:t>Uncomplicated parapneumonic effusions — one to two weeks. </a:t>
            </a:r>
          </a:p>
          <a:p>
            <a:pPr eaLnBrk="1" hangingPunct="1">
              <a:lnSpc>
                <a:spcPct val="90000"/>
              </a:lnSpc>
            </a:pPr>
            <a:r>
              <a:rPr lang="en-US" altLang="en-US" sz="2800">
                <a:cs typeface="Arial" panose="020B0604020202020204" pitchFamily="34" charset="0"/>
              </a:rPr>
              <a:t>Benign asbestos pleural effusion, rheumatoid pleurisy, and radiation pleuritis — months.</a:t>
            </a:r>
          </a:p>
          <a:p>
            <a:pPr eaLnBrk="1" hangingPunct="1">
              <a:lnSpc>
                <a:spcPct val="90000"/>
              </a:lnSpc>
            </a:pPr>
            <a:endParaRPr lang="en-US" altLang="en-US" sz="2800">
              <a:cs typeface="Arial" panose="020B0604020202020204" pitchFamily="34" charset="0"/>
            </a:endParaRPr>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DC2EE5BB-11D5-098C-25EE-C19B2738D845}"/>
              </a:ext>
            </a:extLst>
          </p:cNvPr>
          <p:cNvSpPr>
            <a:spLocks noGrp="1" noChangeArrowheads="1"/>
          </p:cNvSpPr>
          <p:nvPr>
            <p:ph type="title"/>
          </p:nvPr>
        </p:nvSpPr>
        <p:spPr/>
        <p:txBody>
          <a:bodyPr/>
          <a:lstStyle/>
          <a:p>
            <a:pPr eaLnBrk="1" hangingPunct="1"/>
            <a:r>
              <a:rPr lang="en-US" altLang="en-US"/>
              <a:t>Time Course..,</a:t>
            </a:r>
          </a:p>
        </p:txBody>
      </p:sp>
      <p:sp>
        <p:nvSpPr>
          <p:cNvPr id="40963" name="Rectangle 3">
            <a:extLst>
              <a:ext uri="{FF2B5EF4-FFF2-40B4-BE49-F238E27FC236}">
                <a16:creationId xmlns:a16="http://schemas.microsoft.com/office/drawing/2014/main" id="{21A42F2E-2D94-AA62-66F6-E492C397B5B9}"/>
              </a:ext>
            </a:extLst>
          </p:cNvPr>
          <p:cNvSpPr>
            <a:spLocks noGrp="1" noChangeArrowheads="1"/>
          </p:cNvSpPr>
          <p:nvPr>
            <p:ph type="body" idx="1"/>
          </p:nvPr>
        </p:nvSpPr>
        <p:spPr/>
        <p:txBody>
          <a:bodyPr/>
          <a:lstStyle/>
          <a:p>
            <a:pPr lvl="1" eaLnBrk="1" hangingPunct="1"/>
            <a:r>
              <a:rPr lang="en-US" altLang="en-US" sz="2400">
                <a:cs typeface="Arial" panose="020B0604020202020204" pitchFamily="34" charset="0"/>
              </a:rPr>
              <a:t>Tuberculous pleurisy — six weeks to four months</a:t>
            </a:r>
          </a:p>
          <a:p>
            <a:pPr lvl="1" eaLnBrk="1" hangingPunct="1"/>
            <a:r>
              <a:rPr lang="en-US" altLang="en-US" sz="2400">
                <a:cs typeface="Arial" panose="020B0604020202020204" pitchFamily="34" charset="0"/>
              </a:rPr>
              <a:t>Postcardiac injury syndrome — several weeks. </a:t>
            </a:r>
          </a:p>
          <a:p>
            <a:pPr lvl="1" eaLnBrk="1" hangingPunct="1"/>
            <a:r>
              <a:rPr lang="en-US" altLang="en-US" sz="2400">
                <a:cs typeface="Arial" panose="020B0604020202020204" pitchFamily="34" charset="0"/>
              </a:rPr>
              <a:t>following abdominal surgery and in the post partum period – usually small effusions – few weeks.</a:t>
            </a:r>
          </a:p>
          <a:p>
            <a:pPr lvl="1" eaLnBrk="1" hangingPunct="1"/>
            <a:r>
              <a:rPr lang="en-US" altLang="en-US" sz="2400">
                <a:cs typeface="Arial" panose="020B0604020202020204" pitchFamily="34" charset="0"/>
              </a:rPr>
              <a:t>Malignant pleural effusions, on the other hand, do not resolve spontaneously. </a:t>
            </a:r>
          </a:p>
          <a:p>
            <a:pPr lvl="1" eaLnBrk="1" hangingPunct="1"/>
            <a:r>
              <a:rPr lang="en-US" altLang="en-US" sz="2400">
                <a:cs typeface="Arial" panose="020B0604020202020204" pitchFamily="34" charset="0"/>
              </a:rPr>
              <a:t>Pleural effusions that persist for years are caused only by yellow-nail syndrome, trapped lung , and pulmonary lymphangiectasia producing chylothorax as occurs in Noonan's syndrome </a:t>
            </a:r>
            <a:endParaRPr lang="en-US" altLang="en-US" sz="2400"/>
          </a:p>
          <a:p>
            <a:pPr eaLnBrk="1" hangingPunct="1">
              <a:buFontTx/>
              <a:buNone/>
            </a:pPr>
            <a:endParaRPr lang="en-US" altLang="en-US" sz="2800"/>
          </a:p>
        </p:txBody>
      </p:sp>
    </p:spTree>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DD5180B8-9E97-3E13-7717-B068ABB5A312}"/>
              </a:ext>
            </a:extLst>
          </p:cNvPr>
          <p:cNvSpPr>
            <a:spLocks noGrp="1" noChangeArrowheads="1"/>
          </p:cNvSpPr>
          <p:nvPr>
            <p:ph type="title"/>
          </p:nvPr>
        </p:nvSpPr>
        <p:spPr/>
        <p:txBody>
          <a:bodyPr/>
          <a:lstStyle/>
          <a:p>
            <a:pPr eaLnBrk="1" hangingPunct="1"/>
            <a:r>
              <a:rPr lang="en-US" altLang="en-US"/>
              <a:t>Recap…,</a:t>
            </a:r>
          </a:p>
        </p:txBody>
      </p:sp>
      <p:sp>
        <p:nvSpPr>
          <p:cNvPr id="41987" name="Rectangle 3">
            <a:extLst>
              <a:ext uri="{FF2B5EF4-FFF2-40B4-BE49-F238E27FC236}">
                <a16:creationId xmlns:a16="http://schemas.microsoft.com/office/drawing/2014/main" id="{0CF99D5C-8B30-A8DB-87CD-787A2022D74E}"/>
              </a:ext>
            </a:extLst>
          </p:cNvPr>
          <p:cNvSpPr>
            <a:spLocks noGrp="1" noChangeArrowheads="1"/>
          </p:cNvSpPr>
          <p:nvPr>
            <p:ph type="body" idx="1"/>
          </p:nvPr>
        </p:nvSpPr>
        <p:spPr/>
        <p:txBody>
          <a:bodyPr/>
          <a:lstStyle/>
          <a:p>
            <a:pPr eaLnBrk="1" hangingPunct="1"/>
            <a:r>
              <a:rPr lang="en-US" altLang="en-US" sz="2800"/>
              <a:t>If an effusion is present?</a:t>
            </a:r>
          </a:p>
          <a:p>
            <a:pPr eaLnBrk="1" hangingPunct="1"/>
            <a:r>
              <a:rPr lang="en-US" altLang="en-US" sz="2800"/>
              <a:t>Is it significant?, </a:t>
            </a:r>
          </a:p>
          <a:p>
            <a:pPr lvl="1" eaLnBrk="1" hangingPunct="1"/>
            <a:r>
              <a:rPr lang="en-US" altLang="en-US" sz="2400"/>
              <a:t>if not observe.</a:t>
            </a:r>
          </a:p>
          <a:p>
            <a:pPr lvl="1" eaLnBrk="1" hangingPunct="1"/>
            <a:r>
              <a:rPr lang="en-US" altLang="en-US" sz="2400"/>
              <a:t>If yes, does the patient have CHF?</a:t>
            </a:r>
          </a:p>
          <a:p>
            <a:pPr lvl="2" eaLnBrk="1" hangingPunct="1"/>
            <a:r>
              <a:rPr lang="en-US" altLang="en-US" sz="2000"/>
              <a:t>If not --- thoracentesis.</a:t>
            </a:r>
          </a:p>
          <a:p>
            <a:pPr lvl="2" eaLnBrk="1" hangingPunct="1"/>
            <a:r>
              <a:rPr lang="en-US" altLang="en-US" sz="2000"/>
              <a:t>If yes.. Are they asymmetric? any chest pain? Fever?</a:t>
            </a:r>
          </a:p>
          <a:p>
            <a:pPr lvl="3" eaLnBrk="1" hangingPunct="1"/>
            <a:r>
              <a:rPr lang="en-US" altLang="en-US"/>
              <a:t>If not diurese and observe.. If no response in 3 days – thoracentesis.</a:t>
            </a:r>
          </a:p>
          <a:p>
            <a:pPr lvl="3" eaLnBrk="1" hangingPunct="1"/>
            <a:r>
              <a:rPr lang="en-US" altLang="en-US"/>
              <a:t>If yes—thoracentesis.</a:t>
            </a:r>
          </a:p>
          <a:p>
            <a:pPr lvl="3" eaLnBrk="1" hangingPunct="1"/>
            <a:endParaRPr lang="en-US" altLang="en-US"/>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0A17F23-F839-E409-75F9-D896DD684461}"/>
              </a:ext>
            </a:extLst>
          </p:cNvPr>
          <p:cNvSpPr>
            <a:spLocks noGrp="1" noChangeArrowheads="1"/>
          </p:cNvSpPr>
          <p:nvPr>
            <p:ph type="title"/>
          </p:nvPr>
        </p:nvSpPr>
        <p:spPr/>
        <p:txBody>
          <a:bodyPr/>
          <a:lstStyle/>
          <a:p>
            <a:pPr eaLnBrk="1" hangingPunct="1"/>
            <a:r>
              <a:rPr lang="en-US" altLang="en-US" sz="3600"/>
              <a:t>Transudative Pleural effusions</a:t>
            </a:r>
          </a:p>
        </p:txBody>
      </p:sp>
      <p:sp>
        <p:nvSpPr>
          <p:cNvPr id="6147" name="Rectangle 3">
            <a:extLst>
              <a:ext uri="{FF2B5EF4-FFF2-40B4-BE49-F238E27FC236}">
                <a16:creationId xmlns:a16="http://schemas.microsoft.com/office/drawing/2014/main" id="{76CDB8B0-6E43-C265-23E2-366A7764E597}"/>
              </a:ext>
            </a:extLst>
          </p:cNvPr>
          <p:cNvSpPr>
            <a:spLocks noGrp="1" noChangeArrowheads="1"/>
          </p:cNvSpPr>
          <p:nvPr>
            <p:ph type="body" idx="1"/>
          </p:nvPr>
        </p:nvSpPr>
        <p:spPr>
          <a:xfrm>
            <a:off x="685800" y="1905000"/>
            <a:ext cx="7772400" cy="4114800"/>
          </a:xfrm>
        </p:spPr>
        <p:txBody>
          <a:bodyPr/>
          <a:lstStyle/>
          <a:p>
            <a:pPr marL="609600" indent="-609600" eaLnBrk="1" hangingPunct="1"/>
            <a:r>
              <a:rPr lang="en-US" altLang="en-US" sz="2800"/>
              <a:t>Congestive heart failure </a:t>
            </a:r>
          </a:p>
          <a:p>
            <a:pPr marL="609600" indent="-609600" eaLnBrk="1" hangingPunct="1"/>
            <a:r>
              <a:rPr lang="en-US" altLang="en-US" sz="2800"/>
              <a:t>Cirrhosis </a:t>
            </a:r>
          </a:p>
          <a:p>
            <a:pPr marL="609600" indent="-609600" eaLnBrk="1" hangingPunct="1"/>
            <a:r>
              <a:rPr lang="en-US" altLang="en-US" sz="2800"/>
              <a:t>Pulmonary embolism</a:t>
            </a:r>
          </a:p>
          <a:p>
            <a:pPr marL="609600" indent="-609600" eaLnBrk="1" hangingPunct="1"/>
            <a:r>
              <a:rPr lang="en-US" altLang="en-US" sz="2800"/>
              <a:t>Nephrotic syndrome </a:t>
            </a:r>
          </a:p>
          <a:p>
            <a:pPr marL="609600" indent="-609600" eaLnBrk="1" hangingPunct="1"/>
            <a:r>
              <a:rPr lang="en-US" altLang="en-US" sz="2800"/>
              <a:t>Peritoneal dialysis </a:t>
            </a:r>
          </a:p>
          <a:p>
            <a:pPr marL="609600" indent="-609600" eaLnBrk="1" hangingPunct="1"/>
            <a:r>
              <a:rPr lang="en-US" altLang="en-US" sz="2800"/>
              <a:t>Superior vena cava obstruction </a:t>
            </a:r>
          </a:p>
          <a:p>
            <a:pPr marL="609600" indent="-609600" eaLnBrk="1" hangingPunct="1"/>
            <a:r>
              <a:rPr lang="en-US" altLang="en-US" sz="2800"/>
              <a:t>Myxedema </a:t>
            </a:r>
          </a:p>
          <a:p>
            <a:pPr marL="609600" indent="-609600" eaLnBrk="1" hangingPunct="1"/>
            <a:r>
              <a:rPr lang="en-US" altLang="en-US" sz="2800"/>
              <a:t>Urinothorax</a:t>
            </a:r>
          </a:p>
          <a:p>
            <a:pPr marL="609600" indent="-609600" eaLnBrk="1" hangingPunct="1"/>
            <a:endParaRPr lang="en-US" altLang="en-US" sz="2800"/>
          </a:p>
        </p:txBody>
      </p:sp>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773D04B9-F059-19F7-E39F-9498EFF8093D}"/>
              </a:ext>
            </a:extLst>
          </p:cNvPr>
          <p:cNvSpPr>
            <a:spLocks noGrp="1" noChangeArrowheads="1"/>
          </p:cNvSpPr>
          <p:nvPr>
            <p:ph type="title"/>
          </p:nvPr>
        </p:nvSpPr>
        <p:spPr/>
        <p:txBody>
          <a:bodyPr/>
          <a:lstStyle/>
          <a:p>
            <a:pPr eaLnBrk="1" hangingPunct="1"/>
            <a:r>
              <a:rPr lang="en-US" altLang="en-US"/>
              <a:t>Recap..,</a:t>
            </a:r>
          </a:p>
        </p:txBody>
      </p:sp>
      <p:sp>
        <p:nvSpPr>
          <p:cNvPr id="43011" name="Rectangle 3">
            <a:extLst>
              <a:ext uri="{FF2B5EF4-FFF2-40B4-BE49-F238E27FC236}">
                <a16:creationId xmlns:a16="http://schemas.microsoft.com/office/drawing/2014/main" id="{D61FDFA5-241D-ECF9-9205-D0F76E8C2468}"/>
              </a:ext>
            </a:extLst>
          </p:cNvPr>
          <p:cNvSpPr>
            <a:spLocks noGrp="1" noChangeArrowheads="1"/>
          </p:cNvSpPr>
          <p:nvPr>
            <p:ph type="body" idx="1"/>
          </p:nvPr>
        </p:nvSpPr>
        <p:spPr/>
        <p:txBody>
          <a:bodyPr/>
          <a:lstStyle/>
          <a:p>
            <a:pPr eaLnBrk="1" hangingPunct="1"/>
            <a:r>
              <a:rPr lang="en-US" altLang="en-US"/>
              <a:t>Thoracentesis</a:t>
            </a:r>
          </a:p>
          <a:p>
            <a:pPr lvl="1" eaLnBrk="1" hangingPunct="1"/>
            <a:r>
              <a:rPr lang="en-US" altLang="en-US"/>
              <a:t>Transudate- treat cardiosis, cirrhosis, nephrosis.</a:t>
            </a:r>
          </a:p>
          <a:p>
            <a:pPr lvl="1" eaLnBrk="1" hangingPunct="1"/>
            <a:r>
              <a:rPr lang="en-US" altLang="en-US"/>
              <a:t>Exudate- cell count, glucose, cytology and culture.</a:t>
            </a:r>
          </a:p>
          <a:p>
            <a:pPr lvl="2" eaLnBrk="1" hangingPunct="1"/>
            <a:r>
              <a:rPr lang="en-US" altLang="en-US"/>
              <a:t>If lymphocytic– markers for TB</a:t>
            </a:r>
          </a:p>
          <a:p>
            <a:pPr lvl="2" eaLnBrk="1" hangingPunct="1"/>
            <a:r>
              <a:rPr lang="en-US" altLang="en-US"/>
              <a:t>If no cause– evaluate for PE( or earlier if clinical situation was suggestive)</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9F21587-E6D3-A587-5D71-FB68B89B8915}"/>
              </a:ext>
            </a:extLst>
          </p:cNvPr>
          <p:cNvSpPr>
            <a:spLocks noGrp="1" noChangeArrowheads="1"/>
          </p:cNvSpPr>
          <p:nvPr>
            <p:ph type="title"/>
          </p:nvPr>
        </p:nvSpPr>
        <p:spPr/>
        <p:txBody>
          <a:bodyPr/>
          <a:lstStyle/>
          <a:p>
            <a:pPr eaLnBrk="1" hangingPunct="1"/>
            <a:r>
              <a:rPr lang="en-US" altLang="en-US" sz="3600"/>
              <a:t>Exudative Pleural Effusions</a:t>
            </a:r>
          </a:p>
        </p:txBody>
      </p:sp>
      <p:sp>
        <p:nvSpPr>
          <p:cNvPr id="7171" name="Rectangle 3">
            <a:extLst>
              <a:ext uri="{FF2B5EF4-FFF2-40B4-BE49-F238E27FC236}">
                <a16:creationId xmlns:a16="http://schemas.microsoft.com/office/drawing/2014/main" id="{9696E372-17CA-3B40-C804-5AAABE6A4A42}"/>
              </a:ext>
            </a:extLst>
          </p:cNvPr>
          <p:cNvSpPr>
            <a:spLocks noGrp="1" noChangeArrowheads="1"/>
          </p:cNvSpPr>
          <p:nvPr>
            <p:ph type="body" idx="1"/>
          </p:nvPr>
        </p:nvSpPr>
        <p:spPr/>
        <p:txBody>
          <a:bodyPr/>
          <a:lstStyle/>
          <a:p>
            <a:pPr eaLnBrk="1" hangingPunct="1"/>
            <a:r>
              <a:rPr lang="en-US" altLang="en-US" sz="2800" i="1"/>
              <a:t>Neoplastic diseases</a:t>
            </a:r>
            <a:r>
              <a:rPr lang="en-US" altLang="en-US" sz="2800"/>
              <a:t> </a:t>
            </a:r>
          </a:p>
          <a:p>
            <a:pPr lvl="1" eaLnBrk="1" hangingPunct="1">
              <a:buFontTx/>
              <a:buNone/>
            </a:pPr>
            <a:r>
              <a:rPr lang="en-US" altLang="en-US" sz="2400"/>
              <a:t>Metastatic disease </a:t>
            </a:r>
          </a:p>
          <a:p>
            <a:pPr lvl="1" eaLnBrk="1" hangingPunct="1">
              <a:buFontTx/>
              <a:buNone/>
            </a:pPr>
            <a:r>
              <a:rPr lang="en-US" altLang="en-US" sz="2400"/>
              <a:t>Mesothelioma</a:t>
            </a:r>
          </a:p>
          <a:p>
            <a:pPr eaLnBrk="1" hangingPunct="1"/>
            <a:r>
              <a:rPr lang="en-US" altLang="en-US" sz="2800" i="1"/>
              <a:t>Infectious diseases </a:t>
            </a:r>
          </a:p>
          <a:p>
            <a:pPr lvl="1" eaLnBrk="1" hangingPunct="1">
              <a:buFontTx/>
              <a:buNone/>
            </a:pPr>
            <a:r>
              <a:rPr lang="en-US" altLang="en-US" sz="2400"/>
              <a:t>Bacterial infections </a:t>
            </a:r>
          </a:p>
          <a:p>
            <a:pPr lvl="1" eaLnBrk="1" hangingPunct="1">
              <a:buFontTx/>
              <a:buNone/>
            </a:pPr>
            <a:r>
              <a:rPr lang="en-US" altLang="en-US" sz="2400"/>
              <a:t>Tuberculosis </a:t>
            </a:r>
          </a:p>
          <a:p>
            <a:pPr lvl="1" eaLnBrk="1" hangingPunct="1">
              <a:buFontTx/>
              <a:buNone/>
            </a:pPr>
            <a:r>
              <a:rPr lang="en-US" altLang="en-US" sz="2400"/>
              <a:t>Fungal infections </a:t>
            </a:r>
          </a:p>
          <a:p>
            <a:pPr lvl="1" eaLnBrk="1" hangingPunct="1">
              <a:buFontTx/>
              <a:buNone/>
            </a:pPr>
            <a:r>
              <a:rPr lang="en-US" altLang="en-US" sz="2400"/>
              <a:t>Viral infections </a:t>
            </a:r>
          </a:p>
          <a:p>
            <a:pPr lvl="1" eaLnBrk="1" hangingPunct="1">
              <a:buFontTx/>
              <a:buNone/>
            </a:pPr>
            <a:r>
              <a:rPr lang="en-US" altLang="en-US" sz="2400"/>
              <a:t>Parasitic infections</a:t>
            </a:r>
          </a:p>
          <a:p>
            <a:pPr lvl="1" eaLnBrk="1" hangingPunct="1">
              <a:buFontTx/>
              <a:buNone/>
            </a:pPr>
            <a:endParaRPr lang="en-US" altLang="en-US" sz="2400"/>
          </a:p>
          <a:p>
            <a:pPr eaLnBrk="1" hangingPunct="1"/>
            <a:endParaRPr lang="en-US" altLang="en-US" sz="2800"/>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9D8D2ED-BC7F-F3DD-8261-B6E89A60C7B2}"/>
              </a:ext>
            </a:extLst>
          </p:cNvPr>
          <p:cNvSpPr>
            <a:spLocks noGrp="1" noChangeArrowheads="1"/>
          </p:cNvSpPr>
          <p:nvPr>
            <p:ph type="title"/>
          </p:nvPr>
        </p:nvSpPr>
        <p:spPr/>
        <p:txBody>
          <a:bodyPr/>
          <a:lstStyle/>
          <a:p>
            <a:pPr eaLnBrk="1" hangingPunct="1"/>
            <a:r>
              <a:rPr lang="en-US" altLang="en-US" sz="3600"/>
              <a:t>Exudative Pleural Effusions</a:t>
            </a:r>
          </a:p>
        </p:txBody>
      </p:sp>
      <p:sp>
        <p:nvSpPr>
          <p:cNvPr id="8195" name="Rectangle 3">
            <a:extLst>
              <a:ext uri="{FF2B5EF4-FFF2-40B4-BE49-F238E27FC236}">
                <a16:creationId xmlns:a16="http://schemas.microsoft.com/office/drawing/2014/main" id="{6CD99611-E404-7473-9921-8C9B06A9C28B}"/>
              </a:ext>
            </a:extLst>
          </p:cNvPr>
          <p:cNvSpPr>
            <a:spLocks noGrp="1" noChangeArrowheads="1"/>
          </p:cNvSpPr>
          <p:nvPr>
            <p:ph type="body" idx="1"/>
          </p:nvPr>
        </p:nvSpPr>
        <p:spPr/>
        <p:txBody>
          <a:bodyPr/>
          <a:lstStyle/>
          <a:p>
            <a:pPr marL="609600" indent="-609600" eaLnBrk="1" hangingPunct="1">
              <a:buFontTx/>
              <a:buNone/>
            </a:pPr>
            <a:r>
              <a:rPr lang="en-US" altLang="en-US" sz="2800" i="1"/>
              <a:t>Pulmonary embolization </a:t>
            </a:r>
          </a:p>
          <a:p>
            <a:pPr marL="609600" indent="-609600" eaLnBrk="1" hangingPunct="1">
              <a:buFontTx/>
              <a:buNone/>
            </a:pPr>
            <a:r>
              <a:rPr lang="en-US" altLang="en-US" sz="2800" i="1"/>
              <a:t>Gastrointestinal disease </a:t>
            </a:r>
          </a:p>
          <a:p>
            <a:pPr marL="990600" lvl="1" indent="-533400" eaLnBrk="1" hangingPunct="1">
              <a:buFontTx/>
              <a:buNone/>
            </a:pPr>
            <a:r>
              <a:rPr lang="en-US" altLang="en-US" sz="2400"/>
              <a:t>Esophageal perforation </a:t>
            </a:r>
          </a:p>
          <a:p>
            <a:pPr marL="990600" lvl="1" indent="-533400" eaLnBrk="1" hangingPunct="1">
              <a:buFontTx/>
              <a:buNone/>
            </a:pPr>
            <a:r>
              <a:rPr lang="en-US" altLang="en-US" sz="2400"/>
              <a:t>Pancreatic disease </a:t>
            </a:r>
          </a:p>
          <a:p>
            <a:pPr marL="990600" lvl="1" indent="-533400" eaLnBrk="1" hangingPunct="1">
              <a:buFontTx/>
              <a:buNone/>
            </a:pPr>
            <a:r>
              <a:rPr lang="en-US" altLang="en-US" sz="2400"/>
              <a:t>Intraabdominal abscesses </a:t>
            </a:r>
          </a:p>
          <a:p>
            <a:pPr marL="990600" lvl="1" indent="-533400" eaLnBrk="1" hangingPunct="1">
              <a:buFontTx/>
              <a:buNone/>
            </a:pPr>
            <a:r>
              <a:rPr lang="en-US" altLang="en-US" sz="2400"/>
              <a:t>Diaphragmatic hernia </a:t>
            </a:r>
          </a:p>
          <a:p>
            <a:pPr marL="990600" lvl="1" indent="-533400" eaLnBrk="1" hangingPunct="1">
              <a:buFontTx/>
              <a:buNone/>
            </a:pPr>
            <a:r>
              <a:rPr lang="en-US" altLang="en-US" sz="2400"/>
              <a:t>After abdominal surgery </a:t>
            </a:r>
          </a:p>
          <a:p>
            <a:pPr marL="990600" lvl="1" indent="-533400" eaLnBrk="1" hangingPunct="1">
              <a:buFontTx/>
              <a:buNone/>
            </a:pPr>
            <a:r>
              <a:rPr lang="en-US" altLang="en-US" sz="2400"/>
              <a:t>Endoscopic variceal sclerotherapy </a:t>
            </a:r>
          </a:p>
          <a:p>
            <a:pPr marL="990600" lvl="1" indent="-533400" eaLnBrk="1" hangingPunct="1">
              <a:buFontTx/>
              <a:buNone/>
            </a:pPr>
            <a:r>
              <a:rPr lang="en-US" altLang="en-US" sz="2400"/>
              <a:t>After liver transplant</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5E9D34F-A271-087B-C3F1-F5A9AC1E15B5}"/>
              </a:ext>
            </a:extLst>
          </p:cNvPr>
          <p:cNvSpPr>
            <a:spLocks noGrp="1" noChangeArrowheads="1"/>
          </p:cNvSpPr>
          <p:nvPr>
            <p:ph type="title"/>
          </p:nvPr>
        </p:nvSpPr>
        <p:spPr/>
        <p:txBody>
          <a:bodyPr/>
          <a:lstStyle/>
          <a:p>
            <a:pPr eaLnBrk="1" hangingPunct="1"/>
            <a:r>
              <a:rPr lang="en-US" altLang="en-US" sz="3600"/>
              <a:t>Exudative Pleural Effusions</a:t>
            </a:r>
          </a:p>
        </p:txBody>
      </p:sp>
      <p:sp>
        <p:nvSpPr>
          <p:cNvPr id="9219" name="Rectangle 3">
            <a:extLst>
              <a:ext uri="{FF2B5EF4-FFF2-40B4-BE49-F238E27FC236}">
                <a16:creationId xmlns:a16="http://schemas.microsoft.com/office/drawing/2014/main" id="{8F302EE7-825E-053E-FD08-8D5596B0A69F}"/>
              </a:ext>
            </a:extLst>
          </p:cNvPr>
          <p:cNvSpPr>
            <a:spLocks noGrp="1" noChangeArrowheads="1"/>
          </p:cNvSpPr>
          <p:nvPr>
            <p:ph type="body" idx="1"/>
          </p:nvPr>
        </p:nvSpPr>
        <p:spPr/>
        <p:txBody>
          <a:bodyPr/>
          <a:lstStyle/>
          <a:p>
            <a:pPr marL="609600" indent="-609600" eaLnBrk="1" hangingPunct="1">
              <a:lnSpc>
                <a:spcPct val="90000"/>
              </a:lnSpc>
              <a:buFontTx/>
              <a:buNone/>
            </a:pPr>
            <a:r>
              <a:rPr lang="en-US" altLang="en-US" i="1"/>
              <a:t>Collagen-vascular diseases</a:t>
            </a:r>
            <a:r>
              <a:rPr lang="en-US" altLang="en-US"/>
              <a:t> </a:t>
            </a:r>
          </a:p>
          <a:p>
            <a:pPr marL="990600" lvl="1" indent="-533400" eaLnBrk="1" hangingPunct="1">
              <a:lnSpc>
                <a:spcPct val="90000"/>
              </a:lnSpc>
              <a:buFontTx/>
              <a:buNone/>
            </a:pPr>
            <a:r>
              <a:rPr lang="en-US" altLang="en-US"/>
              <a:t>Rheumatoid pleuritis </a:t>
            </a:r>
          </a:p>
          <a:p>
            <a:pPr marL="990600" lvl="1" indent="-533400" eaLnBrk="1" hangingPunct="1">
              <a:lnSpc>
                <a:spcPct val="90000"/>
              </a:lnSpc>
              <a:buFontTx/>
              <a:buNone/>
            </a:pPr>
            <a:r>
              <a:rPr lang="en-US" altLang="en-US"/>
              <a:t>Systemic lupus erythematosus </a:t>
            </a:r>
          </a:p>
          <a:p>
            <a:pPr marL="990600" lvl="1" indent="-533400" eaLnBrk="1" hangingPunct="1">
              <a:lnSpc>
                <a:spcPct val="90000"/>
              </a:lnSpc>
              <a:buFontTx/>
              <a:buNone/>
            </a:pPr>
            <a:r>
              <a:rPr lang="en-US" altLang="en-US"/>
              <a:t>Drug-induced lupus </a:t>
            </a:r>
          </a:p>
          <a:p>
            <a:pPr marL="990600" lvl="1" indent="-533400" eaLnBrk="1" hangingPunct="1">
              <a:lnSpc>
                <a:spcPct val="90000"/>
              </a:lnSpc>
              <a:buFontTx/>
              <a:buNone/>
            </a:pPr>
            <a:r>
              <a:rPr lang="en-US" altLang="en-US"/>
              <a:t>Immunoblastic lymphadenopathy </a:t>
            </a:r>
          </a:p>
          <a:p>
            <a:pPr marL="990600" lvl="1" indent="-533400" eaLnBrk="1" hangingPunct="1">
              <a:lnSpc>
                <a:spcPct val="90000"/>
              </a:lnSpc>
              <a:buFontTx/>
              <a:buNone/>
            </a:pPr>
            <a:r>
              <a:rPr lang="en-US" altLang="en-US"/>
              <a:t>Sjögren's syndrome </a:t>
            </a:r>
          </a:p>
          <a:p>
            <a:pPr marL="990600" lvl="1" indent="-533400" eaLnBrk="1" hangingPunct="1">
              <a:lnSpc>
                <a:spcPct val="90000"/>
              </a:lnSpc>
              <a:buFontTx/>
              <a:buNone/>
            </a:pPr>
            <a:r>
              <a:rPr lang="en-US" altLang="en-US"/>
              <a:t>Wegener's granulomatosis </a:t>
            </a:r>
          </a:p>
          <a:p>
            <a:pPr marL="990600" lvl="1" indent="-533400" eaLnBrk="1" hangingPunct="1">
              <a:lnSpc>
                <a:spcPct val="90000"/>
              </a:lnSpc>
              <a:buFontTx/>
              <a:buNone/>
            </a:pPr>
            <a:r>
              <a:rPr lang="en-US" altLang="en-US"/>
              <a:t>Churg-Strauss syndrome</a:t>
            </a:r>
          </a:p>
          <a:p>
            <a:pPr marL="609600" indent="-609600" eaLnBrk="1" hangingPunct="1">
              <a:lnSpc>
                <a:spcPct val="90000"/>
              </a:lnSpc>
              <a:buFontTx/>
              <a:buNone/>
            </a:pPr>
            <a:endParaRPr lang="en-US" altLang="en-US" i="1"/>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6C9B788-BB61-06B0-A684-71AE001F3AA3}"/>
              </a:ext>
            </a:extLst>
          </p:cNvPr>
          <p:cNvSpPr>
            <a:spLocks noGrp="1" noChangeArrowheads="1"/>
          </p:cNvSpPr>
          <p:nvPr>
            <p:ph type="title"/>
          </p:nvPr>
        </p:nvSpPr>
        <p:spPr/>
        <p:txBody>
          <a:bodyPr/>
          <a:lstStyle/>
          <a:p>
            <a:pPr eaLnBrk="1" hangingPunct="1"/>
            <a:r>
              <a:rPr lang="en-US" altLang="en-US" sz="3600"/>
              <a:t>Exudative Pleural Effusions</a:t>
            </a:r>
          </a:p>
        </p:txBody>
      </p:sp>
      <p:sp>
        <p:nvSpPr>
          <p:cNvPr id="10243" name="Rectangle 3">
            <a:extLst>
              <a:ext uri="{FF2B5EF4-FFF2-40B4-BE49-F238E27FC236}">
                <a16:creationId xmlns:a16="http://schemas.microsoft.com/office/drawing/2014/main" id="{57CE7D56-C61B-B4E2-64F5-7F6E71A8644A}"/>
              </a:ext>
            </a:extLst>
          </p:cNvPr>
          <p:cNvSpPr>
            <a:spLocks noGrp="1" noChangeArrowheads="1"/>
          </p:cNvSpPr>
          <p:nvPr>
            <p:ph type="body" idx="1"/>
          </p:nvPr>
        </p:nvSpPr>
        <p:spPr/>
        <p:txBody>
          <a:bodyPr/>
          <a:lstStyle/>
          <a:p>
            <a:pPr marL="609600" indent="-609600" eaLnBrk="1" hangingPunct="1"/>
            <a:r>
              <a:rPr lang="en-US" altLang="en-US" i="1"/>
              <a:t>Post-coronary artery bypass surgery </a:t>
            </a:r>
          </a:p>
          <a:p>
            <a:pPr marL="609600" indent="-609600" eaLnBrk="1" hangingPunct="1"/>
            <a:r>
              <a:rPr lang="en-US" altLang="en-US" i="1"/>
              <a:t>Asbestos exposure </a:t>
            </a:r>
          </a:p>
          <a:p>
            <a:pPr marL="609600" indent="-609600" eaLnBrk="1" hangingPunct="1"/>
            <a:r>
              <a:rPr lang="en-US" altLang="en-US" i="1"/>
              <a:t>Sarcoidosis</a:t>
            </a:r>
          </a:p>
          <a:p>
            <a:pPr marL="609600" indent="-609600" eaLnBrk="1" hangingPunct="1"/>
            <a:r>
              <a:rPr lang="en-US" altLang="en-US" i="1"/>
              <a:t>Uremia </a:t>
            </a:r>
          </a:p>
          <a:p>
            <a:pPr marL="609600" indent="-609600" eaLnBrk="1" hangingPunct="1"/>
            <a:r>
              <a:rPr lang="en-US" altLang="en-US" i="1"/>
              <a:t>Meigs' syndrome </a:t>
            </a:r>
          </a:p>
          <a:p>
            <a:pPr marL="609600" indent="-609600" eaLnBrk="1" hangingPunct="1"/>
            <a:r>
              <a:rPr lang="en-US" altLang="en-US" i="1"/>
              <a:t>Yellow nail syndrome</a:t>
            </a:r>
          </a:p>
          <a:p>
            <a:pPr marL="609600" indent="-609600" eaLnBrk="1" hangingPunct="1">
              <a:buFontTx/>
              <a:buNone/>
            </a:pPr>
            <a:endParaRPr lang="en-US" altLang="en-US" i="1"/>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1D3B559-77ED-4F29-B60B-F980A809F71E}"/>
              </a:ext>
            </a:extLst>
          </p:cNvPr>
          <p:cNvSpPr>
            <a:spLocks noGrp="1" noChangeArrowheads="1"/>
          </p:cNvSpPr>
          <p:nvPr>
            <p:ph type="title"/>
          </p:nvPr>
        </p:nvSpPr>
        <p:spPr/>
        <p:txBody>
          <a:bodyPr/>
          <a:lstStyle/>
          <a:p>
            <a:pPr eaLnBrk="1" hangingPunct="1"/>
            <a:r>
              <a:rPr lang="en-US" altLang="en-US" sz="3600"/>
              <a:t>Exudative Pleural Effusions</a:t>
            </a:r>
          </a:p>
        </p:txBody>
      </p:sp>
      <p:sp>
        <p:nvSpPr>
          <p:cNvPr id="11267" name="Rectangle 3">
            <a:extLst>
              <a:ext uri="{FF2B5EF4-FFF2-40B4-BE49-F238E27FC236}">
                <a16:creationId xmlns:a16="http://schemas.microsoft.com/office/drawing/2014/main" id="{3737FF73-D7B0-D793-178D-A8CEE87E3999}"/>
              </a:ext>
            </a:extLst>
          </p:cNvPr>
          <p:cNvSpPr>
            <a:spLocks noGrp="1" noChangeArrowheads="1"/>
          </p:cNvSpPr>
          <p:nvPr>
            <p:ph type="body" idx="1"/>
          </p:nvPr>
        </p:nvSpPr>
        <p:spPr/>
        <p:txBody>
          <a:bodyPr/>
          <a:lstStyle/>
          <a:p>
            <a:pPr marL="609600" indent="-609600" eaLnBrk="1" hangingPunct="1">
              <a:buFontTx/>
              <a:buNone/>
            </a:pPr>
            <a:endParaRPr lang="en-US" altLang="en-US" sz="2800" i="1"/>
          </a:p>
          <a:p>
            <a:pPr marL="609600" indent="-609600" eaLnBrk="1" hangingPunct="1"/>
            <a:r>
              <a:rPr lang="en-US" altLang="en-US" sz="2800" i="1"/>
              <a:t>Radiation therapy </a:t>
            </a:r>
          </a:p>
          <a:p>
            <a:pPr marL="609600" indent="-609600" eaLnBrk="1" hangingPunct="1"/>
            <a:r>
              <a:rPr lang="en-US" altLang="en-US" sz="2800" i="1"/>
              <a:t>Post-cardiac injury syndrome </a:t>
            </a:r>
          </a:p>
          <a:p>
            <a:pPr marL="609600" indent="-609600" eaLnBrk="1" hangingPunct="1"/>
            <a:r>
              <a:rPr lang="en-US" altLang="en-US" sz="2800" i="1"/>
              <a:t>Hemothorax </a:t>
            </a:r>
          </a:p>
          <a:p>
            <a:pPr marL="609600" indent="-609600" eaLnBrk="1" hangingPunct="1"/>
            <a:r>
              <a:rPr lang="en-US" altLang="en-US" sz="2800" i="1"/>
              <a:t>Iatrogenic injury </a:t>
            </a:r>
          </a:p>
          <a:p>
            <a:pPr marL="609600" indent="-609600" eaLnBrk="1" hangingPunct="1"/>
            <a:r>
              <a:rPr lang="en-US" altLang="en-US" sz="2800" i="1"/>
              <a:t>Ovarian hyperstimulation syndrome </a:t>
            </a:r>
          </a:p>
          <a:p>
            <a:pPr marL="609600" indent="-609600" eaLnBrk="1" hangingPunct="1"/>
            <a:r>
              <a:rPr lang="en-US" altLang="en-US" sz="2800" i="1"/>
              <a:t>Pericardial disease </a:t>
            </a:r>
          </a:p>
          <a:p>
            <a:pPr marL="609600" indent="-609600" eaLnBrk="1" hangingPunct="1"/>
            <a:r>
              <a:rPr lang="en-US" altLang="en-US" sz="2800" i="1"/>
              <a:t>Chylothorax</a:t>
            </a:r>
          </a:p>
          <a:p>
            <a:pPr marL="609600" indent="-609600" eaLnBrk="1" hangingPunct="1"/>
            <a:endParaRPr lang="en-US" altLang="en-US" sz="2800" i="1"/>
          </a:p>
        </p:txBody>
      </p:sp>
    </p:spTree>
  </p:cSld>
  <p:clrMapOvr>
    <a:masterClrMapping/>
  </p:clrMapOvr>
  <p:transition>
    <p:random/>
  </p:transition>
</p:sld>
</file>

<file path=ppt/theme/theme1.xml><?xml version="1.0" encoding="utf-8"?>
<a:theme xmlns:a="http://schemas.openxmlformats.org/drawingml/2006/main" name="Fireball">
  <a:themeElements>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fontScheme name="Firebal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Fireball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Fireball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Fireball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Designs\Fireball.pot</Template>
  <TotalTime>327</TotalTime>
  <Words>1891</Words>
  <Application>Microsoft Office PowerPoint</Application>
  <PresentationFormat>On-screen Show (4:3)</PresentationFormat>
  <Paragraphs>248</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Fireball</vt:lpstr>
      <vt:lpstr>Pleural Effusion</vt:lpstr>
      <vt:lpstr>Pleural Effusion</vt:lpstr>
      <vt:lpstr>Exudates Vs transudates</vt:lpstr>
      <vt:lpstr>Transudative Pleural effusions</vt:lpstr>
      <vt:lpstr>Exudative Pleural Effusions</vt:lpstr>
      <vt:lpstr>Exudative Pleural Effusions</vt:lpstr>
      <vt:lpstr>Exudative Pleural Effusions</vt:lpstr>
      <vt:lpstr>Exudative Pleural Effusions</vt:lpstr>
      <vt:lpstr>Exudative Pleural Effusions</vt:lpstr>
      <vt:lpstr>Exudative Pleural Effusions</vt:lpstr>
      <vt:lpstr>Leading causes of pleural effusion </vt:lpstr>
      <vt:lpstr>How to Approach</vt:lpstr>
      <vt:lpstr>How to Approach</vt:lpstr>
      <vt:lpstr>Clues in the physical to the common etiologies</vt:lpstr>
      <vt:lpstr>Role Of Imaging</vt:lpstr>
      <vt:lpstr>Location of effusion-amount of fluid</vt:lpstr>
      <vt:lpstr>Quantitation of effusion</vt:lpstr>
      <vt:lpstr>Imaging contd.,</vt:lpstr>
      <vt:lpstr>Imaging contd.,</vt:lpstr>
      <vt:lpstr>Diagnostic thoracentesis</vt:lpstr>
      <vt:lpstr>Thoracentesis.,</vt:lpstr>
      <vt:lpstr>Thoracentesis.,</vt:lpstr>
      <vt:lpstr>Thoracentesis.,</vt:lpstr>
      <vt:lpstr>Appearance of the fluid.</vt:lpstr>
      <vt:lpstr>Further work up based on…</vt:lpstr>
      <vt:lpstr>Further work up based on…</vt:lpstr>
      <vt:lpstr>Total and Differential Cell Counts</vt:lpstr>
      <vt:lpstr>Total and Differential Cell Counts</vt:lpstr>
      <vt:lpstr>Smears and Cultures</vt:lpstr>
      <vt:lpstr>Glucose Level</vt:lpstr>
      <vt:lpstr>Lactate Dehydrogenase Level</vt:lpstr>
      <vt:lpstr>Fluid Tests for Cancer</vt:lpstr>
      <vt:lpstr>Markers of Tuberculosis</vt:lpstr>
      <vt:lpstr>Other Tests </vt:lpstr>
      <vt:lpstr>Other tests…,</vt:lpstr>
      <vt:lpstr>The undiagnosed effusion.</vt:lpstr>
      <vt:lpstr>The undiagnosed effusion…,</vt:lpstr>
      <vt:lpstr>Time Course..,</vt:lpstr>
      <vt:lpstr>Recap…,</vt:lpstr>
      <vt:lpstr>Recap..,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Pleural Effusion</dc:title>
  <dc:creator>Chalapathi</dc:creator>
  <cp:lastModifiedBy>shivamkaneria3@gmail.com</cp:lastModifiedBy>
  <cp:revision>72</cp:revision>
  <cp:lastPrinted>1601-01-01T00:00:00Z</cp:lastPrinted>
  <dcterms:created xsi:type="dcterms:W3CDTF">2003-08-19T01:13:23Z</dcterms:created>
  <dcterms:modified xsi:type="dcterms:W3CDTF">2024-11-29T11:09:43Z</dcterms:modified>
</cp:coreProperties>
</file>