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333" r:id="rId5"/>
    <p:sldId id="260" r:id="rId6"/>
    <p:sldId id="261" r:id="rId7"/>
    <p:sldId id="262" r:id="rId8"/>
    <p:sldId id="348" r:id="rId9"/>
    <p:sldId id="263" r:id="rId10"/>
    <p:sldId id="264" r:id="rId11"/>
    <p:sldId id="269" r:id="rId12"/>
    <p:sldId id="270" r:id="rId13"/>
    <p:sldId id="271" r:id="rId14"/>
    <p:sldId id="274" r:id="rId15"/>
    <p:sldId id="27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  <p:sldId id="291" r:id="rId25"/>
    <p:sldId id="292" r:id="rId26"/>
    <p:sldId id="349" r:id="rId27"/>
    <p:sldId id="297" r:id="rId28"/>
    <p:sldId id="298" r:id="rId29"/>
    <p:sldId id="299" r:id="rId30"/>
    <p:sldId id="301" r:id="rId31"/>
    <p:sldId id="304" r:id="rId32"/>
    <p:sldId id="305" r:id="rId33"/>
    <p:sldId id="306" r:id="rId34"/>
    <p:sldId id="307" r:id="rId35"/>
    <p:sldId id="279" r:id="rId36"/>
    <p:sldId id="314" r:id="rId37"/>
    <p:sldId id="310" r:id="rId38"/>
    <p:sldId id="311" r:id="rId39"/>
    <p:sldId id="312" r:id="rId40"/>
    <p:sldId id="313" r:id="rId41"/>
    <p:sldId id="318" r:id="rId42"/>
    <p:sldId id="317" r:id="rId43"/>
    <p:sldId id="319" r:id="rId44"/>
    <p:sldId id="321" r:id="rId45"/>
    <p:sldId id="322" r:id="rId46"/>
    <p:sldId id="323" r:id="rId47"/>
    <p:sldId id="324" r:id="rId48"/>
    <p:sldId id="325" r:id="rId49"/>
    <p:sldId id="326" r:id="rId50"/>
    <p:sldId id="347" r:id="rId51"/>
    <p:sldId id="327" r:id="rId52"/>
    <p:sldId id="328" r:id="rId53"/>
    <p:sldId id="329" r:id="rId54"/>
    <p:sldId id="346" r:id="rId55"/>
    <p:sldId id="352" r:id="rId56"/>
    <p:sldId id="353" r:id="rId57"/>
    <p:sldId id="354" r:id="rId58"/>
    <p:sldId id="355" r:id="rId59"/>
    <p:sldId id="356" r:id="rId60"/>
    <p:sldId id="35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ECFF"/>
    <a:srgbClr val="E8F694"/>
    <a:srgbClr val="99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7" autoAdjust="0"/>
    <p:restoredTop sz="94660"/>
  </p:normalViewPr>
  <p:slideViewPr>
    <p:cSldViewPr>
      <p:cViewPr varScale="1">
        <p:scale>
          <a:sx n="85" d="100"/>
          <a:sy n="85" d="100"/>
        </p:scale>
        <p:origin x="136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rada Tank" userId="7359366158f8188b" providerId="LiveId" clId="{EC3B86C7-63FF-4E80-AA26-95AE87374A14}"/>
    <pc:docChg chg="undo redo custSel addSld delSld modSld">
      <pc:chgData name="Samprada Tank" userId="7359366158f8188b" providerId="LiveId" clId="{EC3B86C7-63FF-4E80-AA26-95AE87374A14}" dt="2024-09-17T06:16:13.399" v="930" actId="2696"/>
      <pc:docMkLst>
        <pc:docMk/>
      </pc:docMkLst>
      <pc:sldChg chg="modSp mod">
        <pc:chgData name="Samprada Tank" userId="7359366158f8188b" providerId="LiveId" clId="{EC3B86C7-63FF-4E80-AA26-95AE87374A14}" dt="2024-09-17T06:01:37.861" v="799" actId="20577"/>
        <pc:sldMkLst>
          <pc:docMk/>
          <pc:sldMk cId="0" sldId="256"/>
        </pc:sldMkLst>
        <pc:spChg chg="mod">
          <ac:chgData name="Samprada Tank" userId="7359366158f8188b" providerId="LiveId" clId="{EC3B86C7-63FF-4E80-AA26-95AE87374A14}" dt="2024-09-17T06:01:37.861" v="799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amprada Tank" userId="7359366158f8188b" providerId="LiveId" clId="{EC3B86C7-63FF-4E80-AA26-95AE87374A14}" dt="2024-09-17T06:05:02.553" v="885" actId="2165"/>
        <pc:sldMkLst>
          <pc:docMk/>
          <pc:sldMk cId="0" sldId="263"/>
        </pc:sldMkLst>
        <pc:graphicFrameChg chg="mod modGraphic">
          <ac:chgData name="Samprada Tank" userId="7359366158f8188b" providerId="LiveId" clId="{EC3B86C7-63FF-4E80-AA26-95AE87374A14}" dt="2024-09-17T06:05:02.553" v="885" actId="2165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mod">
        <pc:chgData name="Samprada Tank" userId="7359366158f8188b" providerId="LiveId" clId="{EC3B86C7-63FF-4E80-AA26-95AE87374A14}" dt="2024-09-17T06:10:25.893" v="887" actId="14100"/>
        <pc:sldMkLst>
          <pc:docMk/>
          <pc:sldMk cId="0" sldId="291"/>
        </pc:sldMkLst>
        <pc:spChg chg="mod">
          <ac:chgData name="Samprada Tank" userId="7359366158f8188b" providerId="LiveId" clId="{EC3B86C7-63FF-4E80-AA26-95AE87374A14}" dt="2024-09-17T06:10:25.893" v="887" actId="14100"/>
          <ac:spMkLst>
            <pc:docMk/>
            <pc:sldMk cId="0" sldId="291"/>
            <ac:spMk id="3" creationId="{00000000-0000-0000-0000-000000000000}"/>
          </ac:spMkLst>
        </pc:spChg>
      </pc:sldChg>
      <pc:sldChg chg="del">
        <pc:chgData name="Samprada Tank" userId="7359366158f8188b" providerId="LiveId" clId="{EC3B86C7-63FF-4E80-AA26-95AE87374A14}" dt="2024-09-17T06:11:10.874" v="888" actId="2696"/>
        <pc:sldMkLst>
          <pc:docMk/>
          <pc:sldMk cId="0" sldId="300"/>
        </pc:sldMkLst>
      </pc:sldChg>
      <pc:sldChg chg="modSp mod">
        <pc:chgData name="Samprada Tank" userId="7359366158f8188b" providerId="LiveId" clId="{EC3B86C7-63FF-4E80-AA26-95AE87374A14}" dt="2024-09-17T06:13:04.825" v="891" actId="20577"/>
        <pc:sldMkLst>
          <pc:docMk/>
          <pc:sldMk cId="0" sldId="305"/>
        </pc:sldMkLst>
        <pc:spChg chg="mod">
          <ac:chgData name="Samprada Tank" userId="7359366158f8188b" providerId="LiveId" clId="{EC3B86C7-63FF-4E80-AA26-95AE87374A14}" dt="2024-09-17T06:13:04.825" v="891" actId="20577"/>
          <ac:spMkLst>
            <pc:docMk/>
            <pc:sldMk cId="0" sldId="305"/>
            <ac:spMk id="3" creationId="{00000000-0000-0000-0000-000000000000}"/>
          </ac:spMkLst>
        </pc:spChg>
      </pc:sldChg>
      <pc:sldChg chg="modSp add del mod">
        <pc:chgData name="Samprada Tank" userId="7359366158f8188b" providerId="LiveId" clId="{EC3B86C7-63FF-4E80-AA26-95AE87374A14}" dt="2024-09-17T04:34:43.598" v="34" actId="14100"/>
        <pc:sldMkLst>
          <pc:docMk/>
          <pc:sldMk cId="0" sldId="310"/>
        </pc:sldMkLst>
        <pc:spChg chg="mod">
          <ac:chgData name="Samprada Tank" userId="7359366158f8188b" providerId="LiveId" clId="{EC3B86C7-63FF-4E80-AA26-95AE87374A14}" dt="2024-09-17T04:34:36.989" v="33" actId="20577"/>
          <ac:spMkLst>
            <pc:docMk/>
            <pc:sldMk cId="0" sldId="310"/>
            <ac:spMk id="3" creationId="{00000000-0000-0000-0000-000000000000}"/>
          </ac:spMkLst>
        </pc:spChg>
        <pc:spChg chg="mod">
          <ac:chgData name="Samprada Tank" userId="7359366158f8188b" providerId="LiveId" clId="{EC3B86C7-63FF-4E80-AA26-95AE87374A14}" dt="2024-09-17T04:34:43.598" v="34" actId="14100"/>
          <ac:spMkLst>
            <pc:docMk/>
            <pc:sldMk cId="0" sldId="310"/>
            <ac:spMk id="5" creationId="{00000000-0000-0000-0000-000000000000}"/>
          </ac:spMkLst>
        </pc:spChg>
      </pc:sldChg>
      <pc:sldChg chg="modSp mod">
        <pc:chgData name="Samprada Tank" userId="7359366158f8188b" providerId="LiveId" clId="{EC3B86C7-63FF-4E80-AA26-95AE87374A14}" dt="2024-09-17T06:15:10.480" v="929" actId="20577"/>
        <pc:sldMkLst>
          <pc:docMk/>
          <pc:sldMk cId="0" sldId="311"/>
        </pc:sldMkLst>
        <pc:spChg chg="mod">
          <ac:chgData name="Samprada Tank" userId="7359366158f8188b" providerId="LiveId" clId="{EC3B86C7-63FF-4E80-AA26-95AE87374A14}" dt="2024-09-17T06:15:10.480" v="929" actId="20577"/>
          <ac:spMkLst>
            <pc:docMk/>
            <pc:sldMk cId="0" sldId="311"/>
            <ac:spMk id="3" creationId="{00000000-0000-0000-0000-000000000000}"/>
          </ac:spMkLst>
        </pc:spChg>
      </pc:sldChg>
      <pc:sldChg chg="del">
        <pc:chgData name="Samprada Tank" userId="7359366158f8188b" providerId="LiveId" clId="{EC3B86C7-63FF-4E80-AA26-95AE87374A14}" dt="2024-09-17T04:39:45.242" v="35" actId="2696"/>
        <pc:sldMkLst>
          <pc:docMk/>
          <pc:sldMk cId="0" sldId="315"/>
        </pc:sldMkLst>
      </pc:sldChg>
      <pc:sldChg chg="del">
        <pc:chgData name="Samprada Tank" userId="7359366158f8188b" providerId="LiveId" clId="{EC3B86C7-63FF-4E80-AA26-95AE87374A14}" dt="2024-09-17T06:16:13.399" v="930" actId="2696"/>
        <pc:sldMkLst>
          <pc:docMk/>
          <pc:sldMk cId="0" sldId="316"/>
        </pc:sldMkLst>
      </pc:sldChg>
      <pc:sldChg chg="modSp mod">
        <pc:chgData name="Samprada Tank" userId="7359366158f8188b" providerId="LiveId" clId="{EC3B86C7-63FF-4E80-AA26-95AE87374A14}" dt="2024-09-17T04:40:54.693" v="43" actId="14100"/>
        <pc:sldMkLst>
          <pc:docMk/>
          <pc:sldMk cId="0" sldId="318"/>
        </pc:sldMkLst>
        <pc:spChg chg="mod">
          <ac:chgData name="Samprada Tank" userId="7359366158f8188b" providerId="LiveId" clId="{EC3B86C7-63FF-4E80-AA26-95AE87374A14}" dt="2024-09-17T04:40:11.726" v="41" actId="5793"/>
          <ac:spMkLst>
            <pc:docMk/>
            <pc:sldMk cId="0" sldId="318"/>
            <ac:spMk id="3" creationId="{00000000-0000-0000-0000-000000000000}"/>
          </ac:spMkLst>
        </pc:spChg>
        <pc:spChg chg="mod">
          <ac:chgData name="Samprada Tank" userId="7359366158f8188b" providerId="LiveId" clId="{EC3B86C7-63FF-4E80-AA26-95AE87374A14}" dt="2024-09-17T04:40:54.693" v="43" actId="14100"/>
          <ac:spMkLst>
            <pc:docMk/>
            <pc:sldMk cId="0" sldId="318"/>
            <ac:spMk id="6" creationId="{00000000-0000-0000-0000-000000000000}"/>
          </ac:spMkLst>
        </pc:spChg>
      </pc:sldChg>
      <pc:sldChg chg="modSp mod">
        <pc:chgData name="Samprada Tank" userId="7359366158f8188b" providerId="LiveId" clId="{EC3B86C7-63FF-4E80-AA26-95AE87374A14}" dt="2024-09-17T04:47:53.767" v="55" actId="14100"/>
        <pc:sldMkLst>
          <pc:docMk/>
          <pc:sldMk cId="0" sldId="319"/>
        </pc:sldMkLst>
        <pc:spChg chg="mod">
          <ac:chgData name="Samprada Tank" userId="7359366158f8188b" providerId="LiveId" clId="{EC3B86C7-63FF-4E80-AA26-95AE87374A14}" dt="2024-09-17T04:47:53.767" v="55" actId="14100"/>
          <ac:spMkLst>
            <pc:docMk/>
            <pc:sldMk cId="0" sldId="319"/>
            <ac:spMk id="3" creationId="{00000000-0000-0000-0000-000000000000}"/>
          </ac:spMkLst>
        </pc:spChg>
        <pc:spChg chg="mod">
          <ac:chgData name="Samprada Tank" userId="7359366158f8188b" providerId="LiveId" clId="{EC3B86C7-63FF-4E80-AA26-95AE87374A14}" dt="2024-09-17T04:47:30.474" v="44" actId="14100"/>
          <ac:spMkLst>
            <pc:docMk/>
            <pc:sldMk cId="0" sldId="319"/>
            <ac:spMk id="4" creationId="{00000000-0000-0000-0000-000000000000}"/>
          </ac:spMkLst>
        </pc:spChg>
      </pc:sldChg>
      <pc:sldChg chg="modSp mod">
        <pc:chgData name="Samprada Tank" userId="7359366158f8188b" providerId="LiveId" clId="{EC3B86C7-63FF-4E80-AA26-95AE87374A14}" dt="2024-09-17T04:52:35.291" v="58" actId="113"/>
        <pc:sldMkLst>
          <pc:docMk/>
          <pc:sldMk cId="0" sldId="326"/>
        </pc:sldMkLst>
        <pc:spChg chg="mod">
          <ac:chgData name="Samprada Tank" userId="7359366158f8188b" providerId="LiveId" clId="{EC3B86C7-63FF-4E80-AA26-95AE87374A14}" dt="2024-09-17T04:52:35.291" v="58" actId="113"/>
          <ac:spMkLst>
            <pc:docMk/>
            <pc:sldMk cId="0" sldId="326"/>
            <ac:spMk id="3" creationId="{00000000-0000-0000-0000-000000000000}"/>
          </ac:spMkLst>
        </pc:spChg>
      </pc:sldChg>
      <pc:sldChg chg="modSp mod">
        <pc:chgData name="Samprada Tank" userId="7359366158f8188b" providerId="LiveId" clId="{EC3B86C7-63FF-4E80-AA26-95AE87374A14}" dt="2024-09-17T04:54:12.967" v="64" actId="20577"/>
        <pc:sldMkLst>
          <pc:docMk/>
          <pc:sldMk cId="0" sldId="329"/>
        </pc:sldMkLst>
        <pc:spChg chg="mod">
          <ac:chgData name="Samprada Tank" userId="7359366158f8188b" providerId="LiveId" clId="{EC3B86C7-63FF-4E80-AA26-95AE87374A14}" dt="2024-09-17T04:54:12.967" v="64" actId="20577"/>
          <ac:spMkLst>
            <pc:docMk/>
            <pc:sldMk cId="0" sldId="329"/>
            <ac:spMk id="3" creationId="{00000000-0000-0000-0000-000000000000}"/>
          </ac:spMkLst>
        </pc:spChg>
      </pc:sldChg>
      <pc:sldChg chg="del">
        <pc:chgData name="Samprada Tank" userId="7359366158f8188b" providerId="LiveId" clId="{EC3B86C7-63FF-4E80-AA26-95AE87374A14}" dt="2024-09-17T05:54:25.931" v="660" actId="2696"/>
        <pc:sldMkLst>
          <pc:docMk/>
          <pc:sldMk cId="3518233741" sldId="332"/>
        </pc:sldMkLst>
      </pc:sldChg>
      <pc:sldChg chg="modSp mod">
        <pc:chgData name="Samprada Tank" userId="7359366158f8188b" providerId="LiveId" clId="{EC3B86C7-63FF-4E80-AA26-95AE87374A14}" dt="2024-09-17T04:55:03.779" v="67" actId="20577"/>
        <pc:sldMkLst>
          <pc:docMk/>
          <pc:sldMk cId="0" sldId="346"/>
        </pc:sldMkLst>
        <pc:spChg chg="mod">
          <ac:chgData name="Samprada Tank" userId="7359366158f8188b" providerId="LiveId" clId="{EC3B86C7-63FF-4E80-AA26-95AE87374A14}" dt="2024-09-17T04:55:03.779" v="67" actId="20577"/>
          <ac:spMkLst>
            <pc:docMk/>
            <pc:sldMk cId="0" sldId="346"/>
            <ac:spMk id="3" creationId="{00000000-0000-0000-0000-000000000000}"/>
          </ac:spMkLst>
        </pc:spChg>
      </pc:sldChg>
      <pc:sldChg chg="modSp mod">
        <pc:chgData name="Samprada Tank" userId="7359366158f8188b" providerId="LiveId" clId="{EC3B86C7-63FF-4E80-AA26-95AE87374A14}" dt="2024-09-17T04:52:55.876" v="61" actId="14100"/>
        <pc:sldMkLst>
          <pc:docMk/>
          <pc:sldMk cId="0" sldId="347"/>
        </pc:sldMkLst>
        <pc:spChg chg="mod">
          <ac:chgData name="Samprada Tank" userId="7359366158f8188b" providerId="LiveId" clId="{EC3B86C7-63FF-4E80-AA26-95AE87374A14}" dt="2024-09-17T04:52:55.876" v="61" actId="14100"/>
          <ac:spMkLst>
            <pc:docMk/>
            <pc:sldMk cId="0" sldId="347"/>
            <ac:spMk id="3" creationId="{00000000-0000-0000-0000-000000000000}"/>
          </ac:spMkLst>
        </pc:spChg>
      </pc:sldChg>
      <pc:sldChg chg="modSp new mod">
        <pc:chgData name="Samprada Tank" userId="7359366158f8188b" providerId="LiveId" clId="{EC3B86C7-63FF-4E80-AA26-95AE87374A14}" dt="2024-09-17T04:58:09.664" v="200" actId="313"/>
        <pc:sldMkLst>
          <pc:docMk/>
          <pc:sldMk cId="1788207705" sldId="352"/>
        </pc:sldMkLst>
        <pc:spChg chg="mod">
          <ac:chgData name="Samprada Tank" userId="7359366158f8188b" providerId="LiveId" clId="{EC3B86C7-63FF-4E80-AA26-95AE87374A14}" dt="2024-09-17T04:55:52.538" v="76" actId="20577"/>
          <ac:spMkLst>
            <pc:docMk/>
            <pc:sldMk cId="1788207705" sldId="352"/>
            <ac:spMk id="2" creationId="{6414CED3-F8B4-8F45-6B87-AF98A605AD7F}"/>
          </ac:spMkLst>
        </pc:spChg>
        <pc:spChg chg="mod">
          <ac:chgData name="Samprada Tank" userId="7359366158f8188b" providerId="LiveId" clId="{EC3B86C7-63FF-4E80-AA26-95AE87374A14}" dt="2024-09-17T04:58:09.664" v="200" actId="313"/>
          <ac:spMkLst>
            <pc:docMk/>
            <pc:sldMk cId="1788207705" sldId="352"/>
            <ac:spMk id="3" creationId="{FFAFAD11-60CD-3952-0019-23C637B009E6}"/>
          </ac:spMkLst>
        </pc:spChg>
      </pc:sldChg>
      <pc:sldChg chg="modSp new mod">
        <pc:chgData name="Samprada Tank" userId="7359366158f8188b" providerId="LiveId" clId="{EC3B86C7-63FF-4E80-AA26-95AE87374A14}" dt="2024-09-17T05:04:42.356" v="322" actId="20577"/>
        <pc:sldMkLst>
          <pc:docMk/>
          <pc:sldMk cId="947000057" sldId="353"/>
        </pc:sldMkLst>
        <pc:spChg chg="mod">
          <ac:chgData name="Samprada Tank" userId="7359366158f8188b" providerId="LiveId" clId="{EC3B86C7-63FF-4E80-AA26-95AE87374A14}" dt="2024-09-17T05:04:42.356" v="322" actId="20577"/>
          <ac:spMkLst>
            <pc:docMk/>
            <pc:sldMk cId="947000057" sldId="353"/>
            <ac:spMk id="3" creationId="{BADE1546-23F7-20F2-C7EA-A1DEEFD983DF}"/>
          </ac:spMkLst>
        </pc:spChg>
      </pc:sldChg>
      <pc:sldChg chg="modSp new mod">
        <pc:chgData name="Samprada Tank" userId="7359366158f8188b" providerId="LiveId" clId="{EC3B86C7-63FF-4E80-AA26-95AE87374A14}" dt="2024-09-17T05:07:40.335" v="504" actId="20577"/>
        <pc:sldMkLst>
          <pc:docMk/>
          <pc:sldMk cId="4023104519" sldId="354"/>
        </pc:sldMkLst>
        <pc:spChg chg="mod">
          <ac:chgData name="Samprada Tank" userId="7359366158f8188b" providerId="LiveId" clId="{EC3B86C7-63FF-4E80-AA26-95AE87374A14}" dt="2024-09-17T05:07:40.335" v="504" actId="20577"/>
          <ac:spMkLst>
            <pc:docMk/>
            <pc:sldMk cId="4023104519" sldId="354"/>
            <ac:spMk id="3" creationId="{E74C9978-4FBA-0A31-3FC6-69B6D90FE14C}"/>
          </ac:spMkLst>
        </pc:spChg>
      </pc:sldChg>
      <pc:sldChg chg="modSp new mod">
        <pc:chgData name="Samprada Tank" userId="7359366158f8188b" providerId="LiveId" clId="{EC3B86C7-63FF-4E80-AA26-95AE87374A14}" dt="2024-09-17T05:52:38.171" v="659" actId="20577"/>
        <pc:sldMkLst>
          <pc:docMk/>
          <pc:sldMk cId="3270644066" sldId="355"/>
        </pc:sldMkLst>
        <pc:spChg chg="mod">
          <ac:chgData name="Samprada Tank" userId="7359366158f8188b" providerId="LiveId" clId="{EC3B86C7-63FF-4E80-AA26-95AE87374A14}" dt="2024-09-17T05:52:38.171" v="659" actId="20577"/>
          <ac:spMkLst>
            <pc:docMk/>
            <pc:sldMk cId="3270644066" sldId="355"/>
            <ac:spMk id="3" creationId="{AD36EBEF-4A84-BD56-6F11-2DA1F66E6656}"/>
          </ac:spMkLst>
        </pc:spChg>
      </pc:sldChg>
      <pc:sldChg chg="modSp new mod">
        <pc:chgData name="Samprada Tank" userId="7359366158f8188b" providerId="LiveId" clId="{EC3B86C7-63FF-4E80-AA26-95AE87374A14}" dt="2024-09-17T05:57:54.524" v="789" actId="20577"/>
        <pc:sldMkLst>
          <pc:docMk/>
          <pc:sldMk cId="3795979368" sldId="356"/>
        </pc:sldMkLst>
        <pc:spChg chg="mod">
          <ac:chgData name="Samprada Tank" userId="7359366158f8188b" providerId="LiveId" clId="{EC3B86C7-63FF-4E80-AA26-95AE87374A14}" dt="2024-09-17T05:57:54.524" v="789" actId="20577"/>
          <ac:spMkLst>
            <pc:docMk/>
            <pc:sldMk cId="3795979368" sldId="356"/>
            <ac:spMk id="3" creationId="{E2F6C237-BAD4-D3D5-4C09-B90EC6B409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0498A-5753-4D93-B6D9-BC6299AB90C3}" type="doc">
      <dgm:prSet loTypeId="urn:microsoft.com/office/officeart/2005/8/layout/hList1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08BEED77-33D4-487B-9B11-9CA33B3443F9}">
      <dgm:prSet phldrT="[Text]"/>
      <dgm:spPr/>
      <dgm:t>
        <a:bodyPr/>
        <a:lstStyle/>
        <a:p>
          <a:r>
            <a:rPr lang="en-AU" dirty="0"/>
            <a:t>Systemic</a:t>
          </a:r>
        </a:p>
      </dgm:t>
    </dgm:pt>
    <dgm:pt modelId="{6F84CD5C-35A6-472E-B1C1-312BB26A0198}" type="parTrans" cxnId="{23CB9D61-503E-4A8F-B906-3C42AA799CEC}">
      <dgm:prSet/>
      <dgm:spPr/>
      <dgm:t>
        <a:bodyPr/>
        <a:lstStyle/>
        <a:p>
          <a:endParaRPr lang="en-AU"/>
        </a:p>
      </dgm:t>
    </dgm:pt>
    <dgm:pt modelId="{5950F3DD-3578-41AC-BBE7-73FADDE38E11}" type="sibTrans" cxnId="{23CB9D61-503E-4A8F-B906-3C42AA799CEC}">
      <dgm:prSet/>
      <dgm:spPr/>
      <dgm:t>
        <a:bodyPr/>
        <a:lstStyle/>
        <a:p>
          <a:endParaRPr lang="en-AU"/>
        </a:p>
      </dgm:t>
    </dgm:pt>
    <dgm:pt modelId="{D468416D-5AC9-4720-AA35-8735C3DC197F}">
      <dgm:prSet phldrT="[Text]"/>
      <dgm:spPr/>
      <dgm:t>
        <a:bodyPr/>
        <a:lstStyle/>
        <a:p>
          <a:r>
            <a:rPr lang="en-AU" dirty="0"/>
            <a:t>Streptomycin</a:t>
          </a:r>
        </a:p>
      </dgm:t>
    </dgm:pt>
    <dgm:pt modelId="{0442FB44-BE22-454E-8E1D-C352C8E35039}" type="parTrans" cxnId="{763769AF-0208-4AC9-A31D-63D3EB62343C}">
      <dgm:prSet/>
      <dgm:spPr/>
      <dgm:t>
        <a:bodyPr/>
        <a:lstStyle/>
        <a:p>
          <a:endParaRPr lang="en-AU"/>
        </a:p>
      </dgm:t>
    </dgm:pt>
    <dgm:pt modelId="{1B0FC668-9DCE-4C67-AD5A-0580E5B20BEB}" type="sibTrans" cxnId="{763769AF-0208-4AC9-A31D-63D3EB62343C}">
      <dgm:prSet/>
      <dgm:spPr/>
      <dgm:t>
        <a:bodyPr/>
        <a:lstStyle/>
        <a:p>
          <a:endParaRPr lang="en-AU"/>
        </a:p>
      </dgm:t>
    </dgm:pt>
    <dgm:pt modelId="{FB53ABEC-A670-4065-A2EA-47729F0322FE}">
      <dgm:prSet phldrT="[Text]"/>
      <dgm:spPr/>
      <dgm:t>
        <a:bodyPr/>
        <a:lstStyle/>
        <a:p>
          <a:r>
            <a:rPr lang="en-AU" dirty="0"/>
            <a:t>Topical</a:t>
          </a:r>
        </a:p>
      </dgm:t>
    </dgm:pt>
    <dgm:pt modelId="{1250254F-4906-4D26-8AF2-989B21DD94B0}" type="parTrans" cxnId="{DA9E91CC-FEE4-45C7-90CD-62E615676C2C}">
      <dgm:prSet/>
      <dgm:spPr/>
      <dgm:t>
        <a:bodyPr/>
        <a:lstStyle/>
        <a:p>
          <a:endParaRPr lang="en-AU"/>
        </a:p>
      </dgm:t>
    </dgm:pt>
    <dgm:pt modelId="{9BF0D1B1-4DEA-4BAD-B6F6-B9855FE708AF}" type="sibTrans" cxnId="{DA9E91CC-FEE4-45C7-90CD-62E615676C2C}">
      <dgm:prSet/>
      <dgm:spPr/>
      <dgm:t>
        <a:bodyPr/>
        <a:lstStyle/>
        <a:p>
          <a:endParaRPr lang="en-AU"/>
        </a:p>
      </dgm:t>
    </dgm:pt>
    <dgm:pt modelId="{14D0EC5B-5265-4E56-8E2E-01FDDDD1A2EE}">
      <dgm:prSet phldrT="[Text]"/>
      <dgm:spPr/>
      <dgm:t>
        <a:bodyPr/>
        <a:lstStyle/>
        <a:p>
          <a:r>
            <a:rPr lang="en-AU" dirty="0"/>
            <a:t>Neomycin</a:t>
          </a:r>
        </a:p>
      </dgm:t>
    </dgm:pt>
    <dgm:pt modelId="{D61ECA09-B5F3-4F2C-9A40-5E8B917BADAD}" type="parTrans" cxnId="{D696F044-4494-474F-8F8D-12FCFFED19AC}">
      <dgm:prSet/>
      <dgm:spPr/>
      <dgm:t>
        <a:bodyPr/>
        <a:lstStyle/>
        <a:p>
          <a:endParaRPr lang="en-AU"/>
        </a:p>
      </dgm:t>
    </dgm:pt>
    <dgm:pt modelId="{38EC3360-7F2F-4D7D-A1B2-867F14D09DAF}" type="sibTrans" cxnId="{D696F044-4494-474F-8F8D-12FCFFED19AC}">
      <dgm:prSet/>
      <dgm:spPr/>
      <dgm:t>
        <a:bodyPr/>
        <a:lstStyle/>
        <a:p>
          <a:endParaRPr lang="en-AU"/>
        </a:p>
      </dgm:t>
    </dgm:pt>
    <dgm:pt modelId="{D178B7F0-CF51-4A87-8178-A9343E8D4A7F}">
      <dgm:prSet phldrT="[Text]"/>
      <dgm:spPr/>
      <dgm:t>
        <a:bodyPr/>
        <a:lstStyle/>
        <a:p>
          <a:r>
            <a:rPr lang="en-AU" dirty="0" err="1"/>
            <a:t>Framycetin</a:t>
          </a:r>
          <a:endParaRPr lang="en-AU" dirty="0"/>
        </a:p>
      </dgm:t>
    </dgm:pt>
    <dgm:pt modelId="{1D92E768-FFB0-4017-83F4-2CD118E36DED}" type="parTrans" cxnId="{430A67D5-4107-4B24-A0CF-EF78C4A71037}">
      <dgm:prSet/>
      <dgm:spPr/>
      <dgm:t>
        <a:bodyPr/>
        <a:lstStyle/>
        <a:p>
          <a:endParaRPr lang="en-AU"/>
        </a:p>
      </dgm:t>
    </dgm:pt>
    <dgm:pt modelId="{760531FD-8D3D-4982-8067-22448B53E740}" type="sibTrans" cxnId="{430A67D5-4107-4B24-A0CF-EF78C4A71037}">
      <dgm:prSet/>
      <dgm:spPr/>
      <dgm:t>
        <a:bodyPr/>
        <a:lstStyle/>
        <a:p>
          <a:endParaRPr lang="en-AU"/>
        </a:p>
      </dgm:t>
    </dgm:pt>
    <dgm:pt modelId="{A5058581-5E19-4A4C-8542-C9C0119F71CB}">
      <dgm:prSet phldrT="[Text]"/>
      <dgm:spPr/>
      <dgm:t>
        <a:bodyPr/>
        <a:lstStyle/>
        <a:p>
          <a:r>
            <a:rPr lang="en-AU" dirty="0" err="1"/>
            <a:t>Gentamicin</a:t>
          </a:r>
          <a:endParaRPr lang="en-AU" dirty="0"/>
        </a:p>
      </dgm:t>
    </dgm:pt>
    <dgm:pt modelId="{FC02EC95-B7C1-4E3D-B539-A30F0B21222D}" type="parTrans" cxnId="{6E061C1C-91A6-485A-BF45-0118D73F5447}">
      <dgm:prSet/>
      <dgm:spPr/>
    </dgm:pt>
    <dgm:pt modelId="{349ECCFA-98D9-476D-8C8C-DA80D3F92881}" type="sibTrans" cxnId="{6E061C1C-91A6-485A-BF45-0118D73F5447}">
      <dgm:prSet/>
      <dgm:spPr/>
    </dgm:pt>
    <dgm:pt modelId="{ACF36B5B-F515-4663-865F-9F99B853C1F8}">
      <dgm:prSet phldrT="[Text]"/>
      <dgm:spPr/>
      <dgm:t>
        <a:bodyPr/>
        <a:lstStyle/>
        <a:p>
          <a:r>
            <a:rPr lang="en-AU" dirty="0" err="1"/>
            <a:t>Kanamycin</a:t>
          </a:r>
          <a:endParaRPr lang="en-AU" dirty="0"/>
        </a:p>
      </dgm:t>
    </dgm:pt>
    <dgm:pt modelId="{EC0CDB36-A21F-4B0E-A27B-ECC65F5C9BD2}" type="parTrans" cxnId="{91548737-90EC-4D59-9EA5-CA29C6AC505E}">
      <dgm:prSet/>
      <dgm:spPr/>
    </dgm:pt>
    <dgm:pt modelId="{24939F6E-715E-4BDC-A94E-0A84304A0F1F}" type="sibTrans" cxnId="{91548737-90EC-4D59-9EA5-CA29C6AC505E}">
      <dgm:prSet/>
      <dgm:spPr/>
    </dgm:pt>
    <dgm:pt modelId="{CB96828A-3573-483A-ABEA-4F7FEF1CD0E8}">
      <dgm:prSet phldrT="[Text]"/>
      <dgm:spPr/>
      <dgm:t>
        <a:bodyPr/>
        <a:lstStyle/>
        <a:p>
          <a:r>
            <a:rPr lang="en-AU" dirty="0" err="1"/>
            <a:t>Tobramycin</a:t>
          </a:r>
          <a:endParaRPr lang="en-AU" dirty="0"/>
        </a:p>
      </dgm:t>
    </dgm:pt>
    <dgm:pt modelId="{440D1015-8D23-4DB0-942F-A8DAF3DA9D0B}" type="parTrans" cxnId="{D9434B8A-8135-4E75-8485-00E100CDE69C}">
      <dgm:prSet/>
      <dgm:spPr/>
    </dgm:pt>
    <dgm:pt modelId="{E6C4DBA6-1EC4-4CA1-A75B-6BC351DBB6B8}" type="sibTrans" cxnId="{D9434B8A-8135-4E75-8485-00E100CDE69C}">
      <dgm:prSet/>
      <dgm:spPr/>
    </dgm:pt>
    <dgm:pt modelId="{B392651F-62E9-45EF-8991-8A90A50023AF}">
      <dgm:prSet phldrT="[Text]"/>
      <dgm:spPr/>
      <dgm:t>
        <a:bodyPr/>
        <a:lstStyle/>
        <a:p>
          <a:r>
            <a:rPr lang="en-AU" dirty="0" err="1"/>
            <a:t>Amikacin</a:t>
          </a:r>
          <a:endParaRPr lang="en-AU" dirty="0"/>
        </a:p>
      </dgm:t>
    </dgm:pt>
    <dgm:pt modelId="{7D86217D-868F-404E-B0CE-AA86753A2A25}" type="parTrans" cxnId="{5D0B1A46-DEC4-446C-A62C-04E44BB72954}">
      <dgm:prSet/>
      <dgm:spPr/>
    </dgm:pt>
    <dgm:pt modelId="{1A13CF8B-AC19-4EBC-9D0B-E1854EEC0049}" type="sibTrans" cxnId="{5D0B1A46-DEC4-446C-A62C-04E44BB72954}">
      <dgm:prSet/>
      <dgm:spPr/>
    </dgm:pt>
    <dgm:pt modelId="{82202D44-71B3-4C3D-B4DE-1FC4F5C26D70}">
      <dgm:prSet phldrT="[Text]"/>
      <dgm:spPr/>
      <dgm:t>
        <a:bodyPr/>
        <a:lstStyle/>
        <a:p>
          <a:r>
            <a:rPr lang="en-AU" dirty="0" err="1"/>
            <a:t>Sisomicin</a:t>
          </a:r>
          <a:endParaRPr lang="en-AU" dirty="0"/>
        </a:p>
      </dgm:t>
    </dgm:pt>
    <dgm:pt modelId="{064E8A3E-3A37-48A3-B4AA-1AC5363779A7}" type="parTrans" cxnId="{2BAF3BDB-A65F-4787-AB82-91F6C9E3AAEF}">
      <dgm:prSet/>
      <dgm:spPr/>
    </dgm:pt>
    <dgm:pt modelId="{925B0647-AEFF-4AB0-9A3D-99EE50ACC789}" type="sibTrans" cxnId="{2BAF3BDB-A65F-4787-AB82-91F6C9E3AAEF}">
      <dgm:prSet/>
      <dgm:spPr/>
    </dgm:pt>
    <dgm:pt modelId="{07A45AAD-1992-4F3F-8784-8FA99423798A}">
      <dgm:prSet phldrT="[Text]"/>
      <dgm:spPr/>
      <dgm:t>
        <a:bodyPr/>
        <a:lstStyle/>
        <a:p>
          <a:r>
            <a:rPr lang="en-AU" dirty="0" err="1"/>
            <a:t>Netimicin</a:t>
          </a:r>
          <a:endParaRPr lang="en-AU" dirty="0"/>
        </a:p>
      </dgm:t>
    </dgm:pt>
    <dgm:pt modelId="{8D0C05F1-D5AF-4373-82BA-88333EAFACF8}" type="parTrans" cxnId="{3754BD45-2A5D-4F9D-A663-5E513B5194FE}">
      <dgm:prSet/>
      <dgm:spPr/>
    </dgm:pt>
    <dgm:pt modelId="{9987FF19-5BA5-4968-A278-E85D55197217}" type="sibTrans" cxnId="{3754BD45-2A5D-4F9D-A663-5E513B5194FE}">
      <dgm:prSet/>
      <dgm:spPr/>
    </dgm:pt>
    <dgm:pt modelId="{913D4B60-A4CA-4321-8481-15BCA3149671}">
      <dgm:prSet phldrT="[Text]"/>
      <dgm:spPr/>
      <dgm:t>
        <a:bodyPr/>
        <a:lstStyle/>
        <a:p>
          <a:r>
            <a:rPr lang="en-AU" dirty="0" err="1"/>
            <a:t>Paromomycin</a:t>
          </a:r>
          <a:endParaRPr lang="en-AU" dirty="0"/>
        </a:p>
      </dgm:t>
    </dgm:pt>
    <dgm:pt modelId="{8333B6CA-01C1-4FB2-B4AC-CAEDE1B1EF05}" type="parTrans" cxnId="{51492997-D277-4D56-953B-F0C5C3E2D5E3}">
      <dgm:prSet/>
      <dgm:spPr/>
    </dgm:pt>
    <dgm:pt modelId="{B4553998-98D3-4F17-B4F2-9EA5D2535C70}" type="sibTrans" cxnId="{51492997-D277-4D56-953B-F0C5C3E2D5E3}">
      <dgm:prSet/>
      <dgm:spPr/>
    </dgm:pt>
    <dgm:pt modelId="{6D47D2FD-8AE2-4C16-A341-23C8FC0DD86F}" type="pres">
      <dgm:prSet presAssocID="{5420498A-5753-4D93-B6D9-BC6299AB90C3}" presName="Name0" presStyleCnt="0">
        <dgm:presLayoutVars>
          <dgm:dir/>
          <dgm:animLvl val="lvl"/>
          <dgm:resizeHandles val="exact"/>
        </dgm:presLayoutVars>
      </dgm:prSet>
      <dgm:spPr/>
    </dgm:pt>
    <dgm:pt modelId="{841B50D7-7555-4986-8B4A-EF25B0960751}" type="pres">
      <dgm:prSet presAssocID="{08BEED77-33D4-487B-9B11-9CA33B3443F9}" presName="composite" presStyleCnt="0"/>
      <dgm:spPr/>
    </dgm:pt>
    <dgm:pt modelId="{A848DFD6-5BA6-475B-A1CE-F407E4CC48D3}" type="pres">
      <dgm:prSet presAssocID="{08BEED77-33D4-487B-9B11-9CA33B3443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7DA301A-9999-4317-9F11-82C25B7CBBE7}" type="pres">
      <dgm:prSet presAssocID="{08BEED77-33D4-487B-9B11-9CA33B3443F9}" presName="desTx" presStyleLbl="alignAccFollowNode1" presStyleIdx="0" presStyleCnt="2">
        <dgm:presLayoutVars>
          <dgm:bulletEnabled val="1"/>
        </dgm:presLayoutVars>
      </dgm:prSet>
      <dgm:spPr/>
    </dgm:pt>
    <dgm:pt modelId="{0D2F8C44-1E12-4126-B732-DD464713690E}" type="pres">
      <dgm:prSet presAssocID="{5950F3DD-3578-41AC-BBE7-73FADDE38E11}" presName="space" presStyleCnt="0"/>
      <dgm:spPr/>
    </dgm:pt>
    <dgm:pt modelId="{A5A88D26-17BE-439D-B136-4702EA8E3172}" type="pres">
      <dgm:prSet presAssocID="{FB53ABEC-A670-4065-A2EA-47729F0322FE}" presName="composite" presStyleCnt="0"/>
      <dgm:spPr/>
    </dgm:pt>
    <dgm:pt modelId="{07A44DFF-45D1-4ACA-A85F-D608E024E134}" type="pres">
      <dgm:prSet presAssocID="{FB53ABEC-A670-4065-A2EA-47729F0322F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1CBB1EC-8AFC-45FF-A67F-7B4D04F88975}" type="pres">
      <dgm:prSet presAssocID="{FB53ABEC-A670-4065-A2EA-47729F0322F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E061C1C-91A6-485A-BF45-0118D73F5447}" srcId="{08BEED77-33D4-487B-9B11-9CA33B3443F9}" destId="{A5058581-5E19-4A4C-8542-C9C0119F71CB}" srcOrd="1" destOrd="0" parTransId="{FC02EC95-B7C1-4E3D-B539-A30F0B21222D}" sibTransId="{349ECCFA-98D9-476D-8C8C-DA80D3F92881}"/>
    <dgm:cxn modelId="{91548737-90EC-4D59-9EA5-CA29C6AC505E}" srcId="{08BEED77-33D4-487B-9B11-9CA33B3443F9}" destId="{ACF36B5B-F515-4663-865F-9F99B853C1F8}" srcOrd="2" destOrd="0" parTransId="{EC0CDB36-A21F-4B0E-A27B-ECC65F5C9BD2}" sibTransId="{24939F6E-715E-4BDC-A94E-0A84304A0F1F}"/>
    <dgm:cxn modelId="{23CB9D61-503E-4A8F-B906-3C42AA799CEC}" srcId="{5420498A-5753-4D93-B6D9-BC6299AB90C3}" destId="{08BEED77-33D4-487B-9B11-9CA33B3443F9}" srcOrd="0" destOrd="0" parTransId="{6F84CD5C-35A6-472E-B1C1-312BB26A0198}" sibTransId="{5950F3DD-3578-41AC-BBE7-73FADDE38E11}"/>
    <dgm:cxn modelId="{D696F044-4494-474F-8F8D-12FCFFED19AC}" srcId="{FB53ABEC-A670-4065-A2EA-47729F0322FE}" destId="{14D0EC5B-5265-4E56-8E2E-01FDDDD1A2EE}" srcOrd="0" destOrd="0" parTransId="{D61ECA09-B5F3-4F2C-9A40-5E8B917BADAD}" sibTransId="{38EC3360-7F2F-4D7D-A1B2-867F14D09DAF}"/>
    <dgm:cxn modelId="{3754BD45-2A5D-4F9D-A663-5E513B5194FE}" srcId="{08BEED77-33D4-487B-9B11-9CA33B3443F9}" destId="{07A45AAD-1992-4F3F-8784-8FA99423798A}" srcOrd="6" destOrd="0" parTransId="{8D0C05F1-D5AF-4373-82BA-88333EAFACF8}" sibTransId="{9987FF19-5BA5-4968-A278-E85D55197217}"/>
    <dgm:cxn modelId="{5D0B1A46-DEC4-446C-A62C-04E44BB72954}" srcId="{08BEED77-33D4-487B-9B11-9CA33B3443F9}" destId="{B392651F-62E9-45EF-8991-8A90A50023AF}" srcOrd="4" destOrd="0" parTransId="{7D86217D-868F-404E-B0CE-AA86753A2A25}" sibTransId="{1A13CF8B-AC19-4EBC-9D0B-E1854EEC0049}"/>
    <dgm:cxn modelId="{90548A4D-7B9F-42DC-9A8C-7A933215DE9F}" type="presOf" srcId="{14D0EC5B-5265-4E56-8E2E-01FDDDD1A2EE}" destId="{C1CBB1EC-8AFC-45FF-A67F-7B4D04F88975}" srcOrd="0" destOrd="0" presId="urn:microsoft.com/office/officeart/2005/8/layout/hList1"/>
    <dgm:cxn modelId="{AF2EB471-B67F-44C6-AE4B-3E07AE829947}" type="presOf" srcId="{D178B7F0-CF51-4A87-8178-A9343E8D4A7F}" destId="{C1CBB1EC-8AFC-45FF-A67F-7B4D04F88975}" srcOrd="0" destOrd="1" presId="urn:microsoft.com/office/officeart/2005/8/layout/hList1"/>
    <dgm:cxn modelId="{89D1ED53-C1BB-4BF3-A6B2-494B517B784F}" type="presOf" srcId="{A5058581-5E19-4A4C-8542-C9C0119F71CB}" destId="{57DA301A-9999-4317-9F11-82C25B7CBBE7}" srcOrd="0" destOrd="1" presId="urn:microsoft.com/office/officeart/2005/8/layout/hList1"/>
    <dgm:cxn modelId="{F3B40A7F-F13A-41D9-BF0D-11D14E3418CB}" type="presOf" srcId="{B392651F-62E9-45EF-8991-8A90A50023AF}" destId="{57DA301A-9999-4317-9F11-82C25B7CBBE7}" srcOrd="0" destOrd="4" presId="urn:microsoft.com/office/officeart/2005/8/layout/hList1"/>
    <dgm:cxn modelId="{D9434B8A-8135-4E75-8485-00E100CDE69C}" srcId="{08BEED77-33D4-487B-9B11-9CA33B3443F9}" destId="{CB96828A-3573-483A-ABEA-4F7FEF1CD0E8}" srcOrd="3" destOrd="0" parTransId="{440D1015-8D23-4DB0-942F-A8DAF3DA9D0B}" sibTransId="{E6C4DBA6-1EC4-4CA1-A75B-6BC351DBB6B8}"/>
    <dgm:cxn modelId="{E7F95C8E-C364-4AB4-83CE-B15961AA3533}" type="presOf" srcId="{D468416D-5AC9-4720-AA35-8735C3DC197F}" destId="{57DA301A-9999-4317-9F11-82C25B7CBBE7}" srcOrd="0" destOrd="0" presId="urn:microsoft.com/office/officeart/2005/8/layout/hList1"/>
    <dgm:cxn modelId="{D4431690-B7BF-4B4A-B320-8AEF70CD5BE5}" type="presOf" srcId="{08BEED77-33D4-487B-9B11-9CA33B3443F9}" destId="{A848DFD6-5BA6-475B-A1CE-F407E4CC48D3}" srcOrd="0" destOrd="0" presId="urn:microsoft.com/office/officeart/2005/8/layout/hList1"/>
    <dgm:cxn modelId="{CE6CA890-1DE0-4E6F-8796-351911D474A0}" type="presOf" srcId="{913D4B60-A4CA-4321-8481-15BCA3149671}" destId="{57DA301A-9999-4317-9F11-82C25B7CBBE7}" srcOrd="0" destOrd="7" presId="urn:microsoft.com/office/officeart/2005/8/layout/hList1"/>
    <dgm:cxn modelId="{51492997-D277-4D56-953B-F0C5C3E2D5E3}" srcId="{08BEED77-33D4-487B-9B11-9CA33B3443F9}" destId="{913D4B60-A4CA-4321-8481-15BCA3149671}" srcOrd="7" destOrd="0" parTransId="{8333B6CA-01C1-4FB2-B4AC-CAEDE1B1EF05}" sibTransId="{B4553998-98D3-4F17-B4F2-9EA5D2535C70}"/>
    <dgm:cxn modelId="{A6ACD09B-A0EF-43FB-BC8D-BB969D53C5B7}" type="presOf" srcId="{5420498A-5753-4D93-B6D9-BC6299AB90C3}" destId="{6D47D2FD-8AE2-4C16-A341-23C8FC0DD86F}" srcOrd="0" destOrd="0" presId="urn:microsoft.com/office/officeart/2005/8/layout/hList1"/>
    <dgm:cxn modelId="{7BE0D29E-B110-4CDA-A628-A92D785B0D8D}" type="presOf" srcId="{ACF36B5B-F515-4663-865F-9F99B853C1F8}" destId="{57DA301A-9999-4317-9F11-82C25B7CBBE7}" srcOrd="0" destOrd="2" presId="urn:microsoft.com/office/officeart/2005/8/layout/hList1"/>
    <dgm:cxn modelId="{FC0BA69F-4FBB-45F1-9B47-1ACFB2082152}" type="presOf" srcId="{82202D44-71B3-4C3D-B4DE-1FC4F5C26D70}" destId="{57DA301A-9999-4317-9F11-82C25B7CBBE7}" srcOrd="0" destOrd="5" presId="urn:microsoft.com/office/officeart/2005/8/layout/hList1"/>
    <dgm:cxn modelId="{763769AF-0208-4AC9-A31D-63D3EB62343C}" srcId="{08BEED77-33D4-487B-9B11-9CA33B3443F9}" destId="{D468416D-5AC9-4720-AA35-8735C3DC197F}" srcOrd="0" destOrd="0" parTransId="{0442FB44-BE22-454E-8E1D-C352C8E35039}" sibTransId="{1B0FC668-9DCE-4C67-AD5A-0580E5B20BEB}"/>
    <dgm:cxn modelId="{295712BB-C74A-486C-9135-8F06AC1C4D30}" type="presOf" srcId="{07A45AAD-1992-4F3F-8784-8FA99423798A}" destId="{57DA301A-9999-4317-9F11-82C25B7CBBE7}" srcOrd="0" destOrd="6" presId="urn:microsoft.com/office/officeart/2005/8/layout/hList1"/>
    <dgm:cxn modelId="{DA9E91CC-FEE4-45C7-90CD-62E615676C2C}" srcId="{5420498A-5753-4D93-B6D9-BC6299AB90C3}" destId="{FB53ABEC-A670-4065-A2EA-47729F0322FE}" srcOrd="1" destOrd="0" parTransId="{1250254F-4906-4D26-8AF2-989B21DD94B0}" sibTransId="{9BF0D1B1-4DEA-4BAD-B6F6-B9855FE708AF}"/>
    <dgm:cxn modelId="{15B489D0-F049-4C3A-B937-61A2B0DCDAB6}" type="presOf" srcId="{FB53ABEC-A670-4065-A2EA-47729F0322FE}" destId="{07A44DFF-45D1-4ACA-A85F-D608E024E134}" srcOrd="0" destOrd="0" presId="urn:microsoft.com/office/officeart/2005/8/layout/hList1"/>
    <dgm:cxn modelId="{430A67D5-4107-4B24-A0CF-EF78C4A71037}" srcId="{FB53ABEC-A670-4065-A2EA-47729F0322FE}" destId="{D178B7F0-CF51-4A87-8178-A9343E8D4A7F}" srcOrd="1" destOrd="0" parTransId="{1D92E768-FFB0-4017-83F4-2CD118E36DED}" sibTransId="{760531FD-8D3D-4982-8067-22448B53E740}"/>
    <dgm:cxn modelId="{2BAF3BDB-A65F-4787-AB82-91F6C9E3AAEF}" srcId="{08BEED77-33D4-487B-9B11-9CA33B3443F9}" destId="{82202D44-71B3-4C3D-B4DE-1FC4F5C26D70}" srcOrd="5" destOrd="0" parTransId="{064E8A3E-3A37-48A3-B4AA-1AC5363779A7}" sibTransId="{925B0647-AEFF-4AB0-9A3D-99EE50ACC789}"/>
    <dgm:cxn modelId="{A5D146FA-DE8B-458A-9F90-A21A1AE63890}" type="presOf" srcId="{CB96828A-3573-483A-ABEA-4F7FEF1CD0E8}" destId="{57DA301A-9999-4317-9F11-82C25B7CBBE7}" srcOrd="0" destOrd="3" presId="urn:microsoft.com/office/officeart/2005/8/layout/hList1"/>
    <dgm:cxn modelId="{F9F7F766-EDD1-4328-B49B-F6508D381196}" type="presParOf" srcId="{6D47D2FD-8AE2-4C16-A341-23C8FC0DD86F}" destId="{841B50D7-7555-4986-8B4A-EF25B0960751}" srcOrd="0" destOrd="0" presId="urn:microsoft.com/office/officeart/2005/8/layout/hList1"/>
    <dgm:cxn modelId="{B207AFE5-5020-4AA1-8CDD-131307301439}" type="presParOf" srcId="{841B50D7-7555-4986-8B4A-EF25B0960751}" destId="{A848DFD6-5BA6-475B-A1CE-F407E4CC48D3}" srcOrd="0" destOrd="0" presId="urn:microsoft.com/office/officeart/2005/8/layout/hList1"/>
    <dgm:cxn modelId="{860DE02D-9A41-4CE4-A8B7-E79D2F7E94EC}" type="presParOf" srcId="{841B50D7-7555-4986-8B4A-EF25B0960751}" destId="{57DA301A-9999-4317-9F11-82C25B7CBBE7}" srcOrd="1" destOrd="0" presId="urn:microsoft.com/office/officeart/2005/8/layout/hList1"/>
    <dgm:cxn modelId="{B1D55EC0-3C43-45C7-AFC1-D17F55AE8ADC}" type="presParOf" srcId="{6D47D2FD-8AE2-4C16-A341-23C8FC0DD86F}" destId="{0D2F8C44-1E12-4126-B732-DD464713690E}" srcOrd="1" destOrd="0" presId="urn:microsoft.com/office/officeart/2005/8/layout/hList1"/>
    <dgm:cxn modelId="{C676A8A8-E1A6-439D-BB2B-10CB90265321}" type="presParOf" srcId="{6D47D2FD-8AE2-4C16-A341-23C8FC0DD86F}" destId="{A5A88D26-17BE-439D-B136-4702EA8E3172}" srcOrd="2" destOrd="0" presId="urn:microsoft.com/office/officeart/2005/8/layout/hList1"/>
    <dgm:cxn modelId="{AC7381E8-E5E5-4043-AC04-EE9E3A94FF40}" type="presParOf" srcId="{A5A88D26-17BE-439D-B136-4702EA8E3172}" destId="{07A44DFF-45D1-4ACA-A85F-D608E024E134}" srcOrd="0" destOrd="0" presId="urn:microsoft.com/office/officeart/2005/8/layout/hList1"/>
    <dgm:cxn modelId="{D0E40A9D-45BF-4877-B275-ED05F31D77C5}" type="presParOf" srcId="{A5A88D26-17BE-439D-B136-4702EA8E3172}" destId="{C1CBB1EC-8AFC-45FF-A67F-7B4D04F889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A13ED-50E6-48F1-A256-0C515CFA482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371897-4DB4-4831-8C5A-FCD609C12289}">
      <dgm:prSet phldrT="[Text]"/>
      <dgm:spPr/>
      <dgm:t>
        <a:bodyPr/>
        <a:lstStyle/>
        <a:p>
          <a:r>
            <a:rPr lang="en-AU" dirty="0"/>
            <a:t>Transport of aminoglycoside through bacterial cell wall and cytoplasmic membrane</a:t>
          </a:r>
        </a:p>
      </dgm:t>
    </dgm:pt>
    <dgm:pt modelId="{7CEF372A-24FC-465E-9A6D-59454D957C9F}" type="parTrans" cxnId="{5D68FABF-CB10-4A4B-8A1D-565FEADACE94}">
      <dgm:prSet/>
      <dgm:spPr/>
      <dgm:t>
        <a:bodyPr/>
        <a:lstStyle/>
        <a:p>
          <a:endParaRPr lang="en-AU"/>
        </a:p>
      </dgm:t>
    </dgm:pt>
    <dgm:pt modelId="{9FDDBEB4-D820-41B3-AB6F-21C358C501CC}" type="sibTrans" cxnId="{5D68FABF-CB10-4A4B-8A1D-565FEADACE94}">
      <dgm:prSet/>
      <dgm:spPr/>
      <dgm:t>
        <a:bodyPr/>
        <a:lstStyle/>
        <a:p>
          <a:endParaRPr lang="en-AU"/>
        </a:p>
      </dgm:t>
    </dgm:pt>
    <dgm:pt modelId="{04E1211C-8B29-4920-8559-88C1132892DA}">
      <dgm:prSet phldrT="[Text]"/>
      <dgm:spPr/>
      <dgm:t>
        <a:bodyPr/>
        <a:lstStyle/>
        <a:p>
          <a:r>
            <a:rPr lang="en-AU" dirty="0"/>
            <a:t>Binding to </a:t>
          </a:r>
          <a:r>
            <a:rPr lang="en-AU" dirty="0" err="1"/>
            <a:t>ribosomes</a:t>
          </a:r>
          <a:r>
            <a:rPr lang="en-AU" dirty="0"/>
            <a:t> resulting  in inhibition of protein synthesis</a:t>
          </a:r>
        </a:p>
      </dgm:t>
    </dgm:pt>
    <dgm:pt modelId="{C27ACF71-15D7-4402-B8B3-33B657EB8607}" type="parTrans" cxnId="{B77DCC3C-1C47-4771-B14D-C65D2A6C1096}">
      <dgm:prSet/>
      <dgm:spPr/>
      <dgm:t>
        <a:bodyPr/>
        <a:lstStyle/>
        <a:p>
          <a:endParaRPr lang="en-AU"/>
        </a:p>
      </dgm:t>
    </dgm:pt>
    <dgm:pt modelId="{61E3FC38-3A57-4BCF-8E56-E0B766B5FE69}" type="sibTrans" cxnId="{B77DCC3C-1C47-4771-B14D-C65D2A6C1096}">
      <dgm:prSet/>
      <dgm:spPr/>
      <dgm:t>
        <a:bodyPr/>
        <a:lstStyle/>
        <a:p>
          <a:endParaRPr lang="en-AU"/>
        </a:p>
      </dgm:t>
    </dgm:pt>
    <dgm:pt modelId="{35551A5E-B097-44FD-B9F2-7B642D62C027}" type="pres">
      <dgm:prSet presAssocID="{F00A13ED-50E6-48F1-A256-0C515CFA4821}" presName="CompostProcess" presStyleCnt="0">
        <dgm:presLayoutVars>
          <dgm:dir/>
          <dgm:resizeHandles val="exact"/>
        </dgm:presLayoutVars>
      </dgm:prSet>
      <dgm:spPr/>
    </dgm:pt>
    <dgm:pt modelId="{28492FAB-E427-4950-A1DF-914D7125D7B3}" type="pres">
      <dgm:prSet presAssocID="{F00A13ED-50E6-48F1-A256-0C515CFA4821}" presName="arrow" presStyleLbl="bgShp" presStyleIdx="0" presStyleCnt="1"/>
      <dgm:spPr/>
    </dgm:pt>
    <dgm:pt modelId="{1F748907-42B8-42D9-9B5B-AC330C2FBCEE}" type="pres">
      <dgm:prSet presAssocID="{F00A13ED-50E6-48F1-A256-0C515CFA4821}" presName="linearProcess" presStyleCnt="0"/>
      <dgm:spPr/>
    </dgm:pt>
    <dgm:pt modelId="{AE5CFD48-5196-4FA4-B1B4-6F798EF228F4}" type="pres">
      <dgm:prSet presAssocID="{60371897-4DB4-4831-8C5A-FCD609C12289}" presName="textNode" presStyleLbl="node1" presStyleIdx="0" presStyleCnt="2" custScaleX="86577" custScaleY="111978" custLinFactNeighborX="-53704" custLinFactNeighborY="-1666">
        <dgm:presLayoutVars>
          <dgm:bulletEnabled val="1"/>
        </dgm:presLayoutVars>
      </dgm:prSet>
      <dgm:spPr/>
    </dgm:pt>
    <dgm:pt modelId="{E7C536B6-E3F4-42A7-8A64-C72A57BE5FFB}" type="pres">
      <dgm:prSet presAssocID="{9FDDBEB4-D820-41B3-AB6F-21C358C501CC}" presName="sibTrans" presStyleCnt="0"/>
      <dgm:spPr/>
    </dgm:pt>
    <dgm:pt modelId="{CF50AF2E-1788-4F69-B73F-797BD61EAD46}" type="pres">
      <dgm:prSet presAssocID="{04E1211C-8B29-4920-8559-88C1132892DA}" presName="textNode" presStyleLbl="node1" presStyleIdx="1" presStyleCnt="2" custScaleX="78101" custScaleY="111978">
        <dgm:presLayoutVars>
          <dgm:bulletEnabled val="1"/>
        </dgm:presLayoutVars>
      </dgm:prSet>
      <dgm:spPr/>
    </dgm:pt>
  </dgm:ptLst>
  <dgm:cxnLst>
    <dgm:cxn modelId="{31B77334-2713-44DC-A5F8-22E8F5B92E6F}" type="presOf" srcId="{04E1211C-8B29-4920-8559-88C1132892DA}" destId="{CF50AF2E-1788-4F69-B73F-797BD61EAD46}" srcOrd="0" destOrd="0" presId="urn:microsoft.com/office/officeart/2005/8/layout/hProcess9"/>
    <dgm:cxn modelId="{B77DCC3C-1C47-4771-B14D-C65D2A6C1096}" srcId="{F00A13ED-50E6-48F1-A256-0C515CFA4821}" destId="{04E1211C-8B29-4920-8559-88C1132892DA}" srcOrd="1" destOrd="0" parTransId="{C27ACF71-15D7-4402-B8B3-33B657EB8607}" sibTransId="{61E3FC38-3A57-4BCF-8E56-E0B766B5FE69}"/>
    <dgm:cxn modelId="{5A262867-362A-4815-B382-6F6A5D82B3F2}" type="presOf" srcId="{F00A13ED-50E6-48F1-A256-0C515CFA4821}" destId="{35551A5E-B097-44FD-B9F2-7B642D62C027}" srcOrd="0" destOrd="0" presId="urn:microsoft.com/office/officeart/2005/8/layout/hProcess9"/>
    <dgm:cxn modelId="{5D68FABF-CB10-4A4B-8A1D-565FEADACE94}" srcId="{F00A13ED-50E6-48F1-A256-0C515CFA4821}" destId="{60371897-4DB4-4831-8C5A-FCD609C12289}" srcOrd="0" destOrd="0" parTransId="{7CEF372A-24FC-465E-9A6D-59454D957C9F}" sibTransId="{9FDDBEB4-D820-41B3-AB6F-21C358C501CC}"/>
    <dgm:cxn modelId="{947C93F9-8FA3-4CC1-AE8B-8FBD11332807}" type="presOf" srcId="{60371897-4DB4-4831-8C5A-FCD609C12289}" destId="{AE5CFD48-5196-4FA4-B1B4-6F798EF228F4}" srcOrd="0" destOrd="0" presId="urn:microsoft.com/office/officeart/2005/8/layout/hProcess9"/>
    <dgm:cxn modelId="{6CD9D304-465D-4D9E-BA43-193507E925A9}" type="presParOf" srcId="{35551A5E-B097-44FD-B9F2-7B642D62C027}" destId="{28492FAB-E427-4950-A1DF-914D7125D7B3}" srcOrd="0" destOrd="0" presId="urn:microsoft.com/office/officeart/2005/8/layout/hProcess9"/>
    <dgm:cxn modelId="{1C6DBDD9-B91E-4F76-A57C-A2A6CC260E0D}" type="presParOf" srcId="{35551A5E-B097-44FD-B9F2-7B642D62C027}" destId="{1F748907-42B8-42D9-9B5B-AC330C2FBCEE}" srcOrd="1" destOrd="0" presId="urn:microsoft.com/office/officeart/2005/8/layout/hProcess9"/>
    <dgm:cxn modelId="{F509D5BE-F801-4236-8883-675EA99C9C17}" type="presParOf" srcId="{1F748907-42B8-42D9-9B5B-AC330C2FBCEE}" destId="{AE5CFD48-5196-4FA4-B1B4-6F798EF228F4}" srcOrd="0" destOrd="0" presId="urn:microsoft.com/office/officeart/2005/8/layout/hProcess9"/>
    <dgm:cxn modelId="{910902BE-978B-409D-A23F-DC49CEA3DD88}" type="presParOf" srcId="{1F748907-42B8-42D9-9B5B-AC330C2FBCEE}" destId="{E7C536B6-E3F4-42A7-8A64-C72A57BE5FFB}" srcOrd="1" destOrd="0" presId="urn:microsoft.com/office/officeart/2005/8/layout/hProcess9"/>
    <dgm:cxn modelId="{C6A5A24E-CE85-401D-B8C5-4056FBF23961}" type="presParOf" srcId="{1F748907-42B8-42D9-9B5B-AC330C2FBCEE}" destId="{CF50AF2E-1788-4F69-B73F-797BD61EAD4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8938E9-FBA7-4962-AFB3-9EA98DF8B01D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F67AD9E3-A4EE-43F0-8398-D55C25E5568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Bind</a:t>
          </a:r>
          <a:r>
            <a:rPr lang="en-US" baseline="0" dirty="0">
              <a:solidFill>
                <a:schemeClr val="tx1"/>
              </a:solidFill>
            </a:rPr>
            <a:t> to 30s, 50s ribosome as well as 30s-50s interface</a:t>
          </a:r>
          <a:endParaRPr lang="en-AU" dirty="0">
            <a:solidFill>
              <a:schemeClr val="tx1"/>
            </a:solidFill>
          </a:endParaRPr>
        </a:p>
      </dgm:t>
    </dgm:pt>
    <dgm:pt modelId="{17E314D6-9B39-412E-9237-8A787EDB88BA}" type="parTrans" cxnId="{86B73EF3-9528-430E-AA3B-7E4AA86AE3BA}">
      <dgm:prSet/>
      <dgm:spPr/>
      <dgm:t>
        <a:bodyPr/>
        <a:lstStyle/>
        <a:p>
          <a:endParaRPr lang="en-AU"/>
        </a:p>
      </dgm:t>
    </dgm:pt>
    <dgm:pt modelId="{C9593E76-3CD4-46F0-B91D-06D345E9FDDF}" type="sibTrans" cxnId="{86B73EF3-9528-430E-AA3B-7E4AA86AE3BA}">
      <dgm:prSet/>
      <dgm:spPr/>
      <dgm:t>
        <a:bodyPr/>
        <a:lstStyle/>
        <a:p>
          <a:endParaRPr lang="en-AU"/>
        </a:p>
      </dgm:t>
    </dgm:pt>
    <dgm:pt modelId="{E135680D-EE4E-43A6-8B71-333EE2F3C67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Freeze initiation, prevent </a:t>
          </a:r>
          <a:r>
            <a:rPr lang="en-US" dirty="0" err="1">
              <a:solidFill>
                <a:schemeClr val="tx1"/>
              </a:solidFill>
            </a:rPr>
            <a:t>polysome</a:t>
          </a:r>
          <a:r>
            <a:rPr lang="en-US" dirty="0">
              <a:solidFill>
                <a:schemeClr val="tx1"/>
              </a:solidFill>
            </a:rPr>
            <a:t> formation and misreading of mRNA code</a:t>
          </a:r>
          <a:endParaRPr lang="en-AU" dirty="0">
            <a:solidFill>
              <a:schemeClr val="tx1"/>
            </a:solidFill>
          </a:endParaRPr>
        </a:p>
      </dgm:t>
    </dgm:pt>
    <dgm:pt modelId="{90D5859D-1747-430B-BC60-5AEB619FD08F}" type="parTrans" cxnId="{A6CC250A-5F03-4C4E-832D-37399C100136}">
      <dgm:prSet/>
      <dgm:spPr/>
      <dgm:t>
        <a:bodyPr/>
        <a:lstStyle/>
        <a:p>
          <a:endParaRPr lang="en-AU"/>
        </a:p>
      </dgm:t>
    </dgm:pt>
    <dgm:pt modelId="{ACC7B743-AB95-4A54-B53D-3162DEF979F0}" type="sibTrans" cxnId="{A6CC250A-5F03-4C4E-832D-37399C100136}">
      <dgm:prSet/>
      <dgm:spPr/>
      <dgm:t>
        <a:bodyPr/>
        <a:lstStyle/>
        <a:p>
          <a:endParaRPr lang="en-AU"/>
        </a:p>
      </dgm:t>
    </dgm:pt>
    <dgm:pt modelId="{7044CF48-E8F6-40A5-878A-4AF3DE5A2426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Inhibit protein synthesis</a:t>
          </a:r>
        </a:p>
      </dgm:t>
    </dgm:pt>
    <dgm:pt modelId="{049DBA53-AF18-406A-851F-99747522C21F}" type="parTrans" cxnId="{2802E2E6-3FA3-4F9C-A391-C31C8194F602}">
      <dgm:prSet/>
      <dgm:spPr/>
      <dgm:t>
        <a:bodyPr/>
        <a:lstStyle/>
        <a:p>
          <a:endParaRPr lang="en-AU"/>
        </a:p>
      </dgm:t>
    </dgm:pt>
    <dgm:pt modelId="{25F1D43E-B818-470F-B998-5A9231D4D792}" type="sibTrans" cxnId="{2802E2E6-3FA3-4F9C-A391-C31C8194F602}">
      <dgm:prSet/>
      <dgm:spPr/>
      <dgm:t>
        <a:bodyPr/>
        <a:lstStyle/>
        <a:p>
          <a:endParaRPr lang="en-AU"/>
        </a:p>
      </dgm:t>
    </dgm:pt>
    <dgm:pt modelId="{46F4DDD7-00FF-42EA-B6E9-F9CAC55BB5B6}" type="pres">
      <dgm:prSet presAssocID="{4A8938E9-FBA7-4962-AFB3-9EA98DF8B01D}" presName="outerComposite" presStyleCnt="0">
        <dgm:presLayoutVars>
          <dgm:chMax val="5"/>
          <dgm:dir/>
          <dgm:resizeHandles val="exact"/>
        </dgm:presLayoutVars>
      </dgm:prSet>
      <dgm:spPr/>
    </dgm:pt>
    <dgm:pt modelId="{79404084-A0D2-4246-9D47-052417C46541}" type="pres">
      <dgm:prSet presAssocID="{4A8938E9-FBA7-4962-AFB3-9EA98DF8B01D}" presName="dummyMaxCanvas" presStyleCnt="0">
        <dgm:presLayoutVars/>
      </dgm:prSet>
      <dgm:spPr/>
    </dgm:pt>
    <dgm:pt modelId="{80E668C5-22F3-4299-8543-BD4D9AC6188A}" type="pres">
      <dgm:prSet presAssocID="{4A8938E9-FBA7-4962-AFB3-9EA98DF8B01D}" presName="ThreeNodes_1" presStyleLbl="node1" presStyleIdx="0" presStyleCnt="3">
        <dgm:presLayoutVars>
          <dgm:bulletEnabled val="1"/>
        </dgm:presLayoutVars>
      </dgm:prSet>
      <dgm:spPr/>
    </dgm:pt>
    <dgm:pt modelId="{4377DE57-D4C4-4881-B6D0-70FAC545520C}" type="pres">
      <dgm:prSet presAssocID="{4A8938E9-FBA7-4962-AFB3-9EA98DF8B01D}" presName="ThreeNodes_2" presStyleLbl="node1" presStyleIdx="1" presStyleCnt="3">
        <dgm:presLayoutVars>
          <dgm:bulletEnabled val="1"/>
        </dgm:presLayoutVars>
      </dgm:prSet>
      <dgm:spPr/>
    </dgm:pt>
    <dgm:pt modelId="{D00C9783-75B3-4B9D-8C5D-9AB492DD1CD2}" type="pres">
      <dgm:prSet presAssocID="{4A8938E9-FBA7-4962-AFB3-9EA98DF8B01D}" presName="ThreeNodes_3" presStyleLbl="node1" presStyleIdx="2" presStyleCnt="3">
        <dgm:presLayoutVars>
          <dgm:bulletEnabled val="1"/>
        </dgm:presLayoutVars>
      </dgm:prSet>
      <dgm:spPr/>
    </dgm:pt>
    <dgm:pt modelId="{29EBF7B5-2CB6-4F14-AF9A-CBC33E952E34}" type="pres">
      <dgm:prSet presAssocID="{4A8938E9-FBA7-4962-AFB3-9EA98DF8B01D}" presName="ThreeConn_1-2" presStyleLbl="fgAccFollowNode1" presStyleIdx="0" presStyleCnt="2">
        <dgm:presLayoutVars>
          <dgm:bulletEnabled val="1"/>
        </dgm:presLayoutVars>
      </dgm:prSet>
      <dgm:spPr/>
    </dgm:pt>
    <dgm:pt modelId="{D367C0BF-3176-4A4A-9803-D9E8D752B4DE}" type="pres">
      <dgm:prSet presAssocID="{4A8938E9-FBA7-4962-AFB3-9EA98DF8B01D}" presName="ThreeConn_2-3" presStyleLbl="fgAccFollowNode1" presStyleIdx="1" presStyleCnt="2">
        <dgm:presLayoutVars>
          <dgm:bulletEnabled val="1"/>
        </dgm:presLayoutVars>
      </dgm:prSet>
      <dgm:spPr/>
    </dgm:pt>
    <dgm:pt modelId="{F5364B9B-6366-4B8D-8636-D81BFC0AA7A2}" type="pres">
      <dgm:prSet presAssocID="{4A8938E9-FBA7-4962-AFB3-9EA98DF8B01D}" presName="ThreeNodes_1_text" presStyleLbl="node1" presStyleIdx="2" presStyleCnt="3">
        <dgm:presLayoutVars>
          <dgm:bulletEnabled val="1"/>
        </dgm:presLayoutVars>
      </dgm:prSet>
      <dgm:spPr/>
    </dgm:pt>
    <dgm:pt modelId="{E8D311AA-1587-4D5B-8E1C-ED900B5BE336}" type="pres">
      <dgm:prSet presAssocID="{4A8938E9-FBA7-4962-AFB3-9EA98DF8B01D}" presName="ThreeNodes_2_text" presStyleLbl="node1" presStyleIdx="2" presStyleCnt="3">
        <dgm:presLayoutVars>
          <dgm:bulletEnabled val="1"/>
        </dgm:presLayoutVars>
      </dgm:prSet>
      <dgm:spPr/>
    </dgm:pt>
    <dgm:pt modelId="{A5579837-FF06-442F-AE50-F868F773E6D4}" type="pres">
      <dgm:prSet presAssocID="{4A8938E9-FBA7-4962-AFB3-9EA98DF8B01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98F5C03-A109-4355-AB3E-B433F67CB47B}" type="presOf" srcId="{E135680D-EE4E-43A6-8B71-333EE2F3C678}" destId="{4377DE57-D4C4-4881-B6D0-70FAC545520C}" srcOrd="0" destOrd="0" presId="urn:microsoft.com/office/officeart/2005/8/layout/vProcess5"/>
    <dgm:cxn modelId="{A6CC250A-5F03-4C4E-832D-37399C100136}" srcId="{4A8938E9-FBA7-4962-AFB3-9EA98DF8B01D}" destId="{E135680D-EE4E-43A6-8B71-333EE2F3C678}" srcOrd="1" destOrd="0" parTransId="{90D5859D-1747-430B-BC60-5AEB619FD08F}" sibTransId="{ACC7B743-AB95-4A54-B53D-3162DEF979F0}"/>
    <dgm:cxn modelId="{2661510B-B588-4D99-AAEC-0B79E506D440}" type="presOf" srcId="{F67AD9E3-A4EE-43F0-8398-D55C25E5568E}" destId="{F5364B9B-6366-4B8D-8636-D81BFC0AA7A2}" srcOrd="1" destOrd="0" presId="urn:microsoft.com/office/officeart/2005/8/layout/vProcess5"/>
    <dgm:cxn modelId="{44ED7F0E-0A8C-4476-9C57-BEF74BE99454}" type="presOf" srcId="{F67AD9E3-A4EE-43F0-8398-D55C25E5568E}" destId="{80E668C5-22F3-4299-8543-BD4D9AC6188A}" srcOrd="0" destOrd="0" presId="urn:microsoft.com/office/officeart/2005/8/layout/vProcess5"/>
    <dgm:cxn modelId="{B27C0B80-D7C5-4337-9332-96108E4366B5}" type="presOf" srcId="{E135680D-EE4E-43A6-8B71-333EE2F3C678}" destId="{E8D311AA-1587-4D5B-8E1C-ED900B5BE336}" srcOrd="1" destOrd="0" presId="urn:microsoft.com/office/officeart/2005/8/layout/vProcess5"/>
    <dgm:cxn modelId="{FA48BB97-13D2-41DF-BDBD-33C867E80935}" type="presOf" srcId="{4A8938E9-FBA7-4962-AFB3-9EA98DF8B01D}" destId="{46F4DDD7-00FF-42EA-B6E9-F9CAC55BB5B6}" srcOrd="0" destOrd="0" presId="urn:microsoft.com/office/officeart/2005/8/layout/vProcess5"/>
    <dgm:cxn modelId="{B7665EB6-D8E0-4E56-AAC0-12160112BE9F}" type="presOf" srcId="{7044CF48-E8F6-40A5-878A-4AF3DE5A2426}" destId="{A5579837-FF06-442F-AE50-F868F773E6D4}" srcOrd="1" destOrd="0" presId="urn:microsoft.com/office/officeart/2005/8/layout/vProcess5"/>
    <dgm:cxn modelId="{DCAA34C2-5348-46E4-A692-7BE333C1455D}" type="presOf" srcId="{7044CF48-E8F6-40A5-878A-4AF3DE5A2426}" destId="{D00C9783-75B3-4B9D-8C5D-9AB492DD1CD2}" srcOrd="0" destOrd="0" presId="urn:microsoft.com/office/officeart/2005/8/layout/vProcess5"/>
    <dgm:cxn modelId="{AAE58CD3-8B6E-469A-BB10-4B68C2CB7091}" type="presOf" srcId="{C9593E76-3CD4-46F0-B91D-06D345E9FDDF}" destId="{29EBF7B5-2CB6-4F14-AF9A-CBC33E952E34}" srcOrd="0" destOrd="0" presId="urn:microsoft.com/office/officeart/2005/8/layout/vProcess5"/>
    <dgm:cxn modelId="{1BC91AE2-FE5B-4CA0-AB1F-A31F353B7F05}" type="presOf" srcId="{ACC7B743-AB95-4A54-B53D-3162DEF979F0}" destId="{D367C0BF-3176-4A4A-9803-D9E8D752B4DE}" srcOrd="0" destOrd="0" presId="urn:microsoft.com/office/officeart/2005/8/layout/vProcess5"/>
    <dgm:cxn modelId="{2802E2E6-3FA3-4F9C-A391-C31C8194F602}" srcId="{4A8938E9-FBA7-4962-AFB3-9EA98DF8B01D}" destId="{7044CF48-E8F6-40A5-878A-4AF3DE5A2426}" srcOrd="2" destOrd="0" parTransId="{049DBA53-AF18-406A-851F-99747522C21F}" sibTransId="{25F1D43E-B818-470F-B998-5A9231D4D792}"/>
    <dgm:cxn modelId="{86B73EF3-9528-430E-AA3B-7E4AA86AE3BA}" srcId="{4A8938E9-FBA7-4962-AFB3-9EA98DF8B01D}" destId="{F67AD9E3-A4EE-43F0-8398-D55C25E5568E}" srcOrd="0" destOrd="0" parTransId="{17E314D6-9B39-412E-9237-8A787EDB88BA}" sibTransId="{C9593E76-3CD4-46F0-B91D-06D345E9FDDF}"/>
    <dgm:cxn modelId="{05785C52-BD2D-4424-935D-9101EA239BDA}" type="presParOf" srcId="{46F4DDD7-00FF-42EA-B6E9-F9CAC55BB5B6}" destId="{79404084-A0D2-4246-9D47-052417C46541}" srcOrd="0" destOrd="0" presId="urn:microsoft.com/office/officeart/2005/8/layout/vProcess5"/>
    <dgm:cxn modelId="{0787ADEA-E721-4EC3-A56D-EC39576DFA50}" type="presParOf" srcId="{46F4DDD7-00FF-42EA-B6E9-F9CAC55BB5B6}" destId="{80E668C5-22F3-4299-8543-BD4D9AC6188A}" srcOrd="1" destOrd="0" presId="urn:microsoft.com/office/officeart/2005/8/layout/vProcess5"/>
    <dgm:cxn modelId="{C0C4719C-EDC0-43C7-8CCD-D8586BA2E7B1}" type="presParOf" srcId="{46F4DDD7-00FF-42EA-B6E9-F9CAC55BB5B6}" destId="{4377DE57-D4C4-4881-B6D0-70FAC545520C}" srcOrd="2" destOrd="0" presId="urn:microsoft.com/office/officeart/2005/8/layout/vProcess5"/>
    <dgm:cxn modelId="{2D52F767-F6EC-4B3D-92BD-2BA12D5874F4}" type="presParOf" srcId="{46F4DDD7-00FF-42EA-B6E9-F9CAC55BB5B6}" destId="{D00C9783-75B3-4B9D-8C5D-9AB492DD1CD2}" srcOrd="3" destOrd="0" presId="urn:microsoft.com/office/officeart/2005/8/layout/vProcess5"/>
    <dgm:cxn modelId="{CFD90B3C-0B20-4038-BA99-434555BC8937}" type="presParOf" srcId="{46F4DDD7-00FF-42EA-B6E9-F9CAC55BB5B6}" destId="{29EBF7B5-2CB6-4F14-AF9A-CBC33E952E34}" srcOrd="4" destOrd="0" presId="urn:microsoft.com/office/officeart/2005/8/layout/vProcess5"/>
    <dgm:cxn modelId="{B3B868D9-78D1-47F6-92BF-C03A9D61072E}" type="presParOf" srcId="{46F4DDD7-00FF-42EA-B6E9-F9CAC55BB5B6}" destId="{D367C0BF-3176-4A4A-9803-D9E8D752B4DE}" srcOrd="5" destOrd="0" presId="urn:microsoft.com/office/officeart/2005/8/layout/vProcess5"/>
    <dgm:cxn modelId="{1A9E462B-FED7-4CE1-87D8-5EEE61B07D6C}" type="presParOf" srcId="{46F4DDD7-00FF-42EA-B6E9-F9CAC55BB5B6}" destId="{F5364B9B-6366-4B8D-8636-D81BFC0AA7A2}" srcOrd="6" destOrd="0" presId="urn:microsoft.com/office/officeart/2005/8/layout/vProcess5"/>
    <dgm:cxn modelId="{6A1D256C-2412-4461-B02F-CE64412C5808}" type="presParOf" srcId="{46F4DDD7-00FF-42EA-B6E9-F9CAC55BB5B6}" destId="{E8D311AA-1587-4D5B-8E1C-ED900B5BE336}" srcOrd="7" destOrd="0" presId="urn:microsoft.com/office/officeart/2005/8/layout/vProcess5"/>
    <dgm:cxn modelId="{D9CC070D-B41A-4440-81DB-422217CC351B}" type="presParOf" srcId="{46F4DDD7-00FF-42EA-B6E9-F9CAC55BB5B6}" destId="{A5579837-FF06-442F-AE50-F868F773E6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03FCDF-4720-4071-82D4-29B0D1D25EC8}" type="doc">
      <dgm:prSet loTypeId="urn:microsoft.com/office/officeart/2005/8/layout/process1" loCatId="process" qsTypeId="urn:microsoft.com/office/officeart/2005/8/quickstyle/3d3" qsCatId="3D" csTypeId="urn:microsoft.com/office/officeart/2005/8/colors/colorful1#1" csCatId="colorful" phldr="1"/>
      <dgm:spPr/>
    </dgm:pt>
    <dgm:pt modelId="{EE43B025-60EB-448A-AFEF-430C72E91965}">
      <dgm:prSet phldrT="[Text]"/>
      <dgm:spPr/>
      <dgm:t>
        <a:bodyPr/>
        <a:lstStyle/>
        <a:p>
          <a:r>
            <a:rPr lang="en-AU" b="1" dirty="0"/>
            <a:t>Sensitive bacteria become more permeable</a:t>
          </a:r>
        </a:p>
      </dgm:t>
    </dgm:pt>
    <dgm:pt modelId="{D0F667FF-6C2E-4079-A094-F76E7F66BC35}" type="parTrans" cxnId="{4D73755F-E63E-4693-A707-2511F1EE233A}">
      <dgm:prSet/>
      <dgm:spPr/>
      <dgm:t>
        <a:bodyPr/>
        <a:lstStyle/>
        <a:p>
          <a:endParaRPr lang="en-AU"/>
        </a:p>
      </dgm:t>
    </dgm:pt>
    <dgm:pt modelId="{5F87395B-2860-44A0-AD00-3F03ABCC4FFA}" type="sibTrans" cxnId="{4D73755F-E63E-4693-A707-2511F1EE233A}">
      <dgm:prSet/>
      <dgm:spPr/>
      <dgm:t>
        <a:bodyPr/>
        <a:lstStyle/>
        <a:p>
          <a:endParaRPr lang="en-AU"/>
        </a:p>
      </dgm:t>
    </dgm:pt>
    <dgm:pt modelId="{A92739C1-5882-4196-B2FE-DBC35A19C001}">
      <dgm:prSet phldrT="[Text]"/>
      <dgm:spPr/>
      <dgm:t>
        <a:bodyPr/>
        <a:lstStyle/>
        <a:p>
          <a:r>
            <a:rPr lang="en-AU" b="1" dirty="0" err="1"/>
            <a:t>Ions,protein</a:t>
          </a:r>
          <a:endParaRPr lang="en-AU" b="1" dirty="0"/>
        </a:p>
        <a:p>
          <a:r>
            <a:rPr lang="en-AU" b="1" dirty="0" err="1"/>
            <a:t>Aminoacid</a:t>
          </a:r>
          <a:r>
            <a:rPr lang="en-AU" b="1" dirty="0"/>
            <a:t> </a:t>
          </a:r>
        </a:p>
        <a:p>
          <a:r>
            <a:rPr lang="en-AU" b="1" dirty="0"/>
            <a:t>Leak out</a:t>
          </a:r>
        </a:p>
      </dgm:t>
    </dgm:pt>
    <dgm:pt modelId="{AFB7679B-2D30-432E-AFF2-9340E6E1A3F1}" type="parTrans" cxnId="{3BB29C79-C052-49DA-B0E9-6C37D571BBEE}">
      <dgm:prSet/>
      <dgm:spPr/>
      <dgm:t>
        <a:bodyPr/>
        <a:lstStyle/>
        <a:p>
          <a:endParaRPr lang="en-AU"/>
        </a:p>
      </dgm:t>
    </dgm:pt>
    <dgm:pt modelId="{A38F78CB-E5ED-4726-9B16-5F76111B3FA6}" type="sibTrans" cxnId="{3BB29C79-C052-49DA-B0E9-6C37D571BBEE}">
      <dgm:prSet/>
      <dgm:spPr/>
      <dgm:t>
        <a:bodyPr/>
        <a:lstStyle/>
        <a:p>
          <a:endParaRPr lang="en-AU"/>
        </a:p>
      </dgm:t>
    </dgm:pt>
    <dgm:pt modelId="{D0CA9946-5EB2-4525-9366-4EFAE81E9EB9}">
      <dgm:prSet phldrT="[Text]"/>
      <dgm:spPr/>
      <dgm:t>
        <a:bodyPr/>
        <a:lstStyle/>
        <a:p>
          <a:r>
            <a:rPr lang="en-AU" b="1" dirty="0"/>
            <a:t>Cell death</a:t>
          </a:r>
        </a:p>
      </dgm:t>
    </dgm:pt>
    <dgm:pt modelId="{B7F22AA3-9C72-4C18-A085-273B15B17643}" type="parTrans" cxnId="{385B6A23-F7F5-48CB-A9B4-5391A12505AD}">
      <dgm:prSet/>
      <dgm:spPr/>
      <dgm:t>
        <a:bodyPr/>
        <a:lstStyle/>
        <a:p>
          <a:endParaRPr lang="en-AU"/>
        </a:p>
      </dgm:t>
    </dgm:pt>
    <dgm:pt modelId="{543B7706-7BE4-4DCC-8773-89E4F595D191}" type="sibTrans" cxnId="{385B6A23-F7F5-48CB-A9B4-5391A12505AD}">
      <dgm:prSet/>
      <dgm:spPr/>
      <dgm:t>
        <a:bodyPr/>
        <a:lstStyle/>
        <a:p>
          <a:endParaRPr lang="en-AU"/>
        </a:p>
      </dgm:t>
    </dgm:pt>
    <dgm:pt modelId="{9FEA5BBD-2D22-4C9B-B5E8-52273F55774F}">
      <dgm:prSet phldrT="[Text]"/>
      <dgm:spPr/>
      <dgm:t>
        <a:bodyPr/>
        <a:lstStyle/>
        <a:p>
          <a:r>
            <a:rPr lang="en-AU" b="1" dirty="0"/>
            <a:t>After exposure</a:t>
          </a:r>
        </a:p>
      </dgm:t>
    </dgm:pt>
    <dgm:pt modelId="{35D3674F-774C-4C4B-A5F2-9AF6835427CF}" type="parTrans" cxnId="{02589326-D0C1-4AA0-A354-A61700F71C20}">
      <dgm:prSet/>
      <dgm:spPr/>
      <dgm:t>
        <a:bodyPr/>
        <a:lstStyle/>
        <a:p>
          <a:endParaRPr lang="en-AU"/>
        </a:p>
      </dgm:t>
    </dgm:pt>
    <dgm:pt modelId="{98E3DC34-037F-4B2A-B9B8-956088D05EAB}" type="sibTrans" cxnId="{02589326-D0C1-4AA0-A354-A61700F71C20}">
      <dgm:prSet/>
      <dgm:spPr/>
      <dgm:t>
        <a:bodyPr/>
        <a:lstStyle/>
        <a:p>
          <a:endParaRPr lang="en-AU"/>
        </a:p>
      </dgm:t>
    </dgm:pt>
    <dgm:pt modelId="{107B4DF3-BE6B-422A-9B02-26119FEE630A}" type="pres">
      <dgm:prSet presAssocID="{3003FCDF-4720-4071-82D4-29B0D1D25EC8}" presName="Name0" presStyleCnt="0">
        <dgm:presLayoutVars>
          <dgm:dir/>
          <dgm:resizeHandles val="exact"/>
        </dgm:presLayoutVars>
      </dgm:prSet>
      <dgm:spPr/>
    </dgm:pt>
    <dgm:pt modelId="{75B68C9F-C63B-4DC5-A3A8-8949676D1B91}" type="pres">
      <dgm:prSet presAssocID="{9FEA5BBD-2D22-4C9B-B5E8-52273F55774F}" presName="node" presStyleLbl="node1" presStyleIdx="0" presStyleCnt="4">
        <dgm:presLayoutVars>
          <dgm:bulletEnabled val="1"/>
        </dgm:presLayoutVars>
      </dgm:prSet>
      <dgm:spPr/>
    </dgm:pt>
    <dgm:pt modelId="{B8415F37-449C-4BB3-B04F-8F9E943ADD5E}" type="pres">
      <dgm:prSet presAssocID="{98E3DC34-037F-4B2A-B9B8-956088D05EAB}" presName="sibTrans" presStyleLbl="sibTrans2D1" presStyleIdx="0" presStyleCnt="3"/>
      <dgm:spPr/>
    </dgm:pt>
    <dgm:pt modelId="{039B4E4D-F587-4AD9-B58D-254496F28589}" type="pres">
      <dgm:prSet presAssocID="{98E3DC34-037F-4B2A-B9B8-956088D05EAB}" presName="connectorText" presStyleLbl="sibTrans2D1" presStyleIdx="0" presStyleCnt="3"/>
      <dgm:spPr/>
    </dgm:pt>
    <dgm:pt modelId="{B1381D98-457E-49AC-9730-9F3E7093B37D}" type="pres">
      <dgm:prSet presAssocID="{EE43B025-60EB-448A-AFEF-430C72E91965}" presName="node" presStyleLbl="node1" presStyleIdx="1" presStyleCnt="4">
        <dgm:presLayoutVars>
          <dgm:bulletEnabled val="1"/>
        </dgm:presLayoutVars>
      </dgm:prSet>
      <dgm:spPr/>
    </dgm:pt>
    <dgm:pt modelId="{A79156DE-2771-4C9E-A171-6529D1A4CF1C}" type="pres">
      <dgm:prSet presAssocID="{5F87395B-2860-44A0-AD00-3F03ABCC4FFA}" presName="sibTrans" presStyleLbl="sibTrans2D1" presStyleIdx="1" presStyleCnt="3"/>
      <dgm:spPr/>
    </dgm:pt>
    <dgm:pt modelId="{BC314197-11F7-46EA-8DB2-F8710EF0FE80}" type="pres">
      <dgm:prSet presAssocID="{5F87395B-2860-44A0-AD00-3F03ABCC4FFA}" presName="connectorText" presStyleLbl="sibTrans2D1" presStyleIdx="1" presStyleCnt="3"/>
      <dgm:spPr/>
    </dgm:pt>
    <dgm:pt modelId="{EACE1486-FD2F-4CBE-93BE-8952D88F1DF6}" type="pres">
      <dgm:prSet presAssocID="{A92739C1-5882-4196-B2FE-DBC35A19C001}" presName="node" presStyleLbl="node1" presStyleIdx="2" presStyleCnt="4">
        <dgm:presLayoutVars>
          <dgm:bulletEnabled val="1"/>
        </dgm:presLayoutVars>
      </dgm:prSet>
      <dgm:spPr/>
    </dgm:pt>
    <dgm:pt modelId="{0C979C7C-25E5-442D-9F71-92434DF4674E}" type="pres">
      <dgm:prSet presAssocID="{A38F78CB-E5ED-4726-9B16-5F76111B3FA6}" presName="sibTrans" presStyleLbl="sibTrans2D1" presStyleIdx="2" presStyleCnt="3"/>
      <dgm:spPr/>
    </dgm:pt>
    <dgm:pt modelId="{EA9C208F-9A87-4452-9DDC-0BCDA7F2DBB6}" type="pres">
      <dgm:prSet presAssocID="{A38F78CB-E5ED-4726-9B16-5F76111B3FA6}" presName="connectorText" presStyleLbl="sibTrans2D1" presStyleIdx="2" presStyleCnt="3"/>
      <dgm:spPr/>
    </dgm:pt>
    <dgm:pt modelId="{BDF83F9E-3E5A-448D-B181-28D4300B0978}" type="pres">
      <dgm:prSet presAssocID="{D0CA9946-5EB2-4525-9366-4EFAE81E9EB9}" presName="node" presStyleLbl="node1" presStyleIdx="3" presStyleCnt="4">
        <dgm:presLayoutVars>
          <dgm:bulletEnabled val="1"/>
        </dgm:presLayoutVars>
      </dgm:prSet>
      <dgm:spPr/>
    </dgm:pt>
  </dgm:ptLst>
  <dgm:cxnLst>
    <dgm:cxn modelId="{CEC69219-0218-4169-B474-A448F9CC34DE}" type="presOf" srcId="{9FEA5BBD-2D22-4C9B-B5E8-52273F55774F}" destId="{75B68C9F-C63B-4DC5-A3A8-8949676D1B91}" srcOrd="0" destOrd="0" presId="urn:microsoft.com/office/officeart/2005/8/layout/process1"/>
    <dgm:cxn modelId="{385B6A23-F7F5-48CB-A9B4-5391A12505AD}" srcId="{3003FCDF-4720-4071-82D4-29B0D1D25EC8}" destId="{D0CA9946-5EB2-4525-9366-4EFAE81E9EB9}" srcOrd="3" destOrd="0" parTransId="{B7F22AA3-9C72-4C18-A085-273B15B17643}" sibTransId="{543B7706-7BE4-4DCC-8773-89E4F595D191}"/>
    <dgm:cxn modelId="{02589326-D0C1-4AA0-A354-A61700F71C20}" srcId="{3003FCDF-4720-4071-82D4-29B0D1D25EC8}" destId="{9FEA5BBD-2D22-4C9B-B5E8-52273F55774F}" srcOrd="0" destOrd="0" parTransId="{35D3674F-774C-4C4B-A5F2-9AF6835427CF}" sibTransId="{98E3DC34-037F-4B2A-B9B8-956088D05EAB}"/>
    <dgm:cxn modelId="{EBC1072D-C75D-4DAF-BCE2-1FC270FB27AD}" type="presOf" srcId="{EE43B025-60EB-448A-AFEF-430C72E91965}" destId="{B1381D98-457E-49AC-9730-9F3E7093B37D}" srcOrd="0" destOrd="0" presId="urn:microsoft.com/office/officeart/2005/8/layout/process1"/>
    <dgm:cxn modelId="{4D73755F-E63E-4693-A707-2511F1EE233A}" srcId="{3003FCDF-4720-4071-82D4-29B0D1D25EC8}" destId="{EE43B025-60EB-448A-AFEF-430C72E91965}" srcOrd="1" destOrd="0" parTransId="{D0F667FF-6C2E-4079-A094-F76E7F66BC35}" sibTransId="{5F87395B-2860-44A0-AD00-3F03ABCC4FFA}"/>
    <dgm:cxn modelId="{77DD8951-1294-482E-8BF8-E870430130A0}" type="presOf" srcId="{A38F78CB-E5ED-4726-9B16-5F76111B3FA6}" destId="{EA9C208F-9A87-4452-9DDC-0BCDA7F2DBB6}" srcOrd="1" destOrd="0" presId="urn:microsoft.com/office/officeart/2005/8/layout/process1"/>
    <dgm:cxn modelId="{3BB29C79-C052-49DA-B0E9-6C37D571BBEE}" srcId="{3003FCDF-4720-4071-82D4-29B0D1D25EC8}" destId="{A92739C1-5882-4196-B2FE-DBC35A19C001}" srcOrd="2" destOrd="0" parTransId="{AFB7679B-2D30-432E-AFF2-9340E6E1A3F1}" sibTransId="{A38F78CB-E5ED-4726-9B16-5F76111B3FA6}"/>
    <dgm:cxn modelId="{D2539C8E-B8EE-406F-86E0-8559EA63FF8B}" type="presOf" srcId="{5F87395B-2860-44A0-AD00-3F03ABCC4FFA}" destId="{BC314197-11F7-46EA-8DB2-F8710EF0FE80}" srcOrd="1" destOrd="0" presId="urn:microsoft.com/office/officeart/2005/8/layout/process1"/>
    <dgm:cxn modelId="{2031C996-8F8C-4BCD-9184-4D5BE01B6AA8}" type="presOf" srcId="{A92739C1-5882-4196-B2FE-DBC35A19C001}" destId="{EACE1486-FD2F-4CBE-93BE-8952D88F1DF6}" srcOrd="0" destOrd="0" presId="urn:microsoft.com/office/officeart/2005/8/layout/process1"/>
    <dgm:cxn modelId="{DDF8F199-D1F2-47D9-B002-6C3BF43D4526}" type="presOf" srcId="{98E3DC34-037F-4B2A-B9B8-956088D05EAB}" destId="{039B4E4D-F587-4AD9-B58D-254496F28589}" srcOrd="1" destOrd="0" presId="urn:microsoft.com/office/officeart/2005/8/layout/process1"/>
    <dgm:cxn modelId="{FCC1679C-F4A1-484D-B90D-284857517E5E}" type="presOf" srcId="{D0CA9946-5EB2-4525-9366-4EFAE81E9EB9}" destId="{BDF83F9E-3E5A-448D-B181-28D4300B0978}" srcOrd="0" destOrd="0" presId="urn:microsoft.com/office/officeart/2005/8/layout/process1"/>
    <dgm:cxn modelId="{32C1A4A3-BD7E-4055-A79F-D94F9550ECA7}" type="presOf" srcId="{3003FCDF-4720-4071-82D4-29B0D1D25EC8}" destId="{107B4DF3-BE6B-422A-9B02-26119FEE630A}" srcOrd="0" destOrd="0" presId="urn:microsoft.com/office/officeart/2005/8/layout/process1"/>
    <dgm:cxn modelId="{EF513ACC-2AF2-4942-8039-37D5E75A53C7}" type="presOf" srcId="{98E3DC34-037F-4B2A-B9B8-956088D05EAB}" destId="{B8415F37-449C-4BB3-B04F-8F9E943ADD5E}" srcOrd="0" destOrd="0" presId="urn:microsoft.com/office/officeart/2005/8/layout/process1"/>
    <dgm:cxn modelId="{25E4B8E0-7ECF-4F66-8F7F-E7381BEE010D}" type="presOf" srcId="{A38F78CB-E5ED-4726-9B16-5F76111B3FA6}" destId="{0C979C7C-25E5-442D-9F71-92434DF4674E}" srcOrd="0" destOrd="0" presId="urn:microsoft.com/office/officeart/2005/8/layout/process1"/>
    <dgm:cxn modelId="{508672E9-CE03-4D34-B1E1-4F72AAD50984}" type="presOf" srcId="{5F87395B-2860-44A0-AD00-3F03ABCC4FFA}" destId="{A79156DE-2771-4C9E-A171-6529D1A4CF1C}" srcOrd="0" destOrd="0" presId="urn:microsoft.com/office/officeart/2005/8/layout/process1"/>
    <dgm:cxn modelId="{0DCFD1EB-6049-4DAD-B2B1-B7692789A00A}" type="presParOf" srcId="{107B4DF3-BE6B-422A-9B02-26119FEE630A}" destId="{75B68C9F-C63B-4DC5-A3A8-8949676D1B91}" srcOrd="0" destOrd="0" presId="urn:microsoft.com/office/officeart/2005/8/layout/process1"/>
    <dgm:cxn modelId="{3AC5DD87-5863-462E-8FED-0518D4080E77}" type="presParOf" srcId="{107B4DF3-BE6B-422A-9B02-26119FEE630A}" destId="{B8415F37-449C-4BB3-B04F-8F9E943ADD5E}" srcOrd="1" destOrd="0" presId="urn:microsoft.com/office/officeart/2005/8/layout/process1"/>
    <dgm:cxn modelId="{C83B17DE-C4C5-4E95-94A0-2E935FA999CA}" type="presParOf" srcId="{B8415F37-449C-4BB3-B04F-8F9E943ADD5E}" destId="{039B4E4D-F587-4AD9-B58D-254496F28589}" srcOrd="0" destOrd="0" presId="urn:microsoft.com/office/officeart/2005/8/layout/process1"/>
    <dgm:cxn modelId="{2AA79F6D-0EA9-4FD4-9E5D-27D1294F94FB}" type="presParOf" srcId="{107B4DF3-BE6B-422A-9B02-26119FEE630A}" destId="{B1381D98-457E-49AC-9730-9F3E7093B37D}" srcOrd="2" destOrd="0" presId="urn:microsoft.com/office/officeart/2005/8/layout/process1"/>
    <dgm:cxn modelId="{AFFC027F-EE95-43ED-9EDA-00EA79F4A6CD}" type="presParOf" srcId="{107B4DF3-BE6B-422A-9B02-26119FEE630A}" destId="{A79156DE-2771-4C9E-A171-6529D1A4CF1C}" srcOrd="3" destOrd="0" presId="urn:microsoft.com/office/officeart/2005/8/layout/process1"/>
    <dgm:cxn modelId="{FF36B94C-B262-42C9-9B66-7FCFF103E41B}" type="presParOf" srcId="{A79156DE-2771-4C9E-A171-6529D1A4CF1C}" destId="{BC314197-11F7-46EA-8DB2-F8710EF0FE80}" srcOrd="0" destOrd="0" presId="urn:microsoft.com/office/officeart/2005/8/layout/process1"/>
    <dgm:cxn modelId="{4832C342-067C-47F6-8463-CC332F5459E9}" type="presParOf" srcId="{107B4DF3-BE6B-422A-9B02-26119FEE630A}" destId="{EACE1486-FD2F-4CBE-93BE-8952D88F1DF6}" srcOrd="4" destOrd="0" presId="urn:microsoft.com/office/officeart/2005/8/layout/process1"/>
    <dgm:cxn modelId="{C9B27E9F-68D0-45BF-BF58-FE1F02D4D315}" type="presParOf" srcId="{107B4DF3-BE6B-422A-9B02-26119FEE630A}" destId="{0C979C7C-25E5-442D-9F71-92434DF4674E}" srcOrd="5" destOrd="0" presId="urn:microsoft.com/office/officeart/2005/8/layout/process1"/>
    <dgm:cxn modelId="{2A5C0256-7215-4A66-9FD1-92BDEAC4CB08}" type="presParOf" srcId="{0C979C7C-25E5-442D-9F71-92434DF4674E}" destId="{EA9C208F-9A87-4452-9DDC-0BCDA7F2DBB6}" srcOrd="0" destOrd="0" presId="urn:microsoft.com/office/officeart/2005/8/layout/process1"/>
    <dgm:cxn modelId="{E45EA11C-8529-4D2E-A7F1-893981466054}" type="presParOf" srcId="{107B4DF3-BE6B-422A-9B02-26119FEE630A}" destId="{BDF83F9E-3E5A-448D-B181-28D4300B097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8DFD6-5BA6-475B-A1CE-F407E4CC48D3}">
      <dsp:nvSpPr>
        <dsp:cNvPr id="0" name=""/>
        <dsp:cNvSpPr/>
      </dsp:nvSpPr>
      <dsp:spPr>
        <a:xfrm>
          <a:off x="40" y="32961"/>
          <a:ext cx="3845569" cy="748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Systemic</a:t>
          </a:r>
        </a:p>
      </dsp:txBody>
      <dsp:txXfrm>
        <a:off x="40" y="32961"/>
        <a:ext cx="3845569" cy="748800"/>
      </dsp:txXfrm>
    </dsp:sp>
    <dsp:sp modelId="{57DA301A-9999-4317-9F11-82C25B7CBBE7}">
      <dsp:nvSpPr>
        <dsp:cNvPr id="0" name=""/>
        <dsp:cNvSpPr/>
      </dsp:nvSpPr>
      <dsp:spPr>
        <a:xfrm>
          <a:off x="40" y="781761"/>
          <a:ext cx="3845569" cy="37112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/>
            <a:t>Streptomycin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 err="1"/>
            <a:t>Gentamicin</a:t>
          </a:r>
          <a:endParaRPr lang="en-A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 err="1"/>
            <a:t>Kanamycin</a:t>
          </a:r>
          <a:endParaRPr lang="en-A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 err="1"/>
            <a:t>Tobramycin</a:t>
          </a:r>
          <a:endParaRPr lang="en-A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 err="1"/>
            <a:t>Amikacin</a:t>
          </a:r>
          <a:endParaRPr lang="en-A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 err="1"/>
            <a:t>Sisomicin</a:t>
          </a:r>
          <a:endParaRPr lang="en-A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 err="1"/>
            <a:t>Netimicin</a:t>
          </a:r>
          <a:endParaRPr lang="en-A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 err="1"/>
            <a:t>Paromomycin</a:t>
          </a:r>
          <a:endParaRPr lang="en-AU" sz="2600" kern="1200" dirty="0"/>
        </a:p>
      </dsp:txBody>
      <dsp:txXfrm>
        <a:off x="40" y="781761"/>
        <a:ext cx="3845569" cy="3711240"/>
      </dsp:txXfrm>
    </dsp:sp>
    <dsp:sp modelId="{07A44DFF-45D1-4ACA-A85F-D608E024E134}">
      <dsp:nvSpPr>
        <dsp:cNvPr id="0" name=""/>
        <dsp:cNvSpPr/>
      </dsp:nvSpPr>
      <dsp:spPr>
        <a:xfrm>
          <a:off x="4383989" y="32961"/>
          <a:ext cx="3845569" cy="748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Topical</a:t>
          </a:r>
        </a:p>
      </dsp:txBody>
      <dsp:txXfrm>
        <a:off x="4383989" y="32961"/>
        <a:ext cx="3845569" cy="748800"/>
      </dsp:txXfrm>
    </dsp:sp>
    <dsp:sp modelId="{C1CBB1EC-8AFC-45FF-A67F-7B4D04F88975}">
      <dsp:nvSpPr>
        <dsp:cNvPr id="0" name=""/>
        <dsp:cNvSpPr/>
      </dsp:nvSpPr>
      <dsp:spPr>
        <a:xfrm>
          <a:off x="4383989" y="781761"/>
          <a:ext cx="3845569" cy="37112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/>
            <a:t>Neomycin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 err="1"/>
            <a:t>Framycetin</a:t>
          </a:r>
          <a:endParaRPr lang="en-AU" sz="2600" kern="1200" dirty="0"/>
        </a:p>
      </dsp:txBody>
      <dsp:txXfrm>
        <a:off x="4383989" y="781761"/>
        <a:ext cx="3845569" cy="3711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92FAB-E427-4950-A1DF-914D7125D7B3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CFD48-5196-4FA4-B1B4-6F798EF228F4}">
      <dsp:nvSpPr>
        <dsp:cNvPr id="0" name=""/>
        <dsp:cNvSpPr/>
      </dsp:nvSpPr>
      <dsp:spPr>
        <a:xfrm>
          <a:off x="644836" y="1219203"/>
          <a:ext cx="3384346" cy="2027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Transport of aminoglycoside through bacterial cell wall and cytoplasmic membrane</a:t>
          </a:r>
        </a:p>
      </dsp:txBody>
      <dsp:txXfrm>
        <a:off x="743797" y="1318164"/>
        <a:ext cx="3186424" cy="1829311"/>
      </dsp:txXfrm>
    </dsp:sp>
    <dsp:sp modelId="{CF50AF2E-1788-4F69-B73F-797BD61EAD46}">
      <dsp:nvSpPr>
        <dsp:cNvPr id="0" name=""/>
        <dsp:cNvSpPr/>
      </dsp:nvSpPr>
      <dsp:spPr>
        <a:xfrm>
          <a:off x="4401619" y="1249364"/>
          <a:ext cx="3053014" cy="2027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Binding to </a:t>
          </a:r>
          <a:r>
            <a:rPr lang="en-AU" sz="2400" kern="1200" dirty="0" err="1"/>
            <a:t>ribosomes</a:t>
          </a:r>
          <a:r>
            <a:rPr lang="en-AU" sz="2400" kern="1200" dirty="0"/>
            <a:t> resulting  in inhibition of protein synthesis</a:t>
          </a:r>
        </a:p>
      </dsp:txBody>
      <dsp:txXfrm>
        <a:off x="4500580" y="1348325"/>
        <a:ext cx="2855092" cy="1829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668C5-22F3-4299-8543-BD4D9AC6188A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Bind</a:t>
          </a:r>
          <a:r>
            <a:rPr lang="en-US" sz="2500" kern="1200" baseline="0" dirty="0">
              <a:solidFill>
                <a:schemeClr val="tx1"/>
              </a:solidFill>
            </a:rPr>
            <a:t> to 30s, 50s ribosome as well as 30s-50s interface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39768" y="39768"/>
        <a:ext cx="5530000" cy="1278252"/>
      </dsp:txXfrm>
    </dsp:sp>
    <dsp:sp modelId="{4377DE57-D4C4-4881-B6D0-70FAC545520C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Freeze initiation, prevent </a:t>
          </a:r>
          <a:r>
            <a:rPr lang="en-US" sz="2500" kern="1200" dirty="0" err="1">
              <a:solidFill>
                <a:schemeClr val="tx1"/>
              </a:solidFill>
            </a:rPr>
            <a:t>polysome</a:t>
          </a:r>
          <a:r>
            <a:rPr lang="en-US" sz="2500" kern="1200" dirty="0">
              <a:solidFill>
                <a:schemeClr val="tx1"/>
              </a:solidFill>
            </a:rPr>
            <a:t> formation and misreading of mRNA code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656987" y="1623855"/>
        <a:ext cx="5415841" cy="1278252"/>
      </dsp:txXfrm>
    </dsp:sp>
    <dsp:sp modelId="{D00C9783-75B3-4B9D-8C5D-9AB492DD1CD2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>
              <a:solidFill>
                <a:schemeClr val="tx1"/>
              </a:solidFill>
            </a:rPr>
            <a:t>Inhibit protein synthesis</a:t>
          </a:r>
        </a:p>
      </dsp:txBody>
      <dsp:txXfrm>
        <a:off x="1274207" y="3207942"/>
        <a:ext cx="5415841" cy="1278252"/>
      </dsp:txXfrm>
    </dsp:sp>
    <dsp:sp modelId="{29EBF7B5-2CB6-4F14-AF9A-CBC33E952E34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>
        <a:off x="6311173" y="1029656"/>
        <a:ext cx="485410" cy="664128"/>
      </dsp:txXfrm>
    </dsp:sp>
    <dsp:sp modelId="{D367C0BF-3176-4A4A-9803-D9E8D752B4DE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>
        <a:off x="6928393" y="2604691"/>
        <a:ext cx="485410" cy="664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68C9F-C63B-4DC5-A3A8-8949676D1B91}">
      <dsp:nvSpPr>
        <dsp:cNvPr id="0" name=""/>
        <dsp:cNvSpPr/>
      </dsp:nvSpPr>
      <dsp:spPr>
        <a:xfrm>
          <a:off x="3415" y="972477"/>
          <a:ext cx="1493378" cy="1484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/>
            <a:t>After exposure</a:t>
          </a:r>
        </a:p>
      </dsp:txBody>
      <dsp:txXfrm>
        <a:off x="46881" y="1015943"/>
        <a:ext cx="1406446" cy="1397112"/>
      </dsp:txXfrm>
    </dsp:sp>
    <dsp:sp modelId="{B8415F37-449C-4BB3-B04F-8F9E943ADD5E}">
      <dsp:nvSpPr>
        <dsp:cNvPr id="0" name=""/>
        <dsp:cNvSpPr/>
      </dsp:nvSpPr>
      <dsp:spPr>
        <a:xfrm>
          <a:off x="1646132" y="1529321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1646132" y="1603392"/>
        <a:ext cx="221617" cy="222215"/>
      </dsp:txXfrm>
    </dsp:sp>
    <dsp:sp modelId="{B1381D98-457E-49AC-9730-9F3E7093B37D}">
      <dsp:nvSpPr>
        <dsp:cNvPr id="0" name=""/>
        <dsp:cNvSpPr/>
      </dsp:nvSpPr>
      <dsp:spPr>
        <a:xfrm>
          <a:off x="2094145" y="972477"/>
          <a:ext cx="1493378" cy="1484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/>
            <a:t>Sensitive bacteria become more permeable</a:t>
          </a:r>
        </a:p>
      </dsp:txBody>
      <dsp:txXfrm>
        <a:off x="2137611" y="1015943"/>
        <a:ext cx="1406446" cy="1397112"/>
      </dsp:txXfrm>
    </dsp:sp>
    <dsp:sp modelId="{A79156DE-2771-4C9E-A171-6529D1A4CF1C}">
      <dsp:nvSpPr>
        <dsp:cNvPr id="0" name=""/>
        <dsp:cNvSpPr/>
      </dsp:nvSpPr>
      <dsp:spPr>
        <a:xfrm>
          <a:off x="3736862" y="1529321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3736862" y="1603392"/>
        <a:ext cx="221617" cy="222215"/>
      </dsp:txXfrm>
    </dsp:sp>
    <dsp:sp modelId="{EACE1486-FD2F-4CBE-93BE-8952D88F1DF6}">
      <dsp:nvSpPr>
        <dsp:cNvPr id="0" name=""/>
        <dsp:cNvSpPr/>
      </dsp:nvSpPr>
      <dsp:spPr>
        <a:xfrm>
          <a:off x="4184875" y="972477"/>
          <a:ext cx="1493378" cy="14840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 err="1"/>
            <a:t>Ions,protein</a:t>
          </a:r>
          <a:endParaRPr lang="en-AU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 err="1"/>
            <a:t>Aminoacid</a:t>
          </a:r>
          <a:r>
            <a:rPr lang="en-AU" sz="18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/>
            <a:t>Leak out</a:t>
          </a:r>
        </a:p>
      </dsp:txBody>
      <dsp:txXfrm>
        <a:off x="4228341" y="1015943"/>
        <a:ext cx="1406446" cy="1397112"/>
      </dsp:txXfrm>
    </dsp:sp>
    <dsp:sp modelId="{0C979C7C-25E5-442D-9F71-92434DF4674E}">
      <dsp:nvSpPr>
        <dsp:cNvPr id="0" name=""/>
        <dsp:cNvSpPr/>
      </dsp:nvSpPr>
      <dsp:spPr>
        <a:xfrm>
          <a:off x="5827592" y="1529321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5827592" y="1603392"/>
        <a:ext cx="221617" cy="222215"/>
      </dsp:txXfrm>
    </dsp:sp>
    <dsp:sp modelId="{BDF83F9E-3E5A-448D-B181-28D4300B0978}">
      <dsp:nvSpPr>
        <dsp:cNvPr id="0" name=""/>
        <dsp:cNvSpPr/>
      </dsp:nvSpPr>
      <dsp:spPr>
        <a:xfrm>
          <a:off x="6275605" y="972477"/>
          <a:ext cx="1493378" cy="14840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/>
            <a:t>Cell death</a:t>
          </a:r>
        </a:p>
      </dsp:txBody>
      <dsp:txXfrm>
        <a:off x="6319071" y="1015943"/>
        <a:ext cx="1406446" cy="139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C811A-538C-4BCA-8BD9-91BC17AA0E01}" type="datetimeFigureOut">
              <a:rPr lang="en-AU" smtClean="0"/>
              <a:pPr/>
              <a:t>17/09/2024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A15A-3BE3-45C1-A989-BB7CBF40EE3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N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1B7DED-2B60-4F88-B201-E067C177535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</a:t>
            </a:r>
            <a:r>
              <a:rPr lang="en-US" baseline="0" dirty="0"/>
              <a:t> normal RFT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1677-4798-467B-81E0-7D567234CE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9AC6-272B-4140-8A73-AFBDAEC3991F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E491-57F4-4740-9B4F-A4C584F4BCE2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7B87-509F-41D2-A15B-B3C1019C9000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FA59-A478-42CE-808C-B563FCC889CD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76D6-516B-4748-8CBD-756E5C59C80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8E7E-C4C3-412C-BC61-A703A17A4507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816B-F5D6-4A39-B645-93D60C28A650}" type="datetime1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8399-170F-4C41-A6DA-59E3845B616B}" type="datetime1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30D3-E6BA-487A-ACF4-C808F27E7787}" type="datetime1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F3E5-6F69-442A-AC47-B4A821E66ECF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F27-2C90-425D-9B1F-03F4D1302CF5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AEE2-577B-43AE-8233-3CD514BBDC45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4425"/>
          </a:xfrm>
        </p:spPr>
        <p:txBody>
          <a:bodyPr>
            <a:noAutofit/>
          </a:bodyPr>
          <a:lstStyle/>
          <a:p>
            <a:r>
              <a:rPr lang="en-AU" sz="4800" b="1" dirty="0">
                <a:solidFill>
                  <a:srgbClr val="FF0000"/>
                </a:solidFill>
                <a:latin typeface="Algerian" pitchFamily="82" charset="0"/>
              </a:rPr>
              <a:t>Protein synthesis inhibitors</a:t>
            </a:r>
            <a:br>
              <a:rPr lang="en-AU" sz="4800" b="1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AU" sz="4800" b="1" dirty="0">
                <a:solidFill>
                  <a:srgbClr val="FF0000"/>
                </a:solidFill>
                <a:latin typeface="Algerian" pitchFamily="82" charset="0"/>
              </a:rPr>
              <a:t>Aminoglycosides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>
                <a:solidFill>
                  <a:srgbClr val="FF0000"/>
                </a:solidFill>
              </a:rPr>
              <a:t>Dr. Samprada Tank</a:t>
            </a:r>
          </a:p>
          <a:p>
            <a:r>
              <a:rPr lang="en-AU" dirty="0">
                <a:solidFill>
                  <a:srgbClr val="FF0000"/>
                </a:solidFill>
              </a:rPr>
              <a:t>Assistant professor </a:t>
            </a:r>
          </a:p>
          <a:p>
            <a:r>
              <a:rPr lang="en-AU" dirty="0">
                <a:solidFill>
                  <a:srgbClr val="FF0000"/>
                </a:solidFill>
              </a:rPr>
              <a:t>Pharmacology department</a:t>
            </a:r>
          </a:p>
          <a:p>
            <a:r>
              <a:rPr lang="en-AU" dirty="0">
                <a:solidFill>
                  <a:srgbClr val="FF0000"/>
                </a:solidFill>
              </a:rPr>
              <a:t>17-09-24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Mechanism of action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8970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Inhibition of protein synthesis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8585"/>
            <a:ext cx="8229600" cy="298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6096000" y="4876800"/>
            <a:ext cx="2362200" cy="12954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Production of abnormal or </a:t>
            </a:r>
            <a:r>
              <a:rPr lang="en-AU" dirty="0" err="1">
                <a:solidFill>
                  <a:schemeClr val="tx1"/>
                </a:solidFill>
              </a:rPr>
              <a:t>nonfunctional</a:t>
            </a:r>
            <a:r>
              <a:rPr lang="en-AU" dirty="0">
                <a:solidFill>
                  <a:schemeClr val="tx1"/>
                </a:solidFill>
              </a:rPr>
              <a:t>  protein</a:t>
            </a:r>
            <a:endParaRPr lang="en-AU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096000" y="381000"/>
            <a:ext cx="2819400" cy="137160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Bind to 30s ribosome and fix 30s-50s ribosomal complex at start </a:t>
            </a:r>
            <a:r>
              <a:rPr lang="en-AU" dirty="0" err="1">
                <a:solidFill>
                  <a:schemeClr val="tx1"/>
                </a:solidFill>
              </a:rPr>
              <a:t>codon</a:t>
            </a:r>
            <a:r>
              <a:rPr lang="en-AU" dirty="0">
                <a:solidFill>
                  <a:schemeClr val="tx1"/>
                </a:solidFill>
              </a:rPr>
              <a:t>(AUG)of mRNA,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err="1"/>
              <a:t>Cidal</a:t>
            </a:r>
            <a:r>
              <a:rPr lang="en-AU" sz="2800" dirty="0"/>
              <a:t> action due to secondary change in cell membrane.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3048000"/>
          <a:ext cx="7772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5100" y="0"/>
            <a:ext cx="8978900" cy="20574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Mechanism Of</a:t>
            </a:r>
            <a:br>
              <a:rPr lang="en-IN" b="1" dirty="0">
                <a:solidFill>
                  <a:srgbClr val="FF0000"/>
                </a:solidFill>
              </a:rPr>
            </a:br>
            <a:r>
              <a:rPr lang="en-IN" b="1" dirty="0">
                <a:solidFill>
                  <a:srgbClr val="FF0000"/>
                </a:solidFill>
              </a:rPr>
              <a:t> Bacterial Resistance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9100" y="6327775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4574AB2-C01A-447D-8040-D7758A28ADFE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256088" y="3375025"/>
            <a:ext cx="4506912" cy="1044575"/>
          </a:xfrm>
          <a:prstGeom prst="rect">
            <a:avLst/>
          </a:prstGeom>
          <a:solidFill>
            <a:srgbClr val="CEEEFA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US" sz="2000" b="1" dirty="0">
                <a:solidFill>
                  <a:srgbClr val="7F7F7F"/>
                </a:solidFill>
                <a:ea typeface="幼圆" pitchFamily="1" charset="-122"/>
              </a:rPr>
              <a:t>Decrease efficiency of </a:t>
            </a:r>
            <a:r>
              <a:rPr lang="en-US" sz="2000" b="1" dirty="0" err="1">
                <a:solidFill>
                  <a:srgbClr val="7F7F7F"/>
                </a:solidFill>
                <a:ea typeface="幼圆" pitchFamily="1" charset="-122"/>
              </a:rPr>
              <a:t>aminoglycoside</a:t>
            </a:r>
            <a:r>
              <a:rPr lang="en-US" sz="2000" b="1" dirty="0">
                <a:solidFill>
                  <a:srgbClr val="7F7F7F"/>
                </a:solidFill>
                <a:ea typeface="幼圆" pitchFamily="1" charset="-122"/>
              </a:rPr>
              <a:t> transport mechanism</a:t>
            </a:r>
            <a:endParaRPr lang="en-US" sz="2000" b="1" dirty="0">
              <a:solidFill>
                <a:srgbClr val="7F7F7F"/>
              </a:solidFill>
              <a:latin typeface="+mn-lt"/>
              <a:ea typeface="幼圆" pitchFamily="1" charset="-122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848224" y="4576763"/>
            <a:ext cx="3914775" cy="1290637"/>
          </a:xfrm>
          <a:prstGeom prst="rect">
            <a:avLst/>
          </a:prstGeom>
          <a:solidFill>
            <a:srgbClr val="FFEEBD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US" sz="2000" b="1" dirty="0">
                <a:solidFill>
                  <a:srgbClr val="7F7F7F"/>
                </a:solidFill>
                <a:ea typeface="幼圆" pitchFamily="1" charset="-122"/>
              </a:rPr>
              <a:t> </a:t>
            </a:r>
            <a:r>
              <a:rPr lang="en-US" sz="2000" b="1" dirty="0">
                <a:solidFill>
                  <a:srgbClr val="7F7F7F"/>
                </a:solidFill>
                <a:latin typeface="+mn-lt"/>
                <a:ea typeface="幼圆" pitchFamily="1" charset="-122"/>
              </a:rPr>
              <a:t>Cell membrane bound inactivating enzymes that phosphorylate,</a:t>
            </a:r>
            <a:r>
              <a:rPr lang="en-US" sz="2000" b="1" dirty="0">
                <a:solidFill>
                  <a:srgbClr val="7F7F7F"/>
                </a:solidFill>
                <a:ea typeface="幼圆" pitchFamily="1" charset="-122"/>
              </a:rPr>
              <a:t> </a:t>
            </a:r>
            <a:r>
              <a:rPr lang="en-US" sz="2000" b="1" dirty="0">
                <a:solidFill>
                  <a:srgbClr val="7F7F7F"/>
                </a:solidFill>
                <a:latin typeface="+mn-lt"/>
                <a:ea typeface="幼圆" pitchFamily="1" charset="-122"/>
              </a:rPr>
              <a:t>adenylate, acetylate drug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573462" y="2165350"/>
            <a:ext cx="5189537" cy="1042988"/>
          </a:xfrm>
          <a:prstGeom prst="rect">
            <a:avLst/>
          </a:prstGeom>
          <a:solidFill>
            <a:srgbClr val="E3F3D1"/>
          </a:solidFill>
          <a:ln>
            <a:noFill/>
          </a:ln>
        </p:spPr>
        <p:txBody>
          <a:bodyPr anchor="ctr"/>
          <a:lstStyle/>
          <a:p>
            <a:pPr algn="r" eaLnBrk="1" hangingPunct="1">
              <a:lnSpc>
                <a:spcPct val="130000"/>
              </a:lnSpc>
              <a:defRPr/>
            </a:pPr>
            <a:r>
              <a:rPr lang="en-US" sz="2000" b="1" dirty="0">
                <a:solidFill>
                  <a:srgbClr val="7F7F7F"/>
                </a:solidFill>
                <a:ea typeface="幼圆" pitchFamily="1" charset="-122"/>
              </a:rPr>
              <a:t>Mutation decrease affinity of ribosomal proteins that are normally bound to </a:t>
            </a:r>
            <a:r>
              <a:rPr lang="en-US" sz="2000" b="1" dirty="0" err="1">
                <a:solidFill>
                  <a:srgbClr val="7F7F7F"/>
                </a:solidFill>
                <a:ea typeface="幼圆" pitchFamily="1" charset="-122"/>
              </a:rPr>
              <a:t>aminoglycoside</a:t>
            </a:r>
            <a:endParaRPr lang="en-US" sz="2000" b="1" dirty="0">
              <a:solidFill>
                <a:srgbClr val="7F7F7F"/>
              </a:solidFill>
              <a:latin typeface="+mn-lt"/>
              <a:ea typeface="幼圆" pitchFamily="1" charset="-122"/>
            </a:endParaRPr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2984500" y="2165350"/>
            <a:ext cx="1203325" cy="1039813"/>
          </a:xfrm>
          <a:custGeom>
            <a:avLst/>
            <a:gdLst>
              <a:gd name="T0" fmla="*/ 0 w 714"/>
              <a:gd name="T1" fmla="*/ 2147483647 h 617"/>
              <a:gd name="T2" fmla="*/ 2147483647 w 714"/>
              <a:gd name="T3" fmla="*/ 0 h 617"/>
              <a:gd name="T4" fmla="*/ 2147483647 w 714"/>
              <a:gd name="T5" fmla="*/ 2147483647 h 617"/>
              <a:gd name="T6" fmla="*/ 0 w 714"/>
              <a:gd name="T7" fmla="*/ 2147483647 h 617"/>
              <a:gd name="T8" fmla="*/ 0 w 714"/>
              <a:gd name="T9" fmla="*/ 214748364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92D14C"/>
          </a:solidFill>
          <a:ln w="9525">
            <a:noFill/>
            <a:miter lim="800000"/>
            <a:headEnd/>
            <a:tailEnd/>
          </a:ln>
        </p:spPr>
        <p:txBody>
          <a:bodyPr tIns="180000" anchor="ctr" anchorCtr="1"/>
          <a:lstStyle/>
          <a:p>
            <a:pPr algn="ctr" eaLnBrk="1" hangingPunct="1"/>
            <a:r>
              <a:rPr lang="en-US" sz="3200">
                <a:solidFill>
                  <a:schemeClr val="bg1"/>
                </a:solidFill>
                <a:latin typeface="Bodoni MT Black" pitchFamily="18" charset="0"/>
                <a:ea typeface="Microsoft YaHei" pitchFamily="34" charset="-122"/>
              </a:rPr>
              <a:t>1</a:t>
            </a:r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3654425" y="3384550"/>
            <a:ext cx="1193800" cy="1035050"/>
          </a:xfrm>
          <a:custGeom>
            <a:avLst/>
            <a:gdLst>
              <a:gd name="T0" fmla="*/ 0 w 709"/>
              <a:gd name="T1" fmla="*/ 2147483647 h 614"/>
              <a:gd name="T2" fmla="*/ 2147483647 w 709"/>
              <a:gd name="T3" fmla="*/ 0 h 614"/>
              <a:gd name="T4" fmla="*/ 2147483647 w 709"/>
              <a:gd name="T5" fmla="*/ 2147483647 h 614"/>
              <a:gd name="T6" fmla="*/ 0 w 709"/>
              <a:gd name="T7" fmla="*/ 2147483647 h 614"/>
              <a:gd name="T8" fmla="*/ 0 60000 65536"/>
              <a:gd name="T9" fmla="*/ 0 60000 65536"/>
              <a:gd name="T10" fmla="*/ 0 60000 65536"/>
              <a:gd name="T11" fmla="*/ 0 60000 65536"/>
              <a:gd name="T12" fmla="*/ 0 w 709"/>
              <a:gd name="T13" fmla="*/ 0 h 614"/>
              <a:gd name="T14" fmla="*/ 709 w 709"/>
              <a:gd name="T15" fmla="*/ 614 h 6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2EB6E6"/>
          </a:solidFill>
          <a:ln w="9525">
            <a:noFill/>
            <a:round/>
            <a:headEnd/>
            <a:tailEnd/>
          </a:ln>
        </p:spPr>
        <p:txBody>
          <a:bodyPr tIns="0" anchor="ctr" anchorCtr="1"/>
          <a:lstStyle/>
          <a:p>
            <a:endParaRPr lang="en-AU"/>
          </a:p>
        </p:txBody>
      </p:sp>
      <p:sp>
        <p:nvSpPr>
          <p:cNvPr id="17417" name="Freeform 8"/>
          <p:cNvSpPr>
            <a:spLocks noChangeArrowheads="1"/>
          </p:cNvSpPr>
          <p:nvPr/>
        </p:nvSpPr>
        <p:spPr bwMode="auto">
          <a:xfrm>
            <a:off x="1524000" y="4584700"/>
            <a:ext cx="1881188" cy="1282700"/>
          </a:xfrm>
          <a:custGeom>
            <a:avLst/>
            <a:gdLst>
              <a:gd name="T0" fmla="*/ 2147483647 w 1063"/>
              <a:gd name="T1" fmla="*/ 0 h 615"/>
              <a:gd name="T2" fmla="*/ 0 w 1063"/>
              <a:gd name="T3" fmla="*/ 2147483647 h 615"/>
              <a:gd name="T4" fmla="*/ 2147483647 w 1063"/>
              <a:gd name="T5" fmla="*/ 2147483647 h 615"/>
              <a:gd name="T6" fmla="*/ 2147483647 w 1063"/>
              <a:gd name="T7" fmla="*/ 0 h 615"/>
              <a:gd name="T8" fmla="*/ 2147483647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FECE3D"/>
          </a:solidFill>
          <a:ln w="9525">
            <a:noFill/>
            <a:miter lim="800000"/>
            <a:headEnd/>
            <a:tailEnd/>
          </a:ln>
        </p:spPr>
        <p:txBody>
          <a:bodyPr tIns="0" anchor="ctr" anchorCtr="1"/>
          <a:lstStyle/>
          <a:p>
            <a:pPr algn="ctr" eaLnBrk="1" hangingPunct="1"/>
            <a:r>
              <a:rPr lang="en-US" sz="3200">
                <a:solidFill>
                  <a:schemeClr val="bg1"/>
                </a:solidFill>
                <a:latin typeface="Bodoni MT Black" pitchFamily="18" charset="0"/>
                <a:ea typeface="Microsoft YaHei" pitchFamily="34" charset="-122"/>
              </a:rPr>
              <a:t>3</a:t>
            </a:r>
          </a:p>
        </p:txBody>
      </p:sp>
      <p:sp>
        <p:nvSpPr>
          <p:cNvPr id="17418" name="Freeform 9"/>
          <p:cNvSpPr>
            <a:spLocks noChangeArrowheads="1"/>
          </p:cNvSpPr>
          <p:nvPr/>
        </p:nvSpPr>
        <p:spPr bwMode="auto">
          <a:xfrm>
            <a:off x="2297113" y="3382963"/>
            <a:ext cx="1785937" cy="1035050"/>
          </a:xfrm>
          <a:custGeom>
            <a:avLst/>
            <a:gdLst>
              <a:gd name="T0" fmla="*/ 2147483647 w 1060"/>
              <a:gd name="T1" fmla="*/ 0 h 614"/>
              <a:gd name="T2" fmla="*/ 2147483647 w 1060"/>
              <a:gd name="T3" fmla="*/ 0 h 614"/>
              <a:gd name="T4" fmla="*/ 0 w 1060"/>
              <a:gd name="T5" fmla="*/ 2147483647 h 614"/>
              <a:gd name="T6" fmla="*/ 2147483647 w 1060"/>
              <a:gd name="T7" fmla="*/ 2147483647 h 614"/>
              <a:gd name="T8" fmla="*/ 2147483647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2EB6E6"/>
          </a:solidFill>
          <a:ln w="9525">
            <a:noFill/>
            <a:miter lim="800000"/>
            <a:headEnd/>
            <a:tailEnd/>
          </a:ln>
        </p:spPr>
        <p:txBody>
          <a:bodyPr tIns="0" anchor="ctr" anchorCtr="1"/>
          <a:lstStyle/>
          <a:p>
            <a:pPr algn="ctr" eaLnBrk="1" hangingPunct="1"/>
            <a:r>
              <a:rPr lang="en-US" sz="3200">
                <a:solidFill>
                  <a:schemeClr val="bg1"/>
                </a:solidFill>
                <a:latin typeface="Bodoni MT Black" pitchFamily="18" charset="0"/>
                <a:ea typeface="Microsoft YaHei" pitchFamily="34" charset="-122"/>
              </a:rPr>
              <a:t>2</a:t>
            </a:r>
          </a:p>
        </p:txBody>
      </p:sp>
      <p:sp>
        <p:nvSpPr>
          <p:cNvPr id="17419" name="Freeform 10"/>
          <p:cNvSpPr>
            <a:spLocks/>
          </p:cNvSpPr>
          <p:nvPr/>
        </p:nvSpPr>
        <p:spPr bwMode="auto">
          <a:xfrm>
            <a:off x="2984500" y="4584700"/>
            <a:ext cx="2509838" cy="1282700"/>
          </a:xfrm>
          <a:custGeom>
            <a:avLst/>
            <a:gdLst>
              <a:gd name="T0" fmla="*/ 2147483647 w 1489"/>
              <a:gd name="T1" fmla="*/ 0 h 617"/>
              <a:gd name="T2" fmla="*/ 2147483647 w 1489"/>
              <a:gd name="T3" fmla="*/ 0 h 617"/>
              <a:gd name="T4" fmla="*/ 2147483647 w 1489"/>
              <a:gd name="T5" fmla="*/ 0 h 617"/>
              <a:gd name="T6" fmla="*/ 0 w 1489"/>
              <a:gd name="T7" fmla="*/ 2147483647 h 617"/>
              <a:gd name="T8" fmla="*/ 2147483647 w 1489"/>
              <a:gd name="T9" fmla="*/ 2147483647 h 617"/>
              <a:gd name="T10" fmla="*/ 2147483647 w 1489"/>
              <a:gd name="T11" fmla="*/ 2147483647 h 617"/>
              <a:gd name="T12" fmla="*/ 2147483647 w 1489"/>
              <a:gd name="T13" fmla="*/ 2147483647 h 617"/>
              <a:gd name="T14" fmla="*/ 2147483647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9"/>
              <a:gd name="T25" fmla="*/ 0 h 617"/>
              <a:gd name="T26" fmla="*/ 1489 w 1489"/>
              <a:gd name="T27" fmla="*/ 617 h 6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FECE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 sz="2400" b="1" dirty="0">
              <a:solidFill>
                <a:srgbClr val="FF0000"/>
              </a:solidFill>
            </a:endParaRPr>
          </a:p>
          <a:p>
            <a:r>
              <a:rPr lang="en-IN" sz="2400" b="1" dirty="0">
                <a:solidFill>
                  <a:srgbClr val="FF0000"/>
                </a:solidFill>
              </a:rPr>
              <a:t>    Most common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dirty="0"/>
              <a:t>Resistance to </a:t>
            </a:r>
            <a:r>
              <a:rPr lang="en-AU" dirty="0" err="1"/>
              <a:t>gentamicin</a:t>
            </a:r>
            <a:r>
              <a:rPr lang="en-AU" dirty="0"/>
              <a:t> indicates </a:t>
            </a:r>
            <a:r>
              <a:rPr lang="en-AU" dirty="0">
                <a:solidFill>
                  <a:srgbClr val="0000FF"/>
                </a:solidFill>
              </a:rPr>
              <a:t>cross resistance</a:t>
            </a:r>
            <a:r>
              <a:rPr lang="en-AU" dirty="0"/>
              <a:t> to </a:t>
            </a:r>
            <a:r>
              <a:rPr lang="en-AU" dirty="0" err="1"/>
              <a:t>tobramycin,amikacin,kanamycin</a:t>
            </a:r>
            <a:r>
              <a:rPr lang="en-AU" dirty="0"/>
              <a:t> and </a:t>
            </a:r>
            <a:r>
              <a:rPr lang="en-AU" dirty="0" err="1"/>
              <a:t>netilmicin</a:t>
            </a:r>
            <a:r>
              <a:rPr lang="en-AU" dirty="0"/>
              <a:t> because inactivating enzyme is </a:t>
            </a:r>
            <a:r>
              <a:rPr lang="en-AU" dirty="0" err="1"/>
              <a:t>bifunctional</a:t>
            </a:r>
            <a:r>
              <a:rPr lang="en-AU" dirty="0"/>
              <a:t> and can modify all these </a:t>
            </a:r>
            <a:r>
              <a:rPr lang="en-AU" dirty="0" err="1"/>
              <a:t>aminoglycosides</a:t>
            </a:r>
            <a:r>
              <a:rPr lang="en-A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b="1" dirty="0">
                <a:solidFill>
                  <a:srgbClr val="7030A0"/>
                </a:solidFill>
              </a:rPr>
              <a:t>Absorption:</a:t>
            </a:r>
          </a:p>
          <a:p>
            <a:pPr>
              <a:buNone/>
            </a:pPr>
            <a:r>
              <a:rPr lang="en-AU" b="1" dirty="0">
                <a:solidFill>
                  <a:srgbClr val="7030A0"/>
                </a:solidFill>
              </a:rPr>
              <a:t>     </a:t>
            </a:r>
          </a:p>
          <a:p>
            <a:pPr>
              <a:buNone/>
            </a:pPr>
            <a:endParaRPr lang="en-AU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34290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Highly</a:t>
            </a:r>
            <a:r>
              <a:rPr lang="en-US" sz="2400" dirty="0"/>
              <a:t>  </a:t>
            </a:r>
            <a:r>
              <a:rPr lang="en-US" sz="2400" dirty="0">
                <a:solidFill>
                  <a:schemeClr val="tx1"/>
                </a:solidFill>
              </a:rPr>
              <a:t>polar</a:t>
            </a:r>
            <a:r>
              <a:rPr lang="en-US" sz="2400" dirty="0"/>
              <a:t>  </a:t>
            </a:r>
            <a:r>
              <a:rPr lang="en-US" sz="2400" dirty="0" err="1">
                <a:solidFill>
                  <a:schemeClr val="tx1"/>
                </a:solidFill>
              </a:rPr>
              <a:t>cations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AU" sz="2200" dirty="0">
                <a:solidFill>
                  <a:schemeClr val="tx1"/>
                </a:solidFill>
              </a:rPr>
              <a:t>Very poorly absorbed from the </a:t>
            </a:r>
            <a:r>
              <a:rPr lang="en-AU" sz="2200" b="1" dirty="0">
                <a:solidFill>
                  <a:srgbClr val="0000FF"/>
                </a:solidFill>
              </a:rPr>
              <a:t>GI tract</a:t>
            </a:r>
            <a:r>
              <a:rPr lang="en-AU" sz="2200" dirty="0">
                <a:solidFill>
                  <a:srgbClr val="0000FF"/>
                </a:solidFill>
              </a:rPr>
              <a:t>.</a:t>
            </a:r>
            <a:r>
              <a:rPr lang="en-AU" sz="2200" b="1" dirty="0">
                <a:solidFill>
                  <a:srgbClr val="0000FF"/>
                </a:solidFill>
              </a:rPr>
              <a:t>(&lt;0.1%)</a:t>
            </a:r>
          </a:p>
          <a:p>
            <a:pPr algn="ctr"/>
            <a:r>
              <a:rPr lang="en-AU" sz="2200" dirty="0">
                <a:solidFill>
                  <a:schemeClr val="tx1"/>
                </a:solidFill>
              </a:rPr>
              <a:t>Absorption of </a:t>
            </a:r>
            <a:r>
              <a:rPr lang="en-AU" sz="2200" dirty="0" err="1">
                <a:solidFill>
                  <a:schemeClr val="tx1"/>
                </a:solidFill>
              </a:rPr>
              <a:t>gentamicin</a:t>
            </a:r>
            <a:r>
              <a:rPr lang="en-AU" sz="2200" dirty="0">
                <a:solidFill>
                  <a:schemeClr val="tx1"/>
                </a:solidFill>
              </a:rPr>
              <a:t> from the GI tract</a:t>
            </a:r>
            <a:r>
              <a:rPr lang="en-AU" sz="2200" dirty="0">
                <a:solidFill>
                  <a:schemeClr val="accent6">
                    <a:lumMod val="75000"/>
                  </a:schemeClr>
                </a:solidFill>
              </a:rPr>
              <a:t>-increased by GI disease</a:t>
            </a:r>
            <a:r>
              <a:rPr lang="en-AU" sz="2200" dirty="0">
                <a:solidFill>
                  <a:schemeClr val="tx1"/>
                </a:solidFill>
              </a:rPr>
              <a:t>(</a:t>
            </a:r>
            <a:r>
              <a:rPr lang="en-AU" sz="2200" dirty="0" err="1">
                <a:solidFill>
                  <a:schemeClr val="tx1"/>
                </a:solidFill>
              </a:rPr>
              <a:t>e.g.ulcers</a:t>
            </a:r>
            <a:r>
              <a:rPr lang="en-AU" sz="2200" dirty="0">
                <a:solidFill>
                  <a:schemeClr val="tx1"/>
                </a:solidFill>
              </a:rPr>
              <a:t> or inflammatory bowel disease</a:t>
            </a:r>
            <a:r>
              <a:rPr lang="en-AU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752600"/>
            <a:ext cx="44958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00" dirty="0">
                <a:solidFill>
                  <a:schemeClr val="tx1"/>
                </a:solidFill>
              </a:rPr>
              <a:t>Absorbed rapidly from </a:t>
            </a:r>
            <a:r>
              <a:rPr lang="en-AU" sz="2200" b="1" dirty="0">
                <a:solidFill>
                  <a:srgbClr val="0000FF"/>
                </a:solidFill>
              </a:rPr>
              <a:t>intramuscular</a:t>
            </a:r>
            <a:r>
              <a:rPr lang="en-AU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200" dirty="0">
                <a:solidFill>
                  <a:schemeClr val="tx1"/>
                </a:solidFill>
              </a:rPr>
              <a:t>sites of injection</a:t>
            </a:r>
          </a:p>
          <a:p>
            <a:pPr algn="ctr"/>
            <a:r>
              <a:rPr lang="en-AU" sz="2200" dirty="0">
                <a:solidFill>
                  <a:schemeClr val="tx1"/>
                </a:solidFill>
              </a:rPr>
              <a:t>Absorption  from intramuscular site is </a:t>
            </a:r>
            <a:r>
              <a:rPr lang="en-AU" sz="2200" dirty="0">
                <a:solidFill>
                  <a:schemeClr val="accent6">
                    <a:lumMod val="75000"/>
                  </a:schemeClr>
                </a:solidFill>
              </a:rPr>
              <a:t>reduced In critically ill patients </a:t>
            </a:r>
            <a:r>
              <a:rPr lang="en-AU" sz="2200" dirty="0">
                <a:solidFill>
                  <a:schemeClr val="tx1"/>
                </a:solidFill>
              </a:rPr>
              <a:t>especially in shock because of poor perfusion.</a:t>
            </a:r>
          </a:p>
          <a:p>
            <a:pPr algn="ctr"/>
            <a:r>
              <a:rPr lang="en-AU" sz="2200" dirty="0">
                <a:solidFill>
                  <a:schemeClr val="accent6">
                    <a:lumMod val="75000"/>
                  </a:schemeClr>
                </a:solidFill>
              </a:rPr>
              <a:t>Peak plasma concentration </a:t>
            </a:r>
            <a:r>
              <a:rPr lang="en-AU" sz="2200" dirty="0">
                <a:solidFill>
                  <a:schemeClr val="tx1"/>
                </a:solidFill>
              </a:rPr>
              <a:t>afte</a:t>
            </a: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</a:t>
            </a:r>
            <a:r>
              <a:rPr lang="en-AU" sz="2200" b="1" dirty="0">
                <a:solidFill>
                  <a:srgbClr val="0000FF"/>
                </a:solidFill>
              </a:rPr>
              <a:t>30-90 mins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5181600"/>
            <a:ext cx="8077200" cy="1447800"/>
          </a:xfrm>
          <a:prstGeom prst="round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Intoxication</a:t>
            </a:r>
            <a:r>
              <a:rPr lang="en-US" sz="2000" dirty="0">
                <a:solidFill>
                  <a:schemeClr val="tx1"/>
                </a:solidFill>
              </a:rPr>
              <a:t> may occur when aminoglycosides are </a:t>
            </a:r>
            <a:r>
              <a:rPr lang="en-US" sz="2000" dirty="0">
                <a:solidFill>
                  <a:srgbClr val="0000FF"/>
                </a:solidFill>
              </a:rPr>
              <a:t>applied topically</a:t>
            </a:r>
            <a:r>
              <a:rPr lang="en-US" sz="2000" dirty="0">
                <a:solidFill>
                  <a:schemeClr val="tx1"/>
                </a:solidFill>
              </a:rPr>
              <a:t> for long periods if there is renal insufficiency</a:t>
            </a: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Contd</a:t>
            </a:r>
            <a:r>
              <a:rPr lang="en-AU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Increasing use of aminoglycosides administered via inhalation.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Primarily for the management of patients with cystic fibrosis who have chronic </a:t>
            </a:r>
            <a:r>
              <a:rPr lang="en-US" sz="2600" b="1" i="1" dirty="0">
                <a:solidFill>
                  <a:srgbClr val="FF0000"/>
                </a:solidFill>
              </a:rPr>
              <a:t>Pseudomonas </a:t>
            </a:r>
            <a:r>
              <a:rPr lang="en-US" sz="2600" b="1" i="1" dirty="0" err="1">
                <a:solidFill>
                  <a:srgbClr val="FF0000"/>
                </a:solidFill>
              </a:rPr>
              <a:t>aeruginosa</a:t>
            </a:r>
            <a:r>
              <a:rPr lang="en-US" sz="2600" dirty="0"/>
              <a:t> pulmonary infections. 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Amikacin</a:t>
            </a:r>
            <a:r>
              <a:rPr lang="en-US" sz="2600" dirty="0"/>
              <a:t> and </a:t>
            </a:r>
            <a:r>
              <a:rPr lang="en-US" sz="2600" dirty="0" err="1"/>
              <a:t>tobramycin</a:t>
            </a:r>
            <a:r>
              <a:rPr lang="en-US" sz="2600" dirty="0"/>
              <a:t> solutions for injection have been used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b="1" dirty="0">
                <a:solidFill>
                  <a:srgbClr val="7030A0"/>
                </a:solidFill>
              </a:rPr>
              <a:t>Distribution: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Because of their polar nature, the </a:t>
            </a:r>
            <a:r>
              <a:rPr lang="en-US" sz="2400" dirty="0" err="1"/>
              <a:t>aminoglycosides</a:t>
            </a:r>
            <a:r>
              <a:rPr lang="en-US" sz="2400" dirty="0"/>
              <a:t> do not penetrate into most cells, the CNS, or the eye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Concentrations of </a:t>
            </a:r>
            <a:r>
              <a:rPr lang="en-US" sz="2400" dirty="0" err="1"/>
              <a:t>aminoglycosides</a:t>
            </a:r>
            <a:r>
              <a:rPr lang="en-US" sz="2400" dirty="0"/>
              <a:t> in secretions and tissues are low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endParaRPr lang="en-AU" b="1" dirty="0">
              <a:solidFill>
                <a:srgbClr val="7030A0"/>
              </a:solidFill>
            </a:endParaRPr>
          </a:p>
          <a:p>
            <a:pPr>
              <a:buNone/>
            </a:pPr>
            <a:endParaRPr lang="en-AU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343400"/>
            <a:ext cx="76200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Plasma protein binding: </a:t>
            </a:r>
            <a:r>
              <a:rPr lang="en-US" sz="2200" dirty="0" err="1">
                <a:solidFill>
                  <a:srgbClr val="C00000"/>
                </a:solidFill>
              </a:rPr>
              <a:t>neglible</a:t>
            </a:r>
            <a:r>
              <a:rPr lang="en-US" sz="2200" dirty="0">
                <a:solidFill>
                  <a:srgbClr val="C00000"/>
                </a:solidFill>
              </a:rPr>
              <a:t>(except streptomycin)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of distribution</a:t>
            </a:r>
            <a:r>
              <a:rPr lang="en-US" sz="2200" dirty="0">
                <a:solidFill>
                  <a:srgbClr val="C00000"/>
                </a:solidFill>
              </a:rPr>
              <a:t>:25% of lean body weight –equal to ECF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Contd</a:t>
            </a:r>
            <a:r>
              <a:rPr lang="en-AU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buNone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2895600" cy="4876800"/>
          </a:xfrm>
          <a:prstGeom prst="rect">
            <a:avLst/>
          </a:prstGeom>
          <a:solidFill>
            <a:srgbClr val="E8F69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en-US" sz="2200" dirty="0">
                <a:solidFill>
                  <a:schemeClr val="tx1"/>
                </a:solidFill>
              </a:rPr>
              <a:t>High concentration- only in </a:t>
            </a:r>
            <a:r>
              <a:rPr lang="en-US" sz="2200" b="1" dirty="0">
                <a:solidFill>
                  <a:schemeClr val="tx1"/>
                </a:solidFill>
              </a:rPr>
              <a:t>the renal cortex and </a:t>
            </a:r>
            <a:r>
              <a:rPr lang="en-US" sz="2200" b="1" dirty="0" err="1">
                <a:solidFill>
                  <a:schemeClr val="tx1"/>
                </a:solidFill>
              </a:rPr>
              <a:t>endolymph</a:t>
            </a:r>
            <a:r>
              <a:rPr lang="en-US" sz="2200" b="1" dirty="0">
                <a:solidFill>
                  <a:schemeClr val="tx1"/>
                </a:solidFill>
              </a:rPr>
              <a:t> and </a:t>
            </a:r>
            <a:r>
              <a:rPr lang="en-US" sz="2200" b="1" dirty="0" err="1">
                <a:solidFill>
                  <a:schemeClr val="tx1"/>
                </a:solidFill>
              </a:rPr>
              <a:t>perilymph</a:t>
            </a:r>
            <a:r>
              <a:rPr lang="en-US" sz="2200" b="1" dirty="0">
                <a:solidFill>
                  <a:schemeClr val="tx1"/>
                </a:solidFill>
              </a:rPr>
              <a:t> of the inner ear</a:t>
            </a:r>
            <a:r>
              <a:rPr lang="en-US" sz="2200" b="1" dirty="0"/>
              <a:t> </a:t>
            </a:r>
            <a:r>
              <a:rPr lang="en-US" sz="2200" dirty="0"/>
              <a:t>            </a:t>
            </a:r>
            <a:r>
              <a:rPr lang="en-US" sz="2200" dirty="0">
                <a:solidFill>
                  <a:schemeClr val="tx1"/>
                </a:solidFill>
              </a:rPr>
              <a:t>Contribute to </a:t>
            </a:r>
            <a:r>
              <a:rPr lang="en-US" sz="2200" b="1" dirty="0" err="1">
                <a:solidFill>
                  <a:srgbClr val="FF0000"/>
                </a:solidFill>
              </a:rPr>
              <a:t>nephrotoxicity</a:t>
            </a:r>
            <a:r>
              <a:rPr lang="en-US" sz="2200" b="1" dirty="0">
                <a:solidFill>
                  <a:srgbClr val="FF0000"/>
                </a:solidFill>
              </a:rPr>
              <a:t> and </a:t>
            </a:r>
            <a:r>
              <a:rPr lang="en-US" sz="2200" b="1" dirty="0" err="1">
                <a:solidFill>
                  <a:srgbClr val="FF0000"/>
                </a:solidFill>
              </a:rPr>
              <a:t>ototoxicity</a:t>
            </a:r>
            <a:r>
              <a:rPr lang="en-US" sz="2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66800" y="4191000"/>
            <a:ext cx="533400" cy="152400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3505200" y="1219200"/>
            <a:ext cx="5105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sz="2200" dirty="0">
                <a:solidFill>
                  <a:schemeClr val="tx1"/>
                </a:solidFill>
              </a:rPr>
              <a:t>Penetration in to </a:t>
            </a:r>
            <a:r>
              <a:rPr lang="en-AU" sz="2200" b="1" dirty="0">
                <a:solidFill>
                  <a:srgbClr val="0000FF"/>
                </a:solidFill>
              </a:rPr>
              <a:t>respiratory secretion</a:t>
            </a:r>
            <a:r>
              <a:rPr lang="en-AU" sz="2200" dirty="0">
                <a:solidFill>
                  <a:schemeClr val="tx1"/>
                </a:solidFill>
              </a:rPr>
              <a:t>-poor.</a:t>
            </a: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209800"/>
            <a:ext cx="51054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Diffusion in to  </a:t>
            </a:r>
            <a:r>
              <a:rPr lang="en-AU" sz="2000" b="1" dirty="0">
                <a:solidFill>
                  <a:srgbClr val="0000FF"/>
                </a:solidFill>
              </a:rPr>
              <a:t>pleural and synovial fluid </a:t>
            </a:r>
            <a:r>
              <a:rPr lang="en-AU" sz="2000" dirty="0">
                <a:solidFill>
                  <a:schemeClr val="tx1"/>
                </a:solidFill>
              </a:rPr>
              <a:t>– slow</a:t>
            </a: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But concentration that approximate those in plasma achieved after repeated administration.</a:t>
            </a:r>
            <a:endParaRPr lang="en-AU" sz="2000" b="1" dirty="0">
              <a:solidFill>
                <a:srgbClr val="0000FF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886200"/>
            <a:ext cx="5029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 dirty="0">
              <a:solidFill>
                <a:schemeClr val="tx1"/>
              </a:solidFill>
            </a:endParaRP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Concentrations achieved in </a:t>
            </a:r>
            <a:r>
              <a:rPr lang="en-AU" sz="2000" b="1" dirty="0">
                <a:solidFill>
                  <a:srgbClr val="0000FF"/>
                </a:solidFill>
              </a:rPr>
              <a:t>CSF</a:t>
            </a:r>
            <a:r>
              <a:rPr lang="en-AU" sz="2000" dirty="0">
                <a:solidFill>
                  <a:schemeClr val="tx1"/>
                </a:solidFill>
              </a:rPr>
              <a:t> with </a:t>
            </a:r>
            <a:r>
              <a:rPr lang="en-AU" sz="2000" dirty="0" err="1">
                <a:solidFill>
                  <a:schemeClr val="tx1"/>
                </a:solidFill>
              </a:rPr>
              <a:t>parenteral</a:t>
            </a:r>
            <a:r>
              <a:rPr lang="en-AU" sz="2000" dirty="0">
                <a:solidFill>
                  <a:schemeClr val="tx1"/>
                </a:solidFill>
              </a:rPr>
              <a:t> administration-</a:t>
            </a:r>
            <a:r>
              <a:rPr lang="en-AU" sz="2000" dirty="0" err="1">
                <a:solidFill>
                  <a:schemeClr val="tx1"/>
                </a:solidFill>
              </a:rPr>
              <a:t>subtherapeutic</a:t>
            </a:r>
            <a:r>
              <a:rPr lang="en-AU" sz="2000" dirty="0">
                <a:solidFill>
                  <a:schemeClr val="tx1"/>
                </a:solidFill>
              </a:rPr>
              <a:t> . </a:t>
            </a: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Do not cross BBB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 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505200" y="5410200"/>
            <a:ext cx="50292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tx1"/>
                </a:solidFill>
              </a:rPr>
              <a:t>Penetration in </a:t>
            </a:r>
            <a:r>
              <a:rPr lang="en-AU" sz="2000" b="1" dirty="0">
                <a:solidFill>
                  <a:srgbClr val="0000FF"/>
                </a:solidFill>
              </a:rPr>
              <a:t>ocular fluid </a:t>
            </a:r>
            <a:r>
              <a:rPr lang="en-AU" sz="2000" dirty="0">
                <a:solidFill>
                  <a:schemeClr val="tx1"/>
                </a:solidFill>
              </a:rPr>
              <a:t>–so poor. </a:t>
            </a: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Required intraocular injections of drugs.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Intoduction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105400" cy="475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These drugs are used primarily to treat infections caused by </a:t>
            </a:r>
            <a:r>
              <a:rPr lang="en-US" sz="2800" dirty="0">
                <a:solidFill>
                  <a:srgbClr val="00B050"/>
                </a:solidFill>
              </a:rPr>
              <a:t>aerobic gram-negative bacteria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Aminoglycosides</a:t>
            </a:r>
            <a:r>
              <a:rPr lang="en-US" sz="2800" dirty="0"/>
              <a:t> are </a:t>
            </a:r>
            <a:r>
              <a:rPr lang="en-US" sz="2800" dirty="0">
                <a:solidFill>
                  <a:srgbClr val="FF0000"/>
                </a:solidFill>
              </a:rPr>
              <a:t>bactericidal inhibitors of protein synthesis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2762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Contd</a:t>
            </a:r>
            <a:r>
              <a:rPr lang="en-AU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Administration of aminoglycosides to women late in pregnancy may result in accumulation of drug 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fetal plasma and amniotic fluid.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Streptomycin and </a:t>
            </a:r>
            <a:r>
              <a:rPr lang="en-US" dirty="0" err="1">
                <a:solidFill>
                  <a:srgbClr val="00B050"/>
                </a:solidFill>
              </a:rPr>
              <a:t>tobramycin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can cause hearing loss in children born to women who receive the drug during pregnancy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b="1" dirty="0">
                <a:solidFill>
                  <a:srgbClr val="7030A0"/>
                </a:solidFill>
              </a:rPr>
              <a:t>Elimination :</a:t>
            </a:r>
          </a:p>
          <a:p>
            <a:pPr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endParaRPr lang="en-AU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40386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00" dirty="0">
                <a:solidFill>
                  <a:schemeClr val="tx1"/>
                </a:solidFill>
              </a:rPr>
              <a:t>Excreted almost entirely in </a:t>
            </a:r>
            <a:r>
              <a:rPr lang="en-AU" sz="2200" b="1" dirty="0">
                <a:solidFill>
                  <a:srgbClr val="0000FF"/>
                </a:solidFill>
              </a:rPr>
              <a:t>urine </a:t>
            </a:r>
            <a:r>
              <a:rPr lang="en-AU" sz="2200" dirty="0">
                <a:solidFill>
                  <a:srgbClr val="0000FF"/>
                </a:solidFill>
              </a:rPr>
              <a:t>through glomerular filtration.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2209800"/>
            <a:ext cx="40386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00" dirty="0">
                <a:solidFill>
                  <a:schemeClr val="tx1"/>
                </a:solidFill>
              </a:rPr>
              <a:t>Aminoglycosides can be removed from the body either  by  </a:t>
            </a:r>
            <a:r>
              <a:rPr lang="en-AU" sz="2200" b="1" dirty="0" err="1">
                <a:solidFill>
                  <a:srgbClr val="0000FF"/>
                </a:solidFill>
              </a:rPr>
              <a:t>hemodialysis</a:t>
            </a:r>
            <a:r>
              <a:rPr lang="en-AU" sz="2200" b="1" dirty="0">
                <a:solidFill>
                  <a:srgbClr val="0000FF"/>
                </a:solidFill>
              </a:rPr>
              <a:t> or peritoneal dialysis.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600200"/>
          <a:ext cx="7086600" cy="27089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Plasma</a:t>
                      </a:r>
                      <a:r>
                        <a:rPr lang="en-AU" sz="2400" baseline="0" dirty="0"/>
                        <a:t> half-life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AU" sz="2400" dirty="0"/>
                        <a:t>Normal</a:t>
                      </a:r>
                      <a:r>
                        <a:rPr lang="en-AU" sz="2400" baseline="0" dirty="0"/>
                        <a:t> Patient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2-4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AU" sz="2400" dirty="0"/>
                        <a:t>New</a:t>
                      </a:r>
                      <a:r>
                        <a:rPr lang="en-AU" sz="2400" baseline="0" dirty="0"/>
                        <a:t> born-weight&lt;2kg in first week of life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8-11hours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AU" sz="2400" dirty="0"/>
                        <a:t>New</a:t>
                      </a:r>
                      <a:r>
                        <a:rPr lang="en-AU" sz="2400" baseline="0" dirty="0"/>
                        <a:t> born-weight&gt;2kg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62000" y="4495800"/>
            <a:ext cx="434340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C00000"/>
                </a:solidFill>
              </a:rPr>
              <a:t>Clearances are increased and half-lives are reduced in patients with cystic fibrosis</a:t>
            </a:r>
          </a:p>
          <a:p>
            <a:pPr algn="ctr"/>
            <a:r>
              <a:rPr lang="en-AU" sz="2000" dirty="0">
                <a:solidFill>
                  <a:srgbClr val="C00000"/>
                </a:solidFill>
              </a:rPr>
              <a:t>Large dose is required in burn patients because of more rapid clearance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Gentamicin</a:t>
            </a:r>
            <a:r>
              <a:rPr lang="en-US" dirty="0"/>
              <a:t>/</a:t>
            </a:r>
            <a:r>
              <a:rPr lang="en-US" dirty="0" err="1"/>
              <a:t>tobramycin</a:t>
            </a:r>
            <a:r>
              <a:rPr lang="en-US" dirty="0"/>
              <a:t>		</a:t>
            </a:r>
          </a:p>
          <a:p>
            <a:pPr>
              <a:buNone/>
            </a:pPr>
            <a:r>
              <a:rPr lang="en-US" dirty="0"/>
              <a:t>    /</a:t>
            </a:r>
            <a:r>
              <a:rPr lang="en-US" dirty="0" err="1"/>
              <a:t>sisomycin</a:t>
            </a:r>
            <a:r>
              <a:rPr lang="en-US" dirty="0"/>
              <a:t>/</a:t>
            </a:r>
            <a:r>
              <a:rPr lang="en-US" dirty="0" err="1"/>
              <a:t>netilmycin</a:t>
            </a: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Streptomycin/	kanamycin/	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amikacin</a:t>
            </a:r>
            <a:r>
              <a:rPr lang="en-US" dirty="0"/>
              <a:t>					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05400" y="1828800"/>
            <a:ext cx="228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257800" y="3581400"/>
            <a:ext cx="228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36576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7.5-15mg/kg/day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8800" y="18288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3-5mg/kg/day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1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Single total daily dose regimen for patients with normal renal function </a:t>
            </a:r>
            <a:r>
              <a:rPr lang="en-US" dirty="0"/>
              <a:t>because of: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Aminoglycosides</a:t>
            </a:r>
            <a:r>
              <a:rPr lang="en-US" dirty="0"/>
              <a:t> have concentration dependent killing and a long post antibiotic effect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Plasma concentration remain sub-</a:t>
            </a:r>
            <a:r>
              <a:rPr lang="en-US" dirty="0" err="1"/>
              <a:t>thresold</a:t>
            </a:r>
            <a:r>
              <a:rPr lang="en-US" dirty="0"/>
              <a:t> for ototoxicity and nephrotoxicity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457200"/>
            <a:ext cx="71627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Callout 3"/>
          <p:cNvSpPr/>
          <p:nvPr/>
        </p:nvSpPr>
        <p:spPr>
          <a:xfrm>
            <a:off x="5638800" y="4267200"/>
            <a:ext cx="3505200" cy="2209800"/>
          </a:xfrm>
          <a:prstGeom prst="wedgeEllipseCallout">
            <a:avLst/>
          </a:prstGeom>
          <a:solidFill>
            <a:srgbClr val="E8F694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C00000"/>
                </a:solidFill>
              </a:rPr>
              <a:t>Single daily dose regimen is not used </a:t>
            </a:r>
            <a:r>
              <a:rPr lang="en-AU" dirty="0">
                <a:solidFill>
                  <a:schemeClr val="tx1"/>
                </a:solidFill>
              </a:rPr>
              <a:t>in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1)Abnormal renal function and children</a:t>
            </a: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rgbClr val="FF0000"/>
                </a:solidFill>
              </a:rPr>
              <a:t>Antibacterial </a:t>
            </a:r>
            <a:br>
              <a:rPr lang="en-AU" b="1" dirty="0">
                <a:solidFill>
                  <a:srgbClr val="FF0000"/>
                </a:solidFill>
              </a:rPr>
            </a:br>
            <a:r>
              <a:rPr lang="en-AU" b="1" dirty="0">
                <a:solidFill>
                  <a:srgbClr val="FF0000"/>
                </a:solidFill>
              </a:rPr>
              <a:t>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419600" cy="4800600"/>
          </a:xfrm>
        </p:spPr>
        <p:txBody>
          <a:bodyPr>
            <a:normAutofit fontScale="92500" lnSpcReduction="20000"/>
          </a:bodyPr>
          <a:lstStyle/>
          <a:p>
            <a:r>
              <a:rPr lang="en-AU" sz="2600" dirty="0"/>
              <a:t>Active mainly against </a:t>
            </a:r>
            <a:r>
              <a:rPr lang="en-AU" sz="2600" dirty="0">
                <a:solidFill>
                  <a:srgbClr val="FF0000"/>
                </a:solidFill>
              </a:rPr>
              <a:t>Gram-negative aerobic bacilli</a:t>
            </a:r>
            <a:r>
              <a:rPr lang="en-AU" sz="2600" dirty="0"/>
              <a:t>(</a:t>
            </a:r>
            <a:r>
              <a:rPr lang="en-AU" sz="2600" dirty="0" err="1"/>
              <a:t>E.coli,Klebseilla,Shigella,Proteus</a:t>
            </a:r>
            <a:r>
              <a:rPr lang="en-AU" sz="2600" dirty="0"/>
              <a:t> including </a:t>
            </a:r>
            <a:r>
              <a:rPr lang="en-AU" sz="2600" dirty="0" err="1"/>
              <a:t>Enterobacter</a:t>
            </a:r>
            <a:r>
              <a:rPr lang="en-AU" sz="2600" dirty="0"/>
              <a:t> and </a:t>
            </a:r>
            <a:r>
              <a:rPr lang="en-AU" sz="2600" dirty="0" err="1"/>
              <a:t>Pseudomanas</a:t>
            </a:r>
            <a:r>
              <a:rPr lang="en-AU" sz="2600" dirty="0"/>
              <a:t> </a:t>
            </a:r>
            <a:r>
              <a:rPr lang="en-AU" sz="2600" dirty="0">
                <a:solidFill>
                  <a:srgbClr val="0000FF"/>
                </a:solidFill>
              </a:rPr>
              <a:t>except salmonella</a:t>
            </a:r>
            <a:r>
              <a:rPr lang="en-AU" sz="2600" dirty="0"/>
              <a:t>)</a:t>
            </a:r>
          </a:p>
          <a:p>
            <a:r>
              <a:rPr lang="en-AU" sz="2600" dirty="0"/>
              <a:t>Many </a:t>
            </a:r>
            <a:r>
              <a:rPr lang="en-AU" sz="2600" dirty="0" err="1"/>
              <a:t>enterobacteriaceae</a:t>
            </a:r>
            <a:r>
              <a:rPr lang="en-AU" sz="2600" dirty="0"/>
              <a:t> are sensitive</a:t>
            </a:r>
          </a:p>
          <a:p>
            <a:r>
              <a:rPr lang="en-AU" sz="2600" dirty="0"/>
              <a:t>Only few Gram-positive cocci(</a:t>
            </a:r>
            <a:r>
              <a:rPr lang="en-AU" sz="2600" dirty="0" err="1"/>
              <a:t>Staph.aureus</a:t>
            </a:r>
            <a:r>
              <a:rPr lang="en-AU" sz="2600" dirty="0"/>
              <a:t>,  </a:t>
            </a:r>
            <a:r>
              <a:rPr lang="en-AU" sz="2600" dirty="0" err="1"/>
              <a:t>Strept.viridans</a:t>
            </a:r>
            <a:r>
              <a:rPr lang="en-AU" sz="2600" dirty="0"/>
              <a:t> and faecalis) are sensitive.</a:t>
            </a:r>
          </a:p>
          <a:p>
            <a:r>
              <a:rPr lang="en-AU" sz="2600" dirty="0">
                <a:solidFill>
                  <a:srgbClr val="FF0000"/>
                </a:solidFill>
              </a:rPr>
              <a:t>Not effective against Gram-positive </a:t>
            </a:r>
            <a:r>
              <a:rPr lang="en-AU" sz="2600" dirty="0" err="1">
                <a:solidFill>
                  <a:srgbClr val="FF0000"/>
                </a:solidFill>
              </a:rPr>
              <a:t>bacilli,Gram</a:t>
            </a:r>
            <a:r>
              <a:rPr lang="en-AU" sz="2600" dirty="0">
                <a:solidFill>
                  <a:srgbClr val="FF0000"/>
                </a:solidFill>
              </a:rPr>
              <a:t> negative </a:t>
            </a:r>
            <a:r>
              <a:rPr lang="en-AU" sz="2600" dirty="0" err="1">
                <a:solidFill>
                  <a:srgbClr val="FF0000"/>
                </a:solidFill>
              </a:rPr>
              <a:t>cocci</a:t>
            </a:r>
            <a:r>
              <a:rPr lang="en-AU" sz="2600" dirty="0">
                <a:solidFill>
                  <a:srgbClr val="FF0000"/>
                </a:solidFill>
              </a:rPr>
              <a:t> and anaerobes.</a:t>
            </a:r>
          </a:p>
          <a:p>
            <a:endParaRPr lang="en-A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圆角右箭头 3"/>
          <p:cNvSpPr>
            <a:spLocks/>
          </p:cNvSpPr>
          <p:nvPr/>
        </p:nvSpPr>
        <p:spPr bwMode="auto">
          <a:xfrm>
            <a:off x="3886200" y="3429000"/>
            <a:ext cx="1187450" cy="2420937"/>
          </a:xfrm>
          <a:custGeom>
            <a:avLst/>
            <a:gdLst/>
            <a:ahLst/>
            <a:cxnLst>
              <a:cxn ang="0">
                <a:pos x="0" y="2420937"/>
              </a:cxn>
              <a:cxn ang="0">
                <a:pos x="0" y="414444"/>
              </a:cxn>
              <a:cxn ang="0">
                <a:pos x="266013" y="148431"/>
              </a:cxn>
              <a:cxn ang="0">
                <a:pos x="952988" y="148431"/>
              </a:cxn>
              <a:cxn ang="0">
                <a:pos x="952988" y="0"/>
              </a:cxn>
              <a:cxn ang="0">
                <a:pos x="1187450" y="296863"/>
              </a:cxn>
              <a:cxn ang="0">
                <a:pos x="952988" y="593725"/>
              </a:cxn>
              <a:cxn ang="0">
                <a:pos x="952988" y="445294"/>
              </a:cxn>
              <a:cxn ang="0">
                <a:pos x="296863" y="445294"/>
              </a:cxn>
              <a:cxn ang="0">
                <a:pos x="296863" y="445294"/>
              </a:cxn>
              <a:cxn ang="0">
                <a:pos x="296863" y="2420937"/>
              </a:cxn>
              <a:cxn ang="0">
                <a:pos x="0" y="2420937"/>
              </a:cxn>
            </a:cxnLst>
            <a:rect l="0" t="0" r="r" b="b"/>
            <a:pathLst>
              <a:path w="1187450" h="2420937">
                <a:moveTo>
                  <a:pt x="0" y="2420937"/>
                </a:moveTo>
                <a:lnTo>
                  <a:pt x="0" y="414444"/>
                </a:lnTo>
                <a:cubicBezTo>
                  <a:pt x="0" y="267529"/>
                  <a:pt x="119098" y="148431"/>
                  <a:pt x="266013" y="148431"/>
                </a:cubicBezTo>
                <a:lnTo>
                  <a:pt x="952988" y="148431"/>
                </a:lnTo>
                <a:lnTo>
                  <a:pt x="952988" y="0"/>
                </a:lnTo>
                <a:lnTo>
                  <a:pt x="1187450" y="296863"/>
                </a:lnTo>
                <a:lnTo>
                  <a:pt x="952988" y="593725"/>
                </a:lnTo>
                <a:lnTo>
                  <a:pt x="952988" y="445294"/>
                </a:lnTo>
                <a:lnTo>
                  <a:pt x="296863" y="445294"/>
                </a:lnTo>
                <a:lnTo>
                  <a:pt x="296863" y="2420937"/>
                </a:lnTo>
                <a:lnTo>
                  <a:pt x="0" y="2420937"/>
                </a:lnTo>
                <a:close/>
              </a:path>
            </a:pathLst>
          </a:custGeom>
          <a:solidFill>
            <a:srgbClr val="00A7E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3076" name="上箭头 2"/>
          <p:cNvSpPr>
            <a:spLocks noChangeArrowheads="1"/>
          </p:cNvSpPr>
          <p:nvPr/>
        </p:nvSpPr>
        <p:spPr bwMode="auto">
          <a:xfrm>
            <a:off x="3429000" y="2895600"/>
            <a:ext cx="550863" cy="2971800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76C04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 sz="1300">
              <a:solidFill>
                <a:srgbClr val="FFFFFF"/>
              </a:solidFill>
              <a:ea typeface="Microsoft YaHei" pitchFamily="34" charset="-122"/>
            </a:endParaRPr>
          </a:p>
        </p:txBody>
      </p:sp>
      <p:sp>
        <p:nvSpPr>
          <p:cNvPr id="3077" name="圆角右箭头 5"/>
          <p:cNvSpPr>
            <a:spLocks/>
          </p:cNvSpPr>
          <p:nvPr/>
        </p:nvSpPr>
        <p:spPr bwMode="auto">
          <a:xfrm flipH="1">
            <a:off x="2438400" y="3733800"/>
            <a:ext cx="1017588" cy="2124075"/>
          </a:xfrm>
          <a:custGeom>
            <a:avLst/>
            <a:gdLst/>
            <a:ahLst/>
            <a:cxnLst>
              <a:cxn ang="0">
                <a:pos x="0" y="2124075"/>
              </a:cxn>
              <a:cxn ang="0">
                <a:pos x="0" y="355159"/>
              </a:cxn>
              <a:cxn ang="0">
                <a:pos x="227960" y="127199"/>
              </a:cxn>
              <a:cxn ang="0">
                <a:pos x="816665" y="127199"/>
              </a:cxn>
              <a:cxn ang="0">
                <a:pos x="816665" y="0"/>
              </a:cxn>
              <a:cxn ang="0">
                <a:pos x="1017588" y="254397"/>
              </a:cxn>
              <a:cxn ang="0">
                <a:pos x="816665" y="508794"/>
              </a:cxn>
              <a:cxn ang="0">
                <a:pos x="816665" y="381596"/>
              </a:cxn>
              <a:cxn ang="0">
                <a:pos x="254397" y="381596"/>
              </a:cxn>
              <a:cxn ang="0">
                <a:pos x="254397" y="381596"/>
              </a:cxn>
              <a:cxn ang="0">
                <a:pos x="254397" y="2124075"/>
              </a:cxn>
              <a:cxn ang="0">
                <a:pos x="0" y="2124075"/>
              </a:cxn>
            </a:cxnLst>
            <a:rect l="0" t="0" r="r" b="b"/>
            <a:pathLst>
              <a:path w="1017588" h="2124075">
                <a:moveTo>
                  <a:pt x="0" y="2124075"/>
                </a:moveTo>
                <a:lnTo>
                  <a:pt x="0" y="355159"/>
                </a:lnTo>
                <a:cubicBezTo>
                  <a:pt x="0" y="229260"/>
                  <a:pt x="102061" y="127199"/>
                  <a:pt x="227960" y="127199"/>
                </a:cubicBezTo>
                <a:lnTo>
                  <a:pt x="816665" y="127199"/>
                </a:lnTo>
                <a:lnTo>
                  <a:pt x="816665" y="0"/>
                </a:lnTo>
                <a:lnTo>
                  <a:pt x="1017588" y="254397"/>
                </a:lnTo>
                <a:lnTo>
                  <a:pt x="816665" y="508794"/>
                </a:lnTo>
                <a:lnTo>
                  <a:pt x="816665" y="381596"/>
                </a:lnTo>
                <a:lnTo>
                  <a:pt x="254397" y="381596"/>
                </a:lnTo>
                <a:lnTo>
                  <a:pt x="254397" y="2124075"/>
                </a:lnTo>
                <a:lnTo>
                  <a:pt x="0" y="2124075"/>
                </a:lnTo>
                <a:close/>
              </a:path>
            </a:pathLst>
          </a:custGeom>
          <a:solidFill>
            <a:srgbClr val="F47F8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3078" name="文本框 56"/>
          <p:cNvSpPr txBox="1">
            <a:spLocks noChangeArrowheads="1"/>
          </p:cNvSpPr>
          <p:nvPr/>
        </p:nvSpPr>
        <p:spPr bwMode="auto">
          <a:xfrm>
            <a:off x="152400" y="3581400"/>
            <a:ext cx="2362201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A6A6A6"/>
                </a:solidFill>
                <a:latin typeface="Microsoft YaHei Light" pitchFamily="34" charset="-122"/>
                <a:ea typeface="Microsoft YaHei Light" pitchFamily="34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Microsoft YaHei Light" pitchFamily="34" charset="-122"/>
                <a:cs typeface="Arial" pitchFamily="34" charset="0"/>
              </a:rPr>
              <a:t>Ototoxicity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Microsoft YaHei Light" pitchFamily="34" charset="-122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en-US" sz="1600" dirty="0">
              <a:solidFill>
                <a:srgbClr val="A6A6A6"/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3079" name="标题 9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b="1" dirty="0">
                <a:solidFill>
                  <a:srgbClr val="FF0000"/>
                </a:solidFill>
              </a:rPr>
              <a:t>Untoward effects</a:t>
            </a:r>
          </a:p>
        </p:txBody>
      </p:sp>
      <p:sp>
        <p:nvSpPr>
          <p:cNvPr id="3080" name="文本框 56"/>
          <p:cNvSpPr txBox="1">
            <a:spLocks noChangeArrowheads="1"/>
          </p:cNvSpPr>
          <p:nvPr/>
        </p:nvSpPr>
        <p:spPr bwMode="auto">
          <a:xfrm>
            <a:off x="2286000" y="2133600"/>
            <a:ext cx="3200400" cy="6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3200" dirty="0" err="1">
                <a:solidFill>
                  <a:srgbClr val="FF0000"/>
                </a:solidFill>
                <a:latin typeface="Microsoft YaHei Light" pitchFamily="34" charset="-122"/>
                <a:ea typeface="Microsoft YaHei Light" pitchFamily="34" charset="-122"/>
              </a:rPr>
              <a:t>Nephrotoxicity</a:t>
            </a:r>
            <a:endParaRPr lang="en-US" sz="3200" dirty="0">
              <a:solidFill>
                <a:srgbClr val="FF0000"/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3081" name="文本框 56"/>
          <p:cNvSpPr txBox="1">
            <a:spLocks noChangeArrowheads="1"/>
          </p:cNvSpPr>
          <p:nvPr/>
        </p:nvSpPr>
        <p:spPr bwMode="auto">
          <a:xfrm>
            <a:off x="5105400" y="3505200"/>
            <a:ext cx="3657600" cy="130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Microsoft YaHei Light" pitchFamily="34" charset="-122"/>
                <a:cs typeface="Arial" pitchFamily="34" charset="0"/>
              </a:rPr>
              <a:t>Neuromuscular damage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-28461"/>
            <a:ext cx="3810000" cy="36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Otoxicity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err="1"/>
              <a:t>Impairement</a:t>
            </a:r>
            <a:r>
              <a:rPr lang="en-AU" dirty="0"/>
              <a:t> of VII </a:t>
            </a:r>
            <a:r>
              <a:rPr lang="en-AU" dirty="0" err="1"/>
              <a:t>th</a:t>
            </a:r>
            <a:r>
              <a:rPr lang="en-AU" dirty="0"/>
              <a:t> cranial nerve function</a:t>
            </a:r>
          </a:p>
          <a:p>
            <a:r>
              <a:rPr lang="en-US" dirty="0"/>
              <a:t>Irreversible, bilateral high-frequency hearing loss and temporary vestibular </a:t>
            </a:r>
            <a:r>
              <a:rPr lang="en-US" dirty="0" err="1"/>
              <a:t>hypofunction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Degeneration of hair cells and neurons in the cochlea </a:t>
            </a:r>
            <a:r>
              <a:rPr lang="en-US" dirty="0"/>
              <a:t>correlates with the loss of hearing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/>
              <a:t>Ototoxicity</a:t>
            </a:r>
            <a:r>
              <a:rPr lang="en-US" dirty="0"/>
              <a:t> higher when plasma concentration of drug is persistently high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For </a:t>
            </a:r>
            <a:r>
              <a:rPr lang="en-US" dirty="0" err="1"/>
              <a:t>gentamicin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g/ml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76800" y="4800600"/>
            <a:ext cx="3581400" cy="1676400"/>
          </a:xfrm>
          <a:prstGeom prst="wedgeRoundRect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dirty="0"/>
              <a:t>Recommended that dosing of </a:t>
            </a:r>
            <a:r>
              <a:rPr lang="en-AU" sz="2000" dirty="0" err="1"/>
              <a:t>gentamicin</a:t>
            </a:r>
            <a:r>
              <a:rPr lang="en-AU" sz="2000" dirty="0"/>
              <a:t> should be such that measured trough plasma concentration is </a:t>
            </a:r>
            <a:r>
              <a:rPr lang="en-AU" sz="2000" b="1" dirty="0">
                <a:solidFill>
                  <a:srgbClr val="7030A0"/>
                </a:solidFill>
              </a:rPr>
              <a:t>&lt;1</a:t>
            </a:r>
            <a:r>
              <a:rPr lang="en-AU" sz="2000" b="1" dirty="0">
                <a:solidFill>
                  <a:srgbClr val="7030A0"/>
                </a:solidFill>
                <a:sym typeface="Symbol"/>
              </a:rPr>
              <a:t> g/ml </a:t>
            </a:r>
            <a:r>
              <a:rPr lang="en-AU" sz="2000" dirty="0">
                <a:solidFill>
                  <a:schemeClr val="tx1"/>
                </a:solidFill>
                <a:sym typeface="Symbol"/>
              </a:rPr>
              <a:t>to avoid toxicity</a:t>
            </a:r>
            <a:r>
              <a:rPr lang="en-AU" sz="20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40188" cy="639762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AU" sz="3600" dirty="0"/>
              <a:t>Cochlear toxicity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4040188" cy="457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dirty="0"/>
              <a:t>Start from base to apex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Symptoms: </a:t>
            </a:r>
          </a:p>
          <a:p>
            <a:r>
              <a:rPr lang="en-US" dirty="0"/>
              <a:t>Tinnitus –high pitched</a:t>
            </a:r>
          </a:p>
          <a:p>
            <a:r>
              <a:rPr lang="en-US" dirty="0"/>
              <a:t>Progressive hearing loss</a:t>
            </a:r>
          </a:p>
          <a:p>
            <a:r>
              <a:rPr lang="en-US" dirty="0"/>
              <a:t>Duration: On stopping of drug, tinnitus disappears in 4-10 </a:t>
            </a:r>
            <a:r>
              <a:rPr lang="en-US" dirty="0" err="1"/>
              <a:t>days,but</a:t>
            </a:r>
            <a:r>
              <a:rPr lang="en-US" dirty="0"/>
              <a:t> frequency loss persist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Neomycin &gt;</a:t>
            </a:r>
            <a:r>
              <a:rPr lang="en-US" sz="2400" b="1" dirty="0" err="1">
                <a:solidFill>
                  <a:srgbClr val="FF0000"/>
                </a:solidFill>
              </a:rPr>
              <a:t>amikacin</a:t>
            </a:r>
            <a:r>
              <a:rPr lang="en-US" sz="2400" b="1" dirty="0">
                <a:solidFill>
                  <a:srgbClr val="FF0000"/>
                </a:solidFill>
              </a:rPr>
              <a:t> &amp; </a:t>
            </a:r>
            <a:r>
              <a:rPr lang="en-US" sz="2400" b="1" dirty="0" err="1">
                <a:solidFill>
                  <a:srgbClr val="FF0000"/>
                </a:solidFill>
              </a:rPr>
              <a:t>kanamycin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8600"/>
            <a:ext cx="4041775" cy="639762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AU" sz="3600" dirty="0"/>
              <a:t>Vestibular toxicity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838200"/>
            <a:ext cx="4041775" cy="457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Headache</a:t>
            </a:r>
          </a:p>
          <a:p>
            <a:r>
              <a:rPr lang="en-US" sz="2600" dirty="0"/>
              <a:t>Nausea, vomiting</a:t>
            </a:r>
          </a:p>
          <a:p>
            <a:r>
              <a:rPr lang="en-US" sz="2600" dirty="0"/>
              <a:t>Dizziness</a:t>
            </a:r>
          </a:p>
          <a:p>
            <a:r>
              <a:rPr lang="en-US" sz="2600" dirty="0" err="1"/>
              <a:t>Nystagmus</a:t>
            </a:r>
            <a:r>
              <a:rPr lang="en-US" sz="2600" dirty="0"/>
              <a:t> </a:t>
            </a:r>
          </a:p>
          <a:p>
            <a:r>
              <a:rPr lang="en-US" sz="2600" dirty="0"/>
              <a:t>Vertigo</a:t>
            </a:r>
          </a:p>
          <a:p>
            <a:r>
              <a:rPr lang="en-US" sz="2600" dirty="0"/>
              <a:t>Ataxia</a:t>
            </a:r>
          </a:p>
          <a:p>
            <a:r>
              <a:rPr lang="en-US" sz="2600" dirty="0"/>
              <a:t>When drug is stopped it passes into chronic stage(6-10 </a:t>
            </a:r>
            <a:r>
              <a:rPr lang="en-US" sz="2600" dirty="0" err="1"/>
              <a:t>weeks,recovery</a:t>
            </a:r>
            <a:r>
              <a:rPr lang="en-US" sz="2600" dirty="0"/>
              <a:t>(1-2 years)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Streptomycin&gt; </a:t>
            </a:r>
            <a:r>
              <a:rPr lang="en-US" sz="2600" b="1" dirty="0" err="1">
                <a:solidFill>
                  <a:srgbClr val="FF0000"/>
                </a:solidFill>
              </a:rPr>
              <a:t>gentamicin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  <a:p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5638800"/>
            <a:ext cx="6248400" cy="1066800"/>
          </a:xfrm>
          <a:prstGeom prst="roundRect">
            <a:avLst/>
          </a:prstGeom>
          <a:solidFill>
            <a:srgbClr val="E8F69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Tobramycin</a:t>
            </a:r>
            <a:r>
              <a:rPr lang="en-US" sz="2400" dirty="0">
                <a:solidFill>
                  <a:srgbClr val="FF0000"/>
                </a:solidFill>
              </a:rPr>
              <a:t> has both types of toxicity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Netilmycin</a:t>
            </a:r>
            <a:r>
              <a:rPr lang="en-US" sz="2400" dirty="0">
                <a:solidFill>
                  <a:srgbClr val="FF0000"/>
                </a:solidFill>
              </a:rPr>
              <a:t> claimed to have low </a:t>
            </a:r>
            <a:r>
              <a:rPr lang="en-US" sz="2400" dirty="0" err="1">
                <a:solidFill>
                  <a:srgbClr val="FF0000"/>
                </a:solidFill>
              </a:rPr>
              <a:t>ototoxicity</a:t>
            </a:r>
            <a:r>
              <a:rPr lang="en-US" sz="2400" dirty="0"/>
              <a:t> </a:t>
            </a:r>
          </a:p>
          <a:p>
            <a:pPr algn="ctr"/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History and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Natural products or </a:t>
            </a:r>
            <a:r>
              <a:rPr lang="en-US" dirty="0" err="1"/>
              <a:t>semisynthetic</a:t>
            </a:r>
            <a:r>
              <a:rPr lang="en-US" dirty="0"/>
              <a:t> derivatives of compounds produced by a variety of soil </a:t>
            </a:r>
            <a:r>
              <a:rPr lang="en-US" dirty="0" err="1"/>
              <a:t>actinomycetes</a:t>
            </a:r>
            <a:endParaRPr lang="en-US" dirty="0"/>
          </a:p>
          <a:p>
            <a:r>
              <a:rPr lang="en-AU" dirty="0"/>
              <a:t>1944 : Streptomycin was first member discovered by </a:t>
            </a:r>
            <a:r>
              <a:rPr lang="en-AU" dirty="0">
                <a:solidFill>
                  <a:srgbClr val="FF0000"/>
                </a:solidFill>
              </a:rPr>
              <a:t>Waksman</a:t>
            </a:r>
            <a:r>
              <a:rPr lang="en-AU" dirty="0"/>
              <a:t> and his colleagues from a strain of </a:t>
            </a:r>
            <a:r>
              <a:rPr lang="en-AU" dirty="0" err="1">
                <a:solidFill>
                  <a:srgbClr val="FF0000"/>
                </a:solidFill>
              </a:rPr>
              <a:t>streptomyces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>
                <a:solidFill>
                  <a:srgbClr val="FF0000"/>
                </a:solidFill>
              </a:rPr>
              <a:t>griseus</a:t>
            </a:r>
            <a:r>
              <a:rPr lang="en-AU" dirty="0"/>
              <a:t>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AU" baseline="-25000" dirty="0"/>
          </a:p>
        </p:txBody>
      </p:sp>
      <p:pic>
        <p:nvPicPr>
          <p:cNvPr id="4" name="Picture 4" descr="a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843213" cy="3124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Nephrotoxicity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49831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Incidence</a:t>
            </a:r>
            <a:r>
              <a:rPr lang="en-US" dirty="0">
                <a:cs typeface="Calibri"/>
              </a:rPr>
              <a:t>: 8-26%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cs typeface="Calibri"/>
              </a:rPr>
              <a:t>Reversible if drug is discontinued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cs typeface="Calibri"/>
              </a:rPr>
              <a:t>Results from accumulation and retention of drug in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proximal tubular cells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Tubular damage causes: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Low </a:t>
            </a:r>
            <a:r>
              <a:rPr lang="en-US" dirty="0" err="1"/>
              <a:t>glomerular</a:t>
            </a:r>
            <a:r>
              <a:rPr lang="en-US" dirty="0"/>
              <a:t> filtration rate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Nitrogen retention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Albuminuria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Casts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Contd</a:t>
            </a:r>
            <a:r>
              <a:rPr lang="en-AU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cs typeface="Calibri"/>
              </a:rPr>
              <a:t>Factors affecting </a:t>
            </a:r>
            <a:r>
              <a:rPr lang="en-US" dirty="0" err="1">
                <a:solidFill>
                  <a:srgbClr val="C00000"/>
                </a:solidFill>
                <a:cs typeface="Calibri"/>
              </a:rPr>
              <a:t>nephrotoxicity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Total amount of drug administered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Duration of drug received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Advanced age, liver disease, diabetes mellitus, and septic shock</a:t>
            </a:r>
            <a:r>
              <a:rPr lang="en-US" sz="2800" dirty="0">
                <a:cs typeface="Calibri"/>
              </a:rPr>
              <a:t>↑ toxicity</a:t>
            </a:r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6248400" y="838200"/>
            <a:ext cx="2743200" cy="1905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0070C0"/>
                </a:solidFill>
              </a:rPr>
              <a:t>Reduced clearance of antibiotic leads to </a:t>
            </a:r>
            <a:r>
              <a:rPr lang="en-AU" b="1" dirty="0" err="1">
                <a:solidFill>
                  <a:srgbClr val="0070C0"/>
                </a:solidFill>
              </a:rPr>
              <a:t>ototoxicity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5029200"/>
            <a:ext cx="7543800" cy="1219200"/>
          </a:xfrm>
          <a:prstGeom prst="round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rgbClr val="C00000"/>
                </a:solidFill>
              </a:rPr>
              <a:t>Neomycin &gt; </a:t>
            </a:r>
            <a:r>
              <a:rPr lang="en-AU" sz="2800" b="1" dirty="0" err="1">
                <a:solidFill>
                  <a:srgbClr val="C00000"/>
                </a:solidFill>
              </a:rPr>
              <a:t>Gentamicin,Tobramycin,Amikacin</a:t>
            </a:r>
            <a:r>
              <a:rPr lang="en-AU" sz="2800" b="1" dirty="0">
                <a:solidFill>
                  <a:srgbClr val="C00000"/>
                </a:solidFill>
              </a:rPr>
              <a:t> &gt; </a:t>
            </a:r>
            <a:r>
              <a:rPr lang="en-AU" sz="2800" b="1" dirty="0" err="1">
                <a:solidFill>
                  <a:srgbClr val="C00000"/>
                </a:solidFill>
              </a:rPr>
              <a:t>Netilmicin</a:t>
            </a:r>
            <a:r>
              <a:rPr lang="en-AU" sz="2800" b="1" dirty="0">
                <a:solidFill>
                  <a:srgbClr val="C00000"/>
                </a:solidFill>
              </a:rPr>
              <a:t>  &gt;Streptomycin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Neuromuscular Blockage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AU" sz="2800" dirty="0"/>
              <a:t>Generally occurred after intra-pleural or intra-peritoneal instillation of large dose.</a:t>
            </a:r>
          </a:p>
          <a:p>
            <a:r>
              <a:rPr lang="en-AU" sz="2800" b="1" dirty="0">
                <a:solidFill>
                  <a:srgbClr val="7030A0"/>
                </a:solidFill>
              </a:rPr>
              <a:t>Mechanism</a:t>
            </a:r>
            <a:r>
              <a:rPr lang="en-AU" sz="2800" dirty="0"/>
              <a:t>:</a:t>
            </a:r>
          </a:p>
          <a:p>
            <a:pPr lvl="0"/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Inhibit pre-junctional </a:t>
            </a:r>
            <a:r>
              <a:rPr lang="en-US" sz="2800" dirty="0">
                <a:cs typeface="Calibri"/>
              </a:rPr>
              <a:t>release of acetylcholine.</a:t>
            </a:r>
          </a:p>
          <a:p>
            <a:r>
              <a:rPr lang="en-US" sz="2800" b="1" dirty="0">
                <a:latin typeface="Times New Roman"/>
                <a:cs typeface="Times New Roman"/>
              </a:rPr>
              <a:t>↓</a:t>
            </a:r>
            <a:r>
              <a:rPr lang="en-US" sz="2800" dirty="0">
                <a:cs typeface="Calibri"/>
              </a:rPr>
              <a:t>sensitivity of muscle end plates to acetylcholine.</a:t>
            </a:r>
            <a:endParaRPr lang="en-AU" sz="2800" dirty="0"/>
          </a:p>
          <a:p>
            <a:r>
              <a:rPr lang="en-AU" sz="2800" dirty="0"/>
              <a:t>Patient of myasthenia gravis are most susceptible.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990600" y="5410200"/>
            <a:ext cx="7467600" cy="990600"/>
          </a:xfrm>
          <a:prstGeom prst="round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FF0000"/>
                </a:solidFill>
              </a:rPr>
              <a:t>Neomycin=Streptomycin &gt; </a:t>
            </a:r>
            <a:r>
              <a:rPr lang="en-AU" sz="2400" b="1" dirty="0" err="1">
                <a:solidFill>
                  <a:srgbClr val="FF0000"/>
                </a:solidFill>
              </a:rPr>
              <a:t>Kanamycin,Gentamicin</a:t>
            </a:r>
            <a:r>
              <a:rPr lang="en-AU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AU" sz="2400" b="1" dirty="0" err="1">
                <a:solidFill>
                  <a:srgbClr val="FF0000"/>
                </a:solidFill>
              </a:rPr>
              <a:t>Amikacin</a:t>
            </a:r>
            <a:r>
              <a:rPr lang="en-AU" sz="2400" b="1" dirty="0">
                <a:solidFill>
                  <a:srgbClr val="FF0000"/>
                </a:solidFill>
              </a:rPr>
              <a:t> &gt; </a:t>
            </a:r>
            <a:r>
              <a:rPr lang="en-AU" sz="2400" b="1" dirty="0" err="1">
                <a:solidFill>
                  <a:srgbClr val="FF0000"/>
                </a:solidFill>
              </a:rPr>
              <a:t>Tobramycin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Precautions and interactions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/>
              <a:t>A)  Avoid during </a:t>
            </a:r>
            <a:r>
              <a:rPr lang="en-US" dirty="0">
                <a:solidFill>
                  <a:srgbClr val="0000FF"/>
                </a:solidFill>
              </a:rPr>
              <a:t>pregnancy</a:t>
            </a:r>
            <a:r>
              <a:rPr lang="en-US" dirty="0"/>
              <a:t>: risk of </a:t>
            </a:r>
            <a:r>
              <a:rPr lang="en-US" dirty="0" err="1"/>
              <a:t>foetal</a:t>
            </a:r>
            <a:r>
              <a:rPr lang="en-US" dirty="0"/>
              <a:t> </a:t>
            </a:r>
            <a:r>
              <a:rPr lang="en-US" dirty="0" err="1"/>
              <a:t>ototoxicity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B)  Avoid </a:t>
            </a:r>
            <a:r>
              <a:rPr lang="en-US" dirty="0" err="1"/>
              <a:t>concuurent</a:t>
            </a:r>
            <a:r>
              <a:rPr lang="en-US" dirty="0"/>
              <a:t> use of </a:t>
            </a:r>
            <a:r>
              <a:rPr lang="en-US" dirty="0" err="1">
                <a:solidFill>
                  <a:srgbClr val="0000FF"/>
                </a:solidFill>
              </a:rPr>
              <a:t>nephrotoxic</a:t>
            </a:r>
            <a:r>
              <a:rPr lang="en-US" dirty="0">
                <a:solidFill>
                  <a:srgbClr val="0000FF"/>
                </a:solidFill>
              </a:rPr>
              <a:t> drug</a:t>
            </a:r>
            <a:r>
              <a:rPr lang="en-US" dirty="0"/>
              <a:t>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dirty="0"/>
              <a:t>NSAIDS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dirty="0" err="1"/>
              <a:t>Vancomycin</a:t>
            </a:r>
            <a:endParaRPr lang="en-US" dirty="0"/>
          </a:p>
          <a:p>
            <a:pPr marL="914400" lvl="1" indent="-514350">
              <a:buFont typeface="Wingdings" pitchFamily="2" charset="2"/>
              <a:buChar char="§"/>
            </a:pPr>
            <a:r>
              <a:rPr lang="en-US" dirty="0" err="1"/>
              <a:t>Cisplatin</a:t>
            </a:r>
            <a:endParaRPr lang="en-US" dirty="0"/>
          </a:p>
          <a:p>
            <a:pPr marL="914400" lvl="1" indent="-514350">
              <a:buFont typeface="Wingdings" pitchFamily="2" charset="2"/>
              <a:buChar char="§"/>
            </a:pPr>
            <a:r>
              <a:rPr lang="en-US" dirty="0" err="1"/>
              <a:t>Amphotericin</a:t>
            </a:r>
            <a:r>
              <a:rPr lang="en-US" dirty="0"/>
              <a:t> B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dirty="0"/>
              <a:t>Cyclosporine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2800" dirty="0"/>
              <a:t> C)  Cautious use of </a:t>
            </a:r>
            <a:r>
              <a:rPr lang="en-US" sz="2800" dirty="0">
                <a:solidFill>
                  <a:srgbClr val="0000FF"/>
                </a:solidFill>
              </a:rPr>
              <a:t>other </a:t>
            </a:r>
            <a:r>
              <a:rPr lang="en-US" sz="2800" dirty="0" err="1">
                <a:solidFill>
                  <a:srgbClr val="0000FF"/>
                </a:solidFill>
              </a:rPr>
              <a:t>ototoxic</a:t>
            </a:r>
            <a:r>
              <a:rPr lang="en-US" sz="2800" dirty="0">
                <a:solidFill>
                  <a:srgbClr val="0000FF"/>
                </a:solidFill>
              </a:rPr>
              <a:t> drug</a:t>
            </a:r>
            <a:r>
              <a:rPr lang="en-US" sz="2800" dirty="0"/>
              <a:t>: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2800" dirty="0" err="1"/>
              <a:t>Vancomycin</a:t>
            </a:r>
            <a:endParaRPr lang="en-US" sz="2800" dirty="0"/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2800" dirty="0" err="1"/>
              <a:t>Minocycline</a:t>
            </a:r>
            <a:endParaRPr lang="en-US" sz="2800" dirty="0"/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2800" dirty="0" err="1"/>
              <a:t>Furosemide</a:t>
            </a:r>
            <a:endParaRPr lang="en-US" sz="2800" dirty="0"/>
          </a:p>
          <a:p>
            <a:pPr>
              <a:lnSpc>
                <a:spcPct val="160000"/>
              </a:lnSpc>
              <a:buNone/>
            </a:pPr>
            <a:r>
              <a:rPr lang="en-US" sz="2800" dirty="0"/>
              <a:t>D)  Cautious use in </a:t>
            </a:r>
            <a:r>
              <a:rPr lang="en-US" sz="2800" dirty="0">
                <a:solidFill>
                  <a:srgbClr val="0000FF"/>
                </a:solidFill>
              </a:rPr>
              <a:t>renal damage and old age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/>
              <a:t>E)  Cautious use of </a:t>
            </a:r>
            <a:r>
              <a:rPr lang="en-US" sz="2800" dirty="0">
                <a:solidFill>
                  <a:srgbClr val="0000FF"/>
                </a:solidFill>
              </a:rPr>
              <a:t>muscle relaxant 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/>
              <a:t>F)   Don’t mix </a:t>
            </a:r>
            <a:r>
              <a:rPr lang="en-US" sz="2800" dirty="0" err="1"/>
              <a:t>aminoglycoside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with any drug in same syringe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err="1">
                <a:solidFill>
                  <a:srgbClr val="FF0000"/>
                </a:solidFill>
                <a:cs typeface="Arial" pitchFamily="34" charset="0"/>
              </a:rPr>
              <a:t>Gentamicin</a:t>
            </a:r>
            <a:endParaRPr lang="en-A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Cheapest and first line </a:t>
            </a:r>
            <a:r>
              <a:rPr lang="en-US" sz="2800" dirty="0"/>
              <a:t>antibiotic</a:t>
            </a:r>
          </a:p>
          <a:p>
            <a:r>
              <a:rPr lang="en-US" sz="2800" dirty="0">
                <a:solidFill>
                  <a:srgbClr val="0000FF"/>
                </a:solidFill>
              </a:rPr>
              <a:t>More potent</a:t>
            </a:r>
            <a:r>
              <a:rPr lang="en-US" sz="2800" dirty="0"/>
              <a:t> than </a:t>
            </a:r>
            <a:r>
              <a:rPr lang="en-US" sz="2800" dirty="0" err="1"/>
              <a:t>streptomycin,kanamycin</a:t>
            </a:r>
            <a:r>
              <a:rPr lang="en-US" sz="2800" dirty="0"/>
              <a:t> and </a:t>
            </a:r>
            <a:r>
              <a:rPr lang="en-US" sz="2800" dirty="0" err="1"/>
              <a:t>amikacin</a:t>
            </a:r>
            <a:r>
              <a:rPr lang="en-US" sz="2800" dirty="0"/>
              <a:t>, but equally as </a:t>
            </a:r>
            <a:r>
              <a:rPr lang="en-US" sz="2800" dirty="0" err="1"/>
              <a:t>tobramycin,sisomicin</a:t>
            </a:r>
            <a:r>
              <a:rPr lang="en-US" sz="2800" dirty="0"/>
              <a:t> and </a:t>
            </a:r>
            <a:r>
              <a:rPr lang="en-US" sz="2800" dirty="0" err="1"/>
              <a:t>netilmicin</a:t>
            </a:r>
            <a:r>
              <a:rPr lang="en-US" sz="2800" dirty="0"/>
              <a:t>.</a:t>
            </a:r>
          </a:p>
          <a:p>
            <a:r>
              <a:rPr lang="en-US" sz="2800" dirty="0"/>
              <a:t>Bacteria that acquire resistance against </a:t>
            </a:r>
            <a:r>
              <a:rPr lang="en-US" sz="2800" dirty="0" err="1"/>
              <a:t>gentamicin</a:t>
            </a:r>
            <a:r>
              <a:rPr lang="en-US" sz="2800" dirty="0"/>
              <a:t> generally exhibit </a:t>
            </a:r>
            <a:r>
              <a:rPr lang="en-US" sz="2800" dirty="0">
                <a:solidFill>
                  <a:srgbClr val="0000FF"/>
                </a:solidFill>
              </a:rPr>
              <a:t>cross resistance </a:t>
            </a:r>
            <a:r>
              <a:rPr lang="en-US" sz="2800" dirty="0"/>
              <a:t>to </a:t>
            </a:r>
            <a:r>
              <a:rPr lang="en-US" sz="2800" dirty="0" err="1"/>
              <a:t>tobramycin</a:t>
            </a:r>
            <a:r>
              <a:rPr lang="en-US" sz="2800" dirty="0"/>
              <a:t> and </a:t>
            </a:r>
            <a:r>
              <a:rPr lang="en-US" sz="2800" dirty="0" err="1"/>
              <a:t>sisomicin</a:t>
            </a:r>
            <a:endParaRPr lang="en-US" sz="2800" dirty="0"/>
          </a:p>
          <a:p>
            <a:r>
              <a:rPr lang="en-US" sz="2800" dirty="0"/>
              <a:t>It </a:t>
            </a:r>
            <a:r>
              <a:rPr lang="en-US" sz="2800" dirty="0">
                <a:solidFill>
                  <a:srgbClr val="0000FF"/>
                </a:solidFill>
              </a:rPr>
              <a:t>synergies with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-</a:t>
            </a:r>
            <a:r>
              <a:rPr lang="en-US" sz="2800" dirty="0" err="1">
                <a:solidFill>
                  <a:srgbClr val="0000FF"/>
                </a:solidFill>
                <a:sym typeface="Symbol"/>
              </a:rPr>
              <a:t>lactam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 antibiotics</a:t>
            </a:r>
            <a:r>
              <a:rPr lang="en-US" sz="2800" dirty="0">
                <a:sym typeface="Symbol"/>
              </a:rPr>
              <a:t>, against  </a:t>
            </a:r>
            <a:r>
              <a:rPr lang="en-US" sz="2800" dirty="0" err="1">
                <a:sym typeface="Symbol"/>
              </a:rPr>
              <a:t>Enterococcus</a:t>
            </a:r>
            <a:r>
              <a:rPr lang="en-US" sz="2800" dirty="0">
                <a:sym typeface="Symbol"/>
              </a:rPr>
              <a:t>(</a:t>
            </a:r>
            <a:r>
              <a:rPr lang="en-US" sz="2800" dirty="0" err="1">
                <a:sym typeface="Symbol"/>
              </a:rPr>
              <a:t>endocarditis</a:t>
            </a:r>
            <a:r>
              <a:rPr lang="en-US" sz="2800" dirty="0">
                <a:sym typeface="Symbol"/>
              </a:rPr>
              <a:t>) and </a:t>
            </a:r>
            <a:r>
              <a:rPr lang="en-US" sz="2800" dirty="0" err="1">
                <a:sym typeface="Symbol"/>
              </a:rPr>
              <a:t>Peudomonas</a:t>
            </a:r>
            <a:r>
              <a:rPr lang="en-US" sz="2800" dirty="0">
                <a:sym typeface="Symbol"/>
              </a:rPr>
              <a:t>(meningitis)</a:t>
            </a:r>
            <a:endParaRPr lang="en-US" sz="28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b="1" u="sng" dirty="0">
                <a:solidFill>
                  <a:srgbClr val="0000FF"/>
                </a:solidFill>
              </a:rPr>
              <a:t>Spectrum: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Gram-</a:t>
            </a:r>
            <a:r>
              <a:rPr lang="en-US" dirty="0" err="1"/>
              <a:t>ve</a:t>
            </a:r>
            <a:r>
              <a:rPr lang="en-US" dirty="0"/>
              <a:t> bacilli like: </a:t>
            </a:r>
            <a:r>
              <a:rPr lang="en-US" dirty="0" err="1"/>
              <a:t>E.coli</a:t>
            </a:r>
            <a:r>
              <a:rPr lang="en-US" dirty="0"/>
              <a:t>, </a:t>
            </a:r>
            <a:r>
              <a:rPr lang="en-US" dirty="0" err="1"/>
              <a:t>Klebsillea</a:t>
            </a:r>
            <a:r>
              <a:rPr lang="en-US" dirty="0"/>
              <a:t>, </a:t>
            </a:r>
            <a:r>
              <a:rPr lang="en-US" dirty="0" err="1"/>
              <a:t>Enterobacter</a:t>
            </a:r>
            <a:r>
              <a:rPr lang="en-US" dirty="0"/>
              <a:t>, </a:t>
            </a:r>
            <a:r>
              <a:rPr lang="en-US" dirty="0" err="1"/>
              <a:t>H.Influenzae</a:t>
            </a:r>
            <a:r>
              <a:rPr lang="en-US" dirty="0"/>
              <a:t>, </a:t>
            </a:r>
            <a:r>
              <a:rPr lang="en-US" dirty="0" err="1"/>
              <a:t>proteus</a:t>
            </a:r>
            <a:r>
              <a:rPr lang="en-US" dirty="0"/>
              <a:t>, </a:t>
            </a:r>
            <a:r>
              <a:rPr lang="en-US" dirty="0" err="1"/>
              <a:t>serrratia</a:t>
            </a:r>
            <a:r>
              <a:rPr lang="en-US" dirty="0"/>
              <a:t>, and pseudomonas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Many strain of </a:t>
            </a:r>
            <a:r>
              <a:rPr lang="en-US" dirty="0" err="1"/>
              <a:t>brucella</a:t>
            </a:r>
            <a:r>
              <a:rPr lang="en-US" dirty="0"/>
              <a:t>, campylobacter </a:t>
            </a:r>
            <a:r>
              <a:rPr lang="en-US" dirty="0" err="1"/>
              <a:t>citrobacter</a:t>
            </a:r>
            <a:r>
              <a:rPr lang="en-US" dirty="0"/>
              <a:t>, </a:t>
            </a:r>
            <a:r>
              <a:rPr lang="en-US" dirty="0" err="1"/>
              <a:t>Fransisella</a:t>
            </a:r>
            <a:r>
              <a:rPr lang="en-US" dirty="0"/>
              <a:t> and </a:t>
            </a:r>
            <a:r>
              <a:rPr lang="en-US" dirty="0" err="1"/>
              <a:t>yersinia</a:t>
            </a:r>
            <a:r>
              <a:rPr lang="en-US" dirty="0"/>
              <a:t> are sensitive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00FF"/>
                </a:solidFill>
              </a:rPr>
              <a:t>Preventing and treating respiratory infection in: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Critically ill patient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Impaired host </a:t>
            </a:r>
            <a:r>
              <a:rPr lang="en-US" sz="2800" dirty="0" err="1"/>
              <a:t>defence</a:t>
            </a:r>
            <a:r>
              <a:rPr lang="en-US" sz="2800" dirty="0"/>
              <a:t>: AIDS, neutropenia, Corticosteroids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Post operative pneumonia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With implants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ICU patients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Combined with penicillin/cephalosporin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Not used in community acquired pneumonia as it is caused by gram positive </a:t>
            </a:r>
            <a:r>
              <a:rPr lang="en-US" sz="2800" dirty="0" err="1"/>
              <a:t>cocci</a:t>
            </a:r>
            <a:r>
              <a:rPr lang="en-US" sz="2800" dirty="0"/>
              <a:t> and anaerobes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endParaRPr lang="en-AU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410200" y="2590800"/>
            <a:ext cx="3276600" cy="1676400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Added to peritoneal </a:t>
            </a:r>
            <a:r>
              <a:rPr lang="en-AU" sz="2800" dirty="0" err="1">
                <a:solidFill>
                  <a:srgbClr val="FF0000"/>
                </a:solidFill>
              </a:rPr>
              <a:t>dialysate</a:t>
            </a:r>
            <a:r>
              <a:rPr lang="en-AU" sz="2800" dirty="0">
                <a:solidFill>
                  <a:srgbClr val="FF0000"/>
                </a:solidFill>
              </a:rPr>
              <a:t> to prevent or treat peritonitis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Contd</a:t>
            </a:r>
            <a:r>
              <a:rPr lang="en-AU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</a:rPr>
              <a:t>Psuedomonas</a:t>
            </a:r>
            <a:r>
              <a:rPr lang="en-US" sz="2800" dirty="0">
                <a:solidFill>
                  <a:srgbClr val="0000FF"/>
                </a:solidFill>
              </a:rPr>
              <a:t>, Proteus, or Klebsiella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Burns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UTI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/>
              <a:t>Osteomyelitis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Middle ear infection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Septicemia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81200"/>
            <a:ext cx="4810125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Contd</a:t>
            </a:r>
            <a:r>
              <a:rPr lang="en-AU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00FF"/>
                </a:solidFill>
              </a:rPr>
              <a:t>Meningitis caused by gram negative bacilli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Third </a:t>
            </a:r>
            <a:r>
              <a:rPr lang="en-US" sz="2800" dirty="0" err="1"/>
              <a:t>genration</a:t>
            </a:r>
            <a:r>
              <a:rPr lang="en-US" sz="2800" dirty="0"/>
              <a:t> </a:t>
            </a:r>
            <a:r>
              <a:rPr lang="en-US" sz="2800" dirty="0" err="1"/>
              <a:t>cephalosporins</a:t>
            </a:r>
            <a:r>
              <a:rPr lang="en-US" sz="2800" dirty="0"/>
              <a:t> with </a:t>
            </a:r>
            <a:r>
              <a:rPr lang="en-US" sz="2800" dirty="0" err="1"/>
              <a:t>aminoglycoside</a:t>
            </a:r>
            <a:r>
              <a:rPr lang="en-US" sz="2800" dirty="0"/>
              <a:t> is used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00FF"/>
                </a:solidFill>
              </a:rPr>
              <a:t>Subacute</a:t>
            </a:r>
            <a:r>
              <a:rPr lang="en-US" sz="2800" dirty="0">
                <a:solidFill>
                  <a:srgbClr val="0000FF"/>
                </a:solidFill>
              </a:rPr>
              <a:t> bacterial </a:t>
            </a:r>
            <a:r>
              <a:rPr lang="en-US" sz="2800" dirty="0" err="1">
                <a:solidFill>
                  <a:srgbClr val="0000FF"/>
                </a:solidFill>
              </a:rPr>
              <a:t>endocarditis</a:t>
            </a:r>
            <a:r>
              <a:rPr lang="en-US" sz="2800" dirty="0">
                <a:solidFill>
                  <a:srgbClr val="0000FF"/>
                </a:solidFill>
              </a:rPr>
              <a:t>(SABE)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/>
              <a:t>Gentamicin</a:t>
            </a:r>
            <a:r>
              <a:rPr lang="en-US" sz="2800" dirty="0"/>
              <a:t> 1 mg/kg 8 </a:t>
            </a:r>
            <a:r>
              <a:rPr lang="en-US" sz="2800" dirty="0" err="1"/>
              <a:t>hrly</a:t>
            </a:r>
            <a:r>
              <a:rPr lang="en-US" sz="2800" dirty="0"/>
              <a:t> intramuscularly with penicillin/</a:t>
            </a:r>
            <a:r>
              <a:rPr lang="en-US" sz="2800" dirty="0" err="1"/>
              <a:t>ampicilllin</a:t>
            </a:r>
            <a:r>
              <a:rPr lang="en-US" sz="2800" dirty="0"/>
              <a:t>/</a:t>
            </a:r>
            <a:r>
              <a:rPr lang="en-US" sz="2800" dirty="0" err="1"/>
              <a:t>vancomycin</a:t>
            </a:r>
            <a:endParaRPr lang="en-US" sz="2800" dirty="0"/>
          </a:p>
          <a:p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5334000"/>
            <a:ext cx="6400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tx1"/>
                </a:solidFill>
              </a:rPr>
              <a:t>Dose : 3-5 mg/kg/day (single or 3 divided dose) intramuscular or intravenous line over 30-60mins</a:t>
            </a:r>
            <a:r>
              <a:rPr lang="en-A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605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/>
                        <a:t>Year discovered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/>
                        <a:t>Drug</a:t>
                      </a:r>
                    </a:p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Genero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AU" sz="2400" dirty="0"/>
                        <a:t>1944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Streptomycin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Streptomyces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griseus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AU" sz="2400" dirty="0"/>
                        <a:t>1949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Neomycin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err="1"/>
                        <a:t>S.fradiae</a:t>
                      </a:r>
                      <a:endParaRPr lang="en-AU" sz="2400" dirty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470">
                <a:tc>
                  <a:txBody>
                    <a:bodyPr/>
                    <a:lstStyle/>
                    <a:p>
                      <a:r>
                        <a:rPr lang="en-AU" sz="2400" dirty="0"/>
                        <a:t>1957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Kanamycin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S.kanamyceticus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AU" sz="2400" dirty="0"/>
                        <a:t>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Paromomycin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err="1"/>
                        <a:t>S.fradiae</a:t>
                      </a:r>
                      <a:endParaRPr lang="en-AU" sz="2400" dirty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err="1"/>
                        <a:t>Gentamicin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err="1"/>
                        <a:t>Micromonospora</a:t>
                      </a:r>
                      <a:r>
                        <a:rPr lang="en-AU" sz="2400" baseline="0" dirty="0"/>
                        <a:t> </a:t>
                      </a:r>
                      <a:r>
                        <a:rPr lang="en-AU" sz="2400" baseline="0" dirty="0" err="1"/>
                        <a:t>purpurea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AU" sz="2400" dirty="0"/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Tobramycin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S.tenebrarius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AU" sz="24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Sisomicin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err="1"/>
                        <a:t>Micromonospora</a:t>
                      </a:r>
                      <a:r>
                        <a:rPr lang="en-AU" sz="2400" baseline="0" dirty="0"/>
                        <a:t> </a:t>
                      </a:r>
                      <a:r>
                        <a:rPr lang="en-AU" sz="2400" baseline="0" dirty="0" err="1"/>
                        <a:t>inyoensis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Streptomycin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Oldest </a:t>
            </a:r>
            <a:r>
              <a:rPr lang="en-US" sz="2800" dirty="0" err="1"/>
              <a:t>aminoglycoside</a:t>
            </a:r>
            <a:endParaRPr lang="en-US" sz="2800" dirty="0"/>
          </a:p>
          <a:p>
            <a:r>
              <a:rPr lang="en-US" sz="2800" dirty="0"/>
              <a:t>Less potent than other </a:t>
            </a:r>
            <a:r>
              <a:rPr lang="en-US" sz="2800" dirty="0" err="1"/>
              <a:t>aminoglycoside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rgbClr val="0000FF"/>
                </a:solidFill>
              </a:rPr>
              <a:t>Spectrum:</a:t>
            </a:r>
            <a:r>
              <a:rPr lang="en-US" sz="2800" dirty="0"/>
              <a:t> narrow</a:t>
            </a:r>
          </a:p>
          <a:p>
            <a:r>
              <a:rPr lang="en-US" sz="2800" dirty="0" err="1"/>
              <a:t>H.Ducreyi</a:t>
            </a:r>
            <a:r>
              <a:rPr lang="en-US" sz="2800" dirty="0"/>
              <a:t>, </a:t>
            </a:r>
            <a:r>
              <a:rPr lang="en-US" sz="2800" dirty="0" err="1"/>
              <a:t>Brucella</a:t>
            </a:r>
            <a:r>
              <a:rPr lang="en-US" sz="2800" dirty="0"/>
              <a:t>, </a:t>
            </a:r>
            <a:r>
              <a:rPr lang="en-US" sz="2800" dirty="0" err="1"/>
              <a:t>Yersinia</a:t>
            </a:r>
            <a:r>
              <a:rPr lang="en-US" sz="2800" dirty="0"/>
              <a:t>, </a:t>
            </a:r>
            <a:r>
              <a:rPr lang="en-US" sz="2800" dirty="0" err="1"/>
              <a:t>Nocardia</a:t>
            </a:r>
            <a:r>
              <a:rPr lang="en-US" sz="2800" dirty="0"/>
              <a:t>, Campylobacter </a:t>
            </a:r>
            <a:r>
              <a:rPr lang="en-US" sz="2800" dirty="0" err="1"/>
              <a:t>granulomatis</a:t>
            </a:r>
            <a:r>
              <a:rPr lang="en-US" sz="2800" dirty="0"/>
              <a:t>, </a:t>
            </a:r>
            <a:r>
              <a:rPr lang="en-US" sz="2800" dirty="0" err="1"/>
              <a:t>Francisella</a:t>
            </a:r>
            <a:r>
              <a:rPr lang="en-US" sz="2800" dirty="0"/>
              <a:t> </a:t>
            </a:r>
            <a:r>
              <a:rPr lang="en-US" sz="2800" dirty="0" err="1"/>
              <a:t>tularensis</a:t>
            </a:r>
            <a:r>
              <a:rPr lang="en-US" sz="2800" dirty="0"/>
              <a:t>, M. Tuberculosis</a:t>
            </a:r>
          </a:p>
          <a:p>
            <a:r>
              <a:rPr lang="en-US" sz="2800" dirty="0"/>
              <a:t>Only few strains of </a:t>
            </a:r>
            <a:r>
              <a:rPr lang="en-US" sz="2800" dirty="0" err="1"/>
              <a:t>E.coli,H.influenzae,V.cholerae</a:t>
            </a:r>
            <a:r>
              <a:rPr lang="en-US" sz="2800" dirty="0"/>
              <a:t>,   </a:t>
            </a:r>
            <a:r>
              <a:rPr lang="en-US" sz="2800" dirty="0" err="1"/>
              <a:t>Shigella,Klebseilla.enterococci</a:t>
            </a:r>
            <a:r>
              <a:rPr lang="en-US" sz="2800" dirty="0"/>
              <a:t> and some gram positive </a:t>
            </a:r>
            <a:r>
              <a:rPr lang="en-US" sz="2800" dirty="0" err="1"/>
              <a:t>cocci</a:t>
            </a:r>
            <a:r>
              <a:rPr lang="en-US" sz="2800" dirty="0"/>
              <a:t> are now inhibited</a:t>
            </a:r>
          </a:p>
          <a:p>
            <a:pPr>
              <a:buNone/>
            </a:pPr>
            <a:r>
              <a:rPr lang="en-US" sz="2800" dirty="0"/>
              <a:t>     </a:t>
            </a:r>
          </a:p>
          <a:p>
            <a:endParaRPr lang="en-A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304800"/>
            <a:ext cx="2590799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</a:rPr>
              <a:t>Tuberculosis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/>
              <a:t>Tuberculocidal</a:t>
            </a:r>
            <a:endParaRPr lang="en-US" sz="2400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Acts only on extracellular bacilli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>
                <a:solidFill>
                  <a:srgbClr val="0000FF"/>
                </a:solidFill>
              </a:rPr>
              <a:t>Subacute</a:t>
            </a:r>
            <a:r>
              <a:rPr lang="en-US" sz="2400" dirty="0">
                <a:solidFill>
                  <a:srgbClr val="0000FF"/>
                </a:solidFill>
              </a:rPr>
              <a:t> bacterial </a:t>
            </a:r>
            <a:r>
              <a:rPr lang="en-US" sz="2400" dirty="0" err="1">
                <a:solidFill>
                  <a:srgbClr val="0000FF"/>
                </a:solidFill>
              </a:rPr>
              <a:t>endocarditis</a:t>
            </a:r>
            <a:r>
              <a:rPr lang="en-US" sz="2400" dirty="0">
                <a:solidFill>
                  <a:srgbClr val="0000FF"/>
                </a:solidFill>
              </a:rPr>
              <a:t> : </a:t>
            </a:r>
            <a:r>
              <a:rPr lang="en-US" sz="2400" dirty="0"/>
              <a:t>Streptomycin and penicillin combination therapy for 2 weeks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</a:rPr>
              <a:t>Plague</a:t>
            </a:r>
            <a:r>
              <a:rPr lang="en-US" sz="2400" dirty="0"/>
              <a:t>: rapid cure within 7-12 days but tetracycline is drug of choice.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</a:rPr>
              <a:t>Tularemia</a:t>
            </a:r>
            <a:r>
              <a:rPr lang="en-US" sz="2400" dirty="0"/>
              <a:t>: Streptomycin is drug of choice for this rare disease</a:t>
            </a:r>
            <a:r>
              <a:rPr lang="en-AU" sz="2400" dirty="0"/>
              <a:t>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2895600" y="5943600"/>
            <a:ext cx="55626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Dose for Acute infection: 1g intramuscular once daily for 7-10days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33400"/>
            <a:ext cx="1752600" cy="234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Kanamycin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3600" dirty="0">
                <a:solidFill>
                  <a:srgbClr val="00B050"/>
                </a:solidFill>
              </a:rPr>
              <a:t>Similar to streptomycin </a:t>
            </a:r>
            <a:r>
              <a:rPr lang="en-US" sz="3600" dirty="0"/>
              <a:t>in all aspects including efficacy against </a:t>
            </a:r>
            <a:r>
              <a:rPr lang="en-US" sz="3600" dirty="0" err="1"/>
              <a:t>M.tuberculosis</a:t>
            </a:r>
            <a:r>
              <a:rPr lang="en-US" sz="3600" dirty="0"/>
              <a:t> and lack of activity against </a:t>
            </a:r>
            <a:r>
              <a:rPr lang="en-US" sz="3600" dirty="0" err="1"/>
              <a:t>Peudomonas</a:t>
            </a:r>
            <a:r>
              <a:rPr lang="en-US" sz="3600" dirty="0"/>
              <a:t>.</a:t>
            </a:r>
          </a:p>
          <a:p>
            <a:pPr>
              <a:lnSpc>
                <a:spcPct val="160000"/>
              </a:lnSpc>
            </a:pPr>
            <a:r>
              <a:rPr lang="en-US" sz="3600" dirty="0">
                <a:solidFill>
                  <a:srgbClr val="00B050"/>
                </a:solidFill>
              </a:rPr>
              <a:t>More toxic </a:t>
            </a:r>
            <a:r>
              <a:rPr lang="en-US" sz="3600" dirty="0"/>
              <a:t>to cochlea and to kidney.</a:t>
            </a:r>
          </a:p>
          <a:p>
            <a:pPr>
              <a:lnSpc>
                <a:spcPct val="160000"/>
              </a:lnSpc>
            </a:pPr>
            <a:r>
              <a:rPr lang="en-US" sz="3600" dirty="0"/>
              <a:t>Because of toxicity and narrow spectrum it has been largely replaced by other </a:t>
            </a:r>
            <a:r>
              <a:rPr lang="en-US" sz="3600" dirty="0" err="1"/>
              <a:t>aminoglycosides</a:t>
            </a:r>
            <a:r>
              <a:rPr lang="en-US" sz="3600" dirty="0"/>
              <a:t> for gram negative bacillary infections.</a:t>
            </a:r>
          </a:p>
          <a:p>
            <a:pPr>
              <a:lnSpc>
                <a:spcPct val="160000"/>
              </a:lnSpc>
            </a:pPr>
            <a:r>
              <a:rPr lang="en-US" sz="3600" dirty="0"/>
              <a:t> Occasionally used </a:t>
            </a:r>
            <a:r>
              <a:rPr lang="en-US" sz="3600" dirty="0">
                <a:solidFill>
                  <a:srgbClr val="00B050"/>
                </a:solidFill>
              </a:rPr>
              <a:t>as 2</a:t>
            </a:r>
            <a:r>
              <a:rPr lang="en-US" sz="3600" baseline="30000" dirty="0">
                <a:solidFill>
                  <a:srgbClr val="00B050"/>
                </a:solidFill>
              </a:rPr>
              <a:t>nd</a:t>
            </a:r>
            <a:r>
              <a:rPr lang="en-US" sz="3600" dirty="0">
                <a:solidFill>
                  <a:srgbClr val="00B050"/>
                </a:solidFill>
              </a:rPr>
              <a:t> line drug </a:t>
            </a:r>
            <a:r>
              <a:rPr lang="en-US" sz="3600" dirty="0"/>
              <a:t>in resistant tuberculosis.</a:t>
            </a:r>
          </a:p>
          <a:p>
            <a:pPr>
              <a:lnSpc>
                <a:spcPct val="150000"/>
              </a:lnSpc>
              <a:buNone/>
            </a:pPr>
            <a:r>
              <a:rPr lang="en-AU" dirty="0"/>
              <a:t>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9200" y="5715000"/>
            <a:ext cx="59436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tx1"/>
                </a:solidFill>
              </a:rPr>
              <a:t>Dose: 0.5 g intramuscularly twice day(15mg/kg/day)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Tobramycin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Similar to </a:t>
            </a:r>
            <a:r>
              <a:rPr lang="en-US" dirty="0" err="1">
                <a:solidFill>
                  <a:srgbClr val="00B050"/>
                </a:solidFill>
              </a:rPr>
              <a:t>gentamicin</a:t>
            </a: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But </a:t>
            </a:r>
            <a:r>
              <a:rPr lang="en-US" dirty="0">
                <a:solidFill>
                  <a:srgbClr val="00B050"/>
                </a:solidFill>
              </a:rPr>
              <a:t>2-4 times more active </a:t>
            </a:r>
            <a:r>
              <a:rPr lang="en-US" dirty="0"/>
              <a:t>against </a:t>
            </a:r>
            <a:r>
              <a:rPr lang="en-US" dirty="0" err="1"/>
              <a:t>Peudomonas</a:t>
            </a:r>
            <a:r>
              <a:rPr lang="en-US" dirty="0"/>
              <a:t>  and Proteus.</a:t>
            </a:r>
          </a:p>
          <a:p>
            <a:pPr>
              <a:lnSpc>
                <a:spcPct val="150000"/>
              </a:lnSpc>
            </a:pPr>
            <a:r>
              <a:rPr lang="en-US" dirty="0"/>
              <a:t>Used in Serious  pseudomonas and </a:t>
            </a:r>
            <a:r>
              <a:rPr lang="en-US" dirty="0" err="1"/>
              <a:t>proteus</a:t>
            </a:r>
            <a:r>
              <a:rPr lang="en-US" dirty="0"/>
              <a:t>  infection resistant to </a:t>
            </a:r>
            <a:r>
              <a:rPr lang="en-US" dirty="0" err="1"/>
              <a:t>gentamicin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Ototoxicity and nephrotoxicity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B050"/>
                </a:solidFill>
              </a:rPr>
              <a:t>    is less than </a:t>
            </a:r>
            <a:r>
              <a:rPr lang="en-US" dirty="0"/>
              <a:t>gentamicin</a:t>
            </a:r>
          </a:p>
          <a:p>
            <a:endParaRPr lang="en-AU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019800" y="3962400"/>
            <a:ext cx="2590800" cy="205740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00FF"/>
                </a:solidFill>
              </a:rPr>
              <a:t>Used as nebulizer for treatment of cystic fibrosis due to pseudomonas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6019800"/>
            <a:ext cx="4572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Dose : 3-5mg/kg/day in 1-3 doses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Amikacin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3000" dirty="0" err="1">
                <a:solidFill>
                  <a:srgbClr val="00B050"/>
                </a:solidFill>
              </a:rPr>
              <a:t>Semisynthetic</a:t>
            </a:r>
            <a:r>
              <a:rPr lang="en-US" sz="3000" dirty="0">
                <a:solidFill>
                  <a:srgbClr val="00B050"/>
                </a:solidFill>
              </a:rPr>
              <a:t> derivative </a:t>
            </a:r>
            <a:r>
              <a:rPr lang="en-US" sz="3000" dirty="0"/>
              <a:t>of </a:t>
            </a:r>
            <a:r>
              <a:rPr lang="en-US" sz="3000" dirty="0" err="1"/>
              <a:t>kanamycin</a:t>
            </a:r>
            <a:endParaRPr lang="en-US" sz="3000" dirty="0"/>
          </a:p>
          <a:p>
            <a:pPr>
              <a:lnSpc>
                <a:spcPct val="170000"/>
              </a:lnSpc>
            </a:pPr>
            <a:r>
              <a:rPr lang="en-AU" sz="3000" dirty="0">
                <a:solidFill>
                  <a:srgbClr val="00B050"/>
                </a:solidFill>
              </a:rPr>
              <a:t>Outstanding feature</a:t>
            </a:r>
            <a:r>
              <a:rPr lang="en-AU" sz="3000" dirty="0"/>
              <a:t>:</a:t>
            </a:r>
            <a:r>
              <a:rPr lang="en-US" sz="3000" dirty="0"/>
              <a:t> its resistance to bacterial </a:t>
            </a:r>
            <a:r>
              <a:rPr lang="en-US" sz="3000" dirty="0" err="1"/>
              <a:t>aminoglycoside</a:t>
            </a:r>
            <a:r>
              <a:rPr lang="en-US" sz="3000" dirty="0"/>
              <a:t> inactivating enzymes.</a:t>
            </a:r>
          </a:p>
          <a:p>
            <a:pPr>
              <a:lnSpc>
                <a:spcPct val="170000"/>
              </a:lnSpc>
            </a:pPr>
            <a:r>
              <a:rPr lang="en-US" sz="3000" dirty="0">
                <a:solidFill>
                  <a:srgbClr val="0000FF"/>
                </a:solidFill>
              </a:rPr>
              <a:t>Widest spectrum</a:t>
            </a:r>
            <a:r>
              <a:rPr lang="en-US" sz="3000" dirty="0"/>
              <a:t> of activity </a:t>
            </a:r>
          </a:p>
          <a:p>
            <a:pPr>
              <a:lnSpc>
                <a:spcPct val="170000"/>
              </a:lnSpc>
            </a:pPr>
            <a:r>
              <a:rPr lang="en-US" sz="3000" dirty="0"/>
              <a:t>More hearing loss than vestibular disturbance occurs in toxicity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5562600"/>
            <a:ext cx="47244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Dose :15mg/kg/day in 1-3 doses</a:t>
            </a:r>
          </a:p>
          <a:p>
            <a:pPr algn="ctr"/>
            <a:r>
              <a:rPr lang="en-AU" dirty="0"/>
              <a:t>Urinary tract </a:t>
            </a:r>
            <a:r>
              <a:rPr lang="en-AU" dirty="0" err="1"/>
              <a:t>iinfection</a:t>
            </a:r>
            <a:r>
              <a:rPr lang="en-AU" dirty="0"/>
              <a:t>  - 7.5mg/kg/day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</a:rPr>
              <a:t>USE: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800" dirty="0"/>
              <a:t>Empirical treatment of hospital acquired gram negative bacillary infection where </a:t>
            </a:r>
            <a:r>
              <a:rPr lang="en-US" sz="2800" dirty="0" err="1"/>
              <a:t>gentamicin</a:t>
            </a:r>
            <a:r>
              <a:rPr lang="en-US" sz="2800" dirty="0"/>
              <a:t> resistant is very high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800" dirty="0"/>
              <a:t>Multidrug resistant T.B.</a:t>
            </a:r>
          </a:p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19383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Netilmicin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err="1"/>
              <a:t>Semisynthetic</a:t>
            </a:r>
            <a:r>
              <a:rPr lang="en-US" sz="3600" dirty="0"/>
              <a:t> derivative of </a:t>
            </a:r>
            <a:r>
              <a:rPr lang="en-US" sz="3600" dirty="0" err="1"/>
              <a:t>gentamicin</a:t>
            </a:r>
            <a:r>
              <a:rPr lang="en-US" sz="36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>
                <a:solidFill>
                  <a:srgbClr val="00B050"/>
                </a:solidFill>
              </a:rPr>
              <a:t>Broader spectrum.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>
                <a:solidFill>
                  <a:srgbClr val="0070C0"/>
                </a:solidFill>
              </a:rPr>
              <a:t>Relatively resistant to </a:t>
            </a:r>
            <a:r>
              <a:rPr lang="en-US" sz="3600" dirty="0" err="1">
                <a:solidFill>
                  <a:srgbClr val="0070C0"/>
                </a:solidFill>
              </a:rPr>
              <a:t>aminoglycoside</a:t>
            </a:r>
            <a:r>
              <a:rPr lang="en-US" sz="3600" dirty="0">
                <a:solidFill>
                  <a:srgbClr val="0070C0"/>
                </a:solidFill>
              </a:rPr>
              <a:t> inactivating enzymes.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/>
              <a:t>Effective against some </a:t>
            </a:r>
            <a:r>
              <a:rPr lang="en-US" sz="3600" dirty="0" err="1"/>
              <a:t>gentamicin</a:t>
            </a:r>
            <a:r>
              <a:rPr lang="en-US" sz="3600" dirty="0"/>
              <a:t> resistant </a:t>
            </a:r>
            <a:r>
              <a:rPr lang="en-US" sz="3600" dirty="0" err="1"/>
              <a:t>strains.More</a:t>
            </a:r>
            <a:r>
              <a:rPr lang="en-US" sz="3600" dirty="0"/>
              <a:t> active against </a:t>
            </a:r>
            <a:r>
              <a:rPr lang="en-US" sz="3600" dirty="0" err="1"/>
              <a:t>klebseilla</a:t>
            </a:r>
            <a:r>
              <a:rPr lang="en-US" sz="3600" dirty="0"/>
              <a:t>, </a:t>
            </a:r>
            <a:r>
              <a:rPr lang="en-US" sz="3600" dirty="0" err="1"/>
              <a:t>Enterobacter</a:t>
            </a:r>
            <a:r>
              <a:rPr lang="en-US" sz="3600" dirty="0"/>
              <a:t> and </a:t>
            </a:r>
            <a:r>
              <a:rPr lang="en-US" sz="3600" dirty="0" err="1"/>
              <a:t>styphylococcus</a:t>
            </a:r>
            <a:r>
              <a:rPr lang="en-US" sz="36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/>
              <a:t>Less active against pseudomonas.</a:t>
            </a:r>
          </a:p>
          <a:p>
            <a:pPr>
              <a:lnSpc>
                <a:spcPct val="150000"/>
              </a:lnSpc>
              <a:buNone/>
            </a:pP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6324600" y="4876800"/>
            <a:ext cx="2057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Less </a:t>
            </a:r>
            <a:r>
              <a:rPr lang="en-AU" sz="2000" dirty="0" err="1">
                <a:solidFill>
                  <a:schemeClr val="bg1"/>
                </a:solidFill>
              </a:rPr>
              <a:t>ototoxic</a:t>
            </a:r>
            <a:r>
              <a:rPr lang="en-AU" sz="2000" dirty="0">
                <a:solidFill>
                  <a:schemeClr val="bg1"/>
                </a:solidFill>
              </a:rPr>
              <a:t> than </a:t>
            </a:r>
            <a:r>
              <a:rPr lang="en-AU" sz="2000" dirty="0" err="1">
                <a:solidFill>
                  <a:schemeClr val="bg1"/>
                </a:solidFill>
              </a:rPr>
              <a:t>tobramycin</a:t>
            </a:r>
            <a:r>
              <a:rPr lang="en-AU" sz="2000" dirty="0">
                <a:solidFill>
                  <a:schemeClr val="bg1"/>
                </a:solidFill>
              </a:rPr>
              <a:t> and </a:t>
            </a:r>
            <a:r>
              <a:rPr lang="en-AU" sz="2000" dirty="0" err="1">
                <a:solidFill>
                  <a:schemeClr val="bg1"/>
                </a:solidFill>
              </a:rPr>
              <a:t>gentamicin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6096000"/>
            <a:ext cx="525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Dose : 4-6mg/kg/day in 1-3 doses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Neomycin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Wide spectrum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0000FF"/>
                </a:solidFill>
              </a:rPr>
              <a:t>Topically  :</a:t>
            </a:r>
            <a:r>
              <a:rPr lang="en-US" dirty="0">
                <a:solidFill>
                  <a:srgbClr val="0000FF"/>
                </a:solidFill>
              </a:rPr>
              <a:t> combine with </a:t>
            </a:r>
            <a:r>
              <a:rPr lang="en-US" dirty="0" err="1">
                <a:solidFill>
                  <a:srgbClr val="0000FF"/>
                </a:solidFill>
              </a:rPr>
              <a:t>polymixin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dirty="0" err="1">
                <a:solidFill>
                  <a:srgbClr val="0000FF"/>
                </a:solidFill>
              </a:rPr>
              <a:t>bacitacin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Infected wound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Ulcers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Burns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External ear infections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Conjuctivitis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24201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Orally 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000" dirty="0">
                <a:solidFill>
                  <a:srgbClr val="0000FF"/>
                </a:solidFill>
              </a:rPr>
              <a:t>Preparation for bowel surgery: </a:t>
            </a:r>
            <a:r>
              <a:rPr lang="en-US" sz="3000" dirty="0"/>
              <a:t>3 doses of 1g along with </a:t>
            </a:r>
            <a:r>
              <a:rPr lang="en-US" sz="3000" dirty="0" err="1"/>
              <a:t>metronidazole</a:t>
            </a:r>
            <a:r>
              <a:rPr lang="en-US" sz="3000" dirty="0"/>
              <a:t> 0.5 g on day before surgery reduce postoperative infection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000" dirty="0">
                <a:solidFill>
                  <a:srgbClr val="0000FF"/>
                </a:solidFill>
              </a:rPr>
              <a:t>Hepatic coma :</a:t>
            </a:r>
          </a:p>
          <a:p>
            <a:pPr marL="514350" indent="-514350">
              <a:lnSpc>
                <a:spcPct val="150000"/>
              </a:lnSpc>
            </a:pPr>
            <a:r>
              <a:rPr lang="en-US" sz="3000" dirty="0"/>
              <a:t>By suppressing intestinal flora it decrease NH3 production</a:t>
            </a:r>
          </a:p>
          <a:p>
            <a:pPr marL="514350" indent="-514350">
              <a:lnSpc>
                <a:spcPct val="150000"/>
              </a:lnSpc>
            </a:pPr>
            <a:r>
              <a:rPr lang="en-US" sz="3000" dirty="0"/>
              <a:t>Because of toxicity </a:t>
            </a:r>
            <a:r>
              <a:rPr lang="en-US" sz="3000" dirty="0" err="1"/>
              <a:t>lactulose</a:t>
            </a:r>
            <a:r>
              <a:rPr lang="en-US" sz="3000" dirty="0"/>
              <a:t> is used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5791200"/>
            <a:ext cx="59436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Dose :0.25 -1 g four times in day oral,    0.3-0.5% topical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Side effects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/>
              <a:t>Malabsorption</a:t>
            </a:r>
            <a:r>
              <a:rPr lang="en-US" b="1" dirty="0"/>
              <a:t> syndrome </a:t>
            </a:r>
            <a:r>
              <a:rPr lang="en-US" dirty="0"/>
              <a:t>with </a:t>
            </a:r>
            <a:r>
              <a:rPr lang="en-US" dirty="0" err="1"/>
              <a:t>diarrhoea</a:t>
            </a:r>
            <a:r>
              <a:rPr lang="en-US" dirty="0"/>
              <a:t> and </a:t>
            </a:r>
            <a:r>
              <a:rPr lang="en-US" dirty="0" err="1"/>
              <a:t>stetorrhoea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Hypersensitivity reactions</a:t>
            </a:r>
            <a:r>
              <a:rPr lang="en-US" dirty="0"/>
              <a:t>, primarily skin rashes, occur in 6-8% of patients –with topical therapy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Superinfection</a:t>
            </a:r>
            <a:r>
              <a:rPr lang="en-US" dirty="0"/>
              <a:t> with </a:t>
            </a:r>
            <a:r>
              <a:rPr lang="en-US" dirty="0" err="1"/>
              <a:t>candida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Suffix: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i="1" dirty="0" err="1">
                <a:solidFill>
                  <a:srgbClr val="FF0000"/>
                </a:solidFill>
              </a:rPr>
              <a:t>micin</a:t>
            </a:r>
            <a:r>
              <a:rPr lang="en-US" i="1" dirty="0">
                <a:solidFill>
                  <a:srgbClr val="FF0000"/>
                </a:solidFill>
              </a:rPr>
              <a:t>”</a:t>
            </a:r>
            <a:r>
              <a:rPr lang="en-AU" dirty="0"/>
              <a:t> - </a:t>
            </a:r>
            <a:r>
              <a:rPr lang="en-AU" dirty="0" err="1"/>
              <a:t>Micromonospora</a:t>
            </a:r>
            <a:endParaRPr lang="en-AU" dirty="0"/>
          </a:p>
          <a:p>
            <a:pPr>
              <a:buNone/>
            </a:pPr>
            <a:r>
              <a:rPr lang="en-AU" dirty="0"/>
              <a:t>               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i="1" dirty="0" err="1">
                <a:solidFill>
                  <a:srgbClr val="FF0000"/>
                </a:solidFill>
              </a:rPr>
              <a:t>mycin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en-US" dirty="0"/>
              <a:t>-</a:t>
            </a:r>
            <a:r>
              <a:rPr lang="en-AU" dirty="0"/>
              <a:t> </a:t>
            </a:r>
            <a:r>
              <a:rPr lang="en-AU" dirty="0" err="1"/>
              <a:t>Streptomyces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Other antibiotics have been developed (e.g., </a:t>
            </a:r>
            <a:r>
              <a:rPr lang="en-US" dirty="0" err="1"/>
              <a:t>arbekacin</a:t>
            </a:r>
            <a:r>
              <a:rPr lang="en-US" dirty="0"/>
              <a:t>, </a:t>
            </a:r>
            <a:r>
              <a:rPr lang="en-US" dirty="0" err="1"/>
              <a:t>isepamicin</a:t>
            </a:r>
            <a:r>
              <a:rPr lang="en-US" dirty="0"/>
              <a:t>, and </a:t>
            </a:r>
            <a:r>
              <a:rPr lang="en-US" dirty="0" err="1"/>
              <a:t>sisomicin</a:t>
            </a:r>
            <a:r>
              <a:rPr lang="en-US" dirty="0"/>
              <a:t>), but they have not been introduced into clinical practice: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because numerous potent, less toxic alternatives are available.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Framycetin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Obtained from </a:t>
            </a:r>
            <a:r>
              <a:rPr lang="en-US" dirty="0">
                <a:solidFill>
                  <a:srgbClr val="0000FF"/>
                </a:solidFill>
              </a:rPr>
              <a:t>S. </a:t>
            </a:r>
            <a:r>
              <a:rPr lang="en-US" dirty="0" err="1">
                <a:solidFill>
                  <a:srgbClr val="0000FF"/>
                </a:solidFill>
              </a:rPr>
              <a:t>lavendulae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Similar to neomycin.</a:t>
            </a:r>
          </a:p>
          <a:p>
            <a:pPr>
              <a:lnSpc>
                <a:spcPct val="150000"/>
              </a:lnSpc>
            </a:pPr>
            <a:r>
              <a:rPr lang="en-US" dirty="0"/>
              <a:t>Used </a:t>
            </a:r>
            <a:r>
              <a:rPr lang="en-US" dirty="0">
                <a:solidFill>
                  <a:srgbClr val="0000FF"/>
                </a:solidFill>
              </a:rPr>
              <a:t>mainly topically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Highly nephrotoxic on systemic administration.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Paromomycin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/>
              <a:t>Chemically related to neomycin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activity against: </a:t>
            </a:r>
          </a:p>
          <a:p>
            <a:r>
              <a:rPr lang="en-US" dirty="0" err="1"/>
              <a:t>E.histolytica</a:t>
            </a:r>
            <a:r>
              <a:rPr lang="en-US" dirty="0"/>
              <a:t> </a:t>
            </a:r>
          </a:p>
          <a:p>
            <a:r>
              <a:rPr lang="en-US" dirty="0" err="1"/>
              <a:t>Giardia</a:t>
            </a:r>
            <a:r>
              <a:rPr lang="en-US" dirty="0"/>
              <a:t> </a:t>
            </a:r>
            <a:r>
              <a:rPr lang="en-US" dirty="0" err="1"/>
              <a:t>lamblia</a:t>
            </a:r>
            <a:endParaRPr lang="en-US" dirty="0"/>
          </a:p>
          <a:p>
            <a:r>
              <a:rPr lang="en-US" dirty="0" err="1"/>
              <a:t>Trichomonas</a:t>
            </a:r>
            <a:r>
              <a:rPr lang="en-US" dirty="0"/>
              <a:t> </a:t>
            </a:r>
            <a:r>
              <a:rPr lang="en-US" dirty="0" err="1"/>
              <a:t>vaginalis</a:t>
            </a:r>
            <a:r>
              <a:rPr lang="en-US" dirty="0"/>
              <a:t> </a:t>
            </a:r>
          </a:p>
          <a:p>
            <a:r>
              <a:rPr lang="en-US" dirty="0"/>
              <a:t>Cryptosporidium </a:t>
            </a:r>
          </a:p>
          <a:p>
            <a:r>
              <a:rPr lang="en-US" dirty="0" err="1"/>
              <a:t>Leishmania</a:t>
            </a:r>
            <a:r>
              <a:rPr lang="en-US" dirty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Contd</a:t>
            </a:r>
            <a:r>
              <a:rPr lang="en-AU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Hepatic coma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Intestinal </a:t>
            </a:r>
            <a:r>
              <a:rPr lang="en-US" dirty="0" err="1"/>
              <a:t>amoebiasis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/>
              <a:t>Giardiasis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Kala </a:t>
            </a:r>
            <a:r>
              <a:rPr lang="en-US" dirty="0" err="1"/>
              <a:t>azar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/>
              <a:t>Crytosporidiosis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/>
              <a:t>Trichomonas</a:t>
            </a:r>
            <a:r>
              <a:rPr lang="en-US" dirty="0"/>
              <a:t> infection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dirty="0"/>
          </a:p>
          <a:p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4800600" y="4800600"/>
            <a:ext cx="3810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Dose : Oral 500mg thrice daily  </a:t>
            </a:r>
          </a:p>
          <a:p>
            <a:pPr algn="ctr"/>
            <a:r>
              <a:rPr lang="en-AU" dirty="0"/>
              <a:t>(25-30mg/kg/day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Sisomicin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It is similar to gentamicin chemically and also susceptible to inactivating enzymes.</a:t>
            </a:r>
          </a:p>
          <a:p>
            <a:pPr marL="0" indent="0">
              <a:buNone/>
            </a:pPr>
            <a:endParaRPr lang="en-AU" sz="2800" dirty="0"/>
          </a:p>
          <a:p>
            <a:r>
              <a:rPr lang="en-US" sz="2800" dirty="0"/>
              <a:t>Similar to </a:t>
            </a:r>
            <a:r>
              <a:rPr lang="en-US" sz="2800" dirty="0" err="1"/>
              <a:t>gentamicin</a:t>
            </a:r>
            <a:r>
              <a:rPr lang="en-US" sz="2800" dirty="0"/>
              <a:t> but more potent to pseudomonas and beta hemolytic streptococci</a:t>
            </a:r>
          </a:p>
          <a:p>
            <a:pPr>
              <a:buNone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  <a:r>
              <a:rPr lang="en-US" sz="2800" dirty="0"/>
              <a:t> Along with penicillin for SABE.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Spectinomycin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600000"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Obtained from </a:t>
            </a:r>
            <a:r>
              <a:rPr lang="en-US" dirty="0" err="1">
                <a:solidFill>
                  <a:srgbClr val="FF0000"/>
                </a:solidFill>
              </a:rPr>
              <a:t>streptomyces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Not true </a:t>
            </a:r>
            <a:r>
              <a:rPr lang="en-US" dirty="0" err="1">
                <a:solidFill>
                  <a:srgbClr val="00B050"/>
                </a:solidFill>
              </a:rPr>
              <a:t>aminoglycoside</a:t>
            </a:r>
            <a:r>
              <a:rPr lang="en-US" dirty="0">
                <a:solidFill>
                  <a:srgbClr val="00B050"/>
                </a:solidFill>
              </a:rPr>
              <a:t> chemically</a:t>
            </a:r>
          </a:p>
          <a:p>
            <a:pPr>
              <a:lnSpc>
                <a:spcPct val="150000"/>
              </a:lnSpc>
            </a:pPr>
            <a:r>
              <a:rPr lang="en-US" dirty="0"/>
              <a:t>Single dose 40 mg/kg </a:t>
            </a:r>
            <a:r>
              <a:rPr lang="en-US" dirty="0" err="1"/>
              <a:t>i.m</a:t>
            </a:r>
            <a:r>
              <a:rPr lang="en-US" dirty="0"/>
              <a:t>. used for </a:t>
            </a:r>
            <a:r>
              <a:rPr lang="en-US" dirty="0" err="1">
                <a:solidFill>
                  <a:srgbClr val="FF0000"/>
                </a:solidFill>
              </a:rPr>
              <a:t>gonorrhoea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alternative to penicillin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Adverse effects </a:t>
            </a:r>
          </a:p>
          <a:p>
            <a:pPr>
              <a:lnSpc>
                <a:spcPct val="150000"/>
              </a:lnSpc>
            </a:pPr>
            <a:r>
              <a:rPr lang="en-US" dirty="0"/>
              <a:t>Pain at the site of injection, occasional fever and nausea. Nephrotoxicity and ototoxicity very rare.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CED3-F8B4-8F45-6B87-AF98A605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FAD11-60CD-3952-0019-23C637B00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1- which of the following is not a true aminoglycoside chemically?</a:t>
            </a:r>
          </a:p>
          <a:p>
            <a:r>
              <a:rPr lang="en-IN" dirty="0"/>
              <a:t>A – Gentamicin</a:t>
            </a:r>
          </a:p>
          <a:p>
            <a:r>
              <a:rPr lang="en-IN" dirty="0"/>
              <a:t>B – amikacin</a:t>
            </a:r>
          </a:p>
          <a:p>
            <a:r>
              <a:rPr lang="en-IN" dirty="0"/>
              <a:t>C – spectinomycin</a:t>
            </a:r>
          </a:p>
          <a:p>
            <a:r>
              <a:rPr lang="en-IN" dirty="0"/>
              <a:t>D – kanamycin 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E32BD-37B6-8C83-9A12-18B43170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7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D0DF-2E28-F5BE-29A9-A56C02B5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1546-23F7-20F2-C7EA-A1DEEFD98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2- All are systemic aminoglycosides except </a:t>
            </a:r>
          </a:p>
          <a:p>
            <a:r>
              <a:rPr lang="en-IN" dirty="0"/>
              <a:t>A- Tobramycin</a:t>
            </a:r>
          </a:p>
          <a:p>
            <a:r>
              <a:rPr lang="en-IN" dirty="0"/>
              <a:t>B- paromomycin</a:t>
            </a:r>
          </a:p>
          <a:p>
            <a:r>
              <a:rPr lang="en-IN" dirty="0"/>
              <a:t>C –</a:t>
            </a:r>
            <a:r>
              <a:rPr lang="en-IN" dirty="0" err="1"/>
              <a:t>sisomicin</a:t>
            </a:r>
            <a:endParaRPr lang="en-IN" dirty="0"/>
          </a:p>
          <a:p>
            <a:r>
              <a:rPr lang="en-IN" dirty="0"/>
              <a:t>D – neomycin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78428-BD73-B220-AE57-3CE2096D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00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A427-F1E0-7CC2-DCB5-C99831F1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C9978-4FBA-0A31-3FC6-69B6D90FE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3-All are adverse drug effects of aminoglycosides except  </a:t>
            </a:r>
          </a:p>
          <a:p>
            <a:r>
              <a:rPr lang="en-IN" dirty="0"/>
              <a:t>A – neuromuscular damage</a:t>
            </a:r>
          </a:p>
          <a:p>
            <a:r>
              <a:rPr lang="en-IN" dirty="0"/>
              <a:t>B – liver damage</a:t>
            </a:r>
          </a:p>
          <a:p>
            <a:r>
              <a:rPr lang="en-IN" dirty="0"/>
              <a:t>C – nephrotoxicity </a:t>
            </a:r>
          </a:p>
          <a:p>
            <a:r>
              <a:rPr lang="en-IN" dirty="0"/>
              <a:t>D – ototoxicity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AB255-06D7-03DC-CCDD-0E5C6FFE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45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09EB-941C-FD4D-9B54-D15140AF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EBEF-4A84-BD56-6F11-2DA1F66E6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4- MOA of aminoglycosides is </a:t>
            </a:r>
          </a:p>
          <a:p>
            <a:r>
              <a:rPr lang="en-IN" dirty="0"/>
              <a:t>A- Protein synthesis inhibitors </a:t>
            </a:r>
          </a:p>
          <a:p>
            <a:r>
              <a:rPr lang="en-IN" dirty="0"/>
              <a:t>B – DNA gyrase inhibitors</a:t>
            </a:r>
          </a:p>
          <a:p>
            <a:r>
              <a:rPr lang="en-IN" dirty="0"/>
              <a:t>C- Cell wall synthesis inhibitors </a:t>
            </a:r>
          </a:p>
          <a:p>
            <a:r>
              <a:rPr lang="en-IN" dirty="0"/>
              <a:t>D – misreading </a:t>
            </a:r>
            <a:r>
              <a:rPr lang="en-IN"/>
              <a:t>of mRNA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D8FBF-EC2E-F819-FAA2-1666EE83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4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A5DB-80A4-8A0E-8ABB-8C31A151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C237-BAD4-D3D5-4C09-B90EC6B40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5- All are uses of </a:t>
            </a:r>
            <a:r>
              <a:rPr lang="en-IN" dirty="0" err="1"/>
              <a:t>neomycine</a:t>
            </a:r>
            <a:r>
              <a:rPr lang="en-IN" dirty="0"/>
              <a:t> and </a:t>
            </a:r>
            <a:r>
              <a:rPr lang="en-IN" dirty="0" err="1"/>
              <a:t>framycine</a:t>
            </a:r>
            <a:r>
              <a:rPr lang="en-IN" dirty="0"/>
              <a:t> except</a:t>
            </a:r>
          </a:p>
          <a:p>
            <a:r>
              <a:rPr lang="en-IN" dirty="0"/>
              <a:t>A- Ulcers</a:t>
            </a:r>
          </a:p>
          <a:p>
            <a:r>
              <a:rPr lang="en-IN" dirty="0"/>
              <a:t>B – Burns</a:t>
            </a:r>
          </a:p>
          <a:p>
            <a:r>
              <a:rPr lang="en-IN" dirty="0"/>
              <a:t>C-  Conjunctivitis </a:t>
            </a:r>
          </a:p>
          <a:p>
            <a:r>
              <a:rPr lang="en-IN" dirty="0"/>
              <a:t>D – Tuberculosis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5AC51-850E-75DF-9BB3-713D4EC1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7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Chemistry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term </a:t>
            </a:r>
            <a:r>
              <a:rPr lang="en-US" dirty="0" err="1"/>
              <a:t>aminoglycoside</a:t>
            </a:r>
            <a:r>
              <a:rPr lang="en-US" dirty="0"/>
              <a:t> stems from their structure:</a:t>
            </a:r>
          </a:p>
          <a:p>
            <a:pPr>
              <a:lnSpc>
                <a:spcPct val="150000"/>
              </a:lnSpc>
            </a:pPr>
            <a:r>
              <a:rPr lang="en-US" dirty="0"/>
              <a:t> Two </a:t>
            </a:r>
            <a:r>
              <a:rPr lang="en-US" dirty="0" err="1"/>
              <a:t>aminosugars</a:t>
            </a:r>
            <a:r>
              <a:rPr lang="en-US" dirty="0"/>
              <a:t> joined to </a:t>
            </a:r>
            <a:r>
              <a:rPr lang="en-US" dirty="0" err="1"/>
              <a:t>aminocyclitol</a:t>
            </a:r>
            <a:r>
              <a:rPr lang="en-US" dirty="0"/>
              <a:t> by </a:t>
            </a:r>
            <a:r>
              <a:rPr lang="en-US" dirty="0" err="1"/>
              <a:t>glycosidic</a:t>
            </a:r>
            <a:r>
              <a:rPr lang="en-US" dirty="0"/>
              <a:t> bond: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       -O-                                 -O-</a:t>
            </a: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28600" y="49530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/>
              <a:t>aminosugar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0" y="495300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2-deoxystreptamine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4953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/>
              <a:t>aminosugar</a:t>
            </a:r>
            <a:endParaRPr lang="en-AU" sz="24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1" y="0"/>
            <a:ext cx="32765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          </a:t>
            </a:r>
          </a:p>
          <a:p>
            <a:pPr>
              <a:buNone/>
            </a:pPr>
            <a:r>
              <a:rPr lang="en-US" dirty="0"/>
              <a:t>                     </a:t>
            </a:r>
            <a:r>
              <a:rPr lang="en-US" sz="6600" dirty="0">
                <a:solidFill>
                  <a:srgbClr val="FF0000"/>
                </a:solidFill>
                <a:latin typeface="Algerian" pitchFamily="82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Contd</a:t>
            </a:r>
            <a:r>
              <a:rPr lang="en-AU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streptomycin </a:t>
            </a:r>
            <a:r>
              <a:rPr lang="en-US" dirty="0" err="1"/>
              <a:t>aminocyclitol</a:t>
            </a:r>
            <a:r>
              <a:rPr lang="en-US" dirty="0"/>
              <a:t> is </a:t>
            </a:r>
            <a:r>
              <a:rPr lang="en-US" dirty="0" err="1"/>
              <a:t>streptidine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            </a:t>
            </a:r>
          </a:p>
          <a:p>
            <a:pPr>
              <a:buNone/>
            </a:pPr>
            <a:r>
              <a:rPr lang="en-US" dirty="0"/>
              <a:t>                  -O-                            -O-                     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                  </a:t>
            </a: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04800" y="28194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/>
              <a:t>Streptidine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2819400" y="2819400"/>
            <a:ext cx="2286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/>
              <a:t>Streptose</a:t>
            </a:r>
            <a:r>
              <a:rPr lang="en-AU" sz="2400" dirty="0"/>
              <a:t> or </a:t>
            </a:r>
            <a:r>
              <a:rPr lang="en-AU" sz="2400" dirty="0" err="1"/>
              <a:t>aminosugar</a:t>
            </a: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5867400" y="27432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N-methyl-L-Glucosamine </a:t>
            </a:r>
            <a:r>
              <a:rPr lang="en-AU" sz="2000" dirty="0" err="1"/>
              <a:t>aminosugar</a:t>
            </a:r>
            <a:endParaRPr lang="en-AU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62400" y="35052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34290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2400" y="44196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86400" y="4419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62400" y="5105400"/>
            <a:ext cx="312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err="1"/>
              <a:t>Streptobiosamine</a:t>
            </a:r>
            <a:endParaRPr lang="en-A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"/>
            <a:ext cx="2647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14790"/>
              </p:ext>
            </p:extLst>
          </p:nvPr>
        </p:nvGraphicFramePr>
        <p:xfrm>
          <a:off x="457200" y="990600"/>
          <a:ext cx="8153400" cy="51246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491">
                <a:tc>
                  <a:txBody>
                    <a:bodyPr/>
                    <a:lstStyle/>
                    <a:p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AU" sz="2400" b="0" baseline="0" dirty="0">
                          <a:solidFill>
                            <a:schemeClr val="tx1"/>
                          </a:solidFill>
                        </a:rPr>
                        <a:t> are used as </a:t>
                      </a:r>
                      <a:r>
                        <a:rPr lang="en-AU" sz="2400" b="0" baseline="0" dirty="0" err="1">
                          <a:solidFill>
                            <a:schemeClr val="tx1"/>
                          </a:solidFill>
                        </a:rPr>
                        <a:t>sulfate</a:t>
                      </a:r>
                      <a:r>
                        <a:rPr lang="en-AU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400" b="0" baseline="0" dirty="0" err="1">
                          <a:solidFill>
                            <a:schemeClr val="tx1"/>
                          </a:solidFill>
                        </a:rPr>
                        <a:t>salts,highly</a:t>
                      </a:r>
                      <a:r>
                        <a:rPr lang="en-AU" sz="2400" b="0" baseline="0" dirty="0">
                          <a:solidFill>
                            <a:schemeClr val="tx1"/>
                          </a:solidFill>
                        </a:rPr>
                        <a:t> water </a:t>
                      </a:r>
                      <a:r>
                        <a:rPr lang="en-AU" sz="2400" b="0" baseline="0" dirty="0" err="1">
                          <a:solidFill>
                            <a:schemeClr val="tx1"/>
                          </a:solidFill>
                        </a:rPr>
                        <a:t>soluble;solutions</a:t>
                      </a:r>
                      <a:r>
                        <a:rPr lang="en-AU" sz="2400" b="0" baseline="0" dirty="0">
                          <a:solidFill>
                            <a:schemeClr val="tx1"/>
                          </a:solidFill>
                        </a:rPr>
                        <a:t> are stable for months.</a:t>
                      </a:r>
                      <a:endParaRPr lang="en-A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491">
                <a:tc>
                  <a:txBody>
                    <a:bodyPr/>
                    <a:lstStyle/>
                    <a:p>
                      <a:r>
                        <a:rPr lang="en-AU" sz="2400" dirty="0"/>
                        <a:t>They</a:t>
                      </a:r>
                      <a:r>
                        <a:rPr lang="en-AU" sz="2400" baseline="0" dirty="0"/>
                        <a:t> ionize in solution; not absorbed </a:t>
                      </a:r>
                      <a:r>
                        <a:rPr lang="en-AU" sz="2400" baseline="0" dirty="0" err="1"/>
                        <a:t>orall;distribute</a:t>
                      </a:r>
                      <a:r>
                        <a:rPr lang="en-AU" sz="2400" baseline="0" dirty="0"/>
                        <a:t> only </a:t>
                      </a:r>
                      <a:r>
                        <a:rPr lang="en-AU" sz="2400" baseline="0" dirty="0" err="1"/>
                        <a:t>extracellularly</a:t>
                      </a:r>
                      <a:r>
                        <a:rPr lang="en-AU" sz="2400" baseline="0" dirty="0"/>
                        <a:t>; don’t penetrate in brain or CSF.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44">
                <a:tc>
                  <a:txBody>
                    <a:bodyPr/>
                    <a:lstStyle/>
                    <a:p>
                      <a:r>
                        <a:rPr lang="en-AU" sz="2400" dirty="0"/>
                        <a:t>Excreted</a:t>
                      </a:r>
                      <a:r>
                        <a:rPr lang="en-AU" sz="2400" baseline="0" dirty="0"/>
                        <a:t>  unchanged in urine by </a:t>
                      </a:r>
                      <a:r>
                        <a:rPr lang="en-AU" sz="2400" baseline="0" dirty="0" err="1"/>
                        <a:t>glomerular</a:t>
                      </a:r>
                      <a:r>
                        <a:rPr lang="en-AU" sz="2400" baseline="0" dirty="0"/>
                        <a:t> filtration.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44">
                <a:tc>
                  <a:txBody>
                    <a:bodyPr/>
                    <a:lstStyle/>
                    <a:p>
                      <a:r>
                        <a:rPr lang="en-AU" sz="2400" dirty="0"/>
                        <a:t>Bactericidal</a:t>
                      </a:r>
                      <a:r>
                        <a:rPr lang="en-AU" sz="2400" baseline="0" dirty="0"/>
                        <a:t> and more active at alkaline </a:t>
                      </a:r>
                      <a:r>
                        <a:rPr lang="en-AU" sz="2400" baseline="0" dirty="0" err="1"/>
                        <a:t>pH.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44">
                <a:tc>
                  <a:txBody>
                    <a:bodyPr/>
                    <a:lstStyle/>
                    <a:p>
                      <a:r>
                        <a:rPr lang="en-AU" sz="2400" dirty="0"/>
                        <a:t>Act</a:t>
                      </a:r>
                      <a:r>
                        <a:rPr lang="en-AU" sz="2400" baseline="0" dirty="0"/>
                        <a:t> by interfering with bacterial protein synthesis.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/>
                        <a:t>Active against aerobic gram negative bacilli and don’t inhibit anaerobes.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944">
                <a:tc>
                  <a:txBody>
                    <a:bodyPr/>
                    <a:lstStyle/>
                    <a:p>
                      <a:r>
                        <a:rPr lang="en-AU" sz="2400" dirty="0"/>
                        <a:t>Relatively narrow</a:t>
                      </a:r>
                      <a:r>
                        <a:rPr lang="en-AU" sz="2400" baseline="0" dirty="0"/>
                        <a:t> margin of safety.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944">
                <a:tc>
                  <a:txBody>
                    <a:bodyPr/>
                    <a:lstStyle/>
                    <a:p>
                      <a:r>
                        <a:rPr lang="en-AU" sz="2400" dirty="0"/>
                        <a:t>All exhibit </a:t>
                      </a:r>
                      <a:r>
                        <a:rPr lang="en-AU" sz="2400" dirty="0" err="1"/>
                        <a:t>ototoxicity</a:t>
                      </a:r>
                      <a:r>
                        <a:rPr lang="en-AU" sz="2400" dirty="0"/>
                        <a:t> and </a:t>
                      </a:r>
                      <a:r>
                        <a:rPr lang="en-AU" sz="2400" dirty="0" err="1"/>
                        <a:t>nephrotoxicity</a:t>
                      </a:r>
                      <a:r>
                        <a:rPr lang="en-AU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6865</TotalTime>
  <Words>2357</Words>
  <Application>Microsoft Office PowerPoint</Application>
  <PresentationFormat>On-screen Show (4:3)</PresentationFormat>
  <Paragraphs>475</Paragraphs>
  <Slides>60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Microsoft YaHei</vt:lpstr>
      <vt:lpstr>Microsoft YaHei Light</vt:lpstr>
      <vt:lpstr>Algerian</vt:lpstr>
      <vt:lpstr>Arial</vt:lpstr>
      <vt:lpstr>Bodoni MT Black</vt:lpstr>
      <vt:lpstr>Calibri</vt:lpstr>
      <vt:lpstr>Symbol</vt:lpstr>
      <vt:lpstr>Times New Roman</vt:lpstr>
      <vt:lpstr>Wingdings</vt:lpstr>
      <vt:lpstr>幼圆</vt:lpstr>
      <vt:lpstr>Office Theme</vt:lpstr>
      <vt:lpstr>Protein synthesis inhibitors Aminoglycosides</vt:lpstr>
      <vt:lpstr>Intoduction</vt:lpstr>
      <vt:lpstr>History and Source</vt:lpstr>
      <vt:lpstr>PowerPoint Presentation</vt:lpstr>
      <vt:lpstr>PowerPoint Presentation</vt:lpstr>
      <vt:lpstr>Chemistry</vt:lpstr>
      <vt:lpstr>Contd…</vt:lpstr>
      <vt:lpstr>Classification</vt:lpstr>
      <vt:lpstr>Properties</vt:lpstr>
      <vt:lpstr>Mechanism of action</vt:lpstr>
      <vt:lpstr>Inhibition of protein synthesis</vt:lpstr>
      <vt:lpstr>PowerPoint Presentation</vt:lpstr>
      <vt:lpstr>PowerPoint Presentation</vt:lpstr>
      <vt:lpstr>Mechanism Of  Bacterial Resistance</vt:lpstr>
      <vt:lpstr>PowerPoint Presentation</vt:lpstr>
      <vt:lpstr>Pharmacokinetics</vt:lpstr>
      <vt:lpstr>Contd…</vt:lpstr>
      <vt:lpstr>PowerPoint Presentation</vt:lpstr>
      <vt:lpstr>Contd…</vt:lpstr>
      <vt:lpstr>Contd…</vt:lpstr>
      <vt:lpstr>PowerPoint Presentation</vt:lpstr>
      <vt:lpstr>PowerPoint Presentation</vt:lpstr>
      <vt:lpstr>Contd.</vt:lpstr>
      <vt:lpstr>Contd.</vt:lpstr>
      <vt:lpstr>PowerPoint Presentation</vt:lpstr>
      <vt:lpstr>Antibacterial  Spectrum</vt:lpstr>
      <vt:lpstr>Untoward effects</vt:lpstr>
      <vt:lpstr>Otoxicity</vt:lpstr>
      <vt:lpstr>PowerPoint Presentation</vt:lpstr>
      <vt:lpstr>Nephrotoxicity</vt:lpstr>
      <vt:lpstr>Contd…</vt:lpstr>
      <vt:lpstr>Neuromuscular Blockage</vt:lpstr>
      <vt:lpstr>Precautions and interactions</vt:lpstr>
      <vt:lpstr>PowerPoint Presentation</vt:lpstr>
      <vt:lpstr>Gentamicin</vt:lpstr>
      <vt:lpstr>PowerPoint Presentation</vt:lpstr>
      <vt:lpstr>Uses</vt:lpstr>
      <vt:lpstr>Contd…</vt:lpstr>
      <vt:lpstr>Contd…</vt:lpstr>
      <vt:lpstr>Streptomycin</vt:lpstr>
      <vt:lpstr>Uses</vt:lpstr>
      <vt:lpstr>Kanamycin</vt:lpstr>
      <vt:lpstr>Tobramycin</vt:lpstr>
      <vt:lpstr>Amikacin</vt:lpstr>
      <vt:lpstr>Contd..</vt:lpstr>
      <vt:lpstr>Netilmicin</vt:lpstr>
      <vt:lpstr>Neomycin</vt:lpstr>
      <vt:lpstr>PowerPoint Presentation</vt:lpstr>
      <vt:lpstr>Side effects</vt:lpstr>
      <vt:lpstr>Framycetin</vt:lpstr>
      <vt:lpstr>Paromomycin</vt:lpstr>
      <vt:lpstr>Contd…</vt:lpstr>
      <vt:lpstr>Sisomicin</vt:lpstr>
      <vt:lpstr>Spectinomycin</vt:lpstr>
      <vt:lpstr>MCQs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 inhibitors-III Aminoglycoside</dc:title>
  <dc:creator>manish</dc:creator>
  <cp:lastModifiedBy>Samprada Tank</cp:lastModifiedBy>
  <cp:revision>289</cp:revision>
  <dcterms:created xsi:type="dcterms:W3CDTF">2006-08-16T00:00:00Z</dcterms:created>
  <dcterms:modified xsi:type="dcterms:W3CDTF">2024-09-17T06:16:16Z</dcterms:modified>
</cp:coreProperties>
</file>