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1"/>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11" r:id="rId21"/>
    <p:sldId id="312" r:id="rId22"/>
    <p:sldId id="313" r:id="rId23"/>
    <p:sldId id="314" r:id="rId24"/>
    <p:sldId id="315" r:id="rId25"/>
    <p:sldId id="316" r:id="rId26"/>
    <p:sldId id="276" r:id="rId27"/>
    <p:sldId id="277" r:id="rId28"/>
    <p:sldId id="278" r:id="rId29"/>
    <p:sldId id="279" r:id="rId30"/>
    <p:sldId id="280" r:id="rId31"/>
    <p:sldId id="283" r:id="rId32"/>
    <p:sldId id="284" r:id="rId33"/>
    <p:sldId id="285" r:id="rId34"/>
    <p:sldId id="286" r:id="rId35"/>
    <p:sldId id="287" r:id="rId36"/>
    <p:sldId id="288" r:id="rId37"/>
    <p:sldId id="289" r:id="rId38"/>
    <p:sldId id="290" r:id="rId39"/>
    <p:sldId id="291" r:id="rId40"/>
    <p:sldId id="292" r:id="rId41"/>
    <p:sldId id="310" r:id="rId42"/>
    <p:sldId id="317" r:id="rId43"/>
    <p:sldId id="318"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4" d="100"/>
          <a:sy n="64" d="100"/>
        </p:scale>
        <p:origin x="-114" y="-3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C38B1-0845-4D5F-8CE9-2D6247A64363}" type="datetimeFigureOut">
              <a:rPr lang="en-IN" smtClean="0"/>
              <a:pPr/>
              <a:t>14/06/2017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8F931-2C6F-4E05-B01F-5E439FC33885}" type="slidenum">
              <a:rPr lang="en-IN" smtClean="0"/>
              <a:pPr/>
              <a:t>‹#›</a:t>
            </a:fld>
            <a:endParaRPr lang="en-IN"/>
          </a:p>
        </p:txBody>
      </p:sp>
    </p:spTree>
    <p:extLst>
      <p:ext uri="{BB962C8B-B14F-4D97-AF65-F5344CB8AC3E}">
        <p14:creationId xmlns:p14="http://schemas.microsoft.com/office/powerpoint/2010/main" xmlns="" val="75063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ownload.videohelp.com/vitualis/med/mm_neck.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cartilage has two alae/wing which meet anteriorly, they form a depression called the THYROID NOTCH before meeting at the protruberance of the Adam’s apple or laryngeal prominence. </a:t>
            </a:r>
            <a:br>
              <a:rPr lang="en-US" altLang="en-US" smtClean="0"/>
            </a:br>
            <a:r>
              <a:rPr lang="en-US" altLang="en-US" smtClean="0"/>
              <a:t>Posteriorly, each wing has a </a:t>
            </a:r>
            <a:r>
              <a:rPr lang="en-US" altLang="en-US" u="sng" smtClean="0"/>
              <a:t>superior cornu </a:t>
            </a:r>
            <a:r>
              <a:rPr lang="en-US" altLang="en-US" smtClean="0"/>
              <a:t>(extending upward  about 2 cm) and </a:t>
            </a:r>
            <a:r>
              <a:rPr lang="en-US" altLang="en-US" u="sng" smtClean="0"/>
              <a:t>inferior cornu </a:t>
            </a:r>
            <a:r>
              <a:rPr lang="en-US" altLang="en-US" smtClean="0"/>
              <a:t>(articulates w/cricoid cartilage below; ONLY DIRECT ARTICULATION, all others being maintained by muscles or ligaments)</a:t>
            </a:r>
          </a:p>
          <a:p>
            <a:pPr eaLnBrk="1" hangingPunct="1">
              <a:spcBef>
                <a:spcPct val="0"/>
              </a:spcBef>
            </a:pPr>
            <a:r>
              <a:rPr lang="en-US" altLang="en-US" smtClean="0"/>
              <a:t>Ossifies at 20-30 years of age, begins in the inferior margin and progress cranially</a:t>
            </a:r>
          </a:p>
        </p:txBody>
      </p:sp>
      <p:sp>
        <p:nvSpPr>
          <p:cNvPr id="727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038B53-FB0F-4AFF-9D78-3D1A12719D7E}"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xmlns="" val="27528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Ossifies after the thyroid cartilage, first part to be calcified being the superior portion (w/c can be mistaken for a foreign body) Calcification progresses caudally.</a:t>
            </a:r>
          </a:p>
          <a:p>
            <a:pPr eaLnBrk="1" hangingPunct="1">
              <a:spcBef>
                <a:spcPct val="0"/>
              </a:spcBef>
            </a:pPr>
            <a:r>
              <a:rPr lang="en-US" altLang="en-US" smtClean="0"/>
              <a:t>Lamina – flat portion of the ring llocated posteriorly and extends upward to form the POSTERIOR border of the larynx</a:t>
            </a:r>
          </a:p>
          <a:p>
            <a:pPr eaLnBrk="1" hangingPunct="1">
              <a:spcBef>
                <a:spcPct val="0"/>
              </a:spcBef>
            </a:pPr>
            <a:r>
              <a:rPr lang="en-US" altLang="en-US" smtClean="0"/>
              <a:t>Only complete annular support of the laryngeal skeleton; preservation essential to maintain the enclosed airways.</a:t>
            </a:r>
          </a:p>
          <a:p>
            <a:pPr eaLnBrk="1" hangingPunct="1">
              <a:spcBef>
                <a:spcPct val="0"/>
              </a:spcBef>
            </a:pPr>
            <a:r>
              <a:rPr lang="en-US" altLang="en-US" smtClean="0"/>
              <a:t>Level: Adult: C6-C7   Children: C3-C4</a:t>
            </a:r>
          </a:p>
          <a:p>
            <a:pPr eaLnBrk="1" hangingPunct="1">
              <a:spcBef>
                <a:spcPct val="0"/>
              </a:spcBef>
            </a:pPr>
            <a:r>
              <a:rPr lang="en-US" altLang="en-US" smtClean="0"/>
              <a:t>Posterolaterally, cricoid articulates w/ Inferior cornu of the thyroid cartilage, which forms true synovial joints (permit a ROCKING action of the cricoid cartilage on the thyroid cartilage and a slight anteroposterior SLIDING motion (cricoid cart. Supports the 2 arytenoid cartilages on posterosuperior aspect)</a:t>
            </a:r>
          </a:p>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96EE39-E9B2-4561-86DA-F2DC385A57FE}"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xmlns="" val="47275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Attached to the INSIDE of the thyroid cart. Anteriorly and projects upward and backward above the laryngeal opening.</a:t>
            </a:r>
          </a:p>
          <a:p>
            <a:pPr eaLnBrk="1" hangingPunct="1">
              <a:spcBef>
                <a:spcPct val="0"/>
              </a:spcBef>
            </a:pPr>
            <a:r>
              <a:rPr lang="en-US" altLang="en-US" smtClean="0"/>
              <a:t>Petiole – small narrow portion of the glottis that is attached to the thyroid cart.</a:t>
            </a:r>
          </a:p>
          <a:p>
            <a:pPr eaLnBrk="1" hangingPunct="1">
              <a:spcBef>
                <a:spcPct val="0"/>
              </a:spcBef>
            </a:pPr>
            <a:r>
              <a:rPr lang="en-US" altLang="en-US" smtClean="0"/>
              <a:t>The epiglottis is attached to the hyoid bone by the hyoepiglottic ligament.</a:t>
            </a:r>
          </a:p>
          <a:p>
            <a:pPr eaLnBrk="1" hangingPunct="1">
              <a:spcBef>
                <a:spcPct val="0"/>
              </a:spcBef>
            </a:pPr>
            <a:r>
              <a:rPr lang="en-US" altLang="en-US" smtClean="0"/>
              <a:t>	To the posterior part of the tongue by the median glossoepiglottic fold.</a:t>
            </a:r>
          </a:p>
          <a:p>
            <a:pPr eaLnBrk="1" hangingPunct="1">
              <a:spcBef>
                <a:spcPct val="0"/>
              </a:spcBef>
            </a:pPr>
            <a:r>
              <a:rPr lang="en-US" altLang="en-US" smtClean="0"/>
              <a:t>	To the sides of the pharynx by the lateral glossoepiglottic folds.</a:t>
            </a:r>
          </a:p>
          <a:p>
            <a:pPr eaLnBrk="1" hangingPunct="1">
              <a:spcBef>
                <a:spcPct val="0"/>
              </a:spcBef>
            </a:pPr>
            <a:r>
              <a:rPr lang="en-US" altLang="en-US" smtClean="0"/>
              <a:t>	To the thyroid cartilage by the thyroepiglottic ligament.</a:t>
            </a:r>
          </a:p>
          <a:p>
            <a:pPr eaLnBrk="1" hangingPunct="1">
              <a:spcBef>
                <a:spcPct val="0"/>
              </a:spcBef>
            </a:pPr>
            <a:r>
              <a:rPr lang="en-US" altLang="en-US" smtClean="0"/>
              <a:t>The mucous membrane covering the epiglottis is reflected to the posterior part of the tongue as one medial and two lateral </a:t>
            </a:r>
            <a:r>
              <a:rPr lang="en-US" altLang="en-US" b="1" smtClean="0"/>
              <a:t>glossoepiglottic folds</a:t>
            </a:r>
            <a:r>
              <a:rPr lang="en-US" altLang="en-US" smtClean="0"/>
              <a:t>. Between these folds are depressions called </a:t>
            </a:r>
            <a:r>
              <a:rPr lang="en-US" altLang="en-US" b="1" smtClean="0"/>
              <a:t>epiglottic valleculae</a:t>
            </a:r>
            <a:r>
              <a:rPr lang="en-US" altLang="en-US" smtClean="0"/>
              <a:t>.</a:t>
            </a:r>
          </a:p>
        </p:txBody>
      </p:sp>
      <p:sp>
        <p:nvSpPr>
          <p:cNvPr id="747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B2268E-8996-45C2-BD65-6F907D25AC9C}"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xmlns="" val="212988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Calcify at the 3</a:t>
            </a:r>
            <a:r>
              <a:rPr lang="en-US" altLang="en-US" baseline="30000" smtClean="0"/>
              <a:t>rd</a:t>
            </a:r>
            <a:r>
              <a:rPr lang="en-US" altLang="en-US" smtClean="0"/>
              <a:t> decade (Hyoid – ossifies fr. 6 centers shortly after brith, complete by 2 years of age)</a:t>
            </a:r>
          </a:p>
          <a:p>
            <a:pPr eaLnBrk="1" hangingPunct="1">
              <a:spcBef>
                <a:spcPct val="0"/>
              </a:spcBef>
            </a:pPr>
            <a:r>
              <a:rPr lang="en-US" altLang="en-US" smtClean="0"/>
              <a:t>Arytenoids rest on the upper edge of the cricoid lamina at the posterior border of the larynx</a:t>
            </a:r>
          </a:p>
        </p:txBody>
      </p:sp>
      <p:sp>
        <p:nvSpPr>
          <p:cNvPr id="757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7724BB-BB89-4E9C-A508-55050728A152}"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xmlns="" val="384487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Mobile end of VC – posterior</a:t>
            </a:r>
          </a:p>
          <a:p>
            <a:pPr eaLnBrk="1" hangingPunct="1">
              <a:spcBef>
                <a:spcPct val="0"/>
              </a:spcBef>
            </a:pPr>
            <a:r>
              <a:rPr lang="en-US" altLang="en-US" smtClean="0"/>
              <a:t>Lateral promincence of each arytenoid cart. Is known as Muscular process, becoz of insertion site of numerous muscles </a:t>
            </a:r>
          </a:p>
          <a:p>
            <a:pPr eaLnBrk="1" hangingPunct="1">
              <a:spcBef>
                <a:spcPct val="0"/>
              </a:spcBef>
            </a:pPr>
            <a:r>
              <a:rPr lang="en-US" altLang="en-US" smtClean="0"/>
              <a:t>Articulation of arytenoids with cricoid cart. Is at the CRICOARYTENOID JOINT, w/c permits a WIDE range of motion in 3 directions</a:t>
            </a:r>
          </a:p>
        </p:txBody>
      </p:sp>
      <p:sp>
        <p:nvSpPr>
          <p:cNvPr id="768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164532-2781-477E-B172-672943A2BB7E}"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xmlns="" val="5077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Cricothyroid Joint - Synovial joint with a capsular ligament bet. Inferior cornu of the thyroid cartilage and the facet on the cricoid cartilage at the junction of the arch and lamina.</a:t>
            </a:r>
          </a:p>
          <a:p>
            <a:pPr eaLnBrk="1" hangingPunct="1">
              <a:spcBef>
                <a:spcPct val="0"/>
              </a:spcBef>
            </a:pPr>
            <a:r>
              <a:rPr lang="en-US" altLang="en-US" smtClean="0"/>
              <a:t>	Rotation – thru a transverse axis    Gliding – slightly</a:t>
            </a:r>
          </a:p>
          <a:p>
            <a:pPr eaLnBrk="1" hangingPunct="1">
              <a:spcBef>
                <a:spcPct val="0"/>
              </a:spcBef>
            </a:pPr>
            <a:r>
              <a:rPr lang="en-US" altLang="en-US" smtClean="0"/>
              <a:t>Cricoarytenoid Joint - Synovial joint with a capsular ligament bet. Base of the arytenoid cartilage and the facet on d upper border of the lamina of the cricoid cartilage</a:t>
            </a:r>
          </a:p>
          <a:p>
            <a:pPr eaLnBrk="1" hangingPunct="1">
              <a:spcBef>
                <a:spcPct val="0"/>
              </a:spcBef>
            </a:pPr>
            <a:r>
              <a:rPr lang="en-US" altLang="en-US" smtClean="0"/>
              <a:t>	Rotation – arytenoid rotates on a vertical axis, vocal process moves medially or laterally</a:t>
            </a:r>
          </a:p>
          <a:p>
            <a:pPr eaLnBrk="1" hangingPunct="1">
              <a:spcBef>
                <a:spcPct val="0"/>
              </a:spcBef>
            </a:pPr>
            <a:r>
              <a:rPr lang="en-US" altLang="en-US" smtClean="0"/>
              <a:t>	Gliding – arytenoids move toward or away from each other. (strong posterior cricoarytenoid ligament prevents excessive movements of the arytenoids on the cricoid)</a:t>
            </a:r>
          </a:p>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C15DC3-2F38-4A4A-AB46-756B2E9EAA72}"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xmlns="" val="230146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Intrinsic muscles, all are paired except Interarytenoid m.</a:t>
            </a:r>
          </a:p>
          <a:p>
            <a:pPr eaLnBrk="1" hangingPunct="1">
              <a:spcBef>
                <a:spcPct val="0"/>
              </a:spcBef>
            </a:pPr>
            <a:r>
              <a:rPr lang="en-US" altLang="en-US" smtClean="0"/>
              <a:t>Larynx moves up during swallowing, down after.</a:t>
            </a:r>
          </a:p>
          <a:p>
            <a:pPr eaLnBrk="1" hangingPunct="1">
              <a:spcBef>
                <a:spcPct val="0"/>
              </a:spcBef>
            </a:pPr>
            <a:r>
              <a:rPr lang="en-US" altLang="en-US" smtClean="0"/>
              <a:t>The extrinsic muscles move the larynx</a:t>
            </a:r>
            <a:r>
              <a:rPr lang="en-US" altLang="en-US" b="1" smtClean="0"/>
              <a:t> as a whole</a:t>
            </a:r>
            <a:r>
              <a:rPr lang="en-US" altLang="en-US" smtClean="0"/>
              <a:t>. The </a:t>
            </a:r>
            <a:r>
              <a:rPr lang="en-US" altLang="en-US" smtClean="0">
                <a:hlinkClick r:id="rId3"/>
              </a:rPr>
              <a:t>infrahyoid muscles</a:t>
            </a:r>
            <a:r>
              <a:rPr lang="en-US" altLang="en-US" smtClean="0"/>
              <a:t> or straps (</a:t>
            </a:r>
            <a:r>
              <a:rPr lang="en-US" altLang="en-US" smtClean="0">
                <a:hlinkClick r:id="rId3"/>
              </a:rPr>
              <a:t>omohyoid</a:t>
            </a:r>
            <a:r>
              <a:rPr lang="en-US" altLang="en-US" smtClean="0"/>
              <a:t>, </a:t>
            </a:r>
            <a:r>
              <a:rPr lang="en-US" altLang="en-US" smtClean="0">
                <a:hlinkClick r:id="rId3"/>
              </a:rPr>
              <a:t>sternohyoid</a:t>
            </a:r>
            <a:r>
              <a:rPr lang="en-US" altLang="en-US" smtClean="0"/>
              <a:t>, and </a:t>
            </a:r>
            <a:r>
              <a:rPr lang="en-US" altLang="en-US" smtClean="0">
                <a:hlinkClick r:id="rId3"/>
              </a:rPr>
              <a:t>sternothyroid</a:t>
            </a:r>
            <a:r>
              <a:rPr lang="en-US" altLang="en-US" smtClean="0"/>
              <a:t>) are depressors of the hyoid bone and the larynx, whereas the </a:t>
            </a:r>
            <a:r>
              <a:rPr lang="en-US" altLang="en-US" smtClean="0">
                <a:hlinkClick r:id="rId3"/>
              </a:rPr>
              <a:t>suprahyoid muscles</a:t>
            </a:r>
            <a:r>
              <a:rPr lang="en-US" altLang="en-US" smtClean="0"/>
              <a:t> (</a:t>
            </a:r>
            <a:r>
              <a:rPr lang="en-US" altLang="en-US" smtClean="0">
                <a:hlinkClick r:id="rId3"/>
              </a:rPr>
              <a:t>stylohyoid</a:t>
            </a:r>
            <a:r>
              <a:rPr lang="en-US" altLang="en-US" smtClean="0"/>
              <a:t>, </a:t>
            </a:r>
            <a:r>
              <a:rPr lang="en-US" altLang="en-US" smtClean="0">
                <a:hlinkClick r:id="rId3"/>
              </a:rPr>
              <a:t>digastric</a:t>
            </a:r>
            <a:r>
              <a:rPr lang="en-US" altLang="en-US" smtClean="0"/>
              <a:t>, </a:t>
            </a:r>
            <a:r>
              <a:rPr lang="en-US" altLang="en-US" smtClean="0">
                <a:hlinkClick r:id="rId3"/>
              </a:rPr>
              <a:t>mylohyoid</a:t>
            </a:r>
            <a:r>
              <a:rPr lang="en-US" altLang="en-US" smtClean="0"/>
              <a:t> and </a:t>
            </a:r>
            <a:r>
              <a:rPr lang="en-US" altLang="en-US" smtClean="0">
                <a:hlinkClick r:id="rId3"/>
              </a:rPr>
              <a:t>geniohyoid</a:t>
            </a:r>
            <a:r>
              <a:rPr lang="en-US" altLang="en-US" smtClean="0"/>
              <a:t>) and the stylopharyngeus are elevator of the hyoid bone and larynx.</a:t>
            </a:r>
          </a:p>
        </p:txBody>
      </p:sp>
      <p:sp>
        <p:nvSpPr>
          <p:cNvPr id="901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BC927D-7895-4A05-A1DE-E7E33F238362}"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xmlns="" val="1419778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09600" y="1981200"/>
            <a:ext cx="53848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Online Image Placeholder 3"/>
          <p:cNvSpPr>
            <a:spLocks noGrp="1"/>
          </p:cNvSpPr>
          <p:nvPr>
            <p:ph type="clipArt" sz="half" idx="2"/>
          </p:nvPr>
        </p:nvSpPr>
        <p:spPr>
          <a:xfrm>
            <a:off x="6197600" y="1981200"/>
            <a:ext cx="5384800" cy="3886200"/>
          </a:xfrm>
        </p:spPr>
        <p:txBody>
          <a:bodyPr/>
          <a:lstStyle/>
          <a:p>
            <a:endParaRPr lang="en-IN"/>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60150373-5604-442D-8B6E-42E05F52AAC2}" type="slidenum">
              <a:rPr lang="en-US"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xmlns="" val="308449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09600" y="1981200"/>
            <a:ext cx="10972800" cy="1866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09600" y="4000500"/>
            <a:ext cx="10972800" cy="18669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61FAE214-C377-4228-B5CB-EE5C78679743}" type="slidenum">
              <a:rPr lang="en-US"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xmlns="" val="42876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14/06/2017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14/06/2017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Larynx anatomy and physiology of phonation</a:t>
            </a:r>
            <a:endParaRPr lang="en-IN" dirty="0"/>
          </a:p>
        </p:txBody>
      </p:sp>
      <p:sp>
        <p:nvSpPr>
          <p:cNvPr id="3" name="Subtitle 2"/>
          <p:cNvSpPr>
            <a:spLocks noGrp="1"/>
          </p:cNvSpPr>
          <p:nvPr>
            <p:ph type="subTitle" idx="1"/>
          </p:nvPr>
        </p:nvSpPr>
        <p:spPr>
          <a:xfrm>
            <a:off x="7119256" y="4480560"/>
            <a:ext cx="3321731" cy="777239"/>
          </a:xfrm>
        </p:spPr>
        <p:txBody>
          <a:bodyPr/>
          <a:lstStyle/>
          <a:p>
            <a:endParaRPr lang="en-IN" dirty="0">
              <a:solidFill>
                <a:schemeClr val="tx1"/>
              </a:solidFill>
            </a:endParaRPr>
          </a:p>
        </p:txBody>
      </p:sp>
    </p:spTree>
    <p:extLst>
      <p:ext uri="{BB962C8B-B14F-4D97-AF65-F5344CB8AC3E}">
        <p14:creationId xmlns:p14="http://schemas.microsoft.com/office/powerpoint/2010/main" xmlns="" val="4125956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166938" y="357188"/>
            <a:ext cx="8229600" cy="1143000"/>
          </a:xfrm>
        </p:spPr>
        <p:txBody>
          <a:bodyPr/>
          <a:lstStyle/>
          <a:p>
            <a:pPr eaLnBrk="1" hangingPunct="1"/>
            <a:r>
              <a:rPr lang="en-US" altLang="en-US" smtClean="0"/>
              <a:t>Arytenoid Cartilage</a:t>
            </a:r>
          </a:p>
        </p:txBody>
      </p:sp>
      <p:sp>
        <p:nvSpPr>
          <p:cNvPr id="12291" name="Content Placeholder 4"/>
          <p:cNvSpPr>
            <a:spLocks noGrp="1"/>
          </p:cNvSpPr>
          <p:nvPr>
            <p:ph sz="half" idx="4294967295"/>
          </p:nvPr>
        </p:nvSpPr>
        <p:spPr>
          <a:xfrm>
            <a:off x="1809750" y="1571626"/>
            <a:ext cx="7924800" cy="4022725"/>
          </a:xfrm>
        </p:spPr>
        <p:txBody>
          <a:bodyPr/>
          <a:lstStyle/>
          <a:p>
            <a:pPr eaLnBrk="1" hangingPunct="1"/>
            <a:r>
              <a:rPr lang="en-US" altLang="en-US" smtClean="0"/>
              <a:t>Paired.</a:t>
            </a:r>
          </a:p>
          <a:p>
            <a:pPr eaLnBrk="1" hangingPunct="1"/>
            <a:r>
              <a:rPr lang="en-US" altLang="en-US" smtClean="0"/>
              <a:t>Smaller in size</a:t>
            </a:r>
          </a:p>
          <a:p>
            <a:pPr eaLnBrk="1" hangingPunct="1"/>
            <a:r>
              <a:rPr lang="en-US" altLang="en-US" smtClean="0"/>
              <a:t>Responsible for opening and closing of the larynx</a:t>
            </a:r>
          </a:p>
        </p:txBody>
      </p:sp>
      <p:pic>
        <p:nvPicPr>
          <p:cNvPr id="12292" name="Picture 5" descr="intrinsic muscle action3.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309813" y="3357564"/>
            <a:ext cx="2659062" cy="282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6" descr="intrinsic muscle action4.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953125" y="3357564"/>
            <a:ext cx="2776538" cy="293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47343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6" descr="Arytenoid.gif"/>
          <p:cNvPicPr>
            <a:picLocks noGrp="1" noChangeAspect="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a:xfrm>
            <a:off x="5510214" y="1857376"/>
            <a:ext cx="5157787" cy="4238625"/>
          </a:xfrm>
        </p:spPr>
      </p:pic>
      <p:sp>
        <p:nvSpPr>
          <p:cNvPr id="13315" name="Title 3"/>
          <p:cNvSpPr>
            <a:spLocks noGrp="1"/>
          </p:cNvSpPr>
          <p:nvPr>
            <p:ph type="title"/>
          </p:nvPr>
        </p:nvSpPr>
        <p:spPr>
          <a:xfrm>
            <a:off x="2881313" y="357189"/>
            <a:ext cx="5543550" cy="795337"/>
          </a:xfrm>
        </p:spPr>
        <p:txBody>
          <a:bodyPr/>
          <a:lstStyle/>
          <a:p>
            <a:pPr eaLnBrk="1" hangingPunct="1"/>
            <a:r>
              <a:rPr lang="en-US" altLang="en-US" smtClean="0"/>
              <a:t>Arytenoid Cartilage</a:t>
            </a:r>
          </a:p>
        </p:txBody>
      </p:sp>
      <p:sp>
        <p:nvSpPr>
          <p:cNvPr id="13316" name="Content Placeholder 4"/>
          <p:cNvSpPr>
            <a:spLocks noGrp="1"/>
          </p:cNvSpPr>
          <p:nvPr>
            <p:ph sz="half" idx="4294967295"/>
          </p:nvPr>
        </p:nvSpPr>
        <p:spPr>
          <a:xfrm>
            <a:off x="1524000" y="1214438"/>
            <a:ext cx="4071938" cy="5643562"/>
          </a:xfrm>
        </p:spPr>
        <p:txBody>
          <a:bodyPr/>
          <a:lstStyle/>
          <a:p>
            <a:r>
              <a:rPr lang="en-US" altLang="en-US" smtClean="0"/>
              <a:t>Shape: pyramidal</a:t>
            </a:r>
          </a:p>
          <a:p>
            <a:r>
              <a:rPr lang="en-US" altLang="en-US" b="1" i="1" smtClean="0">
                <a:solidFill>
                  <a:srgbClr val="FF0000"/>
                </a:solidFill>
              </a:rPr>
              <a:t>Base</a:t>
            </a:r>
            <a:r>
              <a:rPr lang="en-US" altLang="en-US" b="1" smtClean="0">
                <a:solidFill>
                  <a:srgbClr val="FF0000"/>
                </a:solidFill>
              </a:rPr>
              <a:t>-</a:t>
            </a:r>
            <a:r>
              <a:rPr lang="en-US" altLang="en-US" smtClean="0"/>
              <a:t>--articulate with cricoids cartilage.</a:t>
            </a:r>
          </a:p>
          <a:p>
            <a:r>
              <a:rPr lang="en-US" altLang="en-US" b="1" i="1" smtClean="0">
                <a:solidFill>
                  <a:srgbClr val="FF0000"/>
                </a:solidFill>
              </a:rPr>
              <a:t>Muscular process</a:t>
            </a:r>
            <a:r>
              <a:rPr lang="en-US" altLang="en-US" b="1" smtClean="0">
                <a:solidFill>
                  <a:srgbClr val="FF0000"/>
                </a:solidFill>
              </a:rPr>
              <a:t>-</a:t>
            </a:r>
            <a:r>
              <a:rPr lang="en-US" altLang="en-US" smtClean="0"/>
              <a:t>--laterally giving attachment to intrinsic muscle.</a:t>
            </a:r>
          </a:p>
          <a:p>
            <a:r>
              <a:rPr lang="en-US" altLang="en-US" b="1" i="1" smtClean="0">
                <a:solidFill>
                  <a:srgbClr val="FF0000"/>
                </a:solidFill>
              </a:rPr>
              <a:t>Vocal process</a:t>
            </a:r>
            <a:r>
              <a:rPr lang="en-US" altLang="en-US" b="1" smtClean="0">
                <a:solidFill>
                  <a:srgbClr val="FF0000"/>
                </a:solidFill>
              </a:rPr>
              <a:t>-</a:t>
            </a:r>
            <a:r>
              <a:rPr lang="en-US" altLang="en-US" smtClean="0"/>
              <a:t>-- anteriorly, giving attachment to vocal cord.</a:t>
            </a:r>
          </a:p>
          <a:p>
            <a:r>
              <a:rPr lang="en-US" altLang="en-US" b="1" i="1" smtClean="0">
                <a:solidFill>
                  <a:srgbClr val="FF0000"/>
                </a:solidFill>
              </a:rPr>
              <a:t>Apex</a:t>
            </a:r>
            <a:r>
              <a:rPr lang="en-US" altLang="en-US" smtClean="0">
                <a:solidFill>
                  <a:srgbClr val="FF0000"/>
                </a:solidFill>
              </a:rPr>
              <a:t>-</a:t>
            </a:r>
            <a:r>
              <a:rPr lang="en-US" altLang="en-US" smtClean="0"/>
              <a:t>--support the corniculate cartilage.</a:t>
            </a:r>
          </a:p>
          <a:p>
            <a:pPr eaLnBrk="1" hangingPunct="1"/>
            <a:endParaRPr lang="en-US" altLang="en-US" smtClean="0"/>
          </a:p>
        </p:txBody>
      </p:sp>
      <p:pic>
        <p:nvPicPr>
          <p:cNvPr id="5" name="Content Placeholder 6" descr="Arytenoid.gif"/>
          <p:cNvPicPr>
            <a:picLocks noGrp="1" noChangeAspect="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a:xfrm>
            <a:off x="6141584" y="1795464"/>
            <a:ext cx="5157787" cy="4238625"/>
          </a:xfrm>
          <a:prstGeom prst="rect">
            <a:avLst/>
          </a:prstGeom>
        </p:spPr>
      </p:pic>
    </p:spTree>
    <p:extLst>
      <p:ext uri="{BB962C8B-B14F-4D97-AF65-F5344CB8AC3E}">
        <p14:creationId xmlns:p14="http://schemas.microsoft.com/office/powerpoint/2010/main" xmlns="" val="313184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pPr eaLnBrk="1" hangingPunct="1"/>
            <a:r>
              <a:rPr lang="en-US" altLang="en-US" smtClean="0"/>
              <a:t>Corniculate Cartilages</a:t>
            </a:r>
          </a:p>
        </p:txBody>
      </p:sp>
      <p:sp>
        <p:nvSpPr>
          <p:cNvPr id="14339" name="Content Placeholder 5"/>
          <p:cNvSpPr>
            <a:spLocks noGrp="1"/>
          </p:cNvSpPr>
          <p:nvPr>
            <p:ph idx="4294967295"/>
          </p:nvPr>
        </p:nvSpPr>
        <p:spPr/>
        <p:txBody>
          <a:bodyPr/>
          <a:lstStyle/>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a:p>
          <a:p>
            <a:pPr eaLnBrk="1" hangingPunct="1"/>
            <a:r>
              <a:rPr lang="en-US" altLang="en-US" dirty="0" err="1" smtClean="0"/>
              <a:t>Fibroelastic</a:t>
            </a:r>
            <a:endParaRPr lang="en-US" altLang="en-US" dirty="0" smtClean="0"/>
          </a:p>
          <a:p>
            <a:pPr eaLnBrk="1" hangingPunct="1"/>
            <a:r>
              <a:rPr lang="en-US" altLang="en-US" dirty="0" smtClean="0"/>
              <a:t>Small cartilages that lie over the arytenoids.</a:t>
            </a:r>
          </a:p>
        </p:txBody>
      </p:sp>
      <p:pic>
        <p:nvPicPr>
          <p:cNvPr id="14340" name="Picture 7" descr="arytenoids2.JPG"/>
          <p:cNvPicPr>
            <a:picLocks noChangeAspect="1"/>
          </p:cNvPicPr>
          <p:nvPr/>
        </p:nvPicPr>
        <p:blipFill>
          <a:blip r:embed="rId2">
            <a:extLst>
              <a:ext uri="{28A0092B-C50C-407E-A947-70E740481C1C}">
                <a14:useLocalDpi xmlns:a14="http://schemas.microsoft.com/office/drawing/2010/main" xmlns="" val="0"/>
              </a:ext>
            </a:extLst>
          </a:blip>
          <a:srcRect l="32724" r="33667" b="11765"/>
          <a:stretch>
            <a:fillRect/>
          </a:stretch>
        </p:blipFill>
        <p:spPr bwMode="auto">
          <a:xfrm>
            <a:off x="7946028" y="1894524"/>
            <a:ext cx="2714625"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8169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981200" y="704850"/>
            <a:ext cx="8229600" cy="1143000"/>
          </a:xfrm>
        </p:spPr>
        <p:txBody>
          <a:bodyPr/>
          <a:lstStyle/>
          <a:p>
            <a:pPr eaLnBrk="1" hangingPunct="1"/>
            <a:r>
              <a:rPr lang="en-US" altLang="en-US" smtClean="0"/>
              <a:t>Cuneiform Cartilages</a:t>
            </a:r>
          </a:p>
        </p:txBody>
      </p:sp>
      <p:sp>
        <p:nvSpPr>
          <p:cNvPr id="15363" name="Content Placeholder 4"/>
          <p:cNvSpPr>
            <a:spLocks noGrp="1"/>
          </p:cNvSpPr>
          <p:nvPr>
            <p:ph sz="half" idx="4294967295"/>
          </p:nvPr>
        </p:nvSpPr>
        <p:spPr>
          <a:xfrm>
            <a:off x="1981200" y="1920875"/>
            <a:ext cx="4038600" cy="4433888"/>
          </a:xfrm>
        </p:spPr>
        <p:txBody>
          <a:bodyPr/>
          <a:lstStyle/>
          <a:p>
            <a:pPr eaLnBrk="1" hangingPunct="1"/>
            <a:r>
              <a:rPr lang="en-US" altLang="en-US" smtClean="0"/>
              <a:t>Fibroelastic cartilages</a:t>
            </a:r>
          </a:p>
          <a:p>
            <a:pPr eaLnBrk="1" hangingPunct="1">
              <a:buFont typeface="Wingdings 2" panose="05020102010507070707" pitchFamily="18" charset="2"/>
              <a:buNone/>
            </a:pPr>
            <a:endParaRPr lang="en-US" altLang="en-US" smtClean="0"/>
          </a:p>
          <a:p>
            <a:pPr eaLnBrk="1" hangingPunct="1"/>
            <a:r>
              <a:rPr lang="en-US" altLang="en-US" smtClean="0"/>
              <a:t>Elongated pieces of small yellow elastic cartilage in the aryepiglottic folds</a:t>
            </a:r>
          </a:p>
        </p:txBody>
      </p:sp>
      <p:pic>
        <p:nvPicPr>
          <p:cNvPr id="15364" name="Content Placeholder 6" descr="image956.gif"/>
          <p:cNvPicPr>
            <a:picLocks noGrp="1" noChangeAspect="1"/>
          </p:cNvPicPr>
          <p:nvPr>
            <p:ph sz="half" idx="4294967295"/>
          </p:nvPr>
        </p:nvPicPr>
        <p:blipFill>
          <a:blip r:embed="rId2">
            <a:extLst>
              <a:ext uri="{28A0092B-C50C-407E-A947-70E740481C1C}">
                <a14:useLocalDpi xmlns:a14="http://schemas.microsoft.com/office/drawing/2010/main" xmlns="" val="0"/>
              </a:ext>
            </a:extLst>
          </a:blip>
          <a:srcRect/>
          <a:stretch>
            <a:fillRect/>
          </a:stretch>
        </p:blipFill>
        <p:spPr>
          <a:xfrm>
            <a:off x="5667376" y="2000250"/>
            <a:ext cx="4568825" cy="3589338"/>
          </a:xfrm>
          <a:solidFill>
            <a:schemeClr val="bg1">
              <a:alpha val="0"/>
            </a:schemeClr>
          </a:solidFill>
        </p:spPr>
      </p:pic>
      <p:sp>
        <p:nvSpPr>
          <p:cNvPr id="5" name="Rounded Rectangle 4"/>
          <p:cNvSpPr/>
          <p:nvPr/>
        </p:nvSpPr>
        <p:spPr>
          <a:xfrm>
            <a:off x="8596314" y="4214813"/>
            <a:ext cx="2071687" cy="50006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1400" b="1" dirty="0">
                <a:solidFill>
                  <a:schemeClr val="tx1"/>
                </a:solidFill>
              </a:rPr>
              <a:t>Cuneiform Cartilage</a:t>
            </a:r>
            <a:endParaRPr lang="ar-IQ" sz="1400" b="1" dirty="0">
              <a:solidFill>
                <a:schemeClr val="tx1"/>
              </a:solidFill>
            </a:endParaRPr>
          </a:p>
        </p:txBody>
      </p:sp>
    </p:spTree>
    <p:extLst>
      <p:ext uri="{BB962C8B-B14F-4D97-AF65-F5344CB8AC3E}">
        <p14:creationId xmlns:p14="http://schemas.microsoft.com/office/powerpoint/2010/main" xmlns="" val="1596237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6940" y="288171"/>
            <a:ext cx="10364451" cy="1596177"/>
          </a:xfrm>
        </p:spPr>
        <p:txBody>
          <a:bodyPr/>
          <a:lstStyle/>
          <a:p>
            <a:pPr eaLnBrk="1" hangingPunct="1"/>
            <a:r>
              <a:rPr lang="en-US" altLang="en-US" dirty="0" smtClean="0"/>
              <a:t>Laryngeal Joints</a:t>
            </a:r>
          </a:p>
        </p:txBody>
      </p:sp>
      <p:sp>
        <p:nvSpPr>
          <p:cNvPr id="17411" name="Content Placeholder 2"/>
          <p:cNvSpPr>
            <a:spLocks noGrp="1"/>
          </p:cNvSpPr>
          <p:nvPr>
            <p:ph idx="4294967295"/>
          </p:nvPr>
        </p:nvSpPr>
        <p:spPr/>
        <p:txBody>
          <a:bodyPr>
            <a:normAutofit fontScale="70000" lnSpcReduction="20000"/>
          </a:bodyPr>
          <a:lstStyle/>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a:p>
          <a:p>
            <a:pPr eaLnBrk="1" hangingPunct="1"/>
            <a:endParaRPr lang="en-US" altLang="en-US" dirty="0" smtClean="0"/>
          </a:p>
          <a:p>
            <a:pPr eaLnBrk="1" hangingPunct="1"/>
            <a:r>
              <a:rPr lang="en-US" altLang="en-US" dirty="0" smtClean="0"/>
              <a:t>Cricothyroid Joint</a:t>
            </a:r>
          </a:p>
          <a:p>
            <a:pPr eaLnBrk="1" hangingPunct="1"/>
            <a:r>
              <a:rPr lang="en-US" altLang="en-US" dirty="0" err="1" smtClean="0"/>
              <a:t>Cricoarytenoid</a:t>
            </a:r>
            <a:r>
              <a:rPr lang="en-US" altLang="en-US" dirty="0" smtClean="0"/>
              <a:t> Joint</a:t>
            </a:r>
          </a:p>
          <a:p>
            <a:pPr lvl="1" eaLnBrk="1" hangingPunct="1"/>
            <a:r>
              <a:rPr lang="en-US" altLang="en-US" dirty="0" smtClean="0"/>
              <a:t>Both are synovial joints.</a:t>
            </a:r>
          </a:p>
          <a:p>
            <a:pPr lvl="1" eaLnBrk="1" hangingPunct="1"/>
            <a:r>
              <a:rPr lang="en-US" altLang="en-US" dirty="0" smtClean="0"/>
              <a:t>Both have two movements:</a:t>
            </a:r>
          </a:p>
          <a:p>
            <a:pPr lvl="1" eaLnBrk="1" hangingPunct="1">
              <a:buFont typeface="Wingdings" panose="05000000000000000000" pitchFamily="2" charset="2"/>
              <a:buChar char="Ø"/>
            </a:pPr>
            <a:r>
              <a:rPr lang="en-US" altLang="en-US" dirty="0" smtClean="0"/>
              <a:t>Rotation</a:t>
            </a:r>
          </a:p>
          <a:p>
            <a:pPr lvl="1" eaLnBrk="1" hangingPunct="1">
              <a:buFont typeface="Wingdings" panose="05000000000000000000" pitchFamily="2" charset="2"/>
              <a:buChar char="Ø"/>
            </a:pPr>
            <a:r>
              <a:rPr lang="en-US" altLang="en-US" dirty="0" smtClean="0"/>
              <a:t>Gliding</a:t>
            </a:r>
          </a:p>
          <a:p>
            <a:pPr lvl="1"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17412" name="Picture 5" descr="Picture1ggfd.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843430" y="1086260"/>
            <a:ext cx="3895725" cy="529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5840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Laryngeal Muscles</a:t>
            </a:r>
          </a:p>
        </p:txBody>
      </p:sp>
      <p:sp>
        <p:nvSpPr>
          <p:cNvPr id="6" name="Content Placeholder 2"/>
          <p:cNvSpPr txBox="1">
            <a:spLocks/>
          </p:cNvSpPr>
          <p:nvPr/>
        </p:nvSpPr>
        <p:spPr>
          <a:xfrm>
            <a:off x="1881188" y="1928814"/>
            <a:ext cx="8572500" cy="4649787"/>
          </a:xfrm>
          <a:prstGeom prst="rect">
            <a:avLst/>
          </a:prstGeom>
        </p:spPr>
        <p:txBody>
          <a:bodyPr/>
          <a:lstStyle/>
          <a:p>
            <a:pPr marL="274320" indent="-274320">
              <a:spcBef>
                <a:spcPct val="20000"/>
              </a:spcBef>
              <a:buClr>
                <a:schemeClr val="accent3"/>
              </a:buClr>
              <a:buSzPct val="95000"/>
              <a:defRPr/>
            </a:pPr>
            <a:r>
              <a:rPr lang="en-US" sz="2400" b="1" dirty="0">
                <a:solidFill>
                  <a:srgbClr val="FF0000"/>
                </a:solidFill>
                <a:latin typeface="Times New Roman" pitchFamily="18" charset="0"/>
                <a:cs typeface="Times New Roman" pitchFamily="18" charset="0"/>
              </a:rPr>
              <a:t>1- Extrinsic Muscles</a:t>
            </a:r>
          </a:p>
          <a:p>
            <a:pPr marL="731520" lvl="1" indent="-274320">
              <a:spcBef>
                <a:spcPct val="20000"/>
              </a:spcBef>
              <a:buClr>
                <a:schemeClr val="accent3"/>
              </a:buClr>
              <a:buSzPct val="95000"/>
              <a:buFont typeface="Wingdings 2"/>
              <a:buChar char=""/>
              <a:defRPr/>
            </a:pPr>
            <a:r>
              <a:rPr lang="en-US" sz="2400" dirty="0">
                <a:latin typeface="Times New Roman" pitchFamily="18" charset="0"/>
                <a:cs typeface="Times New Roman" pitchFamily="18" charset="0"/>
              </a:rPr>
              <a:t>Depressor group</a:t>
            </a:r>
          </a:p>
          <a:p>
            <a:pPr marL="731520" lvl="1" indent="-274320">
              <a:spcBef>
                <a:spcPct val="20000"/>
              </a:spcBef>
              <a:buClr>
                <a:schemeClr val="accent3"/>
              </a:buClr>
              <a:buSzPct val="95000"/>
              <a:buFont typeface="Wingdings 2"/>
              <a:buChar char=""/>
              <a:defRPr/>
            </a:pPr>
            <a:r>
              <a:rPr lang="en-US" sz="2400" dirty="0">
                <a:latin typeface="Times New Roman" pitchFamily="18" charset="0"/>
                <a:cs typeface="Times New Roman" pitchFamily="18" charset="0"/>
              </a:rPr>
              <a:t>Elevator group</a:t>
            </a:r>
          </a:p>
          <a:p>
            <a:pPr>
              <a:defRPr/>
            </a:pPr>
            <a:r>
              <a:rPr lang="en-US" sz="2400" b="1" dirty="0">
                <a:solidFill>
                  <a:srgbClr val="FF0000"/>
                </a:solidFill>
                <a:latin typeface="Times New Roman" pitchFamily="18" charset="0"/>
                <a:cs typeface="Times New Roman" pitchFamily="18" charset="0"/>
              </a:rPr>
              <a:t>2- Intrinsic muscles: </a:t>
            </a:r>
          </a:p>
          <a:p>
            <a:pPr>
              <a:defRPr/>
            </a:pPr>
            <a:r>
              <a:rPr lang="en-US" sz="2400" b="1" dirty="0">
                <a:latin typeface="Times New Roman" pitchFamily="18" charset="0"/>
                <a:cs typeface="Times New Roman" pitchFamily="18" charset="0"/>
              </a:rPr>
              <a:t>All are paired </a:t>
            </a:r>
            <a:r>
              <a:rPr lang="en-US" sz="2400" b="1" dirty="0">
                <a:solidFill>
                  <a:srgbClr val="FF0000"/>
                </a:solidFill>
                <a:latin typeface="Times New Roman" pitchFamily="18" charset="0"/>
                <a:cs typeface="Times New Roman" pitchFamily="18" charset="0"/>
              </a:rPr>
              <a:t>except</a:t>
            </a:r>
            <a:r>
              <a:rPr lang="en-US" sz="2400" b="1" dirty="0">
                <a:latin typeface="Times New Roman" pitchFamily="18" charset="0"/>
                <a:cs typeface="Times New Roman" pitchFamily="18" charset="0"/>
              </a:rPr>
              <a:t> Interarytenoid muscle</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 They open and close the glottis; and they are of three groups:</a:t>
            </a:r>
          </a:p>
          <a:p>
            <a:pPr>
              <a:defRPr/>
            </a:pPr>
            <a:r>
              <a:rPr lang="en-US" sz="2400" b="1" u="sng" dirty="0">
                <a:latin typeface="Times New Roman" pitchFamily="18" charset="0"/>
                <a:cs typeface="Times New Roman" pitchFamily="18" charset="0"/>
              </a:rPr>
              <a:t>Abductors:</a:t>
            </a:r>
            <a:r>
              <a:rPr lang="en-US" sz="2400" dirty="0">
                <a:latin typeface="Times New Roman" pitchFamily="18" charset="0"/>
                <a:cs typeface="Times New Roman" pitchFamily="18" charset="0"/>
              </a:rPr>
              <a:t> posterior cricoarytenoid muscle. It opens the glottis and it is the most important muscle of the body. </a:t>
            </a:r>
          </a:p>
          <a:p>
            <a:pPr>
              <a:defRPr/>
            </a:pPr>
            <a:r>
              <a:rPr lang="en-US" sz="2400" b="1" u="sng" dirty="0">
                <a:latin typeface="Times New Roman" pitchFamily="18" charset="0"/>
                <a:cs typeface="Times New Roman" pitchFamily="18" charset="0"/>
              </a:rPr>
              <a:t>Adductors</a:t>
            </a:r>
            <a:r>
              <a:rPr lang="en-US" sz="2400" dirty="0">
                <a:latin typeface="Times New Roman" pitchFamily="18" charset="0"/>
                <a:cs typeface="Times New Roman" pitchFamily="18" charset="0"/>
              </a:rPr>
              <a:t>: Lateral cricoarytenoid, interarytenoid, thyroarytenoid (external part)</a:t>
            </a:r>
          </a:p>
          <a:p>
            <a:pPr>
              <a:defRPr/>
            </a:pPr>
            <a:r>
              <a:rPr lang="en-US" sz="2400" b="1" u="sng" dirty="0">
                <a:latin typeface="Times New Roman" pitchFamily="18" charset="0"/>
                <a:cs typeface="Times New Roman" pitchFamily="18" charset="0"/>
              </a:rPr>
              <a:t>Tensors:</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cricothyroid and </a:t>
            </a:r>
            <a:r>
              <a:rPr lang="en-US" sz="2400" dirty="0" err="1">
                <a:latin typeface="Times New Roman" pitchFamily="18" charset="0"/>
                <a:cs typeface="Times New Roman" pitchFamily="18" charset="0"/>
              </a:rPr>
              <a:t>vocalis</a:t>
            </a:r>
            <a:r>
              <a:rPr lang="en-US" sz="2400" dirty="0">
                <a:latin typeface="Times New Roman" pitchFamily="18" charset="0"/>
                <a:cs typeface="Times New Roman" pitchFamily="18" charset="0"/>
              </a:rPr>
              <a:t> (internal part of thyroarytenoid </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731520" lvl="1" indent="-274320">
              <a:spcBef>
                <a:spcPct val="20000"/>
              </a:spcBef>
              <a:buClr>
                <a:schemeClr val="accent3"/>
              </a:buClr>
              <a:buSzPct val="95000"/>
              <a:buFont typeface="Wingdings 2"/>
              <a:buChar char=""/>
              <a:defRPr/>
            </a:pPr>
            <a:endParaRPr lang="en-US" sz="2400" dirty="0">
              <a:latin typeface="Times New Roman" pitchFamily="18" charset="0"/>
              <a:cs typeface="Times New Roman" pitchFamily="18" charset="0"/>
            </a:endParaRPr>
          </a:p>
        </p:txBody>
      </p:sp>
      <p:pic>
        <p:nvPicPr>
          <p:cNvPr id="10" name="Picture 9" descr="8176352342666706.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524251" y="357189"/>
            <a:ext cx="5205413" cy="414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intrinsic muscle action4.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452814" y="571500"/>
            <a:ext cx="5500687" cy="581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intrinsic muscle action3.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167188" y="857250"/>
            <a:ext cx="3975100" cy="422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intrinsic muscle action5.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4381500" y="928688"/>
            <a:ext cx="3746500" cy="43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intrinsic muscle action2.pn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452814" y="928689"/>
            <a:ext cx="5095875" cy="489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intrinsic muscle action3.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452814" y="785813"/>
            <a:ext cx="5127625" cy="545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7974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4" fill="hold" nodeType="clickEffect">
                                  <p:stCondLst>
                                    <p:cond delay="0"/>
                                  </p:stCondLst>
                                  <p:childTnLst>
                                    <p:anim calcmode="lin" valueType="num">
                                      <p:cBhvr additive="base">
                                        <p:cTn id="52" dur="500"/>
                                        <p:tgtEl>
                                          <p:spTgt spid="13"/>
                                        </p:tgtEl>
                                        <p:attrNameLst>
                                          <p:attrName>ppt_x</p:attrName>
                                        </p:attrNameLst>
                                      </p:cBhvr>
                                      <p:tavLst>
                                        <p:tav tm="0">
                                          <p:val>
                                            <p:strVal val="ppt_x"/>
                                          </p:val>
                                        </p:tav>
                                        <p:tav tm="100000">
                                          <p:val>
                                            <p:strVal val="ppt_x"/>
                                          </p:val>
                                        </p:tav>
                                      </p:tavLst>
                                    </p:anim>
                                    <p:anim calcmode="lin" valueType="num">
                                      <p:cBhvr additive="base">
                                        <p:cTn id="53" dur="500"/>
                                        <p:tgtEl>
                                          <p:spTgt spid="13"/>
                                        </p:tgtEl>
                                        <p:attrNameLst>
                                          <p:attrName>ppt_y</p:attrName>
                                        </p:attrNameLst>
                                      </p:cBhvr>
                                      <p:tavLst>
                                        <p:tav tm="0">
                                          <p:val>
                                            <p:strVal val="ppt_y"/>
                                          </p:val>
                                        </p:tav>
                                        <p:tav tm="100000">
                                          <p:val>
                                            <p:strVal val="1+ppt_h/2"/>
                                          </p:val>
                                        </p:tav>
                                      </p:tavLst>
                                    </p:anim>
                                    <p:set>
                                      <p:cBhvr>
                                        <p:cTn id="54" dur="1" fill="hold">
                                          <p:stCondLst>
                                            <p:cond delay="499"/>
                                          </p:stCondLst>
                                        </p:cTn>
                                        <p:tgtEl>
                                          <p:spTgt spid="13"/>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12"/>
                                        </p:tgtEl>
                                        <p:attrNameLst>
                                          <p:attrName>ppt_x</p:attrName>
                                        </p:attrNameLst>
                                      </p:cBhvr>
                                      <p:tavLst>
                                        <p:tav tm="0">
                                          <p:val>
                                            <p:strVal val="ppt_x"/>
                                          </p:val>
                                        </p:tav>
                                        <p:tav tm="100000">
                                          <p:val>
                                            <p:strVal val="ppt_x"/>
                                          </p:val>
                                        </p:tav>
                                      </p:tavLst>
                                    </p:anim>
                                    <p:anim calcmode="lin" valueType="num">
                                      <p:cBhvr additive="base">
                                        <p:cTn id="57" dur="500"/>
                                        <p:tgtEl>
                                          <p:spTgt spid="12"/>
                                        </p:tgtEl>
                                        <p:attrNameLst>
                                          <p:attrName>ppt_y</p:attrName>
                                        </p:attrNameLst>
                                      </p:cBhvr>
                                      <p:tavLst>
                                        <p:tav tm="0">
                                          <p:val>
                                            <p:strVal val="ppt_y"/>
                                          </p:val>
                                        </p:tav>
                                        <p:tav tm="100000">
                                          <p:val>
                                            <p:strVal val="1+ppt_h/2"/>
                                          </p:val>
                                        </p:tav>
                                      </p:tavLst>
                                    </p:anim>
                                    <p:set>
                                      <p:cBhvr>
                                        <p:cTn id="58" dur="1" fill="hold">
                                          <p:stCondLst>
                                            <p:cond delay="499"/>
                                          </p:stCondLst>
                                        </p:cTn>
                                        <p:tgtEl>
                                          <p:spTgt spid="12"/>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14"/>
                                        </p:tgtEl>
                                        <p:attrNameLst>
                                          <p:attrName>ppt_x</p:attrName>
                                        </p:attrNameLst>
                                      </p:cBhvr>
                                      <p:tavLst>
                                        <p:tav tm="0">
                                          <p:val>
                                            <p:strVal val="ppt_x"/>
                                          </p:val>
                                        </p:tav>
                                        <p:tav tm="100000">
                                          <p:val>
                                            <p:strVal val="ppt_x"/>
                                          </p:val>
                                        </p:tav>
                                      </p:tavLst>
                                    </p:anim>
                                    <p:anim calcmode="lin" valueType="num">
                                      <p:cBhvr additive="base">
                                        <p:cTn id="69" dur="500"/>
                                        <p:tgtEl>
                                          <p:spTgt spid="14"/>
                                        </p:tgtEl>
                                        <p:attrNameLst>
                                          <p:attrName>ppt_y</p:attrName>
                                        </p:attrNameLst>
                                      </p:cBhvr>
                                      <p:tavLst>
                                        <p:tav tm="0">
                                          <p:val>
                                            <p:strVal val="ppt_y"/>
                                          </p:val>
                                        </p:tav>
                                        <p:tav tm="100000">
                                          <p:val>
                                            <p:strVal val="1+ppt_h/2"/>
                                          </p:val>
                                        </p:tav>
                                      </p:tavLst>
                                    </p:anim>
                                    <p:set>
                                      <p:cBhvr>
                                        <p:cTn id="7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8313" y="1000126"/>
            <a:ext cx="8648700" cy="482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12884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0800" y="1447800"/>
            <a:ext cx="3721100" cy="429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0" y="1447800"/>
            <a:ext cx="4038600" cy="427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7459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2024064" y="1428751"/>
            <a:ext cx="8186737" cy="2143125"/>
          </a:xfrm>
        </p:spPr>
        <p:txBody>
          <a:bodyPr>
            <a:normAutofit lnSpcReduction="10000"/>
          </a:bodyPr>
          <a:lstStyle/>
          <a:p>
            <a:r>
              <a:rPr lang="en-US" altLang="en-US" b="1" smtClean="0"/>
              <a:t>The glottis:</a:t>
            </a:r>
            <a:r>
              <a:rPr lang="en-US" altLang="en-US" smtClean="0"/>
              <a:t> composed of the vocal cords</a:t>
            </a:r>
          </a:p>
          <a:p>
            <a:r>
              <a:rPr lang="en-US" altLang="en-US" b="1" smtClean="0"/>
              <a:t>The subglottis: </a:t>
            </a:r>
            <a:r>
              <a:rPr lang="en-US" altLang="en-US" smtClean="0"/>
              <a:t>from the lower border of the glottis to the inferior border of the cricoid. </a:t>
            </a:r>
          </a:p>
          <a:p>
            <a:r>
              <a:rPr lang="en-US" altLang="en-US" b="1" smtClean="0"/>
              <a:t>The supraglottis</a:t>
            </a:r>
            <a:r>
              <a:rPr lang="en-US" altLang="en-US" smtClean="0"/>
              <a:t>: extend from the upper border of the glottis inferiorly to the hyoid bone superiorly.</a:t>
            </a:r>
          </a:p>
          <a:p>
            <a:endParaRPr lang="ar-IQ" altLang="en-US" smtClean="0">
              <a:ea typeface="Majalla UI"/>
            </a:endParaRPr>
          </a:p>
        </p:txBody>
      </p:sp>
      <p:sp>
        <p:nvSpPr>
          <p:cNvPr id="21507" name="Title 3"/>
          <p:cNvSpPr>
            <a:spLocks noGrp="1"/>
          </p:cNvSpPr>
          <p:nvPr>
            <p:ph type="title"/>
          </p:nvPr>
        </p:nvSpPr>
        <p:spPr>
          <a:xfrm>
            <a:off x="1881188" y="500063"/>
            <a:ext cx="8229600" cy="857250"/>
          </a:xfrm>
        </p:spPr>
        <p:txBody>
          <a:bodyPr/>
          <a:lstStyle/>
          <a:p>
            <a:r>
              <a:rPr lang="en-US" altLang="en-US" b="1" smtClean="0"/>
              <a:t>Laryngeal compartments</a:t>
            </a:r>
            <a:endParaRPr lang="en-US" altLang="en-US" smtClean="0"/>
          </a:p>
        </p:txBody>
      </p:sp>
      <p:pic>
        <p:nvPicPr>
          <p:cNvPr id="21508" name="Picture 8" descr="lx compartment.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667125" y="3643314"/>
            <a:ext cx="4999038" cy="30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4575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1981200" y="571500"/>
            <a:ext cx="8229600" cy="5753100"/>
          </a:xfrm>
        </p:spPr>
        <p:txBody>
          <a:bodyPr/>
          <a:lstStyle/>
          <a:p>
            <a:r>
              <a:rPr lang="en-US" altLang="en-US" b="1" smtClean="0"/>
              <a:t>Histology</a:t>
            </a:r>
            <a:endParaRPr lang="en-US" altLang="en-US" smtClean="0"/>
          </a:p>
          <a:p>
            <a:r>
              <a:rPr lang="en-US" altLang="en-US" smtClean="0">
                <a:solidFill>
                  <a:srgbClr val="FF0000"/>
                </a:solidFill>
              </a:rPr>
              <a:t>Lining epithelium: </a:t>
            </a:r>
            <a:r>
              <a:rPr lang="en-US" altLang="en-US" smtClean="0"/>
              <a:t>squamous over the vocal cords</a:t>
            </a:r>
          </a:p>
          <a:p>
            <a:r>
              <a:rPr lang="en-US" altLang="en-US" smtClean="0">
                <a:solidFill>
                  <a:srgbClr val="FF0000"/>
                </a:solidFill>
              </a:rPr>
              <a:t>Mucous glands and lymphatics: </a:t>
            </a:r>
            <a:r>
              <a:rPr lang="en-US" altLang="en-US" smtClean="0"/>
              <a:t>rich in supraglottis, nil in glottis and very few in subglottis.</a:t>
            </a:r>
          </a:p>
          <a:p>
            <a:r>
              <a:rPr lang="en-US" altLang="en-US" smtClean="0">
                <a:solidFill>
                  <a:srgbClr val="FF0000"/>
                </a:solidFill>
              </a:rPr>
              <a:t>The mucosa of the glottis and supraglottis </a:t>
            </a:r>
            <a:r>
              <a:rPr lang="en-US" altLang="en-US" smtClean="0"/>
              <a:t>is firmly bound down to the underlying tissue, </a:t>
            </a:r>
            <a:r>
              <a:rPr lang="en-US" altLang="en-US" b="1" smtClean="0">
                <a:solidFill>
                  <a:srgbClr val="FF0000"/>
                </a:solidFill>
              </a:rPr>
              <a:t>but not so in the subglottic region</a:t>
            </a:r>
            <a:r>
              <a:rPr lang="en-US" altLang="en-US" smtClean="0"/>
              <a:t>. Here, the laxity of tissue allows a </a:t>
            </a:r>
            <a:r>
              <a:rPr lang="en-US" altLang="en-US" b="1" smtClean="0">
                <a:solidFill>
                  <a:srgbClr val="FF0000"/>
                </a:solidFill>
              </a:rPr>
              <a:t>dangerous degree of oedema</a:t>
            </a:r>
            <a:r>
              <a:rPr lang="en-US" altLang="en-US" smtClean="0"/>
              <a:t>, especially in children, where the diameter of the area is relatively smaller than in adult.  </a:t>
            </a:r>
          </a:p>
          <a:p>
            <a:endParaRPr lang="ar-IQ" altLang="en-US" smtClean="0">
              <a:ea typeface="Majalla UI"/>
            </a:endParaRPr>
          </a:p>
        </p:txBody>
      </p:sp>
    </p:spTree>
    <p:extLst>
      <p:ext uri="{BB962C8B-B14F-4D97-AF65-F5344CB8AC3E}">
        <p14:creationId xmlns:p14="http://schemas.microsoft.com/office/powerpoint/2010/main" xmlns="" val="3267564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IN"/>
          </a:p>
        </p:txBody>
      </p:sp>
      <p:pic>
        <p:nvPicPr>
          <p:cNvPr id="5" name="Content Placeholder 8" descr="tax_HN_6_lg.gif"/>
          <p:cNvPicPr>
            <a:picLocks noGrp="1"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8125888" y="875900"/>
            <a:ext cx="3214688" cy="1071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en-US" sz="3200" dirty="0"/>
              <a:t>Location: C4-C6</a:t>
            </a:r>
          </a:p>
        </p:txBody>
      </p:sp>
    </p:spTree>
    <p:extLst>
      <p:ext uri="{BB962C8B-B14F-4D97-AF65-F5344CB8AC3E}">
        <p14:creationId xmlns:p14="http://schemas.microsoft.com/office/powerpoint/2010/main" xmlns="" val="283627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8298" y="0"/>
            <a:ext cx="5917565" cy="635000"/>
          </a:xfrm>
          <a:prstGeom prst="rect">
            <a:avLst/>
          </a:prstGeom>
        </p:spPr>
        <p:txBody>
          <a:bodyPr vert="horz" wrap="square" lIns="0" tIns="12065" rIns="0" bIns="0" rtlCol="0" anchor="ctr">
            <a:spAutoFit/>
          </a:bodyPr>
          <a:lstStyle/>
          <a:p>
            <a:pPr marL="12700">
              <a:lnSpc>
                <a:spcPct val="100000"/>
              </a:lnSpc>
              <a:spcBef>
                <a:spcPts val="95"/>
              </a:spcBef>
              <a:tabLst>
                <a:tab pos="1648460" algn="l"/>
                <a:tab pos="3422015" algn="l"/>
                <a:tab pos="4227830" algn="l"/>
              </a:tabLst>
            </a:pPr>
            <a:r>
              <a:rPr sz="4000" spc="-20" dirty="0">
                <a:solidFill>
                  <a:srgbClr val="000000"/>
                </a:solidFill>
              </a:rPr>
              <a:t>NERVE	</a:t>
            </a:r>
            <a:r>
              <a:rPr sz="4000" spc="-65" dirty="0">
                <a:solidFill>
                  <a:srgbClr val="000000"/>
                </a:solidFill>
              </a:rPr>
              <a:t>SUPPLY	</a:t>
            </a:r>
            <a:r>
              <a:rPr sz="4000" spc="-5" dirty="0">
                <a:solidFill>
                  <a:srgbClr val="000000"/>
                </a:solidFill>
              </a:rPr>
              <a:t>OF	</a:t>
            </a:r>
            <a:r>
              <a:rPr sz="4000" spc="-20" dirty="0">
                <a:solidFill>
                  <a:srgbClr val="000000"/>
                </a:solidFill>
              </a:rPr>
              <a:t>LARYNX</a:t>
            </a:r>
            <a:endParaRPr sz="4000"/>
          </a:p>
        </p:txBody>
      </p:sp>
      <p:sp>
        <p:nvSpPr>
          <p:cNvPr id="3" name="object 3"/>
          <p:cNvSpPr/>
          <p:nvPr/>
        </p:nvSpPr>
        <p:spPr>
          <a:xfrm>
            <a:off x="1524000" y="764666"/>
            <a:ext cx="9144000" cy="60933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167928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5022" y="159461"/>
            <a:ext cx="6525895" cy="697230"/>
          </a:xfrm>
          <a:prstGeom prst="rect">
            <a:avLst/>
          </a:prstGeom>
        </p:spPr>
        <p:txBody>
          <a:bodyPr vert="horz" wrap="square" lIns="0" tIns="13335" rIns="0" bIns="0" rtlCol="0" anchor="ctr">
            <a:spAutoFit/>
          </a:bodyPr>
          <a:lstStyle/>
          <a:p>
            <a:pPr marL="12700">
              <a:lnSpc>
                <a:spcPct val="100000"/>
              </a:lnSpc>
              <a:spcBef>
                <a:spcPts val="105"/>
              </a:spcBef>
              <a:tabLst>
                <a:tab pos="1818005" algn="l"/>
                <a:tab pos="3775075" algn="l"/>
                <a:tab pos="4662805" algn="l"/>
              </a:tabLst>
            </a:pPr>
            <a:r>
              <a:rPr sz="4400" dirty="0"/>
              <a:t>NE</a:t>
            </a:r>
            <a:r>
              <a:rPr sz="4400" spc="-40" dirty="0"/>
              <a:t>R</a:t>
            </a:r>
            <a:r>
              <a:rPr sz="4400" spc="-5" dirty="0"/>
              <a:t>V</a:t>
            </a:r>
            <a:r>
              <a:rPr sz="4400" dirty="0"/>
              <a:t>E	SUPP</a:t>
            </a:r>
            <a:r>
              <a:rPr sz="4400" spc="-395" dirty="0"/>
              <a:t>L</a:t>
            </a:r>
            <a:r>
              <a:rPr sz="4400" dirty="0"/>
              <a:t>Y	</a:t>
            </a:r>
            <a:r>
              <a:rPr sz="4400" spc="-5" dirty="0"/>
              <a:t>O</a:t>
            </a:r>
            <a:r>
              <a:rPr sz="4400" dirty="0"/>
              <a:t>F	LA</a:t>
            </a:r>
            <a:r>
              <a:rPr sz="4400" spc="-80" dirty="0"/>
              <a:t>R</a:t>
            </a:r>
            <a:r>
              <a:rPr sz="4400" dirty="0"/>
              <a:t>YNX</a:t>
            </a:r>
            <a:endParaRPr sz="4400"/>
          </a:p>
        </p:txBody>
      </p:sp>
      <p:sp>
        <p:nvSpPr>
          <p:cNvPr id="3" name="object 3"/>
          <p:cNvSpPr txBox="1"/>
          <p:nvPr/>
        </p:nvSpPr>
        <p:spPr>
          <a:xfrm>
            <a:off x="1638401" y="1930401"/>
            <a:ext cx="3798570" cy="2952115"/>
          </a:xfrm>
          <a:prstGeom prst="rect">
            <a:avLst/>
          </a:prstGeom>
        </p:spPr>
        <p:txBody>
          <a:bodyPr vert="horz" wrap="square" lIns="0" tIns="12700" rIns="0" bIns="0" rtlCol="0">
            <a:spAutoFit/>
          </a:bodyPr>
          <a:lstStyle/>
          <a:p>
            <a:pPr marL="355600" marR="5080" indent="-342900">
              <a:spcBef>
                <a:spcPts val="100"/>
              </a:spcBef>
              <a:buFont typeface="Arial"/>
              <a:buChar char="•"/>
              <a:tabLst>
                <a:tab pos="354965" algn="l"/>
                <a:tab pos="355600" algn="l"/>
              </a:tabLst>
            </a:pPr>
            <a:r>
              <a:rPr sz="2400" dirty="0">
                <a:latin typeface="Calibri"/>
                <a:cs typeface="Calibri"/>
              </a:rPr>
              <a:t>All the muscles which</a:t>
            </a:r>
            <a:r>
              <a:rPr sz="2400" spc="-125" dirty="0">
                <a:latin typeface="Calibri"/>
                <a:cs typeface="Calibri"/>
              </a:rPr>
              <a:t> </a:t>
            </a:r>
            <a:r>
              <a:rPr sz="2400" spc="-15" dirty="0">
                <a:latin typeface="Calibri"/>
                <a:cs typeface="Calibri"/>
              </a:rPr>
              <a:t>move  </a:t>
            </a:r>
            <a:r>
              <a:rPr sz="2400" dirty="0">
                <a:latin typeface="Calibri"/>
                <a:cs typeface="Calibri"/>
              </a:rPr>
              <a:t>the </a:t>
            </a:r>
            <a:r>
              <a:rPr sz="2400" spc="-15" dirty="0">
                <a:latin typeface="Calibri"/>
                <a:cs typeface="Calibri"/>
              </a:rPr>
              <a:t>vocal cords </a:t>
            </a:r>
            <a:r>
              <a:rPr sz="2400" spc="-10" dirty="0">
                <a:latin typeface="Calibri"/>
                <a:cs typeface="Calibri"/>
              </a:rPr>
              <a:t>(abductors,  adductors </a:t>
            </a:r>
            <a:r>
              <a:rPr sz="2400" spc="-5" dirty="0">
                <a:latin typeface="Calibri"/>
                <a:cs typeface="Calibri"/>
              </a:rPr>
              <a:t>or </a:t>
            </a:r>
            <a:r>
              <a:rPr sz="2400" spc="-10" dirty="0">
                <a:latin typeface="Calibri"/>
                <a:cs typeface="Calibri"/>
              </a:rPr>
              <a:t>tensors) </a:t>
            </a:r>
            <a:r>
              <a:rPr sz="2400" spc="-15" dirty="0">
                <a:latin typeface="Calibri"/>
                <a:cs typeface="Calibri"/>
              </a:rPr>
              <a:t>are  </a:t>
            </a:r>
            <a:r>
              <a:rPr sz="2400" spc="-5" dirty="0">
                <a:latin typeface="Calibri"/>
                <a:cs typeface="Calibri"/>
              </a:rPr>
              <a:t>supplied </a:t>
            </a:r>
            <a:r>
              <a:rPr sz="2400" spc="-10" dirty="0">
                <a:latin typeface="Calibri"/>
                <a:cs typeface="Calibri"/>
              </a:rPr>
              <a:t>by </a:t>
            </a:r>
            <a:r>
              <a:rPr sz="2400" dirty="0">
                <a:latin typeface="Calibri"/>
                <a:cs typeface="Calibri"/>
              </a:rPr>
              <a:t>the </a:t>
            </a:r>
            <a:r>
              <a:rPr sz="2400" b="1" i="1" spc="-15" dirty="0">
                <a:latin typeface="Calibri"/>
                <a:cs typeface="Calibri"/>
              </a:rPr>
              <a:t>Recurrent  </a:t>
            </a:r>
            <a:r>
              <a:rPr sz="2400" b="1" i="1" spc="-5" dirty="0">
                <a:latin typeface="Calibri"/>
                <a:cs typeface="Calibri"/>
              </a:rPr>
              <a:t>Laryngeal Nerve </a:t>
            </a:r>
            <a:r>
              <a:rPr sz="2400" spc="-20" dirty="0">
                <a:latin typeface="Calibri"/>
                <a:cs typeface="Calibri"/>
              </a:rPr>
              <a:t>except </a:t>
            </a:r>
            <a:r>
              <a:rPr sz="2400" dirty="0">
                <a:latin typeface="Calibri"/>
                <a:cs typeface="Calibri"/>
              </a:rPr>
              <a:t>the </a:t>
            </a:r>
            <a:r>
              <a:rPr sz="2400" dirty="0">
                <a:solidFill>
                  <a:srgbClr val="C00000"/>
                </a:solidFill>
                <a:latin typeface="Calibri"/>
                <a:cs typeface="Calibri"/>
              </a:rPr>
              <a:t> </a:t>
            </a:r>
            <a:r>
              <a:rPr sz="2400" spc="-15" dirty="0">
                <a:solidFill>
                  <a:srgbClr val="C00000"/>
                </a:solidFill>
                <a:latin typeface="Calibri"/>
                <a:cs typeface="Calibri"/>
              </a:rPr>
              <a:t>cricothyroid </a:t>
            </a:r>
            <a:r>
              <a:rPr sz="2400" dirty="0">
                <a:solidFill>
                  <a:srgbClr val="C00000"/>
                </a:solidFill>
                <a:latin typeface="Calibri"/>
                <a:cs typeface="Calibri"/>
              </a:rPr>
              <a:t>muscle</a:t>
            </a:r>
            <a:r>
              <a:rPr sz="2400" dirty="0">
                <a:latin typeface="Calibri"/>
                <a:cs typeface="Calibri"/>
              </a:rPr>
              <a:t>, which  is </a:t>
            </a:r>
            <a:r>
              <a:rPr sz="2400" spc="-5" dirty="0">
                <a:latin typeface="Calibri"/>
                <a:cs typeface="Calibri"/>
              </a:rPr>
              <a:t>supplied </a:t>
            </a:r>
            <a:r>
              <a:rPr sz="2400" spc="-10" dirty="0">
                <a:latin typeface="Calibri"/>
                <a:cs typeface="Calibri"/>
              </a:rPr>
              <a:t>by </a:t>
            </a:r>
            <a:r>
              <a:rPr sz="2400" b="1" i="1" spc="-5" dirty="0">
                <a:latin typeface="Calibri"/>
                <a:cs typeface="Calibri"/>
              </a:rPr>
              <a:t>Superior  Laryngeal</a:t>
            </a:r>
            <a:r>
              <a:rPr sz="2400" b="1" i="1" spc="-45" dirty="0">
                <a:latin typeface="Calibri"/>
                <a:cs typeface="Calibri"/>
              </a:rPr>
              <a:t> </a:t>
            </a:r>
            <a:r>
              <a:rPr sz="2400" b="1" i="1" dirty="0">
                <a:latin typeface="Calibri"/>
                <a:cs typeface="Calibri"/>
              </a:rPr>
              <a:t>Nerve</a:t>
            </a:r>
            <a:r>
              <a:rPr sz="2400" dirty="0">
                <a:latin typeface="Calibri"/>
                <a:cs typeface="Calibri"/>
              </a:rPr>
              <a:t>.</a:t>
            </a:r>
            <a:endParaRPr sz="2400">
              <a:latin typeface="Calibri"/>
              <a:cs typeface="Calibri"/>
            </a:endParaRPr>
          </a:p>
        </p:txBody>
      </p:sp>
      <p:sp>
        <p:nvSpPr>
          <p:cNvPr id="4" name="object 4"/>
          <p:cNvSpPr txBox="1"/>
          <p:nvPr/>
        </p:nvSpPr>
        <p:spPr>
          <a:xfrm>
            <a:off x="1638402" y="5369154"/>
            <a:ext cx="3693795" cy="757555"/>
          </a:xfrm>
          <a:prstGeom prst="rect">
            <a:avLst/>
          </a:prstGeom>
        </p:spPr>
        <p:txBody>
          <a:bodyPr vert="horz" wrap="square" lIns="0" tIns="12700" rIns="0" bIns="0" rtlCol="0">
            <a:spAutoFit/>
          </a:bodyPr>
          <a:lstStyle/>
          <a:p>
            <a:pPr marL="355600" marR="5080" indent="-342900">
              <a:spcBef>
                <a:spcPts val="100"/>
              </a:spcBef>
              <a:buFont typeface="Arial"/>
              <a:buChar char="•"/>
              <a:tabLst>
                <a:tab pos="354965" algn="l"/>
                <a:tab pos="355600" algn="l"/>
              </a:tabLst>
            </a:pPr>
            <a:r>
              <a:rPr sz="2400" dirty="0">
                <a:latin typeface="Calibri"/>
                <a:cs typeface="Calibri"/>
              </a:rPr>
              <a:t>Both </a:t>
            </a:r>
            <a:r>
              <a:rPr sz="2400" spc="-5" dirty="0">
                <a:latin typeface="Calibri"/>
                <a:cs typeface="Calibri"/>
              </a:rPr>
              <a:t>of these </a:t>
            </a:r>
            <a:r>
              <a:rPr sz="2400" spc="-15" dirty="0">
                <a:latin typeface="Calibri"/>
                <a:cs typeface="Calibri"/>
              </a:rPr>
              <a:t>are</a:t>
            </a:r>
            <a:r>
              <a:rPr sz="2400" spc="-85" dirty="0">
                <a:latin typeface="Calibri"/>
                <a:cs typeface="Calibri"/>
              </a:rPr>
              <a:t> </a:t>
            </a:r>
            <a:r>
              <a:rPr sz="2400" spc="-10" dirty="0">
                <a:latin typeface="Calibri"/>
                <a:cs typeface="Calibri"/>
              </a:rPr>
              <a:t>branches  </a:t>
            </a:r>
            <a:r>
              <a:rPr sz="2400" spc="-5" dirty="0">
                <a:latin typeface="Calibri"/>
                <a:cs typeface="Calibri"/>
              </a:rPr>
              <a:t>of </a:t>
            </a:r>
            <a:r>
              <a:rPr sz="2400" dirty="0">
                <a:latin typeface="Calibri"/>
                <a:cs typeface="Calibri"/>
              </a:rPr>
              <a:t>the </a:t>
            </a:r>
            <a:r>
              <a:rPr sz="2400" b="1" spc="-30" dirty="0">
                <a:latin typeface="Calibri"/>
                <a:cs typeface="Calibri"/>
              </a:rPr>
              <a:t>Vagus</a:t>
            </a:r>
            <a:r>
              <a:rPr sz="2400" b="1" spc="-20" dirty="0">
                <a:latin typeface="Calibri"/>
                <a:cs typeface="Calibri"/>
              </a:rPr>
              <a:t> </a:t>
            </a:r>
            <a:r>
              <a:rPr sz="2400" b="1" spc="-5" dirty="0">
                <a:latin typeface="Calibri"/>
                <a:cs typeface="Calibri"/>
              </a:rPr>
              <a:t>Nerve</a:t>
            </a:r>
            <a:r>
              <a:rPr sz="2400" spc="-5" dirty="0">
                <a:latin typeface="Calibri"/>
                <a:cs typeface="Calibri"/>
              </a:rPr>
              <a:t>.</a:t>
            </a:r>
            <a:endParaRPr sz="2400">
              <a:latin typeface="Calibri"/>
              <a:cs typeface="Calibri"/>
            </a:endParaRPr>
          </a:p>
        </p:txBody>
      </p:sp>
      <p:sp>
        <p:nvSpPr>
          <p:cNvPr id="5" name="object 5"/>
          <p:cNvSpPr txBox="1"/>
          <p:nvPr/>
        </p:nvSpPr>
        <p:spPr>
          <a:xfrm>
            <a:off x="2059940" y="1320800"/>
            <a:ext cx="6085840" cy="391160"/>
          </a:xfrm>
          <a:prstGeom prst="rect">
            <a:avLst/>
          </a:prstGeom>
        </p:spPr>
        <p:txBody>
          <a:bodyPr vert="horz" wrap="square" lIns="0" tIns="12700" rIns="0" bIns="0" rtlCol="0">
            <a:spAutoFit/>
          </a:bodyPr>
          <a:lstStyle/>
          <a:p>
            <a:pPr marL="12700">
              <a:spcBef>
                <a:spcPts val="100"/>
              </a:spcBef>
              <a:tabLst>
                <a:tab pos="4902835" algn="l"/>
              </a:tabLst>
            </a:pPr>
            <a:r>
              <a:rPr sz="2400" b="1" spc="-25" dirty="0">
                <a:solidFill>
                  <a:srgbClr val="6F2F9F"/>
                </a:solidFill>
                <a:latin typeface="Calibri"/>
                <a:cs typeface="Calibri"/>
              </a:rPr>
              <a:t>MOTOR	</a:t>
            </a:r>
            <a:r>
              <a:rPr sz="2400" b="1" spc="-10" dirty="0">
                <a:solidFill>
                  <a:srgbClr val="6F2F9F"/>
                </a:solidFill>
                <a:latin typeface="Calibri"/>
                <a:cs typeface="Calibri"/>
              </a:rPr>
              <a:t>SENSORY</a:t>
            </a:r>
            <a:endParaRPr sz="2400">
              <a:latin typeface="Calibri"/>
              <a:cs typeface="Calibri"/>
            </a:endParaRPr>
          </a:p>
        </p:txBody>
      </p:sp>
      <p:sp>
        <p:nvSpPr>
          <p:cNvPr id="6" name="object 6"/>
          <p:cNvSpPr txBox="1"/>
          <p:nvPr/>
        </p:nvSpPr>
        <p:spPr>
          <a:xfrm>
            <a:off x="6670295" y="1930401"/>
            <a:ext cx="3809365" cy="2586355"/>
          </a:xfrm>
          <a:prstGeom prst="rect">
            <a:avLst/>
          </a:prstGeom>
        </p:spPr>
        <p:txBody>
          <a:bodyPr vert="horz" wrap="square" lIns="0" tIns="12700" rIns="0" bIns="0" rtlCol="0">
            <a:spAutoFit/>
          </a:bodyPr>
          <a:lstStyle/>
          <a:p>
            <a:pPr marL="355600" marR="5080" indent="-342900">
              <a:spcBef>
                <a:spcPts val="100"/>
              </a:spcBef>
              <a:buFont typeface="Arial"/>
              <a:buChar char="•"/>
              <a:tabLst>
                <a:tab pos="354965" algn="l"/>
                <a:tab pos="355600" algn="l"/>
              </a:tabLst>
            </a:pPr>
            <a:r>
              <a:rPr sz="2400" spc="-10" dirty="0">
                <a:latin typeface="Calibri"/>
                <a:cs typeface="Calibri"/>
              </a:rPr>
              <a:t>Above </a:t>
            </a:r>
            <a:r>
              <a:rPr sz="2400" dirty="0">
                <a:latin typeface="Calibri"/>
                <a:cs typeface="Calibri"/>
              </a:rPr>
              <a:t>the </a:t>
            </a:r>
            <a:r>
              <a:rPr sz="2400" spc="-15" dirty="0">
                <a:latin typeface="Calibri"/>
                <a:cs typeface="Calibri"/>
              </a:rPr>
              <a:t>vocal cords,  </a:t>
            </a:r>
            <a:r>
              <a:rPr sz="2400" spc="-5" dirty="0">
                <a:latin typeface="Calibri"/>
                <a:cs typeface="Calibri"/>
              </a:rPr>
              <a:t>larynx </a:t>
            </a:r>
            <a:r>
              <a:rPr sz="2400" dirty="0">
                <a:latin typeface="Calibri"/>
                <a:cs typeface="Calibri"/>
              </a:rPr>
              <a:t>is </a:t>
            </a:r>
            <a:r>
              <a:rPr sz="2400" spc="-5" dirty="0">
                <a:latin typeface="Calibri"/>
                <a:cs typeface="Calibri"/>
              </a:rPr>
              <a:t>supplied </a:t>
            </a:r>
            <a:r>
              <a:rPr sz="2400" spc="-10" dirty="0">
                <a:latin typeface="Calibri"/>
                <a:cs typeface="Calibri"/>
              </a:rPr>
              <a:t>by  </a:t>
            </a:r>
            <a:r>
              <a:rPr sz="2400" b="1" i="1" spc="-15" dirty="0">
                <a:latin typeface="Calibri"/>
                <a:cs typeface="Calibri"/>
              </a:rPr>
              <a:t>Internal </a:t>
            </a:r>
            <a:r>
              <a:rPr sz="2400" b="1" i="1" spc="-5" dirty="0">
                <a:latin typeface="Calibri"/>
                <a:cs typeface="Calibri"/>
              </a:rPr>
              <a:t>Laryngeal Nerve </a:t>
            </a:r>
            <a:r>
              <a:rPr sz="2400" dirty="0">
                <a:latin typeface="Calibri"/>
                <a:cs typeface="Calibri"/>
              </a:rPr>
              <a:t>–  a </a:t>
            </a:r>
            <a:r>
              <a:rPr sz="2400" spc="-10" dirty="0">
                <a:latin typeface="Calibri"/>
                <a:cs typeface="Calibri"/>
              </a:rPr>
              <a:t>branch </a:t>
            </a:r>
            <a:r>
              <a:rPr sz="2400" spc="-5" dirty="0">
                <a:latin typeface="Calibri"/>
                <a:cs typeface="Calibri"/>
              </a:rPr>
              <a:t>of Superior  Laryngeal Nerve </a:t>
            </a:r>
            <a:r>
              <a:rPr sz="2400" dirty="0">
                <a:latin typeface="Calibri"/>
                <a:cs typeface="Calibri"/>
              </a:rPr>
              <a:t>&amp; </a:t>
            </a:r>
            <a:r>
              <a:rPr sz="2400" spc="-10" dirty="0">
                <a:latin typeface="Calibri"/>
                <a:cs typeface="Calibri"/>
              </a:rPr>
              <a:t>below  </a:t>
            </a:r>
            <a:r>
              <a:rPr sz="2400" dirty="0">
                <a:latin typeface="Calibri"/>
                <a:cs typeface="Calibri"/>
              </a:rPr>
              <a:t>the </a:t>
            </a:r>
            <a:r>
              <a:rPr sz="2400" spc="-15" dirty="0">
                <a:latin typeface="Calibri"/>
                <a:cs typeface="Calibri"/>
              </a:rPr>
              <a:t>vocal cords </a:t>
            </a:r>
            <a:r>
              <a:rPr sz="2400" spc="-10" dirty="0">
                <a:latin typeface="Calibri"/>
                <a:cs typeface="Calibri"/>
              </a:rPr>
              <a:t>by  </a:t>
            </a:r>
            <a:r>
              <a:rPr sz="2400" b="1" i="1" spc="-15" dirty="0">
                <a:latin typeface="Calibri"/>
                <a:cs typeface="Calibri"/>
              </a:rPr>
              <a:t>Recurrent </a:t>
            </a:r>
            <a:r>
              <a:rPr sz="2400" b="1" i="1" spc="-5" dirty="0">
                <a:latin typeface="Calibri"/>
                <a:cs typeface="Calibri"/>
              </a:rPr>
              <a:t>Laryngeal</a:t>
            </a:r>
            <a:r>
              <a:rPr sz="2400" b="1" i="1" spc="-50" dirty="0">
                <a:latin typeface="Calibri"/>
                <a:cs typeface="Calibri"/>
              </a:rPr>
              <a:t> </a:t>
            </a:r>
            <a:r>
              <a:rPr sz="2400" b="1" i="1" dirty="0">
                <a:latin typeface="Calibri"/>
                <a:cs typeface="Calibri"/>
              </a:rPr>
              <a:t>Nerve</a:t>
            </a:r>
            <a:r>
              <a:rPr sz="2400" dirty="0">
                <a:latin typeface="Calibri"/>
                <a:cs typeface="Calibri"/>
              </a:rPr>
              <a:t>.</a:t>
            </a:r>
            <a:endParaRPr sz="2400">
              <a:latin typeface="Calibri"/>
              <a:cs typeface="Calibri"/>
            </a:endParaRPr>
          </a:p>
        </p:txBody>
      </p:sp>
    </p:spTree>
    <p:extLst>
      <p:ext uri="{BB962C8B-B14F-4D97-AF65-F5344CB8AC3E}">
        <p14:creationId xmlns:p14="http://schemas.microsoft.com/office/powerpoint/2010/main" xmlns="" val="3902762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2503" y="128144"/>
            <a:ext cx="7611109" cy="696595"/>
          </a:xfrm>
          <a:prstGeom prst="rect">
            <a:avLst/>
          </a:prstGeom>
        </p:spPr>
        <p:txBody>
          <a:bodyPr vert="horz" wrap="square" lIns="0" tIns="13335" rIns="0" bIns="0" rtlCol="0" anchor="ctr">
            <a:spAutoFit/>
          </a:bodyPr>
          <a:lstStyle/>
          <a:p>
            <a:pPr marL="12700">
              <a:lnSpc>
                <a:spcPct val="100000"/>
              </a:lnSpc>
              <a:spcBef>
                <a:spcPts val="105"/>
              </a:spcBef>
              <a:tabLst>
                <a:tab pos="3051175" algn="l"/>
                <a:tab pos="6042025" algn="l"/>
              </a:tabLst>
            </a:pPr>
            <a:r>
              <a:rPr sz="4400" dirty="0">
                <a:solidFill>
                  <a:srgbClr val="F79546"/>
                </a:solidFill>
              </a:rPr>
              <a:t>R</a:t>
            </a:r>
            <a:r>
              <a:rPr sz="4400" spc="-55" dirty="0">
                <a:solidFill>
                  <a:srgbClr val="F79546"/>
                </a:solidFill>
              </a:rPr>
              <a:t>E</a:t>
            </a:r>
            <a:r>
              <a:rPr sz="4400" spc="-5" dirty="0">
                <a:solidFill>
                  <a:srgbClr val="F79546"/>
                </a:solidFill>
              </a:rPr>
              <a:t>CU</a:t>
            </a:r>
            <a:r>
              <a:rPr sz="4400" dirty="0">
                <a:solidFill>
                  <a:srgbClr val="F79546"/>
                </a:solidFill>
              </a:rPr>
              <a:t>RRENT	LA</a:t>
            </a:r>
            <a:r>
              <a:rPr sz="4400" spc="-70" dirty="0">
                <a:solidFill>
                  <a:srgbClr val="F79546"/>
                </a:solidFill>
              </a:rPr>
              <a:t>R</a:t>
            </a:r>
            <a:r>
              <a:rPr sz="4400" dirty="0">
                <a:solidFill>
                  <a:srgbClr val="F79546"/>
                </a:solidFill>
              </a:rPr>
              <a:t>YN</a:t>
            </a:r>
            <a:r>
              <a:rPr sz="4400" spc="5" dirty="0">
                <a:solidFill>
                  <a:srgbClr val="F79546"/>
                </a:solidFill>
              </a:rPr>
              <a:t>G</a:t>
            </a:r>
            <a:r>
              <a:rPr sz="4400" spc="-50" dirty="0">
                <a:solidFill>
                  <a:srgbClr val="F79546"/>
                </a:solidFill>
              </a:rPr>
              <a:t>E</a:t>
            </a:r>
            <a:r>
              <a:rPr sz="4400" dirty="0">
                <a:solidFill>
                  <a:srgbClr val="F79546"/>
                </a:solidFill>
              </a:rPr>
              <a:t>AL	NE</a:t>
            </a:r>
            <a:r>
              <a:rPr sz="4400" spc="-35" dirty="0">
                <a:solidFill>
                  <a:srgbClr val="F79546"/>
                </a:solidFill>
              </a:rPr>
              <a:t>R</a:t>
            </a:r>
            <a:r>
              <a:rPr sz="4400" spc="-5" dirty="0">
                <a:solidFill>
                  <a:srgbClr val="F79546"/>
                </a:solidFill>
              </a:rPr>
              <a:t>VE</a:t>
            </a:r>
            <a:endParaRPr sz="4400"/>
          </a:p>
        </p:txBody>
      </p:sp>
      <p:sp>
        <p:nvSpPr>
          <p:cNvPr id="3" name="object 3"/>
          <p:cNvSpPr txBox="1"/>
          <p:nvPr/>
        </p:nvSpPr>
        <p:spPr>
          <a:xfrm>
            <a:off x="1638401" y="1080261"/>
            <a:ext cx="4378960" cy="5259388"/>
          </a:xfrm>
          <a:prstGeom prst="rect">
            <a:avLst/>
          </a:prstGeom>
        </p:spPr>
        <p:txBody>
          <a:bodyPr vert="horz" wrap="square" lIns="0" tIns="78740" rIns="0" bIns="0" rtlCol="0">
            <a:spAutoFit/>
          </a:bodyPr>
          <a:lstStyle/>
          <a:p>
            <a:pPr marL="355600" marR="108585" indent="-342900">
              <a:lnSpc>
                <a:spcPct val="80000"/>
              </a:lnSpc>
              <a:spcBef>
                <a:spcPts val="620"/>
              </a:spcBef>
              <a:buFont typeface="Arial"/>
              <a:buChar char="•"/>
              <a:tabLst>
                <a:tab pos="354965" algn="l"/>
                <a:tab pos="355600" algn="l"/>
              </a:tabLst>
            </a:pPr>
            <a:r>
              <a:rPr sz="2200" b="1" i="1" spc="-5" dirty="0">
                <a:latin typeface="Calibri"/>
                <a:cs typeface="Calibri"/>
              </a:rPr>
              <a:t>Rt. </a:t>
            </a:r>
            <a:r>
              <a:rPr sz="2200" b="1" i="1" spc="-15" dirty="0">
                <a:latin typeface="Calibri"/>
                <a:cs typeface="Calibri"/>
              </a:rPr>
              <a:t>Recurrent </a:t>
            </a:r>
            <a:r>
              <a:rPr sz="2200" b="1" i="1" spc="-5" dirty="0">
                <a:latin typeface="Calibri"/>
                <a:cs typeface="Calibri"/>
              </a:rPr>
              <a:t>laryngeal nerve  </a:t>
            </a:r>
            <a:r>
              <a:rPr sz="2200" spc="-5" dirty="0">
                <a:latin typeface="Calibri"/>
                <a:cs typeface="Calibri"/>
              </a:rPr>
              <a:t>arises </a:t>
            </a:r>
            <a:r>
              <a:rPr sz="2200" spc="-15" dirty="0">
                <a:latin typeface="Calibri"/>
                <a:cs typeface="Calibri"/>
              </a:rPr>
              <a:t>from </a:t>
            </a:r>
            <a:r>
              <a:rPr sz="2200" spc="-5" dirty="0">
                <a:latin typeface="Calibri"/>
                <a:cs typeface="Calibri"/>
              </a:rPr>
              <a:t>the </a:t>
            </a:r>
            <a:r>
              <a:rPr sz="2200" b="1" spc="-30" dirty="0">
                <a:latin typeface="Calibri"/>
                <a:cs typeface="Calibri"/>
              </a:rPr>
              <a:t>Vagus </a:t>
            </a:r>
            <a:r>
              <a:rPr sz="2200" b="1" spc="-5" dirty="0">
                <a:latin typeface="Calibri"/>
                <a:cs typeface="Calibri"/>
              </a:rPr>
              <a:t>nerve </a:t>
            </a:r>
            <a:r>
              <a:rPr sz="2200" spc="-15" dirty="0">
                <a:latin typeface="Calibri"/>
                <a:cs typeface="Calibri"/>
              </a:rPr>
              <a:t>at </a:t>
            </a:r>
            <a:r>
              <a:rPr sz="2200" spc="-5" dirty="0">
                <a:latin typeface="Calibri"/>
                <a:cs typeface="Calibri"/>
              </a:rPr>
              <a:t>the  </a:t>
            </a:r>
            <a:r>
              <a:rPr sz="2200" spc="-10" dirty="0">
                <a:latin typeface="Calibri"/>
                <a:cs typeface="Calibri"/>
              </a:rPr>
              <a:t>level </a:t>
            </a:r>
            <a:r>
              <a:rPr sz="2200" spc="-5" dirty="0">
                <a:latin typeface="Calibri"/>
                <a:cs typeface="Calibri"/>
              </a:rPr>
              <a:t>of </a:t>
            </a:r>
            <a:r>
              <a:rPr sz="2200" b="1" i="1" spc="-5" dirty="0">
                <a:latin typeface="Calibri"/>
                <a:cs typeface="Calibri"/>
              </a:rPr>
              <a:t>Subclavian </a:t>
            </a:r>
            <a:r>
              <a:rPr sz="2200" b="1" i="1" spc="-10" dirty="0">
                <a:latin typeface="Calibri"/>
                <a:cs typeface="Calibri"/>
              </a:rPr>
              <a:t>artery</a:t>
            </a:r>
            <a:r>
              <a:rPr sz="2200" spc="-10" dirty="0">
                <a:latin typeface="Calibri"/>
                <a:cs typeface="Calibri"/>
              </a:rPr>
              <a:t>, hooks  </a:t>
            </a:r>
            <a:r>
              <a:rPr sz="2200" spc="-15" dirty="0">
                <a:latin typeface="Calibri"/>
                <a:cs typeface="Calibri"/>
              </a:rPr>
              <a:t>round </a:t>
            </a:r>
            <a:r>
              <a:rPr sz="2200" spc="-5" dirty="0">
                <a:latin typeface="Calibri"/>
                <a:cs typeface="Calibri"/>
              </a:rPr>
              <a:t>it &amp; then ascends </a:t>
            </a:r>
            <a:r>
              <a:rPr sz="2200" spc="-10" dirty="0">
                <a:latin typeface="Calibri"/>
                <a:cs typeface="Calibri"/>
              </a:rPr>
              <a:t>between  </a:t>
            </a:r>
            <a:r>
              <a:rPr sz="2200" spc="-5" dirty="0">
                <a:latin typeface="Calibri"/>
                <a:cs typeface="Calibri"/>
              </a:rPr>
              <a:t>the </a:t>
            </a:r>
            <a:r>
              <a:rPr sz="2200" spc="-15" dirty="0">
                <a:latin typeface="Calibri"/>
                <a:cs typeface="Calibri"/>
              </a:rPr>
              <a:t>trachea </a:t>
            </a:r>
            <a:r>
              <a:rPr sz="2200" spc="-5" dirty="0">
                <a:latin typeface="Calibri"/>
                <a:cs typeface="Calibri"/>
              </a:rPr>
              <a:t>&amp;</a:t>
            </a:r>
            <a:r>
              <a:rPr sz="2200" dirty="0">
                <a:latin typeface="Calibri"/>
                <a:cs typeface="Calibri"/>
              </a:rPr>
              <a:t> </a:t>
            </a:r>
            <a:r>
              <a:rPr sz="2200" spc="-5" dirty="0">
                <a:latin typeface="Calibri"/>
                <a:cs typeface="Calibri"/>
              </a:rPr>
              <a:t>oesophagus.</a:t>
            </a:r>
            <a:endParaRPr sz="2200">
              <a:latin typeface="Calibri"/>
              <a:cs typeface="Calibri"/>
            </a:endParaRPr>
          </a:p>
          <a:p>
            <a:pPr>
              <a:lnSpc>
                <a:spcPct val="100000"/>
              </a:lnSpc>
              <a:buFont typeface="Arial"/>
              <a:buChar char="•"/>
            </a:pPr>
            <a:endParaRPr sz="2750">
              <a:latin typeface="Times New Roman"/>
              <a:cs typeface="Times New Roman"/>
            </a:endParaRPr>
          </a:p>
          <a:p>
            <a:pPr marL="355600" marR="5080" indent="-342900">
              <a:lnSpc>
                <a:spcPct val="80000"/>
              </a:lnSpc>
              <a:buFont typeface="Arial"/>
              <a:buChar char="•"/>
              <a:tabLst>
                <a:tab pos="417830" algn="l"/>
                <a:tab pos="418465" algn="l"/>
              </a:tabLst>
            </a:pPr>
            <a:r>
              <a:rPr sz="2200" spc="-10" dirty="0">
                <a:latin typeface="Calibri"/>
                <a:cs typeface="Calibri"/>
              </a:rPr>
              <a:t>The </a:t>
            </a:r>
            <a:r>
              <a:rPr sz="2200" b="1" i="1" spc="-20" dirty="0">
                <a:latin typeface="Calibri"/>
                <a:cs typeface="Calibri"/>
              </a:rPr>
              <a:t>Lt. </a:t>
            </a:r>
            <a:r>
              <a:rPr sz="2200" b="1" i="1" spc="-15" dirty="0">
                <a:latin typeface="Calibri"/>
                <a:cs typeface="Calibri"/>
              </a:rPr>
              <a:t>Recurrent </a:t>
            </a:r>
            <a:r>
              <a:rPr sz="2200" b="1" i="1" spc="-5" dirty="0">
                <a:latin typeface="Calibri"/>
                <a:cs typeface="Calibri"/>
              </a:rPr>
              <a:t>laryngeal nerve  </a:t>
            </a:r>
            <a:r>
              <a:rPr sz="2200" spc="-5" dirty="0">
                <a:latin typeface="Calibri"/>
                <a:cs typeface="Calibri"/>
              </a:rPr>
              <a:t>arises </a:t>
            </a:r>
            <a:r>
              <a:rPr sz="2200" spc="-15" dirty="0">
                <a:latin typeface="Calibri"/>
                <a:cs typeface="Calibri"/>
              </a:rPr>
              <a:t>from </a:t>
            </a:r>
            <a:r>
              <a:rPr sz="2200" spc="-5" dirty="0">
                <a:latin typeface="Calibri"/>
                <a:cs typeface="Calibri"/>
              </a:rPr>
              <a:t>the </a:t>
            </a:r>
            <a:r>
              <a:rPr sz="2200" b="1" spc="-30" dirty="0">
                <a:latin typeface="Calibri"/>
                <a:cs typeface="Calibri"/>
              </a:rPr>
              <a:t>Vagus </a:t>
            </a:r>
            <a:r>
              <a:rPr sz="2200" spc="-5" dirty="0">
                <a:latin typeface="Calibri"/>
                <a:cs typeface="Calibri"/>
              </a:rPr>
              <a:t>in the  </a:t>
            </a:r>
            <a:r>
              <a:rPr sz="2200" spc="-10" dirty="0">
                <a:latin typeface="Calibri"/>
                <a:cs typeface="Calibri"/>
              </a:rPr>
              <a:t>Mediastinum </a:t>
            </a:r>
            <a:r>
              <a:rPr sz="2200" spc="-15" dirty="0">
                <a:latin typeface="Calibri"/>
                <a:cs typeface="Calibri"/>
              </a:rPr>
              <a:t>at </a:t>
            </a:r>
            <a:r>
              <a:rPr sz="2200" spc="-5" dirty="0">
                <a:latin typeface="Calibri"/>
                <a:cs typeface="Calibri"/>
              </a:rPr>
              <a:t>the </a:t>
            </a:r>
            <a:r>
              <a:rPr sz="2200" spc="-10" dirty="0">
                <a:latin typeface="Calibri"/>
                <a:cs typeface="Calibri"/>
              </a:rPr>
              <a:t>level </a:t>
            </a:r>
            <a:r>
              <a:rPr sz="2200" spc="-5" dirty="0">
                <a:latin typeface="Calibri"/>
                <a:cs typeface="Calibri"/>
              </a:rPr>
              <a:t>of </a:t>
            </a:r>
            <a:r>
              <a:rPr sz="2200" b="1" i="1" spc="-5" dirty="0">
                <a:latin typeface="Calibri"/>
                <a:cs typeface="Calibri"/>
              </a:rPr>
              <a:t>Arch of  </a:t>
            </a:r>
            <a:r>
              <a:rPr sz="2200" b="1" i="1" spc="-10" dirty="0">
                <a:latin typeface="Calibri"/>
                <a:cs typeface="Calibri"/>
              </a:rPr>
              <a:t>aorta</a:t>
            </a:r>
            <a:r>
              <a:rPr sz="2200" spc="-10" dirty="0">
                <a:latin typeface="Calibri"/>
                <a:cs typeface="Calibri"/>
              </a:rPr>
              <a:t>, </a:t>
            </a:r>
            <a:r>
              <a:rPr sz="2200" spc="-5" dirty="0">
                <a:latin typeface="Calibri"/>
                <a:cs typeface="Calibri"/>
              </a:rPr>
              <a:t>loops </a:t>
            </a:r>
            <a:r>
              <a:rPr sz="2200" spc="-15" dirty="0">
                <a:latin typeface="Calibri"/>
                <a:cs typeface="Calibri"/>
              </a:rPr>
              <a:t>round </a:t>
            </a:r>
            <a:r>
              <a:rPr sz="2200" spc="-5" dirty="0">
                <a:latin typeface="Calibri"/>
                <a:cs typeface="Calibri"/>
              </a:rPr>
              <a:t>it &amp; then  ascends </a:t>
            </a:r>
            <a:r>
              <a:rPr sz="2200" spc="-20" dirty="0">
                <a:latin typeface="Calibri"/>
                <a:cs typeface="Calibri"/>
              </a:rPr>
              <a:t>into </a:t>
            </a:r>
            <a:r>
              <a:rPr sz="2200" spc="-5" dirty="0">
                <a:latin typeface="Calibri"/>
                <a:cs typeface="Calibri"/>
              </a:rPr>
              <a:t>the </a:t>
            </a:r>
            <a:r>
              <a:rPr sz="2200" spc="-10" dirty="0">
                <a:latin typeface="Calibri"/>
                <a:cs typeface="Calibri"/>
              </a:rPr>
              <a:t>neck </a:t>
            </a:r>
            <a:r>
              <a:rPr sz="2200" spc="-5" dirty="0">
                <a:latin typeface="Calibri"/>
                <a:cs typeface="Calibri"/>
              </a:rPr>
              <a:t>in </a:t>
            </a:r>
            <a:r>
              <a:rPr sz="2200" spc="-15" dirty="0">
                <a:latin typeface="Calibri"/>
                <a:cs typeface="Calibri"/>
              </a:rPr>
              <a:t>the  </a:t>
            </a:r>
            <a:r>
              <a:rPr sz="2200" spc="-10" dirty="0">
                <a:latin typeface="Calibri"/>
                <a:cs typeface="Calibri"/>
              </a:rPr>
              <a:t>tracheo-oesophageal</a:t>
            </a:r>
            <a:r>
              <a:rPr sz="2200" spc="-5" dirty="0">
                <a:latin typeface="Calibri"/>
                <a:cs typeface="Calibri"/>
              </a:rPr>
              <a:t> </a:t>
            </a:r>
            <a:r>
              <a:rPr sz="2200" spc="-15" dirty="0">
                <a:latin typeface="Calibri"/>
                <a:cs typeface="Calibri"/>
              </a:rPr>
              <a:t>groove.</a:t>
            </a:r>
            <a:endParaRPr sz="2200">
              <a:latin typeface="Calibri"/>
              <a:cs typeface="Calibri"/>
            </a:endParaRPr>
          </a:p>
          <a:p>
            <a:pPr>
              <a:lnSpc>
                <a:spcPct val="100000"/>
              </a:lnSpc>
              <a:buFont typeface="Arial"/>
              <a:buChar char="•"/>
            </a:pPr>
            <a:endParaRPr sz="2750">
              <a:latin typeface="Times New Roman"/>
              <a:cs typeface="Times New Roman"/>
            </a:endParaRPr>
          </a:p>
          <a:p>
            <a:pPr marL="355600" marR="156210" indent="-342900">
              <a:lnSpc>
                <a:spcPct val="80000"/>
              </a:lnSpc>
              <a:spcBef>
                <a:spcPts val="5"/>
              </a:spcBef>
              <a:buFont typeface="Arial"/>
              <a:buChar char="•"/>
              <a:tabLst>
                <a:tab pos="417830" algn="l"/>
                <a:tab pos="418465" algn="l"/>
              </a:tabLst>
            </a:pPr>
            <a:r>
              <a:rPr sz="2200" spc="-10" dirty="0">
                <a:latin typeface="Calibri"/>
                <a:cs typeface="Calibri"/>
              </a:rPr>
              <a:t>Thus, </a:t>
            </a:r>
            <a:r>
              <a:rPr sz="2200" b="1" i="1" spc="-20" dirty="0">
                <a:latin typeface="Calibri"/>
                <a:cs typeface="Calibri"/>
              </a:rPr>
              <a:t>Lt. </a:t>
            </a:r>
            <a:r>
              <a:rPr sz="2200" b="1" i="1" spc="-15" dirty="0">
                <a:latin typeface="Calibri"/>
                <a:cs typeface="Calibri"/>
              </a:rPr>
              <a:t>Recurrent </a:t>
            </a:r>
            <a:r>
              <a:rPr sz="2200" b="1" i="1" spc="-5" dirty="0">
                <a:latin typeface="Calibri"/>
                <a:cs typeface="Calibri"/>
              </a:rPr>
              <a:t>Laryngeal  Nerve </a:t>
            </a:r>
            <a:r>
              <a:rPr sz="2200" spc="-5" dirty="0">
                <a:latin typeface="Calibri"/>
                <a:cs typeface="Calibri"/>
              </a:rPr>
              <a:t>has a much </a:t>
            </a:r>
            <a:r>
              <a:rPr sz="2200" b="1" spc="-10" dirty="0">
                <a:latin typeface="Calibri"/>
                <a:cs typeface="Calibri"/>
              </a:rPr>
              <a:t>longer course  </a:t>
            </a:r>
            <a:r>
              <a:rPr sz="2200" spc="-5" dirty="0">
                <a:latin typeface="Calibri"/>
                <a:cs typeface="Calibri"/>
              </a:rPr>
              <a:t>which </a:t>
            </a:r>
            <a:r>
              <a:rPr sz="2200" spc="-20" dirty="0">
                <a:latin typeface="Calibri"/>
                <a:cs typeface="Calibri"/>
              </a:rPr>
              <a:t>makes </a:t>
            </a:r>
            <a:r>
              <a:rPr sz="2200" spc="-5" dirty="0">
                <a:latin typeface="Calibri"/>
                <a:cs typeface="Calibri"/>
              </a:rPr>
              <a:t>it </a:t>
            </a:r>
            <a:r>
              <a:rPr sz="2200" b="1" spc="-15" dirty="0">
                <a:solidFill>
                  <a:srgbClr val="C00000"/>
                </a:solidFill>
                <a:latin typeface="Calibri"/>
                <a:cs typeface="Calibri"/>
              </a:rPr>
              <a:t>more </a:t>
            </a:r>
            <a:r>
              <a:rPr sz="2200" b="1" spc="-10" dirty="0">
                <a:solidFill>
                  <a:srgbClr val="C00000"/>
                </a:solidFill>
                <a:latin typeface="Calibri"/>
                <a:cs typeface="Calibri"/>
              </a:rPr>
              <a:t>prone </a:t>
            </a:r>
            <a:r>
              <a:rPr sz="2200" spc="-20" dirty="0">
                <a:solidFill>
                  <a:srgbClr val="C00000"/>
                </a:solidFill>
                <a:latin typeface="Calibri"/>
                <a:cs typeface="Calibri"/>
              </a:rPr>
              <a:t>to  </a:t>
            </a:r>
            <a:r>
              <a:rPr sz="2200" b="1" spc="-10" dirty="0">
                <a:solidFill>
                  <a:srgbClr val="C00000"/>
                </a:solidFill>
                <a:latin typeface="Calibri"/>
                <a:cs typeface="Calibri"/>
              </a:rPr>
              <a:t>paralysis </a:t>
            </a:r>
            <a:r>
              <a:rPr sz="2200" spc="-5" dirty="0">
                <a:latin typeface="Calibri"/>
                <a:cs typeface="Calibri"/>
              </a:rPr>
              <a:t>as </a:t>
            </a:r>
            <a:r>
              <a:rPr sz="2200" spc="-10" dirty="0">
                <a:latin typeface="Calibri"/>
                <a:cs typeface="Calibri"/>
              </a:rPr>
              <a:t>compared </a:t>
            </a:r>
            <a:r>
              <a:rPr sz="2200" spc="-15" dirty="0">
                <a:latin typeface="Calibri"/>
                <a:cs typeface="Calibri"/>
              </a:rPr>
              <a:t>to </a:t>
            </a:r>
            <a:r>
              <a:rPr sz="2200" spc="-5" dirty="0">
                <a:latin typeface="Calibri"/>
                <a:cs typeface="Calibri"/>
              </a:rPr>
              <a:t>the </a:t>
            </a:r>
            <a:r>
              <a:rPr sz="2200" spc="-10" dirty="0">
                <a:latin typeface="Calibri"/>
                <a:cs typeface="Calibri"/>
              </a:rPr>
              <a:t>right  one.</a:t>
            </a:r>
            <a:endParaRPr sz="2200">
              <a:latin typeface="Calibri"/>
              <a:cs typeface="Calibri"/>
            </a:endParaRPr>
          </a:p>
        </p:txBody>
      </p:sp>
      <p:sp>
        <p:nvSpPr>
          <p:cNvPr id="4" name="object 4"/>
          <p:cNvSpPr/>
          <p:nvPr/>
        </p:nvSpPr>
        <p:spPr>
          <a:xfrm>
            <a:off x="6312027" y="1052784"/>
            <a:ext cx="4320540" cy="576059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637373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8910" y="159461"/>
            <a:ext cx="7178040" cy="697230"/>
          </a:xfrm>
          <a:prstGeom prst="rect">
            <a:avLst/>
          </a:prstGeom>
        </p:spPr>
        <p:txBody>
          <a:bodyPr vert="horz" wrap="square" lIns="0" tIns="13335" rIns="0" bIns="0" rtlCol="0" anchor="ctr">
            <a:spAutoFit/>
          </a:bodyPr>
          <a:lstStyle/>
          <a:p>
            <a:pPr marL="12700">
              <a:lnSpc>
                <a:spcPct val="100000"/>
              </a:lnSpc>
              <a:spcBef>
                <a:spcPts val="105"/>
              </a:spcBef>
              <a:tabLst>
                <a:tab pos="2621280" algn="l"/>
                <a:tab pos="5610225" algn="l"/>
              </a:tabLst>
            </a:pPr>
            <a:r>
              <a:rPr sz="4400" dirty="0">
                <a:solidFill>
                  <a:srgbClr val="E36C09"/>
                </a:solidFill>
              </a:rPr>
              <a:t>SUPERIOR	LA</a:t>
            </a:r>
            <a:r>
              <a:rPr sz="4400" spc="-95" dirty="0">
                <a:solidFill>
                  <a:srgbClr val="E36C09"/>
                </a:solidFill>
              </a:rPr>
              <a:t>R</a:t>
            </a:r>
            <a:r>
              <a:rPr sz="4400" dirty="0">
                <a:solidFill>
                  <a:srgbClr val="E36C09"/>
                </a:solidFill>
              </a:rPr>
              <a:t>YNG</a:t>
            </a:r>
            <a:r>
              <a:rPr sz="4400" spc="-50" dirty="0">
                <a:solidFill>
                  <a:srgbClr val="E36C09"/>
                </a:solidFill>
              </a:rPr>
              <a:t>E</a:t>
            </a:r>
            <a:r>
              <a:rPr sz="4400" dirty="0">
                <a:solidFill>
                  <a:srgbClr val="E36C09"/>
                </a:solidFill>
              </a:rPr>
              <a:t>AL	NE</a:t>
            </a:r>
            <a:r>
              <a:rPr sz="4400" spc="-50" dirty="0">
                <a:solidFill>
                  <a:srgbClr val="E36C09"/>
                </a:solidFill>
              </a:rPr>
              <a:t>R</a:t>
            </a:r>
            <a:r>
              <a:rPr sz="4400" spc="-5" dirty="0">
                <a:solidFill>
                  <a:srgbClr val="E36C09"/>
                </a:solidFill>
              </a:rPr>
              <a:t>VE</a:t>
            </a:r>
            <a:endParaRPr sz="4400"/>
          </a:p>
        </p:txBody>
      </p:sp>
      <p:sp>
        <p:nvSpPr>
          <p:cNvPr id="3" name="object 3"/>
          <p:cNvSpPr txBox="1"/>
          <p:nvPr/>
        </p:nvSpPr>
        <p:spPr>
          <a:xfrm>
            <a:off x="1566163" y="1137031"/>
            <a:ext cx="4254500" cy="5394425"/>
          </a:xfrm>
          <a:prstGeom prst="rect">
            <a:avLst/>
          </a:prstGeom>
        </p:spPr>
        <p:txBody>
          <a:bodyPr vert="horz" wrap="square" lIns="0" tIns="92075" rIns="0" bIns="0" rtlCol="0">
            <a:spAutoFit/>
          </a:bodyPr>
          <a:lstStyle/>
          <a:p>
            <a:pPr marL="355600" marR="67945" indent="-342900">
              <a:lnSpc>
                <a:spcPct val="80000"/>
              </a:lnSpc>
              <a:spcBef>
                <a:spcPts val="725"/>
              </a:spcBef>
              <a:buFont typeface="Arial"/>
              <a:buChar char="•"/>
              <a:tabLst>
                <a:tab pos="354965" algn="l"/>
                <a:tab pos="355600" algn="l"/>
              </a:tabLst>
            </a:pPr>
            <a:r>
              <a:rPr sz="2600" dirty="0">
                <a:latin typeface="Calibri"/>
                <a:cs typeface="Calibri"/>
              </a:rPr>
              <a:t>It </a:t>
            </a:r>
            <a:r>
              <a:rPr sz="2600" spc="-5" dirty="0">
                <a:latin typeface="Calibri"/>
                <a:cs typeface="Calibri"/>
              </a:rPr>
              <a:t>arises </a:t>
            </a:r>
            <a:r>
              <a:rPr sz="2600" spc="-10" dirty="0">
                <a:latin typeface="Calibri"/>
                <a:cs typeface="Calibri"/>
              </a:rPr>
              <a:t>from </a:t>
            </a:r>
            <a:r>
              <a:rPr sz="2600" b="1" i="1" spc="-10" dirty="0">
                <a:latin typeface="Calibri"/>
                <a:cs typeface="Calibri"/>
              </a:rPr>
              <a:t>Inferior  </a:t>
            </a:r>
            <a:r>
              <a:rPr sz="2600" b="1" i="1" spc="-5" dirty="0">
                <a:latin typeface="Calibri"/>
                <a:cs typeface="Calibri"/>
              </a:rPr>
              <a:t>Ganglion </a:t>
            </a:r>
            <a:r>
              <a:rPr sz="2600" dirty="0">
                <a:latin typeface="Calibri"/>
                <a:cs typeface="Calibri"/>
              </a:rPr>
              <a:t>of the </a:t>
            </a:r>
            <a:r>
              <a:rPr sz="2600" b="1" spc="-30" dirty="0">
                <a:latin typeface="Calibri"/>
                <a:cs typeface="Calibri"/>
              </a:rPr>
              <a:t>Vagus  </a:t>
            </a:r>
            <a:r>
              <a:rPr sz="2600" b="1" spc="-5" dirty="0">
                <a:latin typeface="Calibri"/>
                <a:cs typeface="Calibri"/>
              </a:rPr>
              <a:t>nerve</a:t>
            </a:r>
            <a:r>
              <a:rPr sz="2600" spc="-5" dirty="0">
                <a:latin typeface="Calibri"/>
                <a:cs typeface="Calibri"/>
              </a:rPr>
              <a:t>, descends behind  </a:t>
            </a:r>
            <a:r>
              <a:rPr sz="2600" b="1" i="1" spc="-10" dirty="0">
                <a:latin typeface="Calibri"/>
                <a:cs typeface="Calibri"/>
              </a:rPr>
              <a:t>Internal </a:t>
            </a:r>
            <a:r>
              <a:rPr sz="2600" b="1" i="1" spc="-5" dirty="0">
                <a:latin typeface="Calibri"/>
                <a:cs typeface="Calibri"/>
              </a:rPr>
              <a:t>Carotid </a:t>
            </a:r>
            <a:r>
              <a:rPr sz="2600" b="1" i="1" spc="-10" dirty="0">
                <a:latin typeface="Calibri"/>
                <a:cs typeface="Calibri"/>
              </a:rPr>
              <a:t>artery </a:t>
            </a:r>
            <a:r>
              <a:rPr sz="2600" dirty="0">
                <a:latin typeface="Calibri"/>
                <a:cs typeface="Calibri"/>
              </a:rPr>
              <a:t>&amp; </a:t>
            </a:r>
            <a:r>
              <a:rPr sz="2600" spc="-15" dirty="0">
                <a:latin typeface="Calibri"/>
                <a:cs typeface="Calibri"/>
              </a:rPr>
              <a:t>at  </a:t>
            </a:r>
            <a:r>
              <a:rPr sz="2600" dirty="0">
                <a:latin typeface="Calibri"/>
                <a:cs typeface="Calibri"/>
              </a:rPr>
              <a:t>the </a:t>
            </a:r>
            <a:r>
              <a:rPr sz="2600" spc="-10" dirty="0">
                <a:latin typeface="Calibri"/>
                <a:cs typeface="Calibri"/>
              </a:rPr>
              <a:t>level </a:t>
            </a:r>
            <a:r>
              <a:rPr sz="2600" spc="-5" dirty="0">
                <a:latin typeface="Calibri"/>
                <a:cs typeface="Calibri"/>
              </a:rPr>
              <a:t>of </a:t>
            </a:r>
            <a:r>
              <a:rPr sz="2600" b="1" i="1" spc="-10" dirty="0">
                <a:latin typeface="Calibri"/>
                <a:cs typeface="Calibri"/>
              </a:rPr>
              <a:t>Greater cornu </a:t>
            </a:r>
            <a:r>
              <a:rPr sz="2600" b="1" i="1" spc="-5" dirty="0">
                <a:latin typeface="Calibri"/>
                <a:cs typeface="Calibri"/>
              </a:rPr>
              <a:t>of  Hyoid bone</a:t>
            </a:r>
            <a:r>
              <a:rPr sz="2600" spc="-5" dirty="0">
                <a:latin typeface="Calibri"/>
                <a:cs typeface="Calibri"/>
              </a:rPr>
              <a:t>, divides </a:t>
            </a:r>
            <a:r>
              <a:rPr sz="2600" spc="-10" dirty="0">
                <a:latin typeface="Calibri"/>
                <a:cs typeface="Calibri"/>
              </a:rPr>
              <a:t>into  </a:t>
            </a:r>
            <a:r>
              <a:rPr sz="2600" b="1" spc="-10" dirty="0">
                <a:latin typeface="Calibri"/>
                <a:cs typeface="Calibri"/>
              </a:rPr>
              <a:t>External </a:t>
            </a:r>
            <a:r>
              <a:rPr sz="2600" dirty="0">
                <a:latin typeface="Calibri"/>
                <a:cs typeface="Calibri"/>
              </a:rPr>
              <a:t>&amp; </a:t>
            </a:r>
            <a:r>
              <a:rPr sz="2600" b="1" spc="-15" dirty="0">
                <a:latin typeface="Calibri"/>
                <a:cs typeface="Calibri"/>
              </a:rPr>
              <a:t>Internal  </a:t>
            </a:r>
            <a:r>
              <a:rPr sz="2600" b="1" spc="-10" dirty="0">
                <a:latin typeface="Calibri"/>
                <a:cs typeface="Calibri"/>
              </a:rPr>
              <a:t>branches</a:t>
            </a:r>
            <a:r>
              <a:rPr sz="2600" spc="-10" dirty="0">
                <a:latin typeface="Calibri"/>
                <a:cs typeface="Calibri"/>
              </a:rPr>
              <a:t>.</a:t>
            </a:r>
            <a:endParaRPr sz="2600">
              <a:latin typeface="Calibri"/>
              <a:cs typeface="Calibri"/>
            </a:endParaRPr>
          </a:p>
          <a:p>
            <a:pPr>
              <a:lnSpc>
                <a:spcPct val="100000"/>
              </a:lnSpc>
              <a:buFont typeface="Arial"/>
              <a:buChar char="•"/>
            </a:pPr>
            <a:endParaRPr sz="3250">
              <a:latin typeface="Times New Roman"/>
              <a:cs typeface="Times New Roman"/>
            </a:endParaRPr>
          </a:p>
          <a:p>
            <a:pPr marL="355600" marR="5080" indent="-342900">
              <a:lnSpc>
                <a:spcPct val="80000"/>
              </a:lnSpc>
              <a:buFont typeface="Arial"/>
              <a:buChar char="•"/>
              <a:tabLst>
                <a:tab pos="354965" algn="l"/>
                <a:tab pos="355600" algn="l"/>
              </a:tabLst>
            </a:pPr>
            <a:r>
              <a:rPr sz="2600" spc="-5" dirty="0">
                <a:latin typeface="Calibri"/>
                <a:cs typeface="Calibri"/>
              </a:rPr>
              <a:t>The </a:t>
            </a:r>
            <a:r>
              <a:rPr sz="2600" spc="-10" dirty="0">
                <a:latin typeface="Calibri"/>
                <a:cs typeface="Calibri"/>
              </a:rPr>
              <a:t>external branch </a:t>
            </a:r>
            <a:r>
              <a:rPr sz="2600" spc="-5" dirty="0">
                <a:latin typeface="Calibri"/>
                <a:cs typeface="Calibri"/>
              </a:rPr>
              <a:t>supplies  </a:t>
            </a:r>
            <a:r>
              <a:rPr sz="2600" b="1" i="1" spc="-10" dirty="0">
                <a:latin typeface="Calibri"/>
                <a:cs typeface="Calibri"/>
              </a:rPr>
              <a:t>cricothyroid </a:t>
            </a:r>
            <a:r>
              <a:rPr sz="2600" b="1" i="1" spc="-5" dirty="0">
                <a:latin typeface="Calibri"/>
                <a:cs typeface="Calibri"/>
              </a:rPr>
              <a:t>muscle </a:t>
            </a:r>
            <a:r>
              <a:rPr sz="2600" dirty="0">
                <a:latin typeface="Calibri"/>
                <a:cs typeface="Calibri"/>
              </a:rPr>
              <a:t>while  the </a:t>
            </a:r>
            <a:r>
              <a:rPr sz="2600" spc="-5" dirty="0">
                <a:latin typeface="Calibri"/>
                <a:cs typeface="Calibri"/>
              </a:rPr>
              <a:t>internal </a:t>
            </a:r>
            <a:r>
              <a:rPr sz="2600" spc="-10" dirty="0">
                <a:latin typeface="Calibri"/>
                <a:cs typeface="Calibri"/>
              </a:rPr>
              <a:t>branch </a:t>
            </a:r>
            <a:r>
              <a:rPr sz="2600" b="1" spc="-10" dirty="0">
                <a:latin typeface="Calibri"/>
                <a:cs typeface="Calibri"/>
              </a:rPr>
              <a:t>pierces  </a:t>
            </a:r>
            <a:r>
              <a:rPr sz="2600" dirty="0">
                <a:latin typeface="Calibri"/>
                <a:cs typeface="Calibri"/>
              </a:rPr>
              <a:t>the </a:t>
            </a:r>
            <a:r>
              <a:rPr sz="2600" b="1" i="1" spc="-15" dirty="0">
                <a:latin typeface="Calibri"/>
                <a:cs typeface="Calibri"/>
              </a:rPr>
              <a:t>thyrohyoid </a:t>
            </a:r>
            <a:r>
              <a:rPr sz="2600" b="1" i="1" dirty="0">
                <a:latin typeface="Calibri"/>
                <a:cs typeface="Calibri"/>
              </a:rPr>
              <a:t>membrane </a:t>
            </a:r>
            <a:r>
              <a:rPr sz="2600" dirty="0">
                <a:latin typeface="Calibri"/>
                <a:cs typeface="Calibri"/>
              </a:rPr>
              <a:t>&amp;  </a:t>
            </a:r>
            <a:r>
              <a:rPr sz="2600" spc="-5" dirty="0">
                <a:latin typeface="Calibri"/>
                <a:cs typeface="Calibri"/>
              </a:rPr>
              <a:t>supplies </a:t>
            </a:r>
            <a:r>
              <a:rPr sz="2600" b="1" dirty="0">
                <a:latin typeface="Calibri"/>
                <a:cs typeface="Calibri"/>
              </a:rPr>
              <a:t>sensory </a:t>
            </a:r>
            <a:r>
              <a:rPr sz="2600" b="1" spc="-10" dirty="0">
                <a:latin typeface="Calibri"/>
                <a:cs typeface="Calibri"/>
              </a:rPr>
              <a:t>innervation  </a:t>
            </a:r>
            <a:r>
              <a:rPr sz="2600" spc="-15" dirty="0">
                <a:latin typeface="Calibri"/>
                <a:cs typeface="Calibri"/>
              </a:rPr>
              <a:t>to </a:t>
            </a:r>
            <a:r>
              <a:rPr sz="2600" dirty="0">
                <a:latin typeface="Calibri"/>
                <a:cs typeface="Calibri"/>
              </a:rPr>
              <a:t>the </a:t>
            </a:r>
            <a:r>
              <a:rPr sz="2600" b="1" i="1" spc="-5" dirty="0">
                <a:latin typeface="Calibri"/>
                <a:cs typeface="Calibri"/>
              </a:rPr>
              <a:t>larynx </a:t>
            </a:r>
            <a:r>
              <a:rPr sz="2600" dirty="0">
                <a:latin typeface="Calibri"/>
                <a:cs typeface="Calibri"/>
              </a:rPr>
              <a:t>&amp;  </a:t>
            </a:r>
            <a:r>
              <a:rPr sz="2600" b="1" i="1" spc="-10" dirty="0">
                <a:latin typeface="Calibri"/>
                <a:cs typeface="Calibri"/>
              </a:rPr>
              <a:t>hypopharynx</a:t>
            </a:r>
            <a:r>
              <a:rPr sz="2600" spc="-10" dirty="0">
                <a:latin typeface="Calibri"/>
                <a:cs typeface="Calibri"/>
              </a:rPr>
              <a:t>.</a:t>
            </a:r>
            <a:endParaRPr sz="2600">
              <a:latin typeface="Calibri"/>
              <a:cs typeface="Calibri"/>
            </a:endParaRPr>
          </a:p>
        </p:txBody>
      </p:sp>
      <p:sp>
        <p:nvSpPr>
          <p:cNvPr id="4" name="object 4"/>
          <p:cNvSpPr/>
          <p:nvPr/>
        </p:nvSpPr>
        <p:spPr>
          <a:xfrm>
            <a:off x="6168009" y="1124792"/>
            <a:ext cx="4464558" cy="568858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272410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0331" y="-214119"/>
            <a:ext cx="7314565" cy="1367682"/>
          </a:xfrm>
          <a:prstGeom prst="rect">
            <a:avLst/>
          </a:prstGeom>
        </p:spPr>
        <p:txBody>
          <a:bodyPr vert="horz" wrap="square" lIns="0" tIns="13335" rIns="0" bIns="0" rtlCol="0" anchor="ctr">
            <a:spAutoFit/>
          </a:bodyPr>
          <a:lstStyle/>
          <a:p>
            <a:pPr marL="12700">
              <a:lnSpc>
                <a:spcPct val="100000"/>
              </a:lnSpc>
              <a:spcBef>
                <a:spcPts val="105"/>
              </a:spcBef>
              <a:tabLst>
                <a:tab pos="2989580" algn="l"/>
                <a:tab pos="3877310" algn="l"/>
                <a:tab pos="5700395" algn="l"/>
              </a:tabLst>
            </a:pPr>
            <a:r>
              <a:rPr sz="4400" dirty="0"/>
              <a:t>FUNCTIONS	OF	</a:t>
            </a:r>
            <a:r>
              <a:rPr sz="4400" spc="-20" dirty="0"/>
              <a:t>VOCAL	</a:t>
            </a:r>
            <a:r>
              <a:rPr sz="4400" spc="-15" dirty="0"/>
              <a:t>CORDS</a:t>
            </a:r>
            <a:endParaRPr sz="4400"/>
          </a:p>
        </p:txBody>
      </p:sp>
      <p:sp>
        <p:nvSpPr>
          <p:cNvPr id="3" name="object 3"/>
          <p:cNvSpPr txBox="1"/>
          <p:nvPr/>
        </p:nvSpPr>
        <p:spPr>
          <a:xfrm>
            <a:off x="1854200" y="1607566"/>
            <a:ext cx="8434070" cy="3906198"/>
          </a:xfrm>
          <a:prstGeom prst="rect">
            <a:avLst/>
          </a:prstGeom>
        </p:spPr>
        <p:txBody>
          <a:bodyPr vert="horz" wrap="square" lIns="0" tIns="12700" rIns="0" bIns="0" rtlCol="0">
            <a:spAutoFit/>
          </a:bodyPr>
          <a:lstStyle/>
          <a:p>
            <a:pPr marL="355600" indent="-342900">
              <a:spcBef>
                <a:spcPts val="100"/>
              </a:spcBef>
              <a:buFont typeface="Wingdings"/>
              <a:buChar char=""/>
              <a:tabLst>
                <a:tab pos="356235" algn="l"/>
              </a:tabLst>
            </a:pPr>
            <a:r>
              <a:rPr sz="3200" spc="-35" dirty="0">
                <a:latin typeface="Calibri"/>
                <a:cs typeface="Calibri"/>
              </a:rPr>
              <a:t>Vocal </a:t>
            </a:r>
            <a:r>
              <a:rPr sz="3200" spc="-20" dirty="0">
                <a:latin typeface="Calibri"/>
                <a:cs typeface="Calibri"/>
              </a:rPr>
              <a:t>cord </a:t>
            </a:r>
            <a:r>
              <a:rPr sz="3200" spc="-5" dirty="0">
                <a:latin typeface="Calibri"/>
                <a:cs typeface="Calibri"/>
              </a:rPr>
              <a:t>mainly has </a:t>
            </a:r>
            <a:r>
              <a:rPr sz="3200" dirty="0">
                <a:latin typeface="Calibri"/>
                <a:cs typeface="Calibri"/>
              </a:rPr>
              <a:t>the </a:t>
            </a:r>
            <a:r>
              <a:rPr sz="3200" spc="-15" dirty="0">
                <a:latin typeface="Calibri"/>
                <a:cs typeface="Calibri"/>
              </a:rPr>
              <a:t>following </a:t>
            </a:r>
            <a:r>
              <a:rPr sz="3200" spc="-10" dirty="0">
                <a:latin typeface="Calibri"/>
                <a:cs typeface="Calibri"/>
              </a:rPr>
              <a:t>movements</a:t>
            </a:r>
            <a:r>
              <a:rPr sz="3200" spc="75" dirty="0">
                <a:latin typeface="Calibri"/>
                <a:cs typeface="Calibri"/>
              </a:rPr>
              <a:t> </a:t>
            </a:r>
            <a:r>
              <a:rPr sz="3200" dirty="0">
                <a:latin typeface="Calibri"/>
                <a:cs typeface="Calibri"/>
              </a:rPr>
              <a:t>:</a:t>
            </a:r>
            <a:endParaRPr sz="3200">
              <a:latin typeface="Calibri"/>
              <a:cs typeface="Calibri"/>
            </a:endParaRPr>
          </a:p>
          <a:p>
            <a:pPr>
              <a:spcBef>
                <a:spcPts val="25"/>
              </a:spcBef>
            </a:pPr>
            <a:endParaRPr sz="4650">
              <a:latin typeface="Times New Roman"/>
              <a:cs typeface="Times New Roman"/>
            </a:endParaRPr>
          </a:p>
          <a:p>
            <a:pPr marL="355600" marR="599440" indent="-342900">
              <a:buFont typeface="Arial"/>
              <a:buChar char="•"/>
              <a:tabLst>
                <a:tab pos="355600" algn="l"/>
                <a:tab pos="356235" algn="l"/>
              </a:tabLst>
            </a:pPr>
            <a:r>
              <a:rPr sz="3200" b="1" spc="-5" dirty="0">
                <a:latin typeface="Calibri"/>
                <a:cs typeface="Calibri"/>
              </a:rPr>
              <a:t>Adduction </a:t>
            </a:r>
            <a:r>
              <a:rPr sz="3200" dirty="0">
                <a:latin typeface="Calibri"/>
                <a:cs typeface="Calibri"/>
              </a:rPr>
              <a:t>: </a:t>
            </a:r>
            <a:r>
              <a:rPr sz="3200" spc="-15" dirty="0">
                <a:latin typeface="Calibri"/>
                <a:cs typeface="Calibri"/>
              </a:rPr>
              <a:t>approximation </a:t>
            </a:r>
            <a:r>
              <a:rPr sz="3200" spc="-5" dirty="0">
                <a:latin typeface="Calibri"/>
                <a:cs typeface="Calibri"/>
              </a:rPr>
              <a:t>of </a:t>
            </a:r>
            <a:r>
              <a:rPr sz="3200" spc="-15" dirty="0">
                <a:latin typeface="Calibri"/>
                <a:cs typeface="Calibri"/>
              </a:rPr>
              <a:t>vocal </a:t>
            </a:r>
            <a:r>
              <a:rPr sz="3200" spc="-20" dirty="0">
                <a:latin typeface="Calibri"/>
                <a:cs typeface="Calibri"/>
              </a:rPr>
              <a:t>cord </a:t>
            </a:r>
            <a:r>
              <a:rPr sz="3200" spc="-5" dirty="0">
                <a:latin typeface="Calibri"/>
                <a:cs typeface="Calibri"/>
              </a:rPr>
              <a:t>with  </a:t>
            </a:r>
            <a:r>
              <a:rPr sz="3200" dirty="0">
                <a:latin typeface="Calibri"/>
                <a:cs typeface="Calibri"/>
              </a:rPr>
              <a:t>each</a:t>
            </a:r>
            <a:r>
              <a:rPr sz="3200" spc="-20" dirty="0">
                <a:latin typeface="Calibri"/>
                <a:cs typeface="Calibri"/>
              </a:rPr>
              <a:t> </a:t>
            </a:r>
            <a:r>
              <a:rPr sz="3200" spc="-60" dirty="0">
                <a:latin typeface="Calibri"/>
                <a:cs typeface="Calibri"/>
              </a:rPr>
              <a:t>other.</a:t>
            </a:r>
            <a:endParaRPr sz="3200">
              <a:latin typeface="Calibri"/>
              <a:cs typeface="Calibri"/>
            </a:endParaRPr>
          </a:p>
          <a:p>
            <a:pPr>
              <a:spcBef>
                <a:spcPts val="25"/>
              </a:spcBef>
              <a:buFont typeface="Arial"/>
              <a:buChar char="•"/>
            </a:pPr>
            <a:endParaRPr sz="4650">
              <a:latin typeface="Times New Roman"/>
              <a:cs typeface="Times New Roman"/>
            </a:endParaRPr>
          </a:p>
          <a:p>
            <a:pPr marL="355600" marR="205740" indent="-342900">
              <a:buFont typeface="Arial"/>
              <a:buChar char="•"/>
              <a:tabLst>
                <a:tab pos="355600" algn="l"/>
                <a:tab pos="356235" algn="l"/>
              </a:tabLst>
            </a:pPr>
            <a:r>
              <a:rPr sz="3200" b="1" spc="-5" dirty="0">
                <a:latin typeface="Calibri"/>
                <a:cs typeface="Calibri"/>
              </a:rPr>
              <a:t>Abduction </a:t>
            </a:r>
            <a:r>
              <a:rPr sz="3200" dirty="0">
                <a:latin typeface="Calibri"/>
                <a:cs typeface="Calibri"/>
              </a:rPr>
              <a:t>: </a:t>
            </a:r>
            <a:r>
              <a:rPr sz="3200" spc="-10" dirty="0">
                <a:latin typeface="Calibri"/>
                <a:cs typeface="Calibri"/>
              </a:rPr>
              <a:t>movement </a:t>
            </a:r>
            <a:r>
              <a:rPr sz="3200" spc="-5" dirty="0">
                <a:latin typeface="Calibri"/>
                <a:cs typeface="Calibri"/>
              </a:rPr>
              <a:t>of </a:t>
            </a:r>
            <a:r>
              <a:rPr sz="3200" spc="-15" dirty="0">
                <a:latin typeface="Calibri"/>
                <a:cs typeface="Calibri"/>
              </a:rPr>
              <a:t>vocal </a:t>
            </a:r>
            <a:r>
              <a:rPr sz="3200" spc="-25" dirty="0">
                <a:latin typeface="Calibri"/>
                <a:cs typeface="Calibri"/>
              </a:rPr>
              <a:t>cord </a:t>
            </a:r>
            <a:r>
              <a:rPr sz="3200" spc="-30" dirty="0">
                <a:latin typeface="Calibri"/>
                <a:cs typeface="Calibri"/>
              </a:rPr>
              <a:t>away </a:t>
            </a:r>
            <a:r>
              <a:rPr sz="3200" spc="-20" dirty="0">
                <a:latin typeface="Calibri"/>
                <a:cs typeface="Calibri"/>
              </a:rPr>
              <a:t>from  </a:t>
            </a:r>
            <a:r>
              <a:rPr sz="3200" dirty="0">
                <a:latin typeface="Calibri"/>
                <a:cs typeface="Calibri"/>
              </a:rPr>
              <a:t>each</a:t>
            </a:r>
            <a:r>
              <a:rPr sz="3200" spc="-20" dirty="0">
                <a:latin typeface="Calibri"/>
                <a:cs typeface="Calibri"/>
              </a:rPr>
              <a:t> </a:t>
            </a:r>
            <a:r>
              <a:rPr sz="3200" spc="-60" dirty="0">
                <a:latin typeface="Calibri"/>
                <a:cs typeface="Calibri"/>
              </a:rPr>
              <a:t>other.</a:t>
            </a:r>
            <a:endParaRPr sz="3200">
              <a:latin typeface="Calibri"/>
              <a:cs typeface="Calibri"/>
            </a:endParaRPr>
          </a:p>
        </p:txBody>
      </p:sp>
    </p:spTree>
    <p:extLst>
      <p:ext uri="{BB962C8B-B14F-4D97-AF65-F5344CB8AC3E}">
        <p14:creationId xmlns:p14="http://schemas.microsoft.com/office/powerpoint/2010/main" xmlns="" val="671212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7030" y="-176890"/>
            <a:ext cx="6776084" cy="1243289"/>
          </a:xfrm>
          <a:prstGeom prst="rect">
            <a:avLst/>
          </a:prstGeom>
        </p:spPr>
        <p:txBody>
          <a:bodyPr vert="horz" wrap="square" lIns="0" tIns="12065" rIns="0" bIns="0" rtlCol="0" anchor="ctr">
            <a:spAutoFit/>
          </a:bodyPr>
          <a:lstStyle/>
          <a:p>
            <a:pPr marL="12700">
              <a:lnSpc>
                <a:spcPct val="100000"/>
              </a:lnSpc>
              <a:spcBef>
                <a:spcPts val="95"/>
              </a:spcBef>
              <a:tabLst>
                <a:tab pos="2854960" algn="l"/>
                <a:tab pos="3658870" algn="l"/>
                <a:tab pos="5309870" algn="l"/>
              </a:tabLst>
            </a:pPr>
            <a:r>
              <a:rPr sz="4000" spc="-5" dirty="0">
                <a:solidFill>
                  <a:srgbClr val="000000"/>
                </a:solidFill>
              </a:rPr>
              <a:t>ADDU</a:t>
            </a:r>
            <a:r>
              <a:rPr sz="4000" spc="10" dirty="0">
                <a:solidFill>
                  <a:srgbClr val="000000"/>
                </a:solidFill>
              </a:rPr>
              <a:t>C</a:t>
            </a:r>
            <a:r>
              <a:rPr sz="4000" spc="-10" dirty="0">
                <a:solidFill>
                  <a:srgbClr val="000000"/>
                </a:solidFill>
              </a:rPr>
              <a:t>TIO</a:t>
            </a:r>
            <a:r>
              <a:rPr sz="4000" spc="-5" dirty="0">
                <a:solidFill>
                  <a:srgbClr val="000000"/>
                </a:solidFill>
              </a:rPr>
              <a:t>N</a:t>
            </a:r>
            <a:r>
              <a:rPr sz="4000" dirty="0">
                <a:solidFill>
                  <a:srgbClr val="000000"/>
                </a:solidFill>
              </a:rPr>
              <a:t>	</a:t>
            </a:r>
            <a:r>
              <a:rPr sz="4000" spc="-10" dirty="0">
                <a:solidFill>
                  <a:srgbClr val="000000"/>
                </a:solidFill>
              </a:rPr>
              <a:t>O</a:t>
            </a:r>
            <a:r>
              <a:rPr sz="4000" spc="-5" dirty="0">
                <a:solidFill>
                  <a:srgbClr val="000000"/>
                </a:solidFill>
              </a:rPr>
              <a:t>F</a:t>
            </a:r>
            <a:r>
              <a:rPr sz="4000" dirty="0">
                <a:solidFill>
                  <a:srgbClr val="000000"/>
                </a:solidFill>
              </a:rPr>
              <a:t>	</a:t>
            </a:r>
            <a:r>
              <a:rPr sz="4000" spc="-80" dirty="0">
                <a:solidFill>
                  <a:srgbClr val="000000"/>
                </a:solidFill>
              </a:rPr>
              <a:t>V</a:t>
            </a:r>
            <a:r>
              <a:rPr sz="4000" spc="-10" dirty="0">
                <a:solidFill>
                  <a:srgbClr val="000000"/>
                </a:solidFill>
              </a:rPr>
              <a:t>OCA</a:t>
            </a:r>
            <a:r>
              <a:rPr sz="4000" spc="-5" dirty="0">
                <a:solidFill>
                  <a:srgbClr val="000000"/>
                </a:solidFill>
              </a:rPr>
              <a:t>L</a:t>
            </a:r>
            <a:r>
              <a:rPr sz="4000" dirty="0">
                <a:solidFill>
                  <a:srgbClr val="000000"/>
                </a:solidFill>
              </a:rPr>
              <a:t>	</a:t>
            </a:r>
            <a:r>
              <a:rPr sz="4000" spc="-35" dirty="0">
                <a:solidFill>
                  <a:srgbClr val="000000"/>
                </a:solidFill>
              </a:rPr>
              <a:t>C</a:t>
            </a:r>
            <a:r>
              <a:rPr sz="4000" spc="-10" dirty="0">
                <a:solidFill>
                  <a:srgbClr val="000000"/>
                </a:solidFill>
              </a:rPr>
              <a:t>ORDS</a:t>
            </a:r>
            <a:endParaRPr sz="4000"/>
          </a:p>
        </p:txBody>
      </p:sp>
      <p:sp>
        <p:nvSpPr>
          <p:cNvPr id="3" name="object 3"/>
          <p:cNvSpPr/>
          <p:nvPr/>
        </p:nvSpPr>
        <p:spPr>
          <a:xfrm>
            <a:off x="1559496" y="908685"/>
            <a:ext cx="9108440" cy="594931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205031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4294967295"/>
          </p:nvPr>
        </p:nvSpPr>
        <p:spPr>
          <a:xfrm>
            <a:off x="252822" y="222477"/>
            <a:ext cx="3809727" cy="5472928"/>
          </a:xfrm>
        </p:spPr>
        <p:txBody>
          <a:bodyPr>
            <a:normAutofit lnSpcReduction="10000"/>
          </a:bodyPr>
          <a:lstStyle/>
          <a:p>
            <a:r>
              <a:rPr lang="en-US" altLang="en-US" sz="2800" b="1" i="1" dirty="0"/>
              <a:t>All muscles of the larynx are innervated by the recurrent laryngeal nerve, </a:t>
            </a:r>
            <a:r>
              <a:rPr lang="en-US" altLang="en-US" sz="2800" b="1" i="1" u="sng" dirty="0">
                <a:solidFill>
                  <a:srgbClr val="FF0000"/>
                </a:solidFill>
              </a:rPr>
              <a:t>except</a:t>
            </a:r>
            <a:r>
              <a:rPr lang="en-US" altLang="en-US" sz="2800" b="1" i="1" dirty="0">
                <a:solidFill>
                  <a:srgbClr val="FF0000"/>
                </a:solidFill>
              </a:rPr>
              <a:t> cricothyroid muscle </a:t>
            </a:r>
            <a:r>
              <a:rPr lang="en-US" altLang="en-US" sz="2800" b="1" i="1" dirty="0"/>
              <a:t>which is innervated by the </a:t>
            </a:r>
            <a:r>
              <a:rPr lang="en-US" altLang="en-US" sz="2800" b="1" i="1" dirty="0">
                <a:solidFill>
                  <a:srgbClr val="002060"/>
                </a:solidFill>
              </a:rPr>
              <a:t>external branch of the superior laryngeal nerve.</a:t>
            </a:r>
            <a:endParaRPr lang="en-US" altLang="en-US" sz="2800" b="1" dirty="0">
              <a:solidFill>
                <a:srgbClr val="002060"/>
              </a:solidFill>
            </a:endParaRPr>
          </a:p>
          <a:p>
            <a:endParaRPr lang="ar-IQ" altLang="en-US" sz="2400" dirty="0">
              <a:ea typeface="Majalla UI"/>
            </a:endParaRPr>
          </a:p>
        </p:txBody>
      </p:sp>
      <p:pic>
        <p:nvPicPr>
          <p:cNvPr id="24579" name="Picture 3" descr="LarynxCrico.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3638" y="1071563"/>
            <a:ext cx="4424362" cy="507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02483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704850"/>
            <a:ext cx="8229600" cy="1143000"/>
          </a:xfrm>
        </p:spPr>
        <p:txBody>
          <a:bodyPr/>
          <a:lstStyle/>
          <a:p>
            <a:pPr eaLnBrk="1" hangingPunct="1"/>
            <a:endParaRPr lang="ar-IQ" altLang="en-US" smtClean="0"/>
          </a:p>
        </p:txBody>
      </p:sp>
      <p:sp>
        <p:nvSpPr>
          <p:cNvPr id="25603" name="Content Placeholder 2"/>
          <p:cNvSpPr>
            <a:spLocks noGrp="1"/>
          </p:cNvSpPr>
          <p:nvPr>
            <p:ph sz="half" idx="4294967295"/>
          </p:nvPr>
        </p:nvSpPr>
        <p:spPr>
          <a:xfrm>
            <a:off x="1981200" y="1920875"/>
            <a:ext cx="4038600" cy="4433888"/>
          </a:xfrm>
        </p:spPr>
        <p:txBody>
          <a:bodyPr/>
          <a:lstStyle/>
          <a:p>
            <a:pPr eaLnBrk="1" hangingPunct="1"/>
            <a:endParaRPr lang="ar-IQ" altLang="en-US" smtClean="0">
              <a:ea typeface="Majalla UI"/>
            </a:endParaRPr>
          </a:p>
        </p:txBody>
      </p:sp>
      <p:sp>
        <p:nvSpPr>
          <p:cNvPr id="25604" name="Content Placeholder 3"/>
          <p:cNvSpPr>
            <a:spLocks noGrp="1"/>
          </p:cNvSpPr>
          <p:nvPr>
            <p:ph sz="half" idx="4294967295"/>
          </p:nvPr>
        </p:nvSpPr>
        <p:spPr>
          <a:xfrm>
            <a:off x="6172200" y="1920875"/>
            <a:ext cx="4038600" cy="4433888"/>
          </a:xfrm>
        </p:spPr>
        <p:txBody>
          <a:bodyPr/>
          <a:lstStyle/>
          <a:p>
            <a:pPr eaLnBrk="1" hangingPunct="1"/>
            <a:endParaRPr lang="ar-IQ" altLang="en-US" smtClean="0">
              <a:ea typeface="Majalla UI"/>
            </a:endParaRPr>
          </a:p>
        </p:txBody>
      </p:sp>
      <p:pic>
        <p:nvPicPr>
          <p:cNvPr id="25605" name="Content Placeholder 4" descr="1972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438401" y="838200"/>
            <a:ext cx="7153275" cy="572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7371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3"/>
          <p:cNvSpPr>
            <a:spLocks noGrp="1"/>
          </p:cNvSpPr>
          <p:nvPr>
            <p:ph idx="4294967295"/>
          </p:nvPr>
        </p:nvSpPr>
        <p:spPr>
          <a:xfrm>
            <a:off x="2166938" y="1247776"/>
            <a:ext cx="8229600" cy="4467225"/>
          </a:xfrm>
        </p:spPr>
        <p:txBody>
          <a:bodyPr/>
          <a:lstStyle/>
          <a:p>
            <a:pPr lvl="1" eaLnBrk="1" hangingPunct="1">
              <a:buFont typeface="Wingdings 2" panose="05020102010507070707" pitchFamily="18" charset="2"/>
              <a:buNone/>
            </a:pPr>
            <a:r>
              <a:rPr lang="en-US" altLang="en-US" b="1" smtClean="0"/>
              <a:t>Blood Supply</a:t>
            </a:r>
          </a:p>
          <a:p>
            <a:pPr lvl="1" eaLnBrk="1" hangingPunct="1"/>
            <a:r>
              <a:rPr lang="en-US" altLang="en-US" smtClean="0"/>
              <a:t>External carotid artery</a:t>
            </a:r>
          </a:p>
          <a:p>
            <a:pPr lvl="1" eaLnBrk="1" hangingPunct="1"/>
            <a:r>
              <a:rPr lang="en-US" altLang="en-US" smtClean="0"/>
              <a:t>Subclavian artery</a:t>
            </a:r>
          </a:p>
          <a:p>
            <a:pPr lvl="1" eaLnBrk="1" hangingPunct="1">
              <a:buFont typeface="Wingdings 2" panose="05020102010507070707" pitchFamily="18" charset="2"/>
              <a:buNone/>
            </a:pPr>
            <a:r>
              <a:rPr lang="en-US" altLang="en-US" b="1" smtClean="0"/>
              <a:t>Venous Drainage</a:t>
            </a:r>
          </a:p>
          <a:p>
            <a:pPr lvl="1" eaLnBrk="1" hangingPunct="1"/>
            <a:r>
              <a:rPr lang="en-US" altLang="en-US" smtClean="0"/>
              <a:t>Internal jugular vein</a:t>
            </a:r>
          </a:p>
          <a:p>
            <a:pPr lvl="1" eaLnBrk="1" hangingPunct="1"/>
            <a:r>
              <a:rPr lang="en-US" altLang="en-US" smtClean="0"/>
              <a:t>Innominate vein</a:t>
            </a:r>
          </a:p>
          <a:p>
            <a:pPr lvl="1" eaLnBrk="1" hangingPunct="1">
              <a:buFont typeface="Wingdings 2" panose="05020102010507070707" pitchFamily="18" charset="2"/>
              <a:buNone/>
            </a:pPr>
            <a:r>
              <a:rPr lang="en-US" altLang="en-US" b="1" smtClean="0"/>
              <a:t>Lymphatic drainage</a:t>
            </a:r>
          </a:p>
          <a:p>
            <a:pPr lvl="1" eaLnBrk="1" hangingPunct="1"/>
            <a:r>
              <a:rPr lang="en-US" altLang="en-US" smtClean="0"/>
              <a:t>Main: Deep Cervical group L.N.</a:t>
            </a:r>
          </a:p>
          <a:p>
            <a:pPr lvl="1" eaLnBrk="1" hangingPunct="1"/>
            <a:r>
              <a:rPr lang="en-US" altLang="en-US" smtClean="0"/>
              <a:t>The glottic area has NO lymphatic network.</a:t>
            </a:r>
          </a:p>
          <a:p>
            <a:pPr lvl="1" eaLnBrk="1" hangingPunct="1"/>
            <a:endParaRPr lang="en-US" altLang="en-US" smtClean="0"/>
          </a:p>
          <a:p>
            <a:pPr lvl="1" eaLnBrk="1" hangingPunct="1">
              <a:buFont typeface="Wingdings 2" panose="05020102010507070707" pitchFamily="18" charset="2"/>
              <a:buNone/>
            </a:pPr>
            <a:endParaRPr lang="en-US" altLang="en-US" smtClean="0"/>
          </a:p>
          <a:p>
            <a:pPr lvl="1" eaLnBrk="1" hangingPunct="1"/>
            <a:endParaRPr lang="en-US" altLang="en-US" smtClean="0"/>
          </a:p>
          <a:p>
            <a:pPr lvl="1" eaLnBrk="1" hangingPunct="1"/>
            <a:endParaRPr lang="en-US" altLang="en-US" smtClean="0"/>
          </a:p>
        </p:txBody>
      </p:sp>
    </p:spTree>
    <p:extLst>
      <p:ext uri="{BB962C8B-B14F-4D97-AF65-F5344CB8AC3E}">
        <p14:creationId xmlns:p14="http://schemas.microsoft.com/office/powerpoint/2010/main" xmlns="" val="2041888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24063" y="857251"/>
            <a:ext cx="8229600" cy="5072063"/>
          </a:xfrm>
        </p:spPr>
        <p:txBody>
          <a:bodyPr>
            <a:normAutofit fontScale="92500" lnSpcReduction="20000"/>
          </a:bodyPr>
          <a:lstStyle/>
          <a:p>
            <a:pPr>
              <a:buFont typeface="Wingdings 2" panose="05020102010507070707" pitchFamily="18" charset="2"/>
              <a:buNone/>
              <a:defRPr/>
            </a:pPr>
            <a:r>
              <a:rPr lang="en-US" sz="2400" b="1" dirty="0" err="1"/>
              <a:t>Paediatric</a:t>
            </a:r>
            <a:r>
              <a:rPr lang="en-US" sz="2400" b="1" dirty="0"/>
              <a:t> larynx</a:t>
            </a:r>
            <a:endParaRPr lang="en-US" sz="2400" dirty="0"/>
          </a:p>
          <a:p>
            <a:pPr marL="457200" indent="-457200">
              <a:buFont typeface="+mj-lt"/>
              <a:buAutoNum type="arabicPeriod"/>
              <a:defRPr/>
            </a:pPr>
            <a:r>
              <a:rPr lang="en-US" sz="2400" dirty="0"/>
              <a:t>It is </a:t>
            </a:r>
            <a:r>
              <a:rPr lang="en-US" sz="2400" b="1" dirty="0">
                <a:solidFill>
                  <a:srgbClr val="FF0000"/>
                </a:solidFill>
              </a:rPr>
              <a:t>positioned</a:t>
            </a:r>
            <a:r>
              <a:rPr lang="en-US" sz="2400" dirty="0"/>
              <a:t> high in the neck opposite C3 or C4 (level of vocal cord) at rest and reaches C1 or C2 during swallowing.</a:t>
            </a:r>
          </a:p>
          <a:p>
            <a:pPr marL="457200" indent="-457200">
              <a:buFont typeface="+mj-lt"/>
              <a:buAutoNum type="arabicPeriod"/>
              <a:defRPr/>
            </a:pPr>
            <a:r>
              <a:rPr lang="en-US" sz="2400" dirty="0"/>
              <a:t>The </a:t>
            </a:r>
            <a:r>
              <a:rPr lang="en-US" sz="2400" b="1" dirty="0">
                <a:solidFill>
                  <a:srgbClr val="FF0000"/>
                </a:solidFill>
              </a:rPr>
              <a:t>laryngeal cartilage </a:t>
            </a:r>
            <a:r>
              <a:rPr lang="en-US" sz="2400" dirty="0"/>
              <a:t>are soft and collapse easily.</a:t>
            </a:r>
          </a:p>
          <a:p>
            <a:pPr marL="457200" indent="-457200">
              <a:buFont typeface="+mj-lt"/>
              <a:buAutoNum type="arabicPeriod"/>
              <a:defRPr/>
            </a:pPr>
            <a:r>
              <a:rPr lang="en-US" sz="2400" dirty="0"/>
              <a:t>The </a:t>
            </a:r>
            <a:r>
              <a:rPr lang="en-US" sz="2400" b="1" dirty="0">
                <a:solidFill>
                  <a:srgbClr val="FF0000"/>
                </a:solidFill>
              </a:rPr>
              <a:t>thyroid cartilage in an infant is flat </a:t>
            </a:r>
            <a:r>
              <a:rPr lang="en-US" sz="2400" dirty="0"/>
              <a:t>and the cricothyroid and </a:t>
            </a:r>
            <a:r>
              <a:rPr lang="en-US" sz="2400" dirty="0" err="1"/>
              <a:t>thyrohyoid</a:t>
            </a:r>
            <a:r>
              <a:rPr lang="en-US" sz="2400" dirty="0"/>
              <a:t> spaces are narrow.</a:t>
            </a:r>
          </a:p>
          <a:p>
            <a:pPr marL="457200" indent="-457200">
              <a:buFont typeface="+mj-lt"/>
              <a:buAutoNum type="arabicPeriod"/>
              <a:defRPr/>
            </a:pPr>
            <a:r>
              <a:rPr lang="en-US" sz="2400" dirty="0"/>
              <a:t>It is </a:t>
            </a:r>
            <a:r>
              <a:rPr lang="en-US" sz="2400" b="1" dirty="0">
                <a:solidFill>
                  <a:srgbClr val="FF0000"/>
                </a:solidFill>
              </a:rPr>
              <a:t>small and conical in shape </a:t>
            </a:r>
            <a:r>
              <a:rPr lang="en-US" sz="2400" dirty="0"/>
              <a:t>( while it is cylindrical in adult).</a:t>
            </a:r>
          </a:p>
          <a:p>
            <a:pPr marL="457200" indent="-457200">
              <a:buFont typeface="+mj-lt"/>
              <a:buAutoNum type="arabicPeriod"/>
              <a:defRPr/>
            </a:pPr>
            <a:r>
              <a:rPr lang="en-US" sz="2400" b="1" dirty="0">
                <a:solidFill>
                  <a:srgbClr val="FF0000"/>
                </a:solidFill>
              </a:rPr>
              <a:t>Submucosal tissues of infant's larynx are loose </a:t>
            </a:r>
            <a:r>
              <a:rPr lang="en-US" sz="2400" dirty="0"/>
              <a:t>and easily undergo oedematous changes with trauma or inflammation leading to obstruction.</a:t>
            </a:r>
          </a:p>
          <a:p>
            <a:pPr>
              <a:defRPr/>
            </a:pPr>
            <a:endParaRPr lang="en-US" sz="2400" dirty="0"/>
          </a:p>
          <a:p>
            <a:pPr>
              <a:defRPr/>
            </a:pPr>
            <a:endParaRPr lang="en-US" sz="2400" dirty="0"/>
          </a:p>
          <a:p>
            <a:pPr>
              <a:defRPr/>
            </a:pPr>
            <a:endParaRPr lang="ar-IQ" sz="2400" dirty="0"/>
          </a:p>
        </p:txBody>
      </p:sp>
      <p:pic>
        <p:nvPicPr>
          <p:cNvPr id="4" name="Picture 3" descr="differ lx3.wmf.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524376" y="500063"/>
            <a:ext cx="3444875" cy="548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differ lx4.wmf.png"/>
          <p:cNvPicPr>
            <a:picLocks noChangeAspect="1"/>
          </p:cNvPicPr>
          <p:nvPr/>
        </p:nvPicPr>
        <p:blipFill>
          <a:blip r:embed="rId3"/>
          <a:srcRect t="7788"/>
          <a:stretch>
            <a:fillRect/>
          </a:stretch>
        </p:blipFill>
        <p:spPr bwMode="auto">
          <a:xfrm>
            <a:off x="6335875" y="1142984"/>
            <a:ext cx="4199006" cy="4214842"/>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differ lx5.wmf.png"/>
          <p:cNvPicPr>
            <a:picLocks noChangeAspect="1"/>
          </p:cNvPicPr>
          <p:nvPr/>
        </p:nvPicPr>
        <p:blipFill>
          <a:blip r:embed="rId4"/>
          <a:srcRect t="7789"/>
          <a:stretch>
            <a:fillRect/>
          </a:stretch>
        </p:blipFill>
        <p:spPr bwMode="auto">
          <a:xfrm>
            <a:off x="1771029" y="1142984"/>
            <a:ext cx="4541177" cy="4214842"/>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differ lx6.wmf.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381750" y="1285875"/>
            <a:ext cx="45656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differ lx7.wmf.jpg"/>
          <p:cNvPicPr>
            <a:picLocks noChangeAspect="1"/>
          </p:cNvPicPr>
          <p:nvPr/>
        </p:nvPicPr>
        <p:blipFill>
          <a:blip r:embed="rId6">
            <a:extLst>
              <a:ext uri="{28A0092B-C50C-407E-A947-70E740481C1C}">
                <a14:useLocalDpi xmlns:a14="http://schemas.microsoft.com/office/drawing/2010/main" xmlns="" val="0"/>
              </a:ext>
            </a:extLst>
          </a:blip>
          <a:srcRect t="2718" r="38039"/>
          <a:stretch>
            <a:fillRect/>
          </a:stretch>
        </p:blipFill>
        <p:spPr bwMode="auto">
          <a:xfrm>
            <a:off x="1738314" y="1285875"/>
            <a:ext cx="4403725" cy="398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2333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nodeType="click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xit" presetSubtype="16" fill="hold" nodeType="clickEffect">
                                  <p:stCondLst>
                                    <p:cond delay="0"/>
                                  </p:stCondLst>
                                  <p:childTnLst>
                                    <p:animEffect transition="out" filter="box(in)">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326572"/>
            <a:ext cx="8913849" cy="888274"/>
          </a:xfrm>
        </p:spPr>
        <p:txBody>
          <a:bodyPr>
            <a:normAutofit fontScale="90000"/>
          </a:bodyPr>
          <a:lstStyle/>
          <a:p>
            <a:r>
              <a:rPr lang="en-US" altLang="en-US" dirty="0"/>
              <a:t>ANATOMY OF THE LARYNX</a:t>
            </a:r>
            <a:br>
              <a:rPr lang="en-US" altLang="en-US" dirty="0"/>
            </a:br>
            <a:endParaRPr lang="en-IN" dirty="0"/>
          </a:p>
        </p:txBody>
      </p:sp>
      <p:sp>
        <p:nvSpPr>
          <p:cNvPr id="3" name="Content Placeholder 2"/>
          <p:cNvSpPr>
            <a:spLocks noGrp="1"/>
          </p:cNvSpPr>
          <p:nvPr>
            <p:ph sz="quarter" idx="13"/>
          </p:nvPr>
        </p:nvSpPr>
        <p:spPr>
          <a:xfrm>
            <a:off x="352697" y="1214846"/>
            <a:ext cx="10924903" cy="5264331"/>
          </a:xfrm>
        </p:spPr>
        <p:txBody>
          <a:bodyPr>
            <a:normAutofit/>
          </a:bodyPr>
          <a:lstStyle/>
          <a:p>
            <a:pPr marL="0" indent="0">
              <a:lnSpc>
                <a:spcPct val="90000"/>
              </a:lnSpc>
              <a:buNone/>
              <a:defRPr/>
            </a:pPr>
            <a:r>
              <a:rPr lang="en-US" altLang="en-US" b="1" i="1" u="sng" dirty="0"/>
              <a:t>Introduction:</a:t>
            </a:r>
          </a:p>
          <a:p>
            <a:pPr>
              <a:lnSpc>
                <a:spcPct val="90000"/>
              </a:lnSpc>
              <a:defRPr/>
            </a:pPr>
            <a:r>
              <a:rPr lang="en-US" altLang="en-US" i="1" dirty="0"/>
              <a:t>Situated above the trachea. </a:t>
            </a:r>
          </a:p>
          <a:p>
            <a:pPr>
              <a:lnSpc>
                <a:spcPct val="90000"/>
              </a:lnSpc>
              <a:defRPr/>
            </a:pPr>
            <a:r>
              <a:rPr lang="en-US" altLang="en-US" i="1" dirty="0"/>
              <a:t> Extends from the laryngeal inlet to the inferior border of the cricoid cartilage .</a:t>
            </a:r>
          </a:p>
          <a:p>
            <a:pPr>
              <a:lnSpc>
                <a:spcPct val="90000"/>
              </a:lnSpc>
              <a:defRPr/>
            </a:pPr>
            <a:r>
              <a:rPr lang="en-US" altLang="en-US" i="1" dirty="0"/>
              <a:t>Opposite the third to sixth cervical vertebrae, being a little higher in women than in men. </a:t>
            </a:r>
          </a:p>
          <a:p>
            <a:pPr marL="0" indent="0">
              <a:lnSpc>
                <a:spcPct val="90000"/>
              </a:lnSpc>
              <a:buNone/>
              <a:defRPr/>
            </a:pPr>
            <a:r>
              <a:rPr lang="en-US" altLang="en-US" b="1" i="1" u="sng" dirty="0"/>
              <a:t>The infantile larynx: </a:t>
            </a:r>
          </a:p>
          <a:p>
            <a:pPr>
              <a:lnSpc>
                <a:spcPct val="90000"/>
              </a:lnSpc>
              <a:defRPr/>
            </a:pPr>
            <a:r>
              <a:rPr lang="en-US" altLang="en-US" i="1" dirty="0"/>
              <a:t>Smaller than the adult compared to body size </a:t>
            </a:r>
          </a:p>
          <a:p>
            <a:pPr>
              <a:lnSpc>
                <a:spcPct val="90000"/>
              </a:lnSpc>
              <a:defRPr/>
            </a:pPr>
            <a:r>
              <a:rPr lang="en-US" altLang="en-US" i="1" dirty="0"/>
              <a:t>More funnel shaped.</a:t>
            </a:r>
          </a:p>
          <a:p>
            <a:pPr>
              <a:lnSpc>
                <a:spcPct val="90000"/>
              </a:lnSpc>
              <a:defRPr/>
            </a:pPr>
            <a:r>
              <a:rPr lang="en-US" altLang="en-US" i="1" dirty="0">
                <a:solidFill>
                  <a:srgbClr val="FF0000"/>
                </a:solidFill>
              </a:rPr>
              <a:t>Its narrowest part is at the junction of the subglottic larynx with the trachea and even slight swelling in this area may result in marked airway obstruction</a:t>
            </a:r>
            <a:r>
              <a:rPr lang="ar-IQ" altLang="en-US" i="1" dirty="0">
                <a:solidFill>
                  <a:srgbClr val="FF0000"/>
                </a:solidFill>
              </a:rPr>
              <a:t> </a:t>
            </a:r>
            <a:r>
              <a:rPr lang="en-US" altLang="en-US" i="1" dirty="0">
                <a:solidFill>
                  <a:srgbClr val="FF0000"/>
                </a:solidFill>
              </a:rPr>
              <a:t> </a:t>
            </a:r>
            <a:r>
              <a:rPr lang="en-US" altLang="en-US" i="1" dirty="0"/>
              <a:t>.</a:t>
            </a:r>
          </a:p>
          <a:p>
            <a:pPr>
              <a:lnSpc>
                <a:spcPct val="90000"/>
              </a:lnSpc>
              <a:defRPr/>
            </a:pPr>
            <a:r>
              <a:rPr lang="en-US" altLang="en-US" i="1" dirty="0"/>
              <a:t> Cartilages are much softer and collapse more easily on forced inspiration. </a:t>
            </a:r>
          </a:p>
          <a:p>
            <a:pPr>
              <a:lnSpc>
                <a:spcPct val="90000"/>
              </a:lnSpc>
              <a:defRPr/>
            </a:pPr>
            <a:r>
              <a:rPr lang="en-US" altLang="en-US" i="1" dirty="0"/>
              <a:t>The larynx starts high up under the tongue in early life and with age assumes an increasingly lower position in the neck .</a:t>
            </a:r>
          </a:p>
          <a:p>
            <a:endParaRPr lang="en-IN" dirty="0"/>
          </a:p>
        </p:txBody>
      </p:sp>
    </p:spTree>
    <p:extLst>
      <p:ext uri="{BB962C8B-B14F-4D97-AF65-F5344CB8AC3E}">
        <p14:creationId xmlns:p14="http://schemas.microsoft.com/office/powerpoint/2010/main" xmlns="" val="2685191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a:miter lim="800000"/>
            <a:headEnd/>
            <a:tailEnd/>
          </a:ln>
        </p:spPr>
        <p:txBody>
          <a:bodyPr/>
          <a:lstStyle/>
          <a:p>
            <a:pPr>
              <a:defRPr/>
            </a:pPr>
            <a:r>
              <a:rPr smtClean="0"/>
              <a:t>Physiology</a:t>
            </a:r>
            <a:endParaRPr/>
          </a:p>
        </p:txBody>
      </p:sp>
      <p:sp>
        <p:nvSpPr>
          <p:cNvPr id="28675" name="Text Placeholder 6"/>
          <p:cNvSpPr>
            <a:spLocks noGrp="1"/>
          </p:cNvSpPr>
          <p:nvPr>
            <p:ph type="body" idx="1"/>
          </p:nvPr>
        </p:nvSpPr>
        <p:spPr>
          <a:xfrm>
            <a:off x="2054225" y="2705101"/>
            <a:ext cx="7772400" cy="1509713"/>
          </a:xfrm>
        </p:spPr>
        <p:txBody>
          <a:bodyPr/>
          <a:lstStyle/>
          <a:p>
            <a:pPr eaLnBrk="1" hangingPunct="1"/>
            <a:endParaRPr lang="ar-IQ" altLang="en-US" smtClean="0">
              <a:ea typeface="Majalla UI"/>
            </a:endParaRPr>
          </a:p>
        </p:txBody>
      </p:sp>
    </p:spTree>
    <p:extLst>
      <p:ext uri="{BB962C8B-B14F-4D97-AF65-F5344CB8AC3E}">
        <p14:creationId xmlns:p14="http://schemas.microsoft.com/office/powerpoint/2010/main" xmlns="" val="1476416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Grp="1" noChangeArrowheads="1"/>
          </p:cNvSpPr>
          <p:nvPr>
            <p:ph type="title"/>
          </p:nvPr>
        </p:nvSpPr>
        <p:spPr>
          <a:xfrm>
            <a:off x="913774" y="161317"/>
            <a:ext cx="10364451" cy="1596177"/>
          </a:xfrm>
        </p:spPr>
        <p:txBody>
          <a:bodyPr/>
          <a:lstStyle/>
          <a:p>
            <a:r>
              <a:rPr lang="en-US" altLang="en-US" dirty="0"/>
              <a:t>Three important functions</a:t>
            </a:r>
          </a:p>
        </p:txBody>
      </p:sp>
      <p:sp>
        <p:nvSpPr>
          <p:cNvPr id="3077" name="Rectangle 5"/>
          <p:cNvSpPr>
            <a:spLocks noGrp="1" noChangeArrowheads="1"/>
          </p:cNvSpPr>
          <p:nvPr>
            <p:ph type="body" idx="4294967295"/>
          </p:nvPr>
        </p:nvSpPr>
        <p:spPr>
          <a:xfrm>
            <a:off x="1149531" y="1436914"/>
            <a:ext cx="9771018" cy="5055326"/>
          </a:xfrm>
        </p:spPr>
        <p:txBody>
          <a:bodyPr/>
          <a:lstStyle/>
          <a:p>
            <a:r>
              <a:rPr lang="en-US" altLang="en-US" sz="2800" dirty="0"/>
              <a:t>The larynx serves three important functions in humans. In order of functional priority, they are protective, respiratory, and </a:t>
            </a:r>
            <a:r>
              <a:rPr lang="en-US" altLang="en-US" sz="2800" dirty="0" err="1"/>
              <a:t>phonatory</a:t>
            </a:r>
            <a:r>
              <a:rPr lang="en-US" altLang="en-US" sz="2800" dirty="0"/>
              <a:t>.</a:t>
            </a:r>
          </a:p>
          <a:p>
            <a:r>
              <a:rPr lang="en-US" altLang="en-US" sz="2800" dirty="0"/>
              <a:t>In humans the protective and respiratory functions are compromised in favor of its </a:t>
            </a:r>
            <a:r>
              <a:rPr lang="en-US" altLang="en-US" sz="2800" dirty="0" err="1"/>
              <a:t>phonatory</a:t>
            </a:r>
            <a:r>
              <a:rPr lang="en-US" altLang="en-US" sz="2800" dirty="0"/>
              <a:t> function.</a:t>
            </a:r>
          </a:p>
          <a:p>
            <a:r>
              <a:rPr lang="en-US" altLang="en-US" sz="2800" dirty="0"/>
              <a:t>The protective function is entirely reflexive and involuntary, whereas the respiratory and </a:t>
            </a:r>
            <a:r>
              <a:rPr lang="en-US" altLang="en-US" sz="2800" dirty="0" err="1"/>
              <a:t>phonatory</a:t>
            </a:r>
            <a:r>
              <a:rPr lang="en-US" altLang="en-US" sz="2800" dirty="0"/>
              <a:t> functions are initiated voluntarily but regulated involuntarily.</a:t>
            </a:r>
          </a:p>
        </p:txBody>
      </p:sp>
    </p:spTree>
    <p:extLst>
      <p:ext uri="{BB962C8B-B14F-4D97-AF65-F5344CB8AC3E}">
        <p14:creationId xmlns:p14="http://schemas.microsoft.com/office/powerpoint/2010/main" xmlns="" val="1283989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457200"/>
            <a:ext cx="8229600" cy="685800"/>
          </a:xfrm>
        </p:spPr>
        <p:txBody>
          <a:bodyPr/>
          <a:lstStyle/>
          <a:p>
            <a:r>
              <a:rPr lang="en-US" altLang="en-US" sz="4000"/>
              <a:t>Phonation</a:t>
            </a:r>
          </a:p>
        </p:txBody>
      </p:sp>
      <p:sp>
        <p:nvSpPr>
          <p:cNvPr id="64515" name="Rectangle 3"/>
          <p:cNvSpPr>
            <a:spLocks noGrp="1" noChangeArrowheads="1"/>
          </p:cNvSpPr>
          <p:nvPr>
            <p:ph type="body" idx="4294967295"/>
          </p:nvPr>
        </p:nvSpPr>
        <p:spPr>
          <a:xfrm>
            <a:off x="822959" y="1143000"/>
            <a:ext cx="10842171" cy="5153297"/>
          </a:xfrm>
        </p:spPr>
        <p:txBody>
          <a:bodyPr>
            <a:normAutofit lnSpcReduction="10000"/>
          </a:bodyPr>
          <a:lstStyle/>
          <a:p>
            <a:r>
              <a:rPr lang="en-US" altLang="en-US" sz="2800" dirty="0"/>
              <a:t>It is generally agreed that speech results from the production of a fundamental tone produced at the larynx and is modified by resonating chambers of the upper </a:t>
            </a:r>
            <a:r>
              <a:rPr lang="en-US" altLang="en-US" sz="2800" dirty="0" err="1"/>
              <a:t>aerodigestive</a:t>
            </a:r>
            <a:r>
              <a:rPr lang="en-US" altLang="en-US" sz="2800" dirty="0"/>
              <a:t> tract. </a:t>
            </a:r>
          </a:p>
          <a:p>
            <a:r>
              <a:rPr lang="en-US" altLang="en-US" sz="2800" dirty="0"/>
              <a:t>Intelligible speech, therefore, represents the combined effect of the larynx, tongue, palate, and related structures of the oral vestibule</a:t>
            </a:r>
          </a:p>
          <a:p>
            <a:r>
              <a:rPr lang="en-US" altLang="en-US" sz="2800" dirty="0"/>
              <a:t>The consonants of speech can be associated with particular anatomical sites responsible for their generation i.e. 'p' and 'b' are labials, 't' and 'd' are dentals and 'm' and 'n' are nasals.</a:t>
            </a:r>
          </a:p>
        </p:txBody>
      </p:sp>
    </p:spTree>
    <p:extLst>
      <p:ext uri="{BB962C8B-B14F-4D97-AF65-F5344CB8AC3E}">
        <p14:creationId xmlns:p14="http://schemas.microsoft.com/office/powerpoint/2010/main" xmlns="" val="3187006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4294967295"/>
          </p:nvPr>
        </p:nvSpPr>
        <p:spPr>
          <a:xfrm>
            <a:off x="574766" y="1123406"/>
            <a:ext cx="9636034" cy="5505994"/>
          </a:xfrm>
        </p:spPr>
        <p:txBody>
          <a:bodyPr/>
          <a:lstStyle/>
          <a:p>
            <a:pPr>
              <a:lnSpc>
                <a:spcPct val="90000"/>
              </a:lnSpc>
            </a:pPr>
            <a:r>
              <a:rPr lang="en-US" altLang="en-US" sz="2400" dirty="0"/>
              <a:t>The production of the fundamental tone is due to the vibration of the vocal folds against each other, generated by the passage of air between them. Vocal cord vibrations may be a passive phenomenon representing the basis of the </a:t>
            </a:r>
            <a:r>
              <a:rPr lang="en-US" altLang="en-US" sz="2400" b="1" u="sng" dirty="0"/>
              <a:t>aerodynamic theory of sound generation</a:t>
            </a:r>
            <a:r>
              <a:rPr lang="en-US" altLang="en-US" sz="2400" dirty="0"/>
              <a:t>. </a:t>
            </a:r>
          </a:p>
          <a:p>
            <a:pPr>
              <a:lnSpc>
                <a:spcPct val="90000"/>
              </a:lnSpc>
            </a:pPr>
            <a:r>
              <a:rPr lang="en-US" altLang="en-US" sz="2400" dirty="0"/>
              <a:t>Such a theory finds support in the observation that the completely paralyzed larynx is capable of producing sound, as is the cadaver larynx when subglottic pressure is forcefully increased..</a:t>
            </a:r>
          </a:p>
          <a:p>
            <a:pPr>
              <a:lnSpc>
                <a:spcPct val="90000"/>
              </a:lnSpc>
            </a:pPr>
            <a:endParaRPr lang="en-US" altLang="en-US" dirty="0"/>
          </a:p>
        </p:txBody>
      </p:sp>
    </p:spTree>
    <p:extLst>
      <p:ext uri="{BB962C8B-B14F-4D97-AF65-F5344CB8AC3E}">
        <p14:creationId xmlns:p14="http://schemas.microsoft.com/office/powerpoint/2010/main" xmlns="" val="3863916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1981200" y="609600"/>
            <a:ext cx="8229600" cy="6248400"/>
          </a:xfrm>
        </p:spPr>
        <p:txBody>
          <a:bodyPr/>
          <a:lstStyle/>
          <a:p>
            <a:r>
              <a:rPr lang="en-US" altLang="en-US" sz="2800" dirty="0"/>
              <a:t>The aerodynamic theory of sound production therefore replaces the </a:t>
            </a:r>
            <a:r>
              <a:rPr lang="en-US" altLang="en-US" sz="2800" b="1" u="sng" dirty="0" err="1"/>
              <a:t>neurochronaxic</a:t>
            </a:r>
            <a:r>
              <a:rPr lang="en-US" altLang="en-US" sz="2800" b="1" u="sng" dirty="0"/>
              <a:t> theory</a:t>
            </a:r>
            <a:r>
              <a:rPr lang="en-US" altLang="en-US" sz="2800" dirty="0"/>
              <a:t> which incorrectly advanced the notion that the central generation of recurrent laryngeal nerve impulses produced cord vibrations by active contraction of the </a:t>
            </a:r>
            <a:r>
              <a:rPr lang="en-US" altLang="en-US" sz="2800" dirty="0" err="1"/>
              <a:t>thyroarytenoid</a:t>
            </a:r>
            <a:r>
              <a:rPr lang="en-US" altLang="en-US" sz="2800" dirty="0"/>
              <a:t> muscles. Each vibration, therefore, represented the result of beat-by-beat impulses through the recurrent laryngeal nerve. </a:t>
            </a:r>
            <a:endParaRPr lang="en-US" altLang="en-US" sz="2800" u="sng" dirty="0"/>
          </a:p>
        </p:txBody>
      </p:sp>
    </p:spTree>
    <p:extLst>
      <p:ext uri="{BB962C8B-B14F-4D97-AF65-F5344CB8AC3E}">
        <p14:creationId xmlns:p14="http://schemas.microsoft.com/office/powerpoint/2010/main" xmlns="" val="417196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8" name="Picture 8" descr="action of cricothyroid"/>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6400800" y="2209800"/>
            <a:ext cx="4267200" cy="2667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1689" name="Rectangle 9"/>
          <p:cNvSpPr>
            <a:spLocks noGrp="1" noChangeArrowheads="1"/>
          </p:cNvSpPr>
          <p:nvPr>
            <p:ph type="body" sz="half" idx="1"/>
          </p:nvPr>
        </p:nvSpPr>
        <p:spPr>
          <a:xfrm>
            <a:off x="1981200" y="609600"/>
            <a:ext cx="5029200" cy="6019800"/>
          </a:xfrm>
          <a:noFill/>
          <a:ln/>
        </p:spPr>
        <p:txBody>
          <a:bodyPr>
            <a:normAutofit lnSpcReduction="10000"/>
          </a:bodyPr>
          <a:lstStyle/>
          <a:p>
            <a:pPr>
              <a:lnSpc>
                <a:spcPct val="90000"/>
              </a:lnSpc>
            </a:pPr>
            <a:r>
              <a:rPr lang="en-US" altLang="en-US" sz="2800" dirty="0"/>
              <a:t>The cricothyroid muscle increases fundamental frequency by tensing the vocal fold. The vocal fold is stretched, elongated, thinned, and slightly adducted to the </a:t>
            </a:r>
            <a:r>
              <a:rPr lang="en-US" altLang="en-US" sz="2800" dirty="0" err="1"/>
              <a:t>paramedian</a:t>
            </a:r>
            <a:r>
              <a:rPr lang="en-US" altLang="en-US" sz="2800" dirty="0"/>
              <a:t> position as the vocal fold is lowered within the larynx. These changes reduce the cross-sectional area of the vocal fold, reducing vibratory mass and increasing fundamental frequency.</a:t>
            </a:r>
          </a:p>
          <a:p>
            <a:pPr>
              <a:lnSpc>
                <a:spcPct val="90000"/>
              </a:lnSpc>
            </a:pPr>
            <a:endParaRPr lang="en-US" altLang="en-US" sz="2800" dirty="0"/>
          </a:p>
        </p:txBody>
      </p:sp>
    </p:spTree>
    <p:extLst>
      <p:ext uri="{BB962C8B-B14F-4D97-AF65-F5344CB8AC3E}">
        <p14:creationId xmlns:p14="http://schemas.microsoft.com/office/powerpoint/2010/main" xmlns="" val="102783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sz="half" idx="1"/>
          </p:nvPr>
        </p:nvSpPr>
        <p:spPr>
          <a:xfrm>
            <a:off x="1981200" y="457200"/>
            <a:ext cx="8305800" cy="4038600"/>
          </a:xfrm>
        </p:spPr>
        <p:txBody>
          <a:bodyPr>
            <a:normAutofit fontScale="92500"/>
          </a:bodyPr>
          <a:lstStyle/>
          <a:p>
            <a:r>
              <a:rPr lang="en-US" altLang="en-US" sz="2400"/>
              <a:t>Vocalis muscle (Voc), on the other hand, generates the opposite effect as it loosens and thickens the vocal fold. In addition, as it increases glottal resistance, it contributes to vocal intensity as subglottal pressure is increased. </a:t>
            </a:r>
          </a:p>
          <a:p>
            <a:r>
              <a:rPr lang="en-US" altLang="en-US" sz="2400"/>
              <a:t>Vocal control, therefore, is achieved by the coordinated efforts of respiratory, laryngeal, and articulatory muscles capable of producing great variations of tonal qualities characterizing the human voice.</a:t>
            </a:r>
          </a:p>
          <a:p>
            <a:endParaRPr lang="en-US" altLang="en-US" sz="2400"/>
          </a:p>
          <a:p>
            <a:endParaRPr lang="en-US" altLang="en-US" sz="2400"/>
          </a:p>
          <a:p>
            <a:endParaRPr lang="en-US" altLang="en-US" sz="2400"/>
          </a:p>
        </p:txBody>
      </p:sp>
      <p:pic>
        <p:nvPicPr>
          <p:cNvPr id="68617" name="Picture 9" descr="actions of transverse arytenoid and vocalis and thyroarytenoid"/>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2971800" y="3962401"/>
            <a:ext cx="6400800" cy="26209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50652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5" name="Rectangle 9"/>
          <p:cNvSpPr>
            <a:spLocks noGrp="1" noChangeArrowheads="1"/>
          </p:cNvSpPr>
          <p:nvPr>
            <p:ph type="title"/>
          </p:nvPr>
        </p:nvSpPr>
        <p:spPr>
          <a:xfrm>
            <a:off x="1905000" y="457200"/>
            <a:ext cx="5562600" cy="533400"/>
          </a:xfrm>
        </p:spPr>
        <p:txBody>
          <a:bodyPr>
            <a:normAutofit fontScale="90000"/>
          </a:bodyPr>
          <a:lstStyle/>
          <a:p>
            <a:r>
              <a:rPr lang="en-US" altLang="en-US" sz="4000"/>
              <a:t>The Glottic Cycle</a:t>
            </a:r>
          </a:p>
        </p:txBody>
      </p:sp>
      <p:pic>
        <p:nvPicPr>
          <p:cNvPr id="80906"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7601" y="0"/>
            <a:ext cx="14065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0907"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15401" y="0"/>
            <a:ext cx="14192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0908" name="Rectangle 12"/>
          <p:cNvSpPr>
            <a:spLocks noGrp="1" noChangeArrowheads="1"/>
          </p:cNvSpPr>
          <p:nvPr>
            <p:ph idx="4294967295"/>
          </p:nvPr>
        </p:nvSpPr>
        <p:spPr>
          <a:xfrm>
            <a:off x="705394" y="990600"/>
            <a:ext cx="6609806" cy="5638800"/>
          </a:xfrm>
        </p:spPr>
        <p:txBody>
          <a:bodyPr/>
          <a:lstStyle/>
          <a:p>
            <a:r>
              <a:rPr lang="en-US" altLang="en-US" dirty="0"/>
              <a:t>The vocal folds alternately trap and release air; each trap/release is one cycle of vibration. This cycle is often referred to as the </a:t>
            </a:r>
            <a:r>
              <a:rPr lang="en-US" altLang="en-US" dirty="0" err="1"/>
              <a:t>glottic</a:t>
            </a:r>
            <a:r>
              <a:rPr lang="en-US" altLang="en-US" dirty="0"/>
              <a:t> cycle, and it is divided into phases: opening phase, open phase, closing phase, closed phase </a:t>
            </a:r>
          </a:p>
          <a:p>
            <a:r>
              <a:rPr lang="en-US" altLang="en-US" dirty="0"/>
              <a:t>During the closed phase, the air pressure builds up below the vocal folds. When the glottis opens, the air explodes through the vocal folds, and that's the beginning of the sound wave. The strength of that explosion determines the loudness of the sound coming directly from the larynx.</a:t>
            </a:r>
          </a:p>
        </p:txBody>
      </p:sp>
    </p:spTree>
    <p:extLst>
      <p:ext uri="{BB962C8B-B14F-4D97-AF65-F5344CB8AC3E}">
        <p14:creationId xmlns:p14="http://schemas.microsoft.com/office/powerpoint/2010/main" xmlns="" val="921275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4294967295"/>
          </p:nvPr>
        </p:nvSpPr>
        <p:spPr>
          <a:xfrm>
            <a:off x="587829" y="1240972"/>
            <a:ext cx="9622971" cy="6283234"/>
          </a:xfrm>
        </p:spPr>
        <p:txBody>
          <a:bodyPr/>
          <a:lstStyle/>
          <a:p>
            <a:pPr>
              <a:lnSpc>
                <a:spcPct val="80000"/>
              </a:lnSpc>
            </a:pPr>
            <a:endParaRPr lang="en-US" altLang="en-US" dirty="0"/>
          </a:p>
          <a:p>
            <a:pPr>
              <a:lnSpc>
                <a:spcPct val="80000"/>
              </a:lnSpc>
            </a:pPr>
            <a:r>
              <a:rPr lang="en-US" altLang="en-US" dirty="0"/>
              <a:t>First, the laryngeal muscles position the vocal cords in various degrees of adduction and place them under the appropriate longitudinal tension.</a:t>
            </a:r>
          </a:p>
          <a:p>
            <a:pPr>
              <a:lnSpc>
                <a:spcPct val="80000"/>
              </a:lnSpc>
            </a:pPr>
            <a:r>
              <a:rPr lang="en-US" altLang="en-US" dirty="0"/>
              <a:t>Next, muscular and passive forces of exhalation cause the subglottic air pressure to increase. </a:t>
            </a:r>
          </a:p>
          <a:p>
            <a:pPr>
              <a:lnSpc>
                <a:spcPct val="80000"/>
              </a:lnSpc>
            </a:pPr>
            <a:r>
              <a:rPr lang="en-US" altLang="en-US" dirty="0"/>
              <a:t>When this subglottic pressure reaches a point where it exceeds muscular opposition, the </a:t>
            </a:r>
            <a:r>
              <a:rPr lang="en-US" altLang="en-US" dirty="0" err="1"/>
              <a:t>glottic</a:t>
            </a:r>
            <a:r>
              <a:rPr lang="en-US" altLang="en-US" dirty="0"/>
              <a:t> chink is forced to open. </a:t>
            </a:r>
          </a:p>
          <a:p>
            <a:pPr>
              <a:lnSpc>
                <a:spcPct val="80000"/>
              </a:lnSpc>
            </a:pPr>
            <a:r>
              <a:rPr lang="en-US" altLang="en-US" dirty="0"/>
              <a:t>When the vocal cords start opening from complete closure, they open in a posterior to anterior direction with the posterior portion of the glottis opening first, reaching maximum excursion first, and </a:t>
            </a:r>
            <a:r>
              <a:rPr lang="en-US" altLang="en-US" dirty="0" err="1"/>
              <a:t>recontacting</a:t>
            </a:r>
            <a:r>
              <a:rPr lang="en-US" altLang="en-US" dirty="0"/>
              <a:t> each other at the end of the vibratory cycle prior to the anterior portion of the cords. </a:t>
            </a:r>
          </a:p>
          <a:p>
            <a:pPr>
              <a:lnSpc>
                <a:spcPct val="80000"/>
              </a:lnSpc>
            </a:pPr>
            <a:endParaRPr lang="en-US" altLang="en-US" dirty="0"/>
          </a:p>
        </p:txBody>
      </p:sp>
    </p:spTree>
    <p:extLst>
      <p:ext uri="{BB962C8B-B14F-4D97-AF65-F5344CB8AC3E}">
        <p14:creationId xmlns:p14="http://schemas.microsoft.com/office/powerpoint/2010/main" xmlns="" val="1044535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4294967295"/>
          </p:nvPr>
        </p:nvSpPr>
        <p:spPr>
          <a:xfrm>
            <a:off x="1981200" y="533400"/>
            <a:ext cx="8229600" cy="6324600"/>
          </a:xfrm>
        </p:spPr>
        <p:txBody>
          <a:bodyPr/>
          <a:lstStyle/>
          <a:p>
            <a:pPr algn="just"/>
            <a:r>
              <a:rPr lang="en-US" altLang="en-US" dirty="0"/>
              <a:t>After release of the puff of air there is a reduction of subglottic pressure, and the vocal cords approximate each other again (</a:t>
            </a:r>
            <a:r>
              <a:rPr lang="en-US" altLang="en-US" dirty="0" err="1"/>
              <a:t>myoelastic</a:t>
            </a:r>
            <a:r>
              <a:rPr lang="en-US" altLang="en-US" dirty="0"/>
              <a:t> forces of the vocal cords have exceeded the aerodynamic forces). </a:t>
            </a:r>
          </a:p>
          <a:p>
            <a:r>
              <a:rPr lang="en-US" altLang="en-US" dirty="0"/>
              <a:t>The </a:t>
            </a:r>
            <a:r>
              <a:rPr lang="en-US" altLang="en-US" dirty="0" err="1"/>
              <a:t>myoelastic</a:t>
            </a:r>
            <a:r>
              <a:rPr lang="en-US" altLang="en-US" dirty="0"/>
              <a:t> forces are enhanced because air current flowing through a narrow channel exerts a negative pressure on the channel walls; This is the basis of </a:t>
            </a:r>
            <a:r>
              <a:rPr lang="en-US" altLang="en-US" dirty="0" err="1"/>
              <a:t>Bernouilli's</a:t>
            </a:r>
            <a:r>
              <a:rPr lang="en-US" altLang="en-US" dirty="0"/>
              <a:t> Principle. </a:t>
            </a:r>
          </a:p>
          <a:p>
            <a:r>
              <a:rPr lang="en-US" altLang="en-US" dirty="0"/>
              <a:t>The vocal cords are thus sucked back together in an adducted state until the subglottic air pressure can overcome the </a:t>
            </a:r>
            <a:r>
              <a:rPr lang="en-US" altLang="en-US" dirty="0" err="1"/>
              <a:t>myoelastic</a:t>
            </a:r>
            <a:r>
              <a:rPr lang="en-US" altLang="en-US" dirty="0"/>
              <a:t> forces of the </a:t>
            </a:r>
            <a:r>
              <a:rPr lang="en-US" altLang="en-US" dirty="0" err="1"/>
              <a:t>reapproximated</a:t>
            </a:r>
            <a:r>
              <a:rPr lang="en-US" altLang="en-US" dirty="0"/>
              <a:t> cords, and the cycle is then repeated.</a:t>
            </a:r>
          </a:p>
        </p:txBody>
      </p:sp>
    </p:spTree>
    <p:extLst>
      <p:ext uri="{BB962C8B-B14F-4D97-AF65-F5344CB8AC3E}">
        <p14:creationId xmlns:p14="http://schemas.microsoft.com/office/powerpoint/2010/main" xmlns="" val="3653185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53144"/>
            <a:ext cx="3697415" cy="248194"/>
          </a:xfrm>
        </p:spPr>
        <p:txBody>
          <a:bodyPr>
            <a:normAutofit fontScale="90000"/>
          </a:bodyPr>
          <a:lstStyle/>
          <a:p>
            <a:endParaRPr lang="en-IN" dirty="0"/>
          </a:p>
        </p:txBody>
      </p:sp>
      <p:sp>
        <p:nvSpPr>
          <p:cNvPr id="3" name="Content Placeholder 2"/>
          <p:cNvSpPr>
            <a:spLocks noGrp="1"/>
          </p:cNvSpPr>
          <p:nvPr>
            <p:ph sz="quarter" idx="13"/>
          </p:nvPr>
        </p:nvSpPr>
        <p:spPr>
          <a:xfrm>
            <a:off x="574766" y="1554480"/>
            <a:ext cx="10702834" cy="4236719"/>
          </a:xfrm>
        </p:spPr>
        <p:txBody>
          <a:bodyPr/>
          <a:lstStyle/>
          <a:p>
            <a:pPr>
              <a:buFont typeface="Wingdings" panose="05000000000000000000" pitchFamily="2" charset="2"/>
              <a:buChar char="v"/>
            </a:pPr>
            <a:r>
              <a:rPr lang="en-US" altLang="en-US" dirty="0"/>
              <a:t>The larynx is divided anatomically</a:t>
            </a:r>
            <a:r>
              <a:rPr lang="ar-IQ" altLang="en-US" dirty="0"/>
              <a:t> </a:t>
            </a:r>
            <a:r>
              <a:rPr lang="en-US" altLang="en-US" dirty="0"/>
              <a:t> </a:t>
            </a:r>
            <a:r>
              <a:rPr lang="en-US" altLang="en-US" dirty="0" smtClean="0"/>
              <a:t>into </a:t>
            </a:r>
            <a:r>
              <a:rPr lang="en-US" altLang="en-US" dirty="0"/>
              <a:t>:</a:t>
            </a:r>
            <a:endParaRPr lang="ar-IQ" altLang="en-US" dirty="0"/>
          </a:p>
          <a:p>
            <a:pPr>
              <a:buFont typeface="Wingdings" panose="05000000000000000000" pitchFamily="2" charset="2"/>
              <a:buChar char="v"/>
            </a:pPr>
            <a:endParaRPr lang="ar-IQ" altLang="en-US" dirty="0"/>
          </a:p>
          <a:p>
            <a:pPr>
              <a:buFont typeface="Wingdings" panose="05000000000000000000" pitchFamily="2" charset="2"/>
              <a:buChar char="Ø"/>
            </a:pPr>
            <a:r>
              <a:rPr lang="ar-IQ" altLang="en-US" dirty="0"/>
              <a:t> </a:t>
            </a:r>
            <a:r>
              <a:rPr lang="en-US" altLang="en-US" dirty="0"/>
              <a:t>supra glottis </a:t>
            </a:r>
          </a:p>
          <a:p>
            <a:pPr>
              <a:buFont typeface="Wingdings" panose="05000000000000000000" pitchFamily="2" charset="2"/>
              <a:buChar char="Ø"/>
            </a:pPr>
            <a:r>
              <a:rPr lang="en-US" altLang="en-US" dirty="0"/>
              <a:t> glottis </a:t>
            </a:r>
            <a:r>
              <a:rPr lang="en-US" altLang="en-US" dirty="0" smtClean="0"/>
              <a:t> </a:t>
            </a:r>
            <a:r>
              <a:rPr lang="en-US" altLang="en-US" dirty="0"/>
              <a:t>And</a:t>
            </a:r>
          </a:p>
          <a:p>
            <a:pPr>
              <a:buFont typeface="Wingdings" panose="05000000000000000000" pitchFamily="2" charset="2"/>
              <a:buChar char="Ø"/>
            </a:pPr>
            <a:r>
              <a:rPr lang="en-US" altLang="en-US" dirty="0"/>
              <a:t> sub glottis </a:t>
            </a:r>
          </a:p>
          <a:p>
            <a:pPr>
              <a:buNone/>
            </a:pPr>
            <a:r>
              <a:rPr lang="en-US" altLang="en-US" sz="1800" dirty="0"/>
              <a:t>By the false and</a:t>
            </a:r>
          </a:p>
          <a:p>
            <a:pPr>
              <a:buNone/>
            </a:pPr>
            <a:r>
              <a:rPr lang="en-US" altLang="en-US" sz="1800" dirty="0"/>
              <a:t>true vocal cords.</a:t>
            </a:r>
          </a:p>
          <a:p>
            <a:pPr>
              <a:buNone/>
            </a:pPr>
            <a:endParaRPr lang="en-US" altLang="en-US" dirty="0"/>
          </a:p>
          <a:p>
            <a:endParaRPr lang="en-IN" dirty="0"/>
          </a:p>
        </p:txBody>
      </p:sp>
      <p:pic>
        <p:nvPicPr>
          <p:cNvPr id="4" name="Picture 5" descr="inside of larynx"/>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87135" y="1716766"/>
            <a:ext cx="5329238" cy="47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0488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457200"/>
            <a:ext cx="8229600" cy="685800"/>
          </a:xfrm>
        </p:spPr>
        <p:txBody>
          <a:bodyPr/>
          <a:lstStyle/>
          <a:p>
            <a:r>
              <a:rPr lang="en-US" altLang="en-US" sz="4000"/>
              <a:t>Pitch</a:t>
            </a:r>
          </a:p>
        </p:txBody>
      </p:sp>
      <p:sp>
        <p:nvSpPr>
          <p:cNvPr id="86019" name="Rectangle 3"/>
          <p:cNvSpPr>
            <a:spLocks noGrp="1" noChangeArrowheads="1"/>
          </p:cNvSpPr>
          <p:nvPr>
            <p:ph type="body" idx="4294967295"/>
          </p:nvPr>
        </p:nvSpPr>
        <p:spPr>
          <a:xfrm>
            <a:off x="1524000" y="1722120"/>
            <a:ext cx="8229600" cy="5638800"/>
          </a:xfrm>
        </p:spPr>
        <p:txBody>
          <a:bodyPr/>
          <a:lstStyle/>
          <a:p>
            <a:pPr>
              <a:lnSpc>
                <a:spcPct val="80000"/>
              </a:lnSpc>
            </a:pPr>
            <a:r>
              <a:rPr lang="en-US" altLang="en-US" dirty="0"/>
              <a:t>The faster the vocal folds vibrate, the higher the pitch.</a:t>
            </a:r>
          </a:p>
          <a:p>
            <a:pPr>
              <a:lnSpc>
                <a:spcPct val="80000"/>
              </a:lnSpc>
            </a:pPr>
            <a:r>
              <a:rPr lang="en-US" altLang="en-US" dirty="0"/>
              <a:t>In general, men's vocal folds can vibrate from 90 - 500 Hz, and they average about 115 Hz in conversation. </a:t>
            </a:r>
          </a:p>
          <a:p>
            <a:pPr>
              <a:lnSpc>
                <a:spcPct val="80000"/>
              </a:lnSpc>
            </a:pPr>
            <a:r>
              <a:rPr lang="en-US" altLang="en-US" dirty="0"/>
              <a:t>Women's vocal folds can vibrate from 150 -1000 Hz, and they average about 200 Hz in conversation.</a:t>
            </a:r>
          </a:p>
          <a:p>
            <a:pPr>
              <a:lnSpc>
                <a:spcPct val="80000"/>
              </a:lnSpc>
            </a:pPr>
            <a:r>
              <a:rPr lang="en-US" altLang="en-US" dirty="0"/>
              <a:t>Vocal folds vibrate faster as they're pulled longer, thinner, and more taut and vibrate more slowly when they're shorter, thicker, and floppier.</a:t>
            </a:r>
          </a:p>
          <a:p>
            <a:pPr>
              <a:lnSpc>
                <a:spcPct val="80000"/>
              </a:lnSpc>
            </a:pPr>
            <a:r>
              <a:rPr lang="en-US" altLang="en-US" dirty="0"/>
              <a:t>The cricothyroid muscle and </a:t>
            </a:r>
            <a:r>
              <a:rPr lang="en-US" altLang="en-US" dirty="0" err="1"/>
              <a:t>thyroarytenoid</a:t>
            </a:r>
            <a:r>
              <a:rPr lang="en-US" altLang="en-US" dirty="0"/>
              <a:t> muscle coordinate with each other to create different pitches</a:t>
            </a:r>
          </a:p>
        </p:txBody>
      </p:sp>
    </p:spTree>
    <p:extLst>
      <p:ext uri="{BB962C8B-B14F-4D97-AF65-F5344CB8AC3E}">
        <p14:creationId xmlns:p14="http://schemas.microsoft.com/office/powerpoint/2010/main" xmlns="" val="2900299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Vocal cord palsy</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xmlns="" val="2957771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9862" y="196722"/>
            <a:ext cx="8408035" cy="574040"/>
          </a:xfrm>
          <a:prstGeom prst="rect">
            <a:avLst/>
          </a:prstGeom>
        </p:spPr>
        <p:txBody>
          <a:bodyPr vert="horz" wrap="square" lIns="0" tIns="12700" rIns="0" bIns="0" rtlCol="0" anchor="ctr">
            <a:spAutoFit/>
          </a:bodyPr>
          <a:lstStyle/>
          <a:p>
            <a:pPr marL="12700">
              <a:lnSpc>
                <a:spcPct val="100000"/>
              </a:lnSpc>
              <a:spcBef>
                <a:spcPts val="100"/>
              </a:spcBef>
              <a:tabLst>
                <a:tab pos="3257550" algn="l"/>
                <a:tab pos="3982720" algn="l"/>
                <a:tab pos="6428740" algn="l"/>
              </a:tabLst>
            </a:pPr>
            <a:r>
              <a:rPr spc="-25" dirty="0"/>
              <a:t>CLASSIFICATION	</a:t>
            </a:r>
            <a:r>
              <a:rPr spc="-5" dirty="0"/>
              <a:t>OF	</a:t>
            </a:r>
            <a:r>
              <a:rPr spc="-15" dirty="0"/>
              <a:t>LARYNGEAL	</a:t>
            </a:r>
            <a:r>
              <a:rPr spc="-70" dirty="0"/>
              <a:t>PARALYSIS</a:t>
            </a:r>
            <a:endParaRPr/>
          </a:p>
        </p:txBody>
      </p:sp>
      <p:sp>
        <p:nvSpPr>
          <p:cNvPr id="3" name="object 3"/>
          <p:cNvSpPr txBox="1"/>
          <p:nvPr/>
        </p:nvSpPr>
        <p:spPr>
          <a:xfrm>
            <a:off x="1638401" y="1715872"/>
            <a:ext cx="6892290" cy="4421723"/>
          </a:xfrm>
          <a:prstGeom prst="rect">
            <a:avLst/>
          </a:prstGeom>
        </p:spPr>
        <p:txBody>
          <a:bodyPr vert="horz" wrap="square" lIns="0" tIns="60960" rIns="0" bIns="0" rtlCol="0">
            <a:spAutoFit/>
          </a:bodyPr>
          <a:lstStyle/>
          <a:p>
            <a:pPr marL="355600" indent="-342900">
              <a:spcBef>
                <a:spcPts val="480"/>
              </a:spcBef>
              <a:buFont typeface="Arial"/>
              <a:buChar char="•"/>
              <a:tabLst>
                <a:tab pos="354965" algn="l"/>
                <a:tab pos="355600" algn="l"/>
              </a:tabLst>
            </a:pPr>
            <a:r>
              <a:rPr sz="3200" spc="-5" dirty="0">
                <a:latin typeface="Calibri"/>
                <a:cs typeface="Calibri"/>
              </a:rPr>
              <a:t>Laryngeal </a:t>
            </a:r>
            <a:r>
              <a:rPr sz="3200" spc="-15" dirty="0">
                <a:latin typeface="Calibri"/>
                <a:cs typeface="Calibri"/>
              </a:rPr>
              <a:t>paralysis </a:t>
            </a:r>
            <a:r>
              <a:rPr sz="3200" spc="-10" dirty="0">
                <a:latin typeface="Calibri"/>
                <a:cs typeface="Calibri"/>
              </a:rPr>
              <a:t>can </a:t>
            </a:r>
            <a:r>
              <a:rPr sz="3200" spc="-5" dirty="0">
                <a:latin typeface="Calibri"/>
                <a:cs typeface="Calibri"/>
              </a:rPr>
              <a:t>be</a:t>
            </a:r>
            <a:r>
              <a:rPr sz="3200" spc="10" dirty="0">
                <a:latin typeface="Calibri"/>
                <a:cs typeface="Calibri"/>
              </a:rPr>
              <a:t> </a:t>
            </a:r>
            <a:r>
              <a:rPr sz="3200" dirty="0">
                <a:latin typeface="Calibri"/>
                <a:cs typeface="Calibri"/>
              </a:rPr>
              <a:t>:</a:t>
            </a:r>
            <a:endParaRPr sz="3200">
              <a:latin typeface="Calibri"/>
              <a:cs typeface="Calibri"/>
            </a:endParaRPr>
          </a:p>
          <a:p>
            <a:pPr marL="287020">
              <a:spcBef>
                <a:spcPts val="380"/>
              </a:spcBef>
              <a:tabLst>
                <a:tab pos="2126615" algn="l"/>
                <a:tab pos="2667635" algn="l"/>
                <a:tab pos="4252595" algn="l"/>
              </a:tabLst>
            </a:pPr>
            <a:r>
              <a:rPr sz="3200" b="1" spc="-15" dirty="0">
                <a:latin typeface="Calibri"/>
                <a:cs typeface="Calibri"/>
              </a:rPr>
              <a:t>Unilateral	</a:t>
            </a:r>
            <a:r>
              <a:rPr sz="3200" spc="-5" dirty="0">
                <a:latin typeface="Calibri"/>
                <a:cs typeface="Calibri"/>
              </a:rPr>
              <a:t>or	</a:t>
            </a:r>
            <a:r>
              <a:rPr sz="3200" b="1" spc="-15" dirty="0">
                <a:latin typeface="Calibri"/>
                <a:cs typeface="Calibri"/>
              </a:rPr>
              <a:t>Bilateral	</a:t>
            </a:r>
            <a:r>
              <a:rPr sz="3200" dirty="0">
                <a:latin typeface="Calibri"/>
                <a:cs typeface="Calibri"/>
              </a:rPr>
              <a:t>&amp; </a:t>
            </a:r>
            <a:r>
              <a:rPr sz="3200" spc="-20" dirty="0">
                <a:latin typeface="Calibri"/>
                <a:cs typeface="Calibri"/>
              </a:rPr>
              <a:t>may </a:t>
            </a:r>
            <a:r>
              <a:rPr sz="3200" spc="-15" dirty="0">
                <a:latin typeface="Calibri"/>
                <a:cs typeface="Calibri"/>
              </a:rPr>
              <a:t>involve</a:t>
            </a:r>
            <a:r>
              <a:rPr sz="3200" spc="-70" dirty="0">
                <a:latin typeface="Calibri"/>
                <a:cs typeface="Calibri"/>
              </a:rPr>
              <a:t> </a:t>
            </a:r>
            <a:r>
              <a:rPr sz="3200" dirty="0">
                <a:latin typeface="Calibri"/>
                <a:cs typeface="Calibri"/>
              </a:rPr>
              <a:t>–</a:t>
            </a:r>
            <a:endParaRPr sz="3200">
              <a:latin typeface="Calibri"/>
              <a:cs typeface="Calibri"/>
            </a:endParaRPr>
          </a:p>
          <a:p>
            <a:pPr>
              <a:spcBef>
                <a:spcPts val="5"/>
              </a:spcBef>
            </a:pPr>
            <a:endParaRPr sz="4000">
              <a:latin typeface="Times New Roman"/>
              <a:cs typeface="Times New Roman"/>
            </a:endParaRPr>
          </a:p>
          <a:p>
            <a:pPr marL="527685" indent="-514984">
              <a:spcBef>
                <a:spcPts val="5"/>
              </a:spcBef>
              <a:buAutoNum type="arabicPeriod"/>
              <a:tabLst>
                <a:tab pos="527685" algn="l"/>
                <a:tab pos="528320" algn="l"/>
              </a:tabLst>
            </a:pPr>
            <a:r>
              <a:rPr sz="3200" spc="-15" dirty="0">
                <a:latin typeface="Calibri"/>
                <a:cs typeface="Calibri"/>
              </a:rPr>
              <a:t>Recurrent </a:t>
            </a:r>
            <a:r>
              <a:rPr sz="3200" spc="-5" dirty="0">
                <a:latin typeface="Calibri"/>
                <a:cs typeface="Calibri"/>
              </a:rPr>
              <a:t>laryngeal</a:t>
            </a:r>
            <a:r>
              <a:rPr sz="3200" spc="-25" dirty="0">
                <a:latin typeface="Calibri"/>
                <a:cs typeface="Calibri"/>
              </a:rPr>
              <a:t> </a:t>
            </a:r>
            <a:r>
              <a:rPr sz="3200" spc="-5" dirty="0">
                <a:latin typeface="Calibri"/>
                <a:cs typeface="Calibri"/>
              </a:rPr>
              <a:t>nerve</a:t>
            </a:r>
            <a:endParaRPr sz="3200">
              <a:latin typeface="Calibri"/>
              <a:cs typeface="Calibri"/>
            </a:endParaRPr>
          </a:p>
          <a:p>
            <a:pPr>
              <a:spcBef>
                <a:spcPts val="10"/>
              </a:spcBef>
              <a:buFont typeface="Calibri"/>
              <a:buAutoNum type="arabicPeriod"/>
            </a:pPr>
            <a:endParaRPr sz="4000">
              <a:latin typeface="Times New Roman"/>
              <a:cs typeface="Times New Roman"/>
            </a:endParaRPr>
          </a:p>
          <a:p>
            <a:pPr marL="527685" indent="-514984">
              <a:buAutoNum type="arabicPeriod"/>
              <a:tabLst>
                <a:tab pos="527685" algn="l"/>
                <a:tab pos="528320" algn="l"/>
              </a:tabLst>
            </a:pPr>
            <a:r>
              <a:rPr sz="3200" spc="-5" dirty="0">
                <a:latin typeface="Calibri"/>
                <a:cs typeface="Calibri"/>
              </a:rPr>
              <a:t>Superior laryngeal</a:t>
            </a:r>
            <a:r>
              <a:rPr sz="3200" spc="-10" dirty="0">
                <a:latin typeface="Calibri"/>
                <a:cs typeface="Calibri"/>
              </a:rPr>
              <a:t> nerve</a:t>
            </a:r>
            <a:endParaRPr sz="3200">
              <a:latin typeface="Calibri"/>
              <a:cs typeface="Calibri"/>
            </a:endParaRPr>
          </a:p>
          <a:p>
            <a:pPr>
              <a:spcBef>
                <a:spcPts val="5"/>
              </a:spcBef>
              <a:buFont typeface="Calibri"/>
              <a:buAutoNum type="arabicPeriod"/>
            </a:pPr>
            <a:endParaRPr sz="4000">
              <a:latin typeface="Times New Roman"/>
              <a:cs typeface="Times New Roman"/>
            </a:endParaRPr>
          </a:p>
          <a:p>
            <a:pPr marL="527685" indent="-514984">
              <a:buAutoNum type="arabicPeriod"/>
              <a:tabLst>
                <a:tab pos="527685" algn="l"/>
                <a:tab pos="528320" algn="l"/>
              </a:tabLst>
            </a:pPr>
            <a:r>
              <a:rPr sz="3200" dirty="0">
                <a:latin typeface="Calibri"/>
                <a:cs typeface="Calibri"/>
              </a:rPr>
              <a:t>Both </a:t>
            </a:r>
            <a:r>
              <a:rPr sz="3200" spc="-5" dirty="0">
                <a:latin typeface="Calibri"/>
                <a:cs typeface="Calibri"/>
              </a:rPr>
              <a:t>(Combined </a:t>
            </a:r>
            <a:r>
              <a:rPr sz="3200" dirty="0">
                <a:latin typeface="Calibri"/>
                <a:cs typeface="Calibri"/>
              </a:rPr>
              <a:t>/ </a:t>
            </a:r>
            <a:r>
              <a:rPr sz="3200" spc="-10" dirty="0">
                <a:latin typeface="Calibri"/>
                <a:cs typeface="Calibri"/>
              </a:rPr>
              <a:t>Complete)</a:t>
            </a:r>
            <a:endParaRPr sz="3200">
              <a:latin typeface="Calibri"/>
              <a:cs typeface="Calibri"/>
            </a:endParaRPr>
          </a:p>
        </p:txBody>
      </p:sp>
    </p:spTree>
    <p:extLst>
      <p:ext uri="{BB962C8B-B14F-4D97-AF65-F5344CB8AC3E}">
        <p14:creationId xmlns:p14="http://schemas.microsoft.com/office/powerpoint/2010/main" xmlns="" val="1728222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82646" y="52831"/>
            <a:ext cx="6826884" cy="574040"/>
          </a:xfrm>
          <a:prstGeom prst="rect">
            <a:avLst/>
          </a:prstGeom>
        </p:spPr>
        <p:txBody>
          <a:bodyPr vert="horz" wrap="square" lIns="0" tIns="12700" rIns="0" bIns="0" rtlCol="0" anchor="ctr">
            <a:spAutoFit/>
          </a:bodyPr>
          <a:lstStyle/>
          <a:p>
            <a:pPr marL="12700">
              <a:lnSpc>
                <a:spcPct val="100000"/>
              </a:lnSpc>
              <a:spcBef>
                <a:spcPts val="100"/>
              </a:spcBef>
              <a:tabLst>
                <a:tab pos="1675764" algn="l"/>
                <a:tab pos="2400935" algn="l"/>
                <a:tab pos="4848860" algn="l"/>
              </a:tabLst>
            </a:pPr>
            <a:r>
              <a:rPr spc="-20" dirty="0">
                <a:solidFill>
                  <a:srgbClr val="001F5F"/>
                </a:solidFill>
              </a:rPr>
              <a:t>CAUSES	</a:t>
            </a:r>
            <a:r>
              <a:rPr spc="-5" dirty="0">
                <a:solidFill>
                  <a:srgbClr val="001F5F"/>
                </a:solidFill>
              </a:rPr>
              <a:t>OF	</a:t>
            </a:r>
            <a:r>
              <a:rPr spc="-15" dirty="0">
                <a:solidFill>
                  <a:srgbClr val="001F5F"/>
                </a:solidFill>
              </a:rPr>
              <a:t>LARYNGEAL	</a:t>
            </a:r>
            <a:r>
              <a:rPr spc="-70" dirty="0">
                <a:solidFill>
                  <a:srgbClr val="001F5F"/>
                </a:solidFill>
              </a:rPr>
              <a:t>PARALYSIS</a:t>
            </a:r>
            <a:endParaRPr/>
          </a:p>
        </p:txBody>
      </p:sp>
      <p:sp>
        <p:nvSpPr>
          <p:cNvPr id="3" name="object 3"/>
          <p:cNvSpPr txBox="1"/>
          <p:nvPr/>
        </p:nvSpPr>
        <p:spPr>
          <a:xfrm>
            <a:off x="1638402" y="864236"/>
            <a:ext cx="8820785" cy="5578835"/>
          </a:xfrm>
          <a:prstGeom prst="rect">
            <a:avLst/>
          </a:prstGeom>
        </p:spPr>
        <p:txBody>
          <a:bodyPr vert="horz" wrap="square" lIns="0" tIns="12065" rIns="0" bIns="0" rtlCol="0">
            <a:spAutoFit/>
          </a:bodyPr>
          <a:lstStyle/>
          <a:p>
            <a:pPr marL="12700">
              <a:spcBef>
                <a:spcPts val="95"/>
              </a:spcBef>
            </a:pPr>
            <a:r>
              <a:rPr sz="2200" spc="-5" dirty="0">
                <a:latin typeface="Calibri"/>
                <a:cs typeface="Calibri"/>
              </a:rPr>
              <a:t>In </a:t>
            </a:r>
            <a:r>
              <a:rPr sz="2200" spc="-15" dirty="0">
                <a:latin typeface="Calibri"/>
                <a:cs typeface="Calibri"/>
              </a:rPr>
              <a:t>topographical </a:t>
            </a:r>
            <a:r>
              <a:rPr sz="2200" spc="-5" dirty="0">
                <a:latin typeface="Calibri"/>
                <a:cs typeface="Calibri"/>
              </a:rPr>
              <a:t>manner </a:t>
            </a:r>
            <a:r>
              <a:rPr sz="2200" spc="-10" dirty="0">
                <a:latin typeface="Calibri"/>
                <a:cs typeface="Calibri"/>
              </a:rPr>
              <a:t>they are</a:t>
            </a:r>
            <a:r>
              <a:rPr sz="2200" spc="15" dirty="0">
                <a:latin typeface="Calibri"/>
                <a:cs typeface="Calibri"/>
              </a:rPr>
              <a:t> </a:t>
            </a:r>
            <a:r>
              <a:rPr sz="2200" spc="-5" dirty="0">
                <a:latin typeface="Calibri"/>
                <a:cs typeface="Calibri"/>
              </a:rPr>
              <a:t>:</a:t>
            </a:r>
            <a:endParaRPr sz="2200">
              <a:latin typeface="Calibri"/>
              <a:cs typeface="Calibri"/>
            </a:endParaRPr>
          </a:p>
          <a:p>
            <a:pPr>
              <a:spcBef>
                <a:spcPts val="50"/>
              </a:spcBef>
            </a:pPr>
            <a:endParaRPr sz="2250">
              <a:latin typeface="Times New Roman"/>
              <a:cs typeface="Times New Roman"/>
            </a:endParaRPr>
          </a:p>
          <a:p>
            <a:pPr marL="527685" indent="-514984">
              <a:buAutoNum type="arabicPeriod"/>
              <a:tabLst>
                <a:tab pos="527685" algn="l"/>
                <a:tab pos="528320" algn="l"/>
              </a:tabLst>
            </a:pPr>
            <a:r>
              <a:rPr sz="2200" b="1" spc="-10" dirty="0">
                <a:latin typeface="Calibri"/>
                <a:cs typeface="Calibri"/>
              </a:rPr>
              <a:t>Supranuclear </a:t>
            </a:r>
            <a:r>
              <a:rPr sz="2200" spc="-5" dirty="0">
                <a:latin typeface="Calibri"/>
                <a:cs typeface="Calibri"/>
              </a:rPr>
              <a:t>:</a:t>
            </a:r>
            <a:r>
              <a:rPr sz="2200" spc="10" dirty="0">
                <a:latin typeface="Calibri"/>
                <a:cs typeface="Calibri"/>
              </a:rPr>
              <a:t> </a:t>
            </a:r>
            <a:r>
              <a:rPr sz="2200" spc="-10" dirty="0">
                <a:latin typeface="Calibri"/>
                <a:cs typeface="Calibri"/>
              </a:rPr>
              <a:t>Rare</a:t>
            </a:r>
            <a:endParaRPr sz="2200">
              <a:latin typeface="Calibri"/>
              <a:cs typeface="Calibri"/>
            </a:endParaRPr>
          </a:p>
          <a:p>
            <a:pPr>
              <a:lnSpc>
                <a:spcPct val="100000"/>
              </a:lnSpc>
              <a:buFont typeface="Calibri"/>
              <a:buAutoNum type="arabicPeriod"/>
            </a:pPr>
            <a:endParaRPr sz="2750">
              <a:latin typeface="Times New Roman"/>
              <a:cs typeface="Times New Roman"/>
            </a:endParaRPr>
          </a:p>
          <a:p>
            <a:pPr marL="527685" marR="400050" indent="-514984">
              <a:lnSpc>
                <a:spcPct val="80000"/>
              </a:lnSpc>
              <a:buAutoNum type="arabicPeriod"/>
              <a:tabLst>
                <a:tab pos="527685" algn="l"/>
                <a:tab pos="528320" algn="l"/>
              </a:tabLst>
            </a:pPr>
            <a:r>
              <a:rPr sz="2200" b="1" spc="-5" dirty="0">
                <a:latin typeface="Calibri"/>
                <a:cs typeface="Calibri"/>
              </a:rPr>
              <a:t>Nuclear </a:t>
            </a:r>
            <a:r>
              <a:rPr sz="2200" spc="-5" dirty="0">
                <a:latin typeface="Calibri"/>
                <a:cs typeface="Calibri"/>
              </a:rPr>
              <a:t>: </a:t>
            </a:r>
            <a:r>
              <a:rPr sz="2200" spc="-20" dirty="0">
                <a:latin typeface="Calibri"/>
                <a:cs typeface="Calibri"/>
              </a:rPr>
              <a:t>Vascular </a:t>
            </a:r>
            <a:r>
              <a:rPr sz="2200" spc="-5" dirty="0">
                <a:latin typeface="Calibri"/>
                <a:cs typeface="Calibri"/>
              </a:rPr>
              <a:t>disease, Neoplastic disease, </a:t>
            </a:r>
            <a:r>
              <a:rPr sz="2200" spc="-10" dirty="0">
                <a:latin typeface="Calibri"/>
                <a:cs typeface="Calibri"/>
              </a:rPr>
              <a:t>Motor </a:t>
            </a:r>
            <a:r>
              <a:rPr sz="2200" spc="-15" dirty="0">
                <a:latin typeface="Calibri"/>
                <a:cs typeface="Calibri"/>
              </a:rPr>
              <a:t>neuron </a:t>
            </a:r>
            <a:r>
              <a:rPr sz="2200" spc="-10" dirty="0">
                <a:latin typeface="Calibri"/>
                <a:cs typeface="Calibri"/>
              </a:rPr>
              <a:t>disease,  </a:t>
            </a:r>
            <a:r>
              <a:rPr sz="2200" spc="-15" dirty="0">
                <a:latin typeface="Calibri"/>
                <a:cs typeface="Calibri"/>
              </a:rPr>
              <a:t>Polio </a:t>
            </a:r>
            <a:r>
              <a:rPr sz="2200" spc="-5" dirty="0">
                <a:latin typeface="Calibri"/>
                <a:cs typeface="Calibri"/>
              </a:rPr>
              <a:t>&amp;</a:t>
            </a:r>
            <a:r>
              <a:rPr sz="2200" dirty="0">
                <a:latin typeface="Calibri"/>
                <a:cs typeface="Calibri"/>
              </a:rPr>
              <a:t> </a:t>
            </a:r>
            <a:r>
              <a:rPr sz="2200" spc="-10" dirty="0">
                <a:latin typeface="Calibri"/>
                <a:cs typeface="Calibri"/>
              </a:rPr>
              <a:t>Syringobulbia</a:t>
            </a:r>
            <a:endParaRPr sz="2200">
              <a:latin typeface="Calibri"/>
              <a:cs typeface="Calibri"/>
            </a:endParaRPr>
          </a:p>
          <a:p>
            <a:pPr>
              <a:spcBef>
                <a:spcPts val="45"/>
              </a:spcBef>
              <a:buFont typeface="Calibri"/>
              <a:buAutoNum type="arabicPeriod"/>
            </a:pPr>
            <a:endParaRPr sz="2700">
              <a:latin typeface="Times New Roman"/>
              <a:cs typeface="Times New Roman"/>
            </a:endParaRPr>
          </a:p>
          <a:p>
            <a:pPr marL="527685" marR="5080" indent="-514984">
              <a:lnSpc>
                <a:spcPts val="2110"/>
              </a:lnSpc>
              <a:buAutoNum type="arabicPeriod"/>
              <a:tabLst>
                <a:tab pos="527685" algn="l"/>
                <a:tab pos="528320" algn="l"/>
              </a:tabLst>
            </a:pPr>
            <a:r>
              <a:rPr sz="2200" b="1" spc="-5" dirty="0">
                <a:latin typeface="Calibri"/>
                <a:cs typeface="Calibri"/>
              </a:rPr>
              <a:t>High </a:t>
            </a:r>
            <a:r>
              <a:rPr sz="2200" b="1" spc="-20" dirty="0">
                <a:latin typeface="Calibri"/>
                <a:cs typeface="Calibri"/>
              </a:rPr>
              <a:t>vagal </a:t>
            </a:r>
            <a:r>
              <a:rPr sz="2200" b="1" spc="-5" dirty="0">
                <a:latin typeface="Calibri"/>
                <a:cs typeface="Calibri"/>
              </a:rPr>
              <a:t>lesions </a:t>
            </a:r>
            <a:r>
              <a:rPr sz="2200" spc="-5" dirty="0">
                <a:latin typeface="Calibri"/>
                <a:cs typeface="Calibri"/>
              </a:rPr>
              <a:t>: </a:t>
            </a:r>
            <a:r>
              <a:rPr sz="2200" spc="-15" dirty="0">
                <a:latin typeface="Calibri"/>
                <a:cs typeface="Calibri"/>
              </a:rPr>
              <a:t>Post. fossa </a:t>
            </a:r>
            <a:r>
              <a:rPr sz="2200" spc="-10" dirty="0">
                <a:latin typeface="Calibri"/>
                <a:cs typeface="Calibri"/>
              </a:rPr>
              <a:t>tumors, </a:t>
            </a:r>
            <a:r>
              <a:rPr sz="2200" spc="-25" dirty="0">
                <a:latin typeface="Calibri"/>
                <a:cs typeface="Calibri"/>
              </a:rPr>
              <a:t>Tubercular </a:t>
            </a:r>
            <a:r>
              <a:rPr sz="2200" spc="-5" dirty="0">
                <a:latin typeface="Calibri"/>
                <a:cs typeface="Calibri"/>
              </a:rPr>
              <a:t>meningitis, </a:t>
            </a:r>
            <a:r>
              <a:rPr sz="2200" spc="-15" dirty="0">
                <a:latin typeface="Calibri"/>
                <a:cs typeface="Calibri"/>
              </a:rPr>
              <a:t>Fracture </a:t>
            </a:r>
            <a:r>
              <a:rPr sz="2200" spc="-10" dirty="0">
                <a:latin typeface="Calibri"/>
                <a:cs typeface="Calibri"/>
              </a:rPr>
              <a:t>of  skull </a:t>
            </a:r>
            <a:r>
              <a:rPr sz="2200" spc="-5" dirty="0">
                <a:latin typeface="Calibri"/>
                <a:cs typeface="Calibri"/>
              </a:rPr>
              <a:t>base, Nasopharyngeal </a:t>
            </a:r>
            <a:r>
              <a:rPr sz="2200" spc="-35" dirty="0">
                <a:latin typeface="Calibri"/>
                <a:cs typeface="Calibri"/>
              </a:rPr>
              <a:t>cancer, </a:t>
            </a:r>
            <a:r>
              <a:rPr sz="2200" spc="-5" dirty="0">
                <a:latin typeface="Calibri"/>
                <a:cs typeface="Calibri"/>
              </a:rPr>
              <a:t>Glomus </a:t>
            </a:r>
            <a:r>
              <a:rPr sz="2200" spc="-40" dirty="0">
                <a:latin typeface="Calibri"/>
                <a:cs typeface="Calibri"/>
              </a:rPr>
              <a:t>tumor, </a:t>
            </a:r>
            <a:r>
              <a:rPr sz="2200" spc="-15" dirty="0">
                <a:latin typeface="Calibri"/>
                <a:cs typeface="Calibri"/>
              </a:rPr>
              <a:t>Penetrating </a:t>
            </a:r>
            <a:r>
              <a:rPr sz="2200" spc="-5" dirty="0">
                <a:latin typeface="Calibri"/>
                <a:cs typeface="Calibri"/>
              </a:rPr>
              <a:t>injury </a:t>
            </a:r>
            <a:r>
              <a:rPr sz="2200" spc="-10" dirty="0">
                <a:latin typeface="Calibri"/>
                <a:cs typeface="Calibri"/>
              </a:rPr>
              <a:t>of  neck, Parapharyngeal tumors, </a:t>
            </a:r>
            <a:r>
              <a:rPr sz="2200" spc="-15" dirty="0">
                <a:latin typeface="Calibri"/>
                <a:cs typeface="Calibri"/>
              </a:rPr>
              <a:t>Metastatic </a:t>
            </a:r>
            <a:r>
              <a:rPr sz="2200" spc="-10" dirty="0">
                <a:latin typeface="Calibri"/>
                <a:cs typeface="Calibri"/>
              </a:rPr>
              <a:t>neck nodes,</a:t>
            </a:r>
            <a:r>
              <a:rPr sz="2200" spc="55" dirty="0">
                <a:latin typeface="Calibri"/>
                <a:cs typeface="Calibri"/>
              </a:rPr>
              <a:t> </a:t>
            </a:r>
            <a:r>
              <a:rPr sz="2200" spc="-15" dirty="0">
                <a:latin typeface="Calibri"/>
                <a:cs typeface="Calibri"/>
              </a:rPr>
              <a:t>Lymphoma</a:t>
            </a:r>
            <a:endParaRPr sz="2200">
              <a:latin typeface="Calibri"/>
              <a:cs typeface="Calibri"/>
            </a:endParaRPr>
          </a:p>
          <a:p>
            <a:pPr>
              <a:spcBef>
                <a:spcPts val="10"/>
              </a:spcBef>
              <a:buFont typeface="Calibri"/>
              <a:buAutoNum type="arabicPeriod"/>
            </a:pPr>
            <a:endParaRPr sz="2300">
              <a:latin typeface="Times New Roman"/>
              <a:cs typeface="Times New Roman"/>
            </a:endParaRPr>
          </a:p>
          <a:p>
            <a:pPr marL="527685" indent="-514984">
              <a:buAutoNum type="arabicPeriod"/>
              <a:tabLst>
                <a:tab pos="527685" algn="l"/>
                <a:tab pos="528320" algn="l"/>
              </a:tabLst>
            </a:pPr>
            <a:r>
              <a:rPr sz="2200" b="1" spc="-10" dirty="0">
                <a:latin typeface="Calibri"/>
                <a:cs typeface="Calibri"/>
              </a:rPr>
              <a:t>Low </a:t>
            </a:r>
            <a:r>
              <a:rPr sz="2200" b="1" spc="-20" dirty="0">
                <a:latin typeface="Calibri"/>
                <a:cs typeface="Calibri"/>
              </a:rPr>
              <a:t>vagal </a:t>
            </a:r>
            <a:r>
              <a:rPr sz="2200" spc="-5" dirty="0">
                <a:latin typeface="Calibri"/>
                <a:cs typeface="Calibri"/>
              </a:rPr>
              <a:t>or </a:t>
            </a:r>
            <a:r>
              <a:rPr sz="2200" b="1" spc="-15" dirty="0">
                <a:latin typeface="Calibri"/>
                <a:cs typeface="Calibri"/>
              </a:rPr>
              <a:t>recurrent </a:t>
            </a:r>
            <a:r>
              <a:rPr sz="2200" b="1" spc="-10" dirty="0">
                <a:latin typeface="Calibri"/>
                <a:cs typeface="Calibri"/>
              </a:rPr>
              <a:t>laryngeal</a:t>
            </a:r>
            <a:r>
              <a:rPr sz="2200" b="1" spc="75" dirty="0">
                <a:latin typeface="Calibri"/>
                <a:cs typeface="Calibri"/>
              </a:rPr>
              <a:t> </a:t>
            </a:r>
            <a:r>
              <a:rPr sz="2200" b="1" spc="-5" dirty="0">
                <a:latin typeface="Calibri"/>
                <a:cs typeface="Calibri"/>
              </a:rPr>
              <a:t>nerve</a:t>
            </a:r>
            <a:endParaRPr sz="2200">
              <a:latin typeface="Calibri"/>
              <a:cs typeface="Calibri"/>
            </a:endParaRPr>
          </a:p>
          <a:p>
            <a:pPr>
              <a:spcBef>
                <a:spcPts val="5"/>
              </a:spcBef>
              <a:buFont typeface="Calibri"/>
              <a:buAutoNum type="arabicPeriod"/>
            </a:pPr>
            <a:endParaRPr sz="2750">
              <a:latin typeface="Times New Roman"/>
              <a:cs typeface="Times New Roman"/>
            </a:endParaRPr>
          </a:p>
          <a:p>
            <a:pPr marL="527685" marR="170180" indent="-514984">
              <a:lnSpc>
                <a:spcPct val="80000"/>
              </a:lnSpc>
              <a:buAutoNum type="arabicPeriod"/>
              <a:tabLst>
                <a:tab pos="527685" algn="l"/>
                <a:tab pos="528320" algn="l"/>
              </a:tabLst>
            </a:pPr>
            <a:r>
              <a:rPr sz="2200" b="1" spc="-20" dirty="0">
                <a:latin typeface="Calibri"/>
                <a:cs typeface="Calibri"/>
              </a:rPr>
              <a:t>Systemic </a:t>
            </a:r>
            <a:r>
              <a:rPr sz="2200" b="1" spc="-10" dirty="0">
                <a:latin typeface="Calibri"/>
                <a:cs typeface="Calibri"/>
              </a:rPr>
              <a:t>causes </a:t>
            </a:r>
            <a:r>
              <a:rPr sz="2200" spc="-5" dirty="0">
                <a:latin typeface="Calibri"/>
                <a:cs typeface="Calibri"/>
              </a:rPr>
              <a:t>: </a:t>
            </a:r>
            <a:r>
              <a:rPr sz="2200" spc="-10" dirty="0">
                <a:latin typeface="Calibri"/>
                <a:cs typeface="Calibri"/>
              </a:rPr>
              <a:t>Diabetes, </a:t>
            </a:r>
            <a:r>
              <a:rPr sz="2200" spc="-5" dirty="0">
                <a:latin typeface="Calibri"/>
                <a:cs typeface="Calibri"/>
              </a:rPr>
              <a:t>Syphilis, Diptheria, </a:t>
            </a:r>
            <a:r>
              <a:rPr sz="2200" spc="-15" dirty="0">
                <a:latin typeface="Calibri"/>
                <a:cs typeface="Calibri"/>
              </a:rPr>
              <a:t>Typhoid, Viral </a:t>
            </a:r>
            <a:r>
              <a:rPr sz="2200" spc="-10" dirty="0">
                <a:latin typeface="Calibri"/>
                <a:cs typeface="Calibri"/>
              </a:rPr>
              <a:t>infections,  Lead poisoning</a:t>
            </a:r>
            <a:endParaRPr sz="2200">
              <a:latin typeface="Calibri"/>
              <a:cs typeface="Calibri"/>
            </a:endParaRPr>
          </a:p>
          <a:p>
            <a:pPr>
              <a:spcBef>
                <a:spcPts val="45"/>
              </a:spcBef>
              <a:buFont typeface="Calibri"/>
              <a:buAutoNum type="arabicPeriod"/>
            </a:pPr>
            <a:endParaRPr sz="2250">
              <a:latin typeface="Times New Roman"/>
              <a:cs typeface="Times New Roman"/>
            </a:endParaRPr>
          </a:p>
          <a:p>
            <a:pPr marL="527685" indent="-514984">
              <a:spcBef>
                <a:spcPts val="5"/>
              </a:spcBef>
              <a:buAutoNum type="arabicPeriod"/>
              <a:tabLst>
                <a:tab pos="527685" algn="l"/>
                <a:tab pos="528320" algn="l"/>
              </a:tabLst>
            </a:pPr>
            <a:r>
              <a:rPr sz="2200" b="1" spc="-10" dirty="0">
                <a:latin typeface="Calibri"/>
                <a:cs typeface="Calibri"/>
              </a:rPr>
              <a:t>Idiopathic</a:t>
            </a:r>
            <a:endParaRPr sz="2200">
              <a:latin typeface="Calibri"/>
              <a:cs typeface="Calibri"/>
            </a:endParaRPr>
          </a:p>
        </p:txBody>
      </p:sp>
    </p:spTree>
    <p:extLst>
      <p:ext uri="{BB962C8B-B14F-4D97-AF65-F5344CB8AC3E}">
        <p14:creationId xmlns:p14="http://schemas.microsoft.com/office/powerpoint/2010/main" xmlns="" val="3813530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8839" y="199085"/>
            <a:ext cx="3358515" cy="635000"/>
          </a:xfrm>
          <a:prstGeom prst="rect">
            <a:avLst/>
          </a:prstGeom>
        </p:spPr>
        <p:txBody>
          <a:bodyPr vert="horz" wrap="square" lIns="0" tIns="12065" rIns="0" bIns="0" rtlCol="0" anchor="ctr">
            <a:spAutoFit/>
          </a:bodyPr>
          <a:lstStyle/>
          <a:p>
            <a:pPr marL="12700">
              <a:lnSpc>
                <a:spcPct val="100000"/>
              </a:lnSpc>
              <a:spcBef>
                <a:spcPts val="95"/>
              </a:spcBef>
            </a:pPr>
            <a:r>
              <a:rPr sz="4000" spc="-10" dirty="0">
                <a:solidFill>
                  <a:srgbClr val="6F2F9F"/>
                </a:solidFill>
              </a:rPr>
              <a:t>INTRODUCTION</a:t>
            </a:r>
            <a:endParaRPr sz="4000"/>
          </a:p>
        </p:txBody>
      </p:sp>
      <p:sp>
        <p:nvSpPr>
          <p:cNvPr id="3" name="object 3"/>
          <p:cNvSpPr txBox="1"/>
          <p:nvPr/>
        </p:nvSpPr>
        <p:spPr>
          <a:xfrm>
            <a:off x="1782268" y="1789253"/>
            <a:ext cx="8574405" cy="3683701"/>
          </a:xfrm>
          <a:prstGeom prst="rect">
            <a:avLst/>
          </a:prstGeom>
        </p:spPr>
        <p:txBody>
          <a:bodyPr vert="horz" wrap="square" lIns="0" tIns="13335" rIns="0" bIns="0" rtlCol="0">
            <a:spAutoFit/>
          </a:bodyPr>
          <a:lstStyle/>
          <a:p>
            <a:pPr marL="355600" marR="895985" indent="-342900">
              <a:spcBef>
                <a:spcPts val="105"/>
              </a:spcBef>
              <a:buFont typeface="Arial"/>
              <a:buChar char="•"/>
              <a:tabLst>
                <a:tab pos="354965" algn="l"/>
                <a:tab pos="355600" algn="l"/>
              </a:tabLst>
            </a:pPr>
            <a:r>
              <a:rPr sz="3200" b="1" i="1" spc="-35" dirty="0">
                <a:latin typeface="Calibri"/>
                <a:cs typeface="Calibri"/>
              </a:rPr>
              <a:t>Vocal </a:t>
            </a:r>
            <a:r>
              <a:rPr sz="3200" b="1" i="1" spc="-10" dirty="0">
                <a:latin typeface="Calibri"/>
                <a:cs typeface="Calibri"/>
              </a:rPr>
              <a:t>cord </a:t>
            </a:r>
            <a:r>
              <a:rPr sz="3200" b="1" i="1" spc="-5" dirty="0">
                <a:latin typeface="Calibri"/>
                <a:cs typeface="Calibri"/>
              </a:rPr>
              <a:t>Paralysis </a:t>
            </a:r>
            <a:r>
              <a:rPr sz="3200" i="1" dirty="0">
                <a:latin typeface="Calibri"/>
                <a:cs typeface="Calibri"/>
              </a:rPr>
              <a:t>: </a:t>
            </a:r>
            <a:r>
              <a:rPr sz="3200" spc="-10" dirty="0">
                <a:latin typeface="Calibri"/>
                <a:cs typeface="Calibri"/>
              </a:rPr>
              <a:t>defined </a:t>
            </a:r>
            <a:r>
              <a:rPr sz="3200" dirty="0">
                <a:latin typeface="Calibri"/>
                <a:cs typeface="Calibri"/>
              </a:rPr>
              <a:t>as </a:t>
            </a:r>
            <a:r>
              <a:rPr sz="3200" spc="-20" dirty="0">
                <a:latin typeface="Calibri"/>
                <a:cs typeface="Calibri"/>
              </a:rPr>
              <a:t>total  </a:t>
            </a:r>
            <a:r>
              <a:rPr sz="3200" spc="-10" dirty="0">
                <a:latin typeface="Calibri"/>
                <a:cs typeface="Calibri"/>
              </a:rPr>
              <a:t>interruption </a:t>
            </a:r>
            <a:r>
              <a:rPr sz="3200" spc="-5" dirty="0">
                <a:latin typeface="Calibri"/>
                <a:cs typeface="Calibri"/>
              </a:rPr>
              <a:t>of </a:t>
            </a:r>
            <a:r>
              <a:rPr sz="3200" spc="-10" dirty="0">
                <a:latin typeface="Calibri"/>
                <a:cs typeface="Calibri"/>
              </a:rPr>
              <a:t>nerve </a:t>
            </a:r>
            <a:r>
              <a:rPr sz="3200" spc="-5" dirty="0">
                <a:latin typeface="Calibri"/>
                <a:cs typeface="Calibri"/>
              </a:rPr>
              <a:t>impulse </a:t>
            </a:r>
            <a:r>
              <a:rPr sz="3200" spc="-10" dirty="0">
                <a:latin typeface="Calibri"/>
                <a:cs typeface="Calibri"/>
              </a:rPr>
              <a:t>resulting </a:t>
            </a:r>
            <a:r>
              <a:rPr sz="3200" dirty="0">
                <a:latin typeface="Calibri"/>
                <a:cs typeface="Calibri"/>
              </a:rPr>
              <a:t>in </a:t>
            </a:r>
            <a:r>
              <a:rPr sz="3200" spc="-5" dirty="0">
                <a:latin typeface="Calibri"/>
                <a:cs typeface="Calibri"/>
              </a:rPr>
              <a:t>no  </a:t>
            </a:r>
            <a:r>
              <a:rPr sz="3200" spc="-10" dirty="0">
                <a:latin typeface="Calibri"/>
                <a:cs typeface="Calibri"/>
              </a:rPr>
              <a:t>movement </a:t>
            </a:r>
            <a:r>
              <a:rPr sz="3200" spc="-5" dirty="0">
                <a:latin typeface="Calibri"/>
                <a:cs typeface="Calibri"/>
              </a:rPr>
              <a:t>of laryngeal </a:t>
            </a:r>
            <a:r>
              <a:rPr sz="3200" dirty="0">
                <a:latin typeface="Calibri"/>
                <a:cs typeface="Calibri"/>
              </a:rPr>
              <a:t>muscles.</a:t>
            </a:r>
            <a:endParaRPr sz="3200">
              <a:latin typeface="Calibri"/>
              <a:cs typeface="Calibri"/>
            </a:endParaRPr>
          </a:p>
          <a:p>
            <a:pPr>
              <a:spcBef>
                <a:spcPts val="30"/>
              </a:spcBef>
              <a:buFont typeface="Arial"/>
              <a:buChar char="•"/>
            </a:pPr>
            <a:endParaRPr sz="4650">
              <a:latin typeface="Times New Roman"/>
              <a:cs typeface="Times New Roman"/>
            </a:endParaRPr>
          </a:p>
          <a:p>
            <a:pPr marL="355600" marR="5080" indent="-342900">
              <a:buFont typeface="Arial"/>
              <a:buChar char="•"/>
              <a:tabLst>
                <a:tab pos="354965" algn="l"/>
                <a:tab pos="355600" algn="l"/>
              </a:tabLst>
            </a:pPr>
            <a:r>
              <a:rPr sz="3200" b="1" i="1" spc="-35" dirty="0">
                <a:latin typeface="Calibri"/>
                <a:cs typeface="Calibri"/>
              </a:rPr>
              <a:t>Vocal </a:t>
            </a:r>
            <a:r>
              <a:rPr sz="3200" b="1" i="1" spc="-10" dirty="0">
                <a:latin typeface="Calibri"/>
                <a:cs typeface="Calibri"/>
              </a:rPr>
              <a:t>cord </a:t>
            </a:r>
            <a:r>
              <a:rPr sz="3200" b="1" i="1" spc="-5" dirty="0">
                <a:latin typeface="Calibri"/>
                <a:cs typeface="Calibri"/>
              </a:rPr>
              <a:t>Paresis </a:t>
            </a:r>
            <a:r>
              <a:rPr sz="3200" i="1" dirty="0">
                <a:latin typeface="Calibri"/>
                <a:cs typeface="Calibri"/>
              </a:rPr>
              <a:t>: </a:t>
            </a:r>
            <a:r>
              <a:rPr sz="3200" spc="-10" dirty="0">
                <a:latin typeface="Calibri"/>
                <a:cs typeface="Calibri"/>
              </a:rPr>
              <a:t>defined </a:t>
            </a:r>
            <a:r>
              <a:rPr sz="3200" spc="-5" dirty="0">
                <a:latin typeface="Calibri"/>
                <a:cs typeface="Calibri"/>
              </a:rPr>
              <a:t>as partial  </a:t>
            </a:r>
            <a:r>
              <a:rPr sz="3200" spc="-10" dirty="0">
                <a:latin typeface="Calibri"/>
                <a:cs typeface="Calibri"/>
              </a:rPr>
              <a:t>interruption </a:t>
            </a:r>
            <a:r>
              <a:rPr sz="3200" dirty="0">
                <a:latin typeface="Calibri"/>
                <a:cs typeface="Calibri"/>
              </a:rPr>
              <a:t>of </a:t>
            </a:r>
            <a:r>
              <a:rPr sz="3200" spc="-10" dirty="0">
                <a:latin typeface="Calibri"/>
                <a:cs typeface="Calibri"/>
              </a:rPr>
              <a:t>nerve </a:t>
            </a:r>
            <a:r>
              <a:rPr sz="3200" spc="-5" dirty="0">
                <a:latin typeface="Calibri"/>
                <a:cs typeface="Calibri"/>
              </a:rPr>
              <a:t>impulse resulting </a:t>
            </a:r>
            <a:r>
              <a:rPr sz="3200" dirty="0">
                <a:latin typeface="Calibri"/>
                <a:cs typeface="Calibri"/>
              </a:rPr>
              <a:t>in </a:t>
            </a:r>
            <a:r>
              <a:rPr sz="3200" spc="-5" dirty="0">
                <a:latin typeface="Calibri"/>
                <a:cs typeface="Calibri"/>
              </a:rPr>
              <a:t>weak or  abnormal </a:t>
            </a:r>
            <a:r>
              <a:rPr sz="3200" spc="-10" dirty="0">
                <a:latin typeface="Calibri"/>
                <a:cs typeface="Calibri"/>
              </a:rPr>
              <a:t>movement </a:t>
            </a:r>
            <a:r>
              <a:rPr sz="3200" spc="-5" dirty="0">
                <a:latin typeface="Calibri"/>
                <a:cs typeface="Calibri"/>
              </a:rPr>
              <a:t>of laryngeal</a:t>
            </a:r>
            <a:r>
              <a:rPr sz="3200" dirty="0">
                <a:latin typeface="Calibri"/>
                <a:cs typeface="Calibri"/>
              </a:rPr>
              <a:t> muscles.</a:t>
            </a:r>
            <a:endParaRPr sz="3200">
              <a:latin typeface="Calibri"/>
              <a:cs typeface="Calibri"/>
            </a:endParaRPr>
          </a:p>
        </p:txBody>
      </p:sp>
    </p:spTree>
    <p:extLst>
      <p:ext uri="{BB962C8B-B14F-4D97-AF65-F5344CB8AC3E}">
        <p14:creationId xmlns:p14="http://schemas.microsoft.com/office/powerpoint/2010/main" xmlns="" val="1933577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82267" y="147066"/>
            <a:ext cx="8496300" cy="6084743"/>
          </a:xfrm>
          <a:prstGeom prst="rect">
            <a:avLst/>
          </a:prstGeom>
        </p:spPr>
        <p:txBody>
          <a:bodyPr vert="horz" wrap="square" lIns="0" tIns="12700" rIns="0" bIns="0" rtlCol="0">
            <a:spAutoFit/>
          </a:bodyPr>
          <a:lstStyle/>
          <a:p>
            <a:pPr marL="355600" indent="-342900">
              <a:lnSpc>
                <a:spcPts val="3650"/>
              </a:lnSpc>
              <a:spcBef>
                <a:spcPts val="100"/>
              </a:spcBef>
              <a:buFont typeface="Arial"/>
              <a:buChar char="•"/>
              <a:tabLst>
                <a:tab pos="354965" algn="l"/>
                <a:tab pos="355600" algn="l"/>
              </a:tabLst>
            </a:pPr>
            <a:r>
              <a:rPr sz="3200" spc="-35" dirty="0">
                <a:latin typeface="Calibri"/>
                <a:cs typeface="Calibri"/>
              </a:rPr>
              <a:t>Vocal </a:t>
            </a:r>
            <a:r>
              <a:rPr sz="3200" spc="-20" dirty="0">
                <a:latin typeface="Calibri"/>
                <a:cs typeface="Calibri"/>
              </a:rPr>
              <a:t>cord </a:t>
            </a:r>
            <a:r>
              <a:rPr sz="3200" spc="-15" dirty="0">
                <a:latin typeface="Calibri"/>
                <a:cs typeface="Calibri"/>
              </a:rPr>
              <a:t>paresis/paralysis </a:t>
            </a:r>
            <a:r>
              <a:rPr sz="3200" spc="-10" dirty="0">
                <a:latin typeface="Calibri"/>
                <a:cs typeface="Calibri"/>
              </a:rPr>
              <a:t>can </a:t>
            </a:r>
            <a:r>
              <a:rPr sz="3200" dirty="0">
                <a:latin typeface="Calibri"/>
                <a:cs typeface="Calibri"/>
              </a:rPr>
              <a:t>occur </a:t>
            </a:r>
            <a:r>
              <a:rPr sz="3200" spc="-15" dirty="0">
                <a:latin typeface="Calibri"/>
                <a:cs typeface="Calibri"/>
              </a:rPr>
              <a:t>at </a:t>
            </a:r>
            <a:r>
              <a:rPr sz="3200" spc="-20" dirty="0">
                <a:latin typeface="Calibri"/>
                <a:cs typeface="Calibri"/>
              </a:rPr>
              <a:t>any</a:t>
            </a:r>
            <a:r>
              <a:rPr sz="3200" spc="75" dirty="0">
                <a:latin typeface="Calibri"/>
                <a:cs typeface="Calibri"/>
              </a:rPr>
              <a:t> </a:t>
            </a:r>
            <a:r>
              <a:rPr sz="3200" spc="-10" dirty="0">
                <a:latin typeface="Calibri"/>
                <a:cs typeface="Calibri"/>
              </a:rPr>
              <a:t>age</a:t>
            </a:r>
            <a:endParaRPr sz="3200">
              <a:latin typeface="Calibri"/>
              <a:cs typeface="Calibri"/>
            </a:endParaRPr>
          </a:p>
          <a:p>
            <a:pPr marL="355600">
              <a:lnSpc>
                <a:spcPts val="3650"/>
              </a:lnSpc>
            </a:pPr>
            <a:r>
              <a:rPr sz="3200" dirty="0">
                <a:latin typeface="Calibri"/>
                <a:cs typeface="Calibri"/>
              </a:rPr>
              <a:t>or</a:t>
            </a:r>
            <a:r>
              <a:rPr sz="3200" spc="-25" dirty="0">
                <a:latin typeface="Calibri"/>
                <a:cs typeface="Calibri"/>
              </a:rPr>
              <a:t> </a:t>
            </a:r>
            <a:r>
              <a:rPr sz="3200" spc="-15" dirty="0">
                <a:latin typeface="Calibri"/>
                <a:cs typeface="Calibri"/>
              </a:rPr>
              <a:t>sex.</a:t>
            </a:r>
            <a:endParaRPr sz="3200">
              <a:latin typeface="Calibri"/>
              <a:cs typeface="Calibri"/>
            </a:endParaRPr>
          </a:p>
          <a:p>
            <a:pPr>
              <a:spcBef>
                <a:spcPts val="10"/>
              </a:spcBef>
            </a:pPr>
            <a:endParaRPr sz="4000">
              <a:latin typeface="Times New Roman"/>
              <a:cs typeface="Times New Roman"/>
            </a:endParaRPr>
          </a:p>
          <a:p>
            <a:pPr marL="355600" indent="-342900">
              <a:lnSpc>
                <a:spcPts val="3650"/>
              </a:lnSpc>
              <a:buFont typeface="Arial"/>
              <a:buChar char="•"/>
              <a:tabLst>
                <a:tab pos="354965" algn="l"/>
                <a:tab pos="355600" algn="l"/>
              </a:tabLst>
            </a:pPr>
            <a:r>
              <a:rPr sz="3200" spc="-40" dirty="0">
                <a:latin typeface="Calibri"/>
                <a:cs typeface="Calibri"/>
              </a:rPr>
              <a:t>Effect </a:t>
            </a:r>
            <a:r>
              <a:rPr sz="3200" spc="-5" dirty="0">
                <a:latin typeface="Calibri"/>
                <a:cs typeface="Calibri"/>
              </a:rPr>
              <a:t>of </a:t>
            </a:r>
            <a:r>
              <a:rPr sz="3200" spc="-20" dirty="0">
                <a:latin typeface="Calibri"/>
                <a:cs typeface="Calibri"/>
              </a:rPr>
              <a:t>VC </a:t>
            </a:r>
            <a:r>
              <a:rPr sz="3200" spc="-15" dirty="0">
                <a:latin typeface="Calibri"/>
                <a:cs typeface="Calibri"/>
              </a:rPr>
              <a:t>paralysis </a:t>
            </a:r>
            <a:r>
              <a:rPr sz="3200" spc="-20" dirty="0">
                <a:latin typeface="Calibri"/>
                <a:cs typeface="Calibri"/>
              </a:rPr>
              <a:t>may </a:t>
            </a:r>
            <a:r>
              <a:rPr sz="3200" spc="-10" dirty="0">
                <a:latin typeface="Calibri"/>
                <a:cs typeface="Calibri"/>
              </a:rPr>
              <a:t>vary </a:t>
            </a:r>
            <a:r>
              <a:rPr sz="3200" dirty="0">
                <a:latin typeface="Calibri"/>
                <a:cs typeface="Calibri"/>
              </a:rPr>
              <a:t>&amp; </a:t>
            </a:r>
            <a:r>
              <a:rPr sz="3200" spc="-5" dirty="0">
                <a:latin typeface="Calibri"/>
                <a:cs typeface="Calibri"/>
              </a:rPr>
              <a:t>depends on</a:t>
            </a:r>
            <a:r>
              <a:rPr sz="3200" spc="75" dirty="0">
                <a:latin typeface="Calibri"/>
                <a:cs typeface="Calibri"/>
              </a:rPr>
              <a:t> </a:t>
            </a:r>
            <a:r>
              <a:rPr sz="3200" dirty="0">
                <a:latin typeface="Calibri"/>
                <a:cs typeface="Calibri"/>
              </a:rPr>
              <a:t>the</a:t>
            </a:r>
            <a:endParaRPr sz="3200">
              <a:latin typeface="Calibri"/>
              <a:cs typeface="Calibri"/>
            </a:endParaRPr>
          </a:p>
          <a:p>
            <a:pPr marL="355600">
              <a:lnSpc>
                <a:spcPts val="3650"/>
              </a:lnSpc>
            </a:pPr>
            <a:r>
              <a:rPr sz="3200" spc="-20" dirty="0">
                <a:latin typeface="Calibri"/>
                <a:cs typeface="Calibri"/>
              </a:rPr>
              <a:t>patient’s </a:t>
            </a:r>
            <a:r>
              <a:rPr sz="3200" spc="-5" dirty="0">
                <a:latin typeface="Calibri"/>
                <a:cs typeface="Calibri"/>
              </a:rPr>
              <a:t>use </a:t>
            </a:r>
            <a:r>
              <a:rPr sz="3200" dirty="0">
                <a:latin typeface="Calibri"/>
                <a:cs typeface="Calibri"/>
              </a:rPr>
              <a:t>of </a:t>
            </a:r>
            <a:r>
              <a:rPr sz="3200" spc="-5" dirty="0">
                <a:latin typeface="Calibri"/>
                <a:cs typeface="Calibri"/>
              </a:rPr>
              <a:t>his </a:t>
            </a:r>
            <a:r>
              <a:rPr sz="3200" dirty="0">
                <a:latin typeface="Calibri"/>
                <a:cs typeface="Calibri"/>
              </a:rPr>
              <a:t>or </a:t>
            </a:r>
            <a:r>
              <a:rPr sz="3200" spc="-5" dirty="0">
                <a:latin typeface="Calibri"/>
                <a:cs typeface="Calibri"/>
              </a:rPr>
              <a:t>her</a:t>
            </a:r>
            <a:r>
              <a:rPr sz="3200" spc="-10" dirty="0">
                <a:latin typeface="Calibri"/>
                <a:cs typeface="Calibri"/>
              </a:rPr>
              <a:t> voice.</a:t>
            </a:r>
            <a:endParaRPr sz="3200">
              <a:latin typeface="Calibri"/>
              <a:cs typeface="Calibri"/>
            </a:endParaRPr>
          </a:p>
          <a:p>
            <a:pPr>
              <a:spcBef>
                <a:spcPts val="45"/>
              </a:spcBef>
            </a:pPr>
            <a:endParaRPr sz="4300">
              <a:latin typeface="Times New Roman"/>
              <a:cs typeface="Times New Roman"/>
            </a:endParaRPr>
          </a:p>
          <a:p>
            <a:pPr marL="355600" marR="5080" indent="-342900">
              <a:lnSpc>
                <a:spcPct val="90000"/>
              </a:lnSpc>
              <a:spcBef>
                <a:spcPts val="5"/>
              </a:spcBef>
              <a:buFont typeface="Arial"/>
              <a:buChar char="•"/>
              <a:tabLst>
                <a:tab pos="354965" algn="l"/>
                <a:tab pos="355600" algn="l"/>
              </a:tabLst>
            </a:pPr>
            <a:r>
              <a:rPr sz="3200" dirty="0">
                <a:latin typeface="Calibri"/>
                <a:cs typeface="Calibri"/>
              </a:rPr>
              <a:t>A </a:t>
            </a:r>
            <a:r>
              <a:rPr sz="3200" spc="-5" dirty="0">
                <a:latin typeface="Calibri"/>
                <a:cs typeface="Calibri"/>
              </a:rPr>
              <a:t>mild </a:t>
            </a:r>
            <a:r>
              <a:rPr sz="3200" spc="-10" dirty="0">
                <a:latin typeface="Calibri"/>
                <a:cs typeface="Calibri"/>
              </a:rPr>
              <a:t>vocal </a:t>
            </a:r>
            <a:r>
              <a:rPr sz="3200" spc="-20" dirty="0">
                <a:latin typeface="Calibri"/>
                <a:cs typeface="Calibri"/>
              </a:rPr>
              <a:t>cord </a:t>
            </a:r>
            <a:r>
              <a:rPr sz="3200" spc="-10" dirty="0">
                <a:latin typeface="Calibri"/>
                <a:cs typeface="Calibri"/>
              </a:rPr>
              <a:t>paresis can </a:t>
            </a:r>
            <a:r>
              <a:rPr sz="3200" spc="-5" dirty="0">
                <a:latin typeface="Calibri"/>
                <a:cs typeface="Calibri"/>
              </a:rPr>
              <a:t>be </a:t>
            </a:r>
            <a:r>
              <a:rPr sz="3200" dirty="0">
                <a:latin typeface="Calibri"/>
                <a:cs typeface="Calibri"/>
              </a:rPr>
              <a:t>the end </a:t>
            </a:r>
            <a:r>
              <a:rPr sz="3200" spc="-20" dirty="0">
                <a:latin typeface="Calibri"/>
                <a:cs typeface="Calibri"/>
              </a:rPr>
              <a:t>to </a:t>
            </a:r>
            <a:r>
              <a:rPr sz="3200" dirty="0">
                <a:latin typeface="Calibri"/>
                <a:cs typeface="Calibri"/>
              </a:rPr>
              <a:t>a  </a:t>
            </a:r>
            <a:r>
              <a:rPr sz="3200" spc="-5" dirty="0">
                <a:latin typeface="Calibri"/>
                <a:cs typeface="Calibri"/>
              </a:rPr>
              <a:t>singer's </a:t>
            </a:r>
            <a:r>
              <a:rPr sz="3200" spc="-10" dirty="0">
                <a:latin typeface="Calibri"/>
                <a:cs typeface="Calibri"/>
              </a:rPr>
              <a:t>career </a:t>
            </a:r>
            <a:r>
              <a:rPr sz="3200" spc="-5" dirty="0">
                <a:latin typeface="Calibri"/>
                <a:cs typeface="Calibri"/>
              </a:rPr>
              <a:t>but </a:t>
            </a:r>
            <a:r>
              <a:rPr sz="3200" dirty="0">
                <a:latin typeface="Calibri"/>
                <a:cs typeface="Calibri"/>
              </a:rPr>
              <a:t>it </a:t>
            </a:r>
            <a:r>
              <a:rPr sz="3200" spc="-20" dirty="0">
                <a:latin typeface="Calibri"/>
                <a:cs typeface="Calibri"/>
              </a:rPr>
              <a:t>have </a:t>
            </a:r>
            <a:r>
              <a:rPr sz="3200" spc="-5" dirty="0">
                <a:latin typeface="Calibri"/>
                <a:cs typeface="Calibri"/>
              </a:rPr>
              <a:t>only marginal </a:t>
            </a:r>
            <a:r>
              <a:rPr sz="3200" spc="-25" dirty="0">
                <a:latin typeface="Calibri"/>
                <a:cs typeface="Calibri"/>
              </a:rPr>
              <a:t>effect </a:t>
            </a:r>
            <a:r>
              <a:rPr sz="3200" spc="-5" dirty="0">
                <a:latin typeface="Calibri"/>
                <a:cs typeface="Calibri"/>
              </a:rPr>
              <a:t>on  </a:t>
            </a:r>
            <a:r>
              <a:rPr sz="3200" spc="-25" dirty="0">
                <a:latin typeface="Calibri"/>
                <a:cs typeface="Calibri"/>
              </a:rPr>
              <a:t>any </a:t>
            </a:r>
            <a:r>
              <a:rPr sz="3200" spc="-5" dirty="0">
                <a:latin typeface="Calibri"/>
                <a:cs typeface="Calibri"/>
              </a:rPr>
              <a:t>other </a:t>
            </a:r>
            <a:r>
              <a:rPr sz="3200" spc="-15" dirty="0">
                <a:latin typeface="Calibri"/>
                <a:cs typeface="Calibri"/>
              </a:rPr>
              <a:t>professional </a:t>
            </a:r>
            <a:r>
              <a:rPr sz="3200" spc="-10" dirty="0">
                <a:latin typeface="Calibri"/>
                <a:cs typeface="Calibri"/>
              </a:rPr>
              <a:t>career </a:t>
            </a:r>
            <a:r>
              <a:rPr sz="3200" spc="-20" dirty="0">
                <a:latin typeface="Calibri"/>
                <a:cs typeface="Calibri"/>
              </a:rPr>
              <a:t>life.</a:t>
            </a:r>
            <a:endParaRPr sz="3200">
              <a:latin typeface="Calibri"/>
              <a:cs typeface="Calibri"/>
            </a:endParaRPr>
          </a:p>
          <a:p>
            <a:pPr>
              <a:spcBef>
                <a:spcPts val="35"/>
              </a:spcBef>
              <a:buFont typeface="Arial"/>
              <a:buChar char="•"/>
            </a:pPr>
            <a:endParaRPr sz="4350">
              <a:latin typeface="Times New Roman"/>
              <a:cs typeface="Times New Roman"/>
            </a:endParaRPr>
          </a:p>
          <a:p>
            <a:pPr marL="355600" marR="182245" indent="-342900">
              <a:lnSpc>
                <a:spcPts val="3460"/>
              </a:lnSpc>
              <a:buFont typeface="Arial"/>
              <a:buChar char="•"/>
              <a:tabLst>
                <a:tab pos="354965" algn="l"/>
                <a:tab pos="355600" algn="l"/>
              </a:tabLst>
            </a:pPr>
            <a:r>
              <a:rPr sz="3200" spc="-35" dirty="0">
                <a:latin typeface="Calibri"/>
                <a:cs typeface="Calibri"/>
              </a:rPr>
              <a:t>Vocal </a:t>
            </a:r>
            <a:r>
              <a:rPr sz="3200" spc="-20" dirty="0">
                <a:latin typeface="Calibri"/>
                <a:cs typeface="Calibri"/>
              </a:rPr>
              <a:t>cord </a:t>
            </a:r>
            <a:r>
              <a:rPr sz="3200" spc="-25" dirty="0">
                <a:latin typeface="Calibri"/>
                <a:cs typeface="Calibri"/>
              </a:rPr>
              <a:t>Paralysis </a:t>
            </a:r>
            <a:r>
              <a:rPr sz="3200" spc="-10" dirty="0">
                <a:latin typeface="Calibri"/>
                <a:cs typeface="Calibri"/>
              </a:rPr>
              <a:t>is </a:t>
            </a:r>
            <a:r>
              <a:rPr sz="3200" dirty="0">
                <a:latin typeface="Calibri"/>
                <a:cs typeface="Calibri"/>
              </a:rPr>
              <a:t>a </a:t>
            </a:r>
            <a:r>
              <a:rPr sz="3200" b="1" dirty="0">
                <a:solidFill>
                  <a:srgbClr val="FF0000"/>
                </a:solidFill>
                <a:latin typeface="Calibri"/>
                <a:cs typeface="Calibri"/>
              </a:rPr>
              <a:t>sign </a:t>
            </a:r>
            <a:r>
              <a:rPr sz="3200" spc="-5" dirty="0">
                <a:latin typeface="Calibri"/>
                <a:cs typeface="Calibri"/>
              </a:rPr>
              <a:t>of </a:t>
            </a:r>
            <a:r>
              <a:rPr sz="3200" dirty="0">
                <a:latin typeface="Calibri"/>
                <a:cs typeface="Calibri"/>
              </a:rPr>
              <a:t>a </a:t>
            </a:r>
            <a:r>
              <a:rPr sz="3200" spc="-5" dirty="0">
                <a:latin typeface="Calibri"/>
                <a:cs typeface="Calibri"/>
              </a:rPr>
              <a:t>disease </a:t>
            </a:r>
            <a:r>
              <a:rPr sz="3200" dirty="0">
                <a:latin typeface="Calibri"/>
                <a:cs typeface="Calibri"/>
              </a:rPr>
              <a:t>&amp; </a:t>
            </a:r>
            <a:r>
              <a:rPr sz="3200" spc="-5" dirty="0">
                <a:latin typeface="Calibri"/>
                <a:cs typeface="Calibri"/>
              </a:rPr>
              <a:t>not </a:t>
            </a:r>
            <a:r>
              <a:rPr sz="3200" dirty="0">
                <a:latin typeface="Calibri"/>
                <a:cs typeface="Calibri"/>
              </a:rPr>
              <a:t>a  </a:t>
            </a:r>
            <a:r>
              <a:rPr sz="3200" spc="-5" dirty="0">
                <a:latin typeface="Calibri"/>
                <a:cs typeface="Calibri"/>
              </a:rPr>
              <a:t>diagnosis </a:t>
            </a:r>
            <a:r>
              <a:rPr sz="3200" spc="-10" dirty="0">
                <a:latin typeface="Calibri"/>
                <a:cs typeface="Calibri"/>
              </a:rPr>
              <a:t>by</a:t>
            </a:r>
            <a:r>
              <a:rPr sz="3200" spc="5" dirty="0">
                <a:latin typeface="Calibri"/>
                <a:cs typeface="Calibri"/>
              </a:rPr>
              <a:t> </a:t>
            </a:r>
            <a:r>
              <a:rPr sz="3200" spc="-40" dirty="0">
                <a:latin typeface="Calibri"/>
                <a:cs typeface="Calibri"/>
              </a:rPr>
              <a:t>itself.</a:t>
            </a:r>
            <a:endParaRPr sz="3200">
              <a:latin typeface="Calibri"/>
              <a:cs typeface="Calibri"/>
            </a:endParaRPr>
          </a:p>
        </p:txBody>
      </p:sp>
    </p:spTree>
    <p:extLst>
      <p:ext uri="{BB962C8B-B14F-4D97-AF65-F5344CB8AC3E}">
        <p14:creationId xmlns:p14="http://schemas.microsoft.com/office/powerpoint/2010/main" xmlns="" val="174571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1281" y="-105059"/>
            <a:ext cx="5410835" cy="1243289"/>
          </a:xfrm>
          <a:prstGeom prst="rect">
            <a:avLst/>
          </a:prstGeom>
        </p:spPr>
        <p:txBody>
          <a:bodyPr vert="horz" wrap="square" lIns="0" tIns="12065" rIns="0" bIns="0" rtlCol="0" anchor="ctr">
            <a:spAutoFit/>
          </a:bodyPr>
          <a:lstStyle/>
          <a:p>
            <a:pPr marL="12700">
              <a:lnSpc>
                <a:spcPct val="100000"/>
              </a:lnSpc>
              <a:spcBef>
                <a:spcPts val="95"/>
              </a:spcBef>
              <a:tabLst>
                <a:tab pos="1662430" algn="l"/>
                <a:tab pos="3105150" algn="l"/>
              </a:tabLst>
            </a:pPr>
            <a:r>
              <a:rPr sz="4000" spc="-80" dirty="0">
                <a:solidFill>
                  <a:srgbClr val="000000"/>
                </a:solidFill>
              </a:rPr>
              <a:t>V</a:t>
            </a:r>
            <a:r>
              <a:rPr sz="4000" spc="-10" dirty="0">
                <a:solidFill>
                  <a:srgbClr val="000000"/>
                </a:solidFill>
              </a:rPr>
              <a:t>OCA</a:t>
            </a:r>
            <a:r>
              <a:rPr sz="4000" spc="-5" dirty="0">
                <a:solidFill>
                  <a:srgbClr val="000000"/>
                </a:solidFill>
              </a:rPr>
              <a:t>L</a:t>
            </a:r>
            <a:r>
              <a:rPr sz="4000" dirty="0">
                <a:solidFill>
                  <a:srgbClr val="000000"/>
                </a:solidFill>
              </a:rPr>
              <a:t>	</a:t>
            </a:r>
            <a:r>
              <a:rPr sz="4000" spc="-40" dirty="0">
                <a:solidFill>
                  <a:srgbClr val="000000"/>
                </a:solidFill>
              </a:rPr>
              <a:t>C</a:t>
            </a:r>
            <a:r>
              <a:rPr sz="4000" spc="-10" dirty="0">
                <a:solidFill>
                  <a:srgbClr val="000000"/>
                </a:solidFill>
              </a:rPr>
              <a:t>OR</a:t>
            </a:r>
            <a:r>
              <a:rPr sz="4000" spc="-5" dirty="0">
                <a:solidFill>
                  <a:srgbClr val="000000"/>
                </a:solidFill>
              </a:rPr>
              <a:t>D</a:t>
            </a:r>
            <a:r>
              <a:rPr sz="4000" dirty="0">
                <a:solidFill>
                  <a:srgbClr val="000000"/>
                </a:solidFill>
              </a:rPr>
              <a:t>	</a:t>
            </a:r>
            <a:r>
              <a:rPr sz="4000" spc="-10" dirty="0">
                <a:solidFill>
                  <a:srgbClr val="000000"/>
                </a:solidFill>
              </a:rPr>
              <a:t>PO</a:t>
            </a:r>
            <a:r>
              <a:rPr sz="4000" spc="-25" dirty="0">
                <a:solidFill>
                  <a:srgbClr val="000000"/>
                </a:solidFill>
              </a:rPr>
              <a:t>S</a:t>
            </a:r>
            <a:r>
              <a:rPr sz="4000" spc="-5" dirty="0">
                <a:solidFill>
                  <a:srgbClr val="000000"/>
                </a:solidFill>
              </a:rPr>
              <a:t>ITIONS</a:t>
            </a:r>
            <a:endParaRPr sz="4000"/>
          </a:p>
        </p:txBody>
      </p:sp>
      <p:sp>
        <p:nvSpPr>
          <p:cNvPr id="3" name="object 3"/>
          <p:cNvSpPr/>
          <p:nvPr/>
        </p:nvSpPr>
        <p:spPr>
          <a:xfrm>
            <a:off x="1596007" y="1124712"/>
            <a:ext cx="4139946" cy="56612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807964" y="1124712"/>
            <a:ext cx="4788026" cy="566127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345289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2761" y="64751"/>
            <a:ext cx="7721600" cy="1120178"/>
          </a:xfrm>
          <a:prstGeom prst="rect">
            <a:avLst/>
          </a:prstGeom>
        </p:spPr>
        <p:txBody>
          <a:bodyPr vert="horz" wrap="square" lIns="0" tIns="12065" rIns="0" bIns="0" rtlCol="0" anchor="ctr">
            <a:spAutoFit/>
          </a:bodyPr>
          <a:lstStyle/>
          <a:p>
            <a:pPr marL="157480" marR="5080" indent="-145415">
              <a:lnSpc>
                <a:spcPct val="100000"/>
              </a:lnSpc>
              <a:spcBef>
                <a:spcPts val="95"/>
              </a:spcBef>
              <a:tabLst>
                <a:tab pos="1597660" algn="l"/>
                <a:tab pos="2294890" algn="l"/>
                <a:tab pos="3201035" algn="l"/>
                <a:tab pos="3948429" algn="l"/>
                <a:tab pos="5390515" algn="l"/>
                <a:tab pos="5480685" algn="l"/>
                <a:tab pos="6285230" algn="l"/>
              </a:tabLst>
            </a:pPr>
            <a:r>
              <a:rPr spc="-10" dirty="0"/>
              <a:t>TH</a:t>
            </a:r>
            <a:r>
              <a:rPr spc="-85" dirty="0"/>
              <a:t>E</a:t>
            </a:r>
            <a:r>
              <a:rPr spc="-10" dirty="0"/>
              <a:t>ORI</a:t>
            </a:r>
            <a:r>
              <a:rPr spc="-55" dirty="0"/>
              <a:t>E</a:t>
            </a:r>
            <a:r>
              <a:rPr spc="-5" dirty="0"/>
              <a:t>S</a:t>
            </a:r>
            <a:r>
              <a:rPr dirty="0"/>
              <a:t>	</a:t>
            </a:r>
            <a:r>
              <a:rPr spc="-10" dirty="0"/>
              <a:t>O</a:t>
            </a:r>
            <a:r>
              <a:rPr spc="-5" dirty="0"/>
              <a:t>N</a:t>
            </a:r>
            <a:r>
              <a:rPr dirty="0"/>
              <a:t>	</a:t>
            </a:r>
            <a:r>
              <a:rPr spc="-10" dirty="0"/>
              <a:t>POSITIO</a:t>
            </a:r>
            <a:r>
              <a:rPr spc="-5" dirty="0"/>
              <a:t>N</a:t>
            </a:r>
            <a:r>
              <a:rPr dirty="0"/>
              <a:t>		</a:t>
            </a:r>
            <a:r>
              <a:rPr spc="-10" dirty="0"/>
              <a:t>O</a:t>
            </a:r>
            <a:r>
              <a:rPr spc="-5" dirty="0"/>
              <a:t>F</a:t>
            </a:r>
            <a:r>
              <a:rPr dirty="0"/>
              <a:t>	</a:t>
            </a:r>
            <a:r>
              <a:rPr spc="-90" dirty="0"/>
              <a:t>V</a:t>
            </a:r>
            <a:r>
              <a:rPr spc="-10" dirty="0"/>
              <a:t>OCAL  </a:t>
            </a:r>
            <a:r>
              <a:rPr spc="-15" dirty="0"/>
              <a:t>CORD	</a:t>
            </a:r>
            <a:r>
              <a:rPr spc="-5" dirty="0"/>
              <a:t>IN	</a:t>
            </a:r>
            <a:r>
              <a:rPr spc="-25" dirty="0"/>
              <a:t>VOCAL	</a:t>
            </a:r>
            <a:r>
              <a:rPr spc="-15" dirty="0"/>
              <a:t>CORD	</a:t>
            </a:r>
            <a:r>
              <a:rPr spc="-80" dirty="0"/>
              <a:t>PARALYSIS</a:t>
            </a:r>
            <a:endParaRPr dirty="0"/>
          </a:p>
        </p:txBody>
      </p:sp>
      <p:sp>
        <p:nvSpPr>
          <p:cNvPr id="3" name="object 3"/>
          <p:cNvSpPr txBox="1"/>
          <p:nvPr/>
        </p:nvSpPr>
        <p:spPr>
          <a:xfrm>
            <a:off x="1602739" y="1526794"/>
            <a:ext cx="8870950" cy="5114220"/>
          </a:xfrm>
          <a:prstGeom prst="rect">
            <a:avLst/>
          </a:prstGeom>
        </p:spPr>
        <p:txBody>
          <a:bodyPr vert="horz" wrap="square" lIns="0" tIns="104139" rIns="0" bIns="0" rtlCol="0">
            <a:spAutoFit/>
          </a:bodyPr>
          <a:lstStyle/>
          <a:p>
            <a:pPr marL="355600" marR="5080" indent="-342900">
              <a:lnSpc>
                <a:spcPct val="80000"/>
              </a:lnSpc>
              <a:spcBef>
                <a:spcPts val="819"/>
              </a:spcBef>
              <a:buFont typeface="Arial"/>
              <a:buChar char="•"/>
              <a:tabLst>
                <a:tab pos="354965" algn="l"/>
                <a:tab pos="355600" algn="l"/>
                <a:tab pos="2002155" algn="l"/>
              </a:tabLst>
            </a:pPr>
            <a:r>
              <a:rPr sz="3000" b="1" i="1" spc="-5" dirty="0">
                <a:solidFill>
                  <a:srgbClr val="C00000"/>
                </a:solidFill>
                <a:latin typeface="Calibri"/>
                <a:cs typeface="Calibri"/>
              </a:rPr>
              <a:t>SEMON’S	</a:t>
            </a:r>
            <a:r>
              <a:rPr sz="3000" b="1" i="1" spc="-55" dirty="0">
                <a:solidFill>
                  <a:srgbClr val="C00000"/>
                </a:solidFill>
                <a:latin typeface="Calibri"/>
                <a:cs typeface="Calibri"/>
              </a:rPr>
              <a:t>LAW </a:t>
            </a:r>
            <a:r>
              <a:rPr sz="3000" dirty="0">
                <a:latin typeface="Calibri"/>
                <a:cs typeface="Calibri"/>
              </a:rPr>
              <a:t>: </a:t>
            </a:r>
            <a:r>
              <a:rPr sz="3000" spc="-25" dirty="0">
                <a:latin typeface="Calibri"/>
                <a:cs typeface="Calibri"/>
              </a:rPr>
              <a:t>states </a:t>
            </a:r>
            <a:r>
              <a:rPr sz="3000" spc="-5" dirty="0">
                <a:latin typeface="Calibri"/>
                <a:cs typeface="Calibri"/>
              </a:rPr>
              <a:t>that, </a:t>
            </a:r>
            <a:r>
              <a:rPr sz="3000" dirty="0">
                <a:latin typeface="Calibri"/>
                <a:cs typeface="Calibri"/>
              </a:rPr>
              <a:t>in </a:t>
            </a:r>
            <a:r>
              <a:rPr sz="3000" spc="-5" dirty="0">
                <a:latin typeface="Calibri"/>
                <a:cs typeface="Calibri"/>
              </a:rPr>
              <a:t>all </a:t>
            </a:r>
            <a:r>
              <a:rPr sz="3000" spc="-15" dirty="0">
                <a:latin typeface="Calibri"/>
                <a:cs typeface="Calibri"/>
              </a:rPr>
              <a:t>progressive </a:t>
            </a:r>
            <a:r>
              <a:rPr sz="3000" spc="-20" dirty="0">
                <a:latin typeface="Calibri"/>
                <a:cs typeface="Calibri"/>
              </a:rPr>
              <a:t>organic  </a:t>
            </a:r>
            <a:r>
              <a:rPr sz="3000" spc="-5" dirty="0">
                <a:latin typeface="Calibri"/>
                <a:cs typeface="Calibri"/>
              </a:rPr>
              <a:t>lesions, </a:t>
            </a:r>
            <a:r>
              <a:rPr sz="3000" spc="-10" dirty="0">
                <a:latin typeface="Calibri"/>
                <a:cs typeface="Calibri"/>
              </a:rPr>
              <a:t>abductor </a:t>
            </a:r>
            <a:r>
              <a:rPr sz="3000" spc="-15" dirty="0">
                <a:latin typeface="Calibri"/>
                <a:cs typeface="Calibri"/>
              </a:rPr>
              <a:t>fibres </a:t>
            </a:r>
            <a:r>
              <a:rPr sz="3000" spc="-5" dirty="0">
                <a:latin typeface="Calibri"/>
                <a:cs typeface="Calibri"/>
              </a:rPr>
              <a:t>of </a:t>
            </a:r>
            <a:r>
              <a:rPr sz="3000" dirty="0">
                <a:latin typeface="Calibri"/>
                <a:cs typeface="Calibri"/>
              </a:rPr>
              <a:t>the </a:t>
            </a:r>
            <a:r>
              <a:rPr sz="3000" spc="-10" dirty="0">
                <a:latin typeface="Calibri"/>
                <a:cs typeface="Calibri"/>
              </a:rPr>
              <a:t>nerve </a:t>
            </a:r>
            <a:r>
              <a:rPr sz="3000" spc="-5" dirty="0">
                <a:latin typeface="Calibri"/>
                <a:cs typeface="Calibri"/>
              </a:rPr>
              <a:t>which </a:t>
            </a:r>
            <a:r>
              <a:rPr sz="3000" spc="-20" dirty="0">
                <a:latin typeface="Calibri"/>
                <a:cs typeface="Calibri"/>
              </a:rPr>
              <a:t>are  </a:t>
            </a:r>
            <a:r>
              <a:rPr sz="3000" spc="-15" dirty="0">
                <a:latin typeface="Calibri"/>
                <a:cs typeface="Calibri"/>
              </a:rPr>
              <a:t>phylogenitically newer are </a:t>
            </a:r>
            <a:r>
              <a:rPr sz="3000" spc="-10" dirty="0">
                <a:latin typeface="Calibri"/>
                <a:cs typeface="Calibri"/>
              </a:rPr>
              <a:t>more susceptible </a:t>
            </a:r>
            <a:r>
              <a:rPr sz="3000" dirty="0">
                <a:latin typeface="Calibri"/>
                <a:cs typeface="Calibri"/>
              </a:rPr>
              <a:t>&amp; thus the  </a:t>
            </a:r>
            <a:r>
              <a:rPr sz="3000" spc="-20" dirty="0">
                <a:latin typeface="Calibri"/>
                <a:cs typeface="Calibri"/>
              </a:rPr>
              <a:t>first </a:t>
            </a:r>
            <a:r>
              <a:rPr sz="3000" spc="-15" dirty="0">
                <a:latin typeface="Calibri"/>
                <a:cs typeface="Calibri"/>
              </a:rPr>
              <a:t>to </a:t>
            </a:r>
            <a:r>
              <a:rPr sz="3000" spc="-5" dirty="0">
                <a:latin typeface="Calibri"/>
                <a:cs typeface="Calibri"/>
              </a:rPr>
              <a:t>be </a:t>
            </a:r>
            <a:r>
              <a:rPr sz="3000" spc="-15" dirty="0">
                <a:latin typeface="Calibri"/>
                <a:cs typeface="Calibri"/>
              </a:rPr>
              <a:t>paralysed </a:t>
            </a:r>
            <a:r>
              <a:rPr sz="3000" spc="-5" dirty="0">
                <a:latin typeface="Calibri"/>
                <a:cs typeface="Calibri"/>
              </a:rPr>
              <a:t>as </a:t>
            </a:r>
            <a:r>
              <a:rPr sz="3000" spc="-10" dirty="0">
                <a:latin typeface="Calibri"/>
                <a:cs typeface="Calibri"/>
              </a:rPr>
              <a:t>compared </a:t>
            </a:r>
            <a:r>
              <a:rPr sz="3000" spc="-15" dirty="0">
                <a:latin typeface="Calibri"/>
                <a:cs typeface="Calibri"/>
              </a:rPr>
              <a:t>to </a:t>
            </a:r>
            <a:r>
              <a:rPr sz="3000" spc="-10" dirty="0">
                <a:latin typeface="Calibri"/>
                <a:cs typeface="Calibri"/>
              </a:rPr>
              <a:t>adductor</a:t>
            </a:r>
            <a:r>
              <a:rPr sz="3000" dirty="0">
                <a:latin typeface="Calibri"/>
                <a:cs typeface="Calibri"/>
              </a:rPr>
              <a:t> </a:t>
            </a:r>
            <a:r>
              <a:rPr sz="3000" spc="-15" dirty="0">
                <a:latin typeface="Calibri"/>
                <a:cs typeface="Calibri"/>
              </a:rPr>
              <a:t>fibres</a:t>
            </a:r>
            <a:endParaRPr sz="3000">
              <a:latin typeface="Calibri"/>
              <a:cs typeface="Calibri"/>
            </a:endParaRPr>
          </a:p>
          <a:p>
            <a:pPr>
              <a:spcBef>
                <a:spcPts val="5"/>
              </a:spcBef>
              <a:buClr>
                <a:srgbClr val="C00000"/>
              </a:buClr>
              <a:buFont typeface="Arial"/>
              <a:buChar char="•"/>
            </a:pPr>
            <a:endParaRPr sz="3750">
              <a:latin typeface="Times New Roman"/>
              <a:cs typeface="Times New Roman"/>
            </a:endParaRPr>
          </a:p>
          <a:p>
            <a:pPr marL="355600" marR="74930" indent="-342900">
              <a:lnSpc>
                <a:spcPct val="80000"/>
              </a:lnSpc>
              <a:spcBef>
                <a:spcPts val="5"/>
              </a:spcBef>
              <a:buFont typeface="Arial"/>
              <a:buChar char="•"/>
              <a:tabLst>
                <a:tab pos="354965" algn="l"/>
                <a:tab pos="355600" algn="l"/>
              </a:tabLst>
            </a:pPr>
            <a:r>
              <a:rPr sz="3000" b="1" i="1" spc="-40" dirty="0">
                <a:solidFill>
                  <a:srgbClr val="C00000"/>
                </a:solidFill>
                <a:latin typeface="Calibri"/>
                <a:cs typeface="Calibri"/>
              </a:rPr>
              <a:t>WAGNER </a:t>
            </a:r>
            <a:r>
              <a:rPr sz="3000" b="1" i="1" dirty="0">
                <a:latin typeface="Calibri"/>
                <a:cs typeface="Calibri"/>
              </a:rPr>
              <a:t>&amp; </a:t>
            </a:r>
            <a:r>
              <a:rPr sz="3000" b="1" i="1" spc="-10" dirty="0">
                <a:solidFill>
                  <a:srgbClr val="C00000"/>
                </a:solidFill>
                <a:latin typeface="Calibri"/>
                <a:cs typeface="Calibri"/>
              </a:rPr>
              <a:t>GROSSMAN HYPOTHESIS </a:t>
            </a:r>
            <a:r>
              <a:rPr sz="3000" dirty="0">
                <a:latin typeface="Calibri"/>
                <a:cs typeface="Calibri"/>
              </a:rPr>
              <a:t>: </a:t>
            </a:r>
            <a:r>
              <a:rPr sz="3000" spc="-10" dirty="0">
                <a:latin typeface="Calibri"/>
                <a:cs typeface="Calibri"/>
              </a:rPr>
              <a:t>is </a:t>
            </a:r>
            <a:r>
              <a:rPr sz="3000" dirty="0">
                <a:latin typeface="Calibri"/>
                <a:cs typeface="Calibri"/>
              </a:rPr>
              <a:t>the </a:t>
            </a:r>
            <a:r>
              <a:rPr sz="3000" spc="-10" dirty="0">
                <a:latin typeface="Calibri"/>
                <a:cs typeface="Calibri"/>
              </a:rPr>
              <a:t>most  </a:t>
            </a:r>
            <a:r>
              <a:rPr sz="3000" spc="-5" dirty="0">
                <a:latin typeface="Calibri"/>
                <a:cs typeface="Calibri"/>
              </a:rPr>
              <a:t>widely </a:t>
            </a:r>
            <a:r>
              <a:rPr sz="3000" spc="-10" dirty="0">
                <a:latin typeface="Calibri"/>
                <a:cs typeface="Calibri"/>
              </a:rPr>
              <a:t>accepted </a:t>
            </a:r>
            <a:r>
              <a:rPr sz="3000" spc="-30" dirty="0">
                <a:latin typeface="Calibri"/>
                <a:cs typeface="Calibri"/>
              </a:rPr>
              <a:t>theory. </a:t>
            </a:r>
            <a:r>
              <a:rPr sz="3000" dirty="0">
                <a:latin typeface="Calibri"/>
                <a:cs typeface="Calibri"/>
              </a:rPr>
              <a:t>It </a:t>
            </a:r>
            <a:r>
              <a:rPr sz="3000" spc="-25" dirty="0">
                <a:latin typeface="Calibri"/>
                <a:cs typeface="Calibri"/>
              </a:rPr>
              <a:t>states </a:t>
            </a:r>
            <a:r>
              <a:rPr sz="3000" spc="-10" dirty="0">
                <a:latin typeface="Calibri"/>
                <a:cs typeface="Calibri"/>
              </a:rPr>
              <a:t>that </a:t>
            </a:r>
            <a:r>
              <a:rPr sz="3000" spc="-15" dirty="0">
                <a:latin typeface="Calibri"/>
                <a:cs typeface="Calibri"/>
              </a:rPr>
              <a:t>complete  paralysis </a:t>
            </a:r>
            <a:r>
              <a:rPr sz="3000" spc="-5" dirty="0">
                <a:latin typeface="Calibri"/>
                <a:cs typeface="Calibri"/>
              </a:rPr>
              <a:t>of </a:t>
            </a:r>
            <a:r>
              <a:rPr sz="3000" dirty="0">
                <a:latin typeface="Calibri"/>
                <a:cs typeface="Calibri"/>
              </a:rPr>
              <a:t>the </a:t>
            </a:r>
            <a:r>
              <a:rPr sz="3000" spc="-15" dirty="0">
                <a:latin typeface="Calibri"/>
                <a:cs typeface="Calibri"/>
              </a:rPr>
              <a:t>recurrent </a:t>
            </a:r>
            <a:r>
              <a:rPr sz="3000" spc="-5" dirty="0">
                <a:latin typeface="Calibri"/>
                <a:cs typeface="Calibri"/>
              </a:rPr>
              <a:t>laryngeal </a:t>
            </a:r>
            <a:r>
              <a:rPr sz="3000" spc="-10" dirty="0">
                <a:latin typeface="Calibri"/>
                <a:cs typeface="Calibri"/>
              </a:rPr>
              <a:t>nerve results </a:t>
            </a:r>
            <a:r>
              <a:rPr sz="3000" dirty="0">
                <a:latin typeface="Calibri"/>
                <a:cs typeface="Calibri"/>
              </a:rPr>
              <a:t>in </a:t>
            </a:r>
            <a:r>
              <a:rPr sz="3000" spc="-5" dirty="0">
                <a:latin typeface="Calibri"/>
                <a:cs typeface="Calibri"/>
              </a:rPr>
              <a:t>the  </a:t>
            </a:r>
            <a:r>
              <a:rPr sz="3000" spc="-15" dirty="0">
                <a:latin typeface="Calibri"/>
                <a:cs typeface="Calibri"/>
              </a:rPr>
              <a:t>vocal </a:t>
            </a:r>
            <a:r>
              <a:rPr sz="3000" spc="-20" dirty="0">
                <a:latin typeface="Calibri"/>
                <a:cs typeface="Calibri"/>
              </a:rPr>
              <a:t>cord </a:t>
            </a:r>
            <a:r>
              <a:rPr sz="3000" spc="-5" dirty="0">
                <a:latin typeface="Calibri"/>
                <a:cs typeface="Calibri"/>
              </a:rPr>
              <a:t>being </a:t>
            </a:r>
            <a:r>
              <a:rPr sz="3000" dirty="0">
                <a:latin typeface="Calibri"/>
                <a:cs typeface="Calibri"/>
              </a:rPr>
              <a:t>in </a:t>
            </a:r>
            <a:r>
              <a:rPr sz="3000" spc="-15" dirty="0">
                <a:latin typeface="Calibri"/>
                <a:cs typeface="Calibri"/>
              </a:rPr>
              <a:t>paramedian </a:t>
            </a:r>
            <a:r>
              <a:rPr sz="3000" spc="-10" dirty="0">
                <a:latin typeface="Calibri"/>
                <a:cs typeface="Calibri"/>
              </a:rPr>
              <a:t>because </a:t>
            </a:r>
            <a:r>
              <a:rPr sz="3000" spc="-5" dirty="0">
                <a:latin typeface="Calibri"/>
                <a:cs typeface="Calibri"/>
              </a:rPr>
              <a:t>of </a:t>
            </a:r>
            <a:r>
              <a:rPr sz="3000" dirty="0">
                <a:latin typeface="Calibri"/>
                <a:cs typeface="Calibri"/>
              </a:rPr>
              <a:t>an </a:t>
            </a:r>
            <a:r>
              <a:rPr sz="3000" spc="-15" dirty="0">
                <a:latin typeface="Calibri"/>
                <a:cs typeface="Calibri"/>
              </a:rPr>
              <a:t>intact  cricothyroid </a:t>
            </a:r>
            <a:r>
              <a:rPr sz="3000" spc="-5" dirty="0">
                <a:latin typeface="Calibri"/>
                <a:cs typeface="Calibri"/>
              </a:rPr>
              <a:t>muscle, which adducts the </a:t>
            </a:r>
            <a:r>
              <a:rPr sz="3000" spc="-15" dirty="0">
                <a:latin typeface="Calibri"/>
                <a:cs typeface="Calibri"/>
              </a:rPr>
              <a:t>vocal </a:t>
            </a:r>
            <a:r>
              <a:rPr sz="3000" spc="-20" dirty="0">
                <a:latin typeface="Calibri"/>
                <a:cs typeface="Calibri"/>
              </a:rPr>
              <a:t>cord.  </a:t>
            </a:r>
            <a:r>
              <a:rPr sz="3000" spc="-5" dirty="0">
                <a:latin typeface="Calibri"/>
                <a:cs typeface="Calibri"/>
              </a:rPr>
              <a:t>When the </a:t>
            </a:r>
            <a:r>
              <a:rPr sz="3000" spc="-10" dirty="0">
                <a:latin typeface="Calibri"/>
                <a:cs typeface="Calibri"/>
              </a:rPr>
              <a:t>Superior </a:t>
            </a:r>
            <a:r>
              <a:rPr sz="3000" spc="-5" dirty="0">
                <a:latin typeface="Calibri"/>
                <a:cs typeface="Calibri"/>
              </a:rPr>
              <a:t>laryngeal </a:t>
            </a:r>
            <a:r>
              <a:rPr sz="3000" spc="-10" dirty="0">
                <a:latin typeface="Calibri"/>
                <a:cs typeface="Calibri"/>
              </a:rPr>
              <a:t>nerve </a:t>
            </a:r>
            <a:r>
              <a:rPr sz="3000" dirty="0">
                <a:latin typeface="Calibri"/>
                <a:cs typeface="Calibri"/>
              </a:rPr>
              <a:t>is </a:t>
            </a:r>
            <a:r>
              <a:rPr sz="3000" spc="-5" dirty="0">
                <a:latin typeface="Calibri"/>
                <a:cs typeface="Calibri"/>
              </a:rPr>
              <a:t>also </a:t>
            </a:r>
            <a:r>
              <a:rPr sz="3000" spc="-15" dirty="0">
                <a:latin typeface="Calibri"/>
                <a:cs typeface="Calibri"/>
              </a:rPr>
              <a:t>paralysed,  </a:t>
            </a:r>
            <a:r>
              <a:rPr sz="3000" dirty="0">
                <a:latin typeface="Calibri"/>
                <a:cs typeface="Calibri"/>
              </a:rPr>
              <a:t>the </a:t>
            </a:r>
            <a:r>
              <a:rPr sz="3000" spc="-15" dirty="0">
                <a:latin typeface="Calibri"/>
                <a:cs typeface="Calibri"/>
              </a:rPr>
              <a:t>vocal </a:t>
            </a:r>
            <a:r>
              <a:rPr sz="3000" spc="-20" dirty="0">
                <a:latin typeface="Calibri"/>
                <a:cs typeface="Calibri"/>
              </a:rPr>
              <a:t>cord </a:t>
            </a:r>
            <a:r>
              <a:rPr sz="3000" spc="-5" dirty="0">
                <a:latin typeface="Calibri"/>
                <a:cs typeface="Calibri"/>
              </a:rPr>
              <a:t>will be </a:t>
            </a:r>
            <a:r>
              <a:rPr sz="3000" dirty="0">
                <a:latin typeface="Calibri"/>
                <a:cs typeface="Calibri"/>
              </a:rPr>
              <a:t>in </a:t>
            </a:r>
            <a:r>
              <a:rPr sz="3000" spc="-15" dirty="0">
                <a:latin typeface="Calibri"/>
                <a:cs typeface="Calibri"/>
              </a:rPr>
              <a:t>intermediate </a:t>
            </a:r>
            <a:r>
              <a:rPr sz="3000" spc="-5" dirty="0">
                <a:latin typeface="Calibri"/>
                <a:cs typeface="Calibri"/>
              </a:rPr>
              <a:t>or </a:t>
            </a:r>
            <a:r>
              <a:rPr sz="3000" spc="-15" dirty="0">
                <a:latin typeface="Calibri"/>
                <a:cs typeface="Calibri"/>
              </a:rPr>
              <a:t>cadaveric  </a:t>
            </a:r>
            <a:r>
              <a:rPr sz="3000" spc="-5" dirty="0">
                <a:latin typeface="Calibri"/>
                <a:cs typeface="Calibri"/>
              </a:rPr>
              <a:t>position </a:t>
            </a:r>
            <a:r>
              <a:rPr sz="3000" spc="-10" dirty="0">
                <a:latin typeface="Calibri"/>
                <a:cs typeface="Calibri"/>
              </a:rPr>
              <a:t>because </a:t>
            </a:r>
            <a:r>
              <a:rPr sz="3000" spc="-5" dirty="0">
                <a:latin typeface="Calibri"/>
                <a:cs typeface="Calibri"/>
              </a:rPr>
              <a:t>of </a:t>
            </a:r>
            <a:r>
              <a:rPr sz="3000" spc="-10" dirty="0">
                <a:latin typeface="Calibri"/>
                <a:cs typeface="Calibri"/>
              </a:rPr>
              <a:t>loss </a:t>
            </a:r>
            <a:r>
              <a:rPr sz="3000" spc="-5" dirty="0">
                <a:latin typeface="Calibri"/>
                <a:cs typeface="Calibri"/>
              </a:rPr>
              <a:t>of </a:t>
            </a:r>
            <a:r>
              <a:rPr sz="3000" dirty="0">
                <a:latin typeface="Calibri"/>
                <a:cs typeface="Calibri"/>
              </a:rPr>
              <a:t>this </a:t>
            </a:r>
            <a:r>
              <a:rPr sz="3000" spc="-10" dirty="0">
                <a:latin typeface="Calibri"/>
                <a:cs typeface="Calibri"/>
              </a:rPr>
              <a:t>adductive</a:t>
            </a:r>
            <a:r>
              <a:rPr sz="3000" spc="-50" dirty="0">
                <a:latin typeface="Calibri"/>
                <a:cs typeface="Calibri"/>
              </a:rPr>
              <a:t> </a:t>
            </a:r>
            <a:r>
              <a:rPr sz="3000" spc="-20" dirty="0">
                <a:latin typeface="Calibri"/>
                <a:cs typeface="Calibri"/>
              </a:rPr>
              <a:t>force.</a:t>
            </a:r>
            <a:endParaRPr sz="3000">
              <a:latin typeface="Calibri"/>
              <a:cs typeface="Calibri"/>
            </a:endParaRPr>
          </a:p>
        </p:txBody>
      </p:sp>
    </p:spTree>
    <p:extLst>
      <p:ext uri="{BB962C8B-B14F-4D97-AF65-F5344CB8AC3E}">
        <p14:creationId xmlns:p14="http://schemas.microsoft.com/office/powerpoint/2010/main" xmlns="" val="11949901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7481" y="52831"/>
            <a:ext cx="8393430" cy="574040"/>
          </a:xfrm>
          <a:prstGeom prst="rect">
            <a:avLst/>
          </a:prstGeom>
        </p:spPr>
        <p:txBody>
          <a:bodyPr vert="horz" wrap="square" lIns="0" tIns="12700" rIns="0" bIns="0" rtlCol="0" anchor="ctr">
            <a:spAutoFit/>
          </a:bodyPr>
          <a:lstStyle/>
          <a:p>
            <a:pPr marL="12700">
              <a:lnSpc>
                <a:spcPct val="100000"/>
              </a:lnSpc>
              <a:spcBef>
                <a:spcPts val="100"/>
              </a:spcBef>
              <a:tabLst>
                <a:tab pos="2493010" algn="l"/>
                <a:tab pos="4940300" algn="l"/>
                <a:tab pos="6414135" algn="l"/>
              </a:tabLst>
            </a:pPr>
            <a:r>
              <a:rPr spc="-10" dirty="0"/>
              <a:t>RECURRENT	</a:t>
            </a:r>
            <a:r>
              <a:rPr spc="-15" dirty="0"/>
              <a:t>LARYNGEAL	NERVE	</a:t>
            </a:r>
            <a:r>
              <a:rPr spc="-70" dirty="0"/>
              <a:t>PARALYSIS</a:t>
            </a:r>
            <a:endParaRPr/>
          </a:p>
        </p:txBody>
      </p:sp>
      <p:sp>
        <p:nvSpPr>
          <p:cNvPr id="3" name="object 3"/>
          <p:cNvSpPr txBox="1">
            <a:spLocks noGrp="1"/>
          </p:cNvSpPr>
          <p:nvPr>
            <p:ph type="body" idx="4294967295"/>
          </p:nvPr>
        </p:nvSpPr>
        <p:spPr>
          <a:xfrm flipH="1">
            <a:off x="1609503" y="2209030"/>
            <a:ext cx="4759233" cy="1078500"/>
          </a:xfrm>
          <a:prstGeom prst="rect">
            <a:avLst/>
          </a:prstGeom>
        </p:spPr>
        <p:txBody>
          <a:bodyPr vert="horz" wrap="square" lIns="0" tIns="92710" rIns="0" bIns="0" rtlCol="0">
            <a:spAutoFit/>
          </a:bodyPr>
          <a:lstStyle/>
          <a:p>
            <a:pPr marL="355601" marR="5080" indent="-342900" algn="just">
              <a:lnSpc>
                <a:spcPct val="80000"/>
              </a:lnSpc>
              <a:spcBef>
                <a:spcPts val="730"/>
              </a:spcBef>
              <a:tabLst>
                <a:tab pos="527685" algn="l"/>
                <a:tab pos="528320" algn="l"/>
              </a:tabLst>
            </a:pPr>
            <a:r>
              <a:rPr spc="-10" dirty="0"/>
              <a:t>Unilateral </a:t>
            </a:r>
            <a:r>
              <a:rPr sz="100" dirty="0"/>
              <a:t>injury</a:t>
            </a:r>
            <a:r>
              <a:rPr dirty="0"/>
              <a:t> </a:t>
            </a:r>
            <a:r>
              <a:rPr spc="-10" dirty="0"/>
              <a:t>to</a:t>
            </a:r>
            <a:r>
              <a:rPr spc="-100" dirty="0"/>
              <a:t> </a:t>
            </a:r>
            <a:r>
              <a:rPr spc="-10" dirty="0"/>
              <a:t>recurrent  </a:t>
            </a:r>
            <a:r>
              <a:rPr spc="-5" dirty="0"/>
              <a:t>laryngeal nerve results </a:t>
            </a:r>
            <a:r>
              <a:rPr dirty="0"/>
              <a:t>in  </a:t>
            </a:r>
            <a:r>
              <a:rPr spc="-10" dirty="0"/>
              <a:t>ipsilateral </a:t>
            </a:r>
            <a:r>
              <a:rPr spc="-15" dirty="0"/>
              <a:t>paralysis </a:t>
            </a:r>
            <a:r>
              <a:rPr spc="-5" dirty="0"/>
              <a:t>of all </a:t>
            </a:r>
            <a:r>
              <a:rPr dirty="0"/>
              <a:t>the  </a:t>
            </a:r>
            <a:r>
              <a:rPr spc="-5" dirty="0"/>
              <a:t>intrinsic </a:t>
            </a:r>
            <a:r>
              <a:rPr dirty="0"/>
              <a:t>muscles </a:t>
            </a:r>
            <a:r>
              <a:rPr spc="-5" dirty="0"/>
              <a:t>of larynx  </a:t>
            </a:r>
            <a:r>
              <a:rPr spc="-15" dirty="0"/>
              <a:t>ecxept </a:t>
            </a:r>
            <a:r>
              <a:rPr dirty="0"/>
              <a:t>the</a:t>
            </a:r>
            <a:r>
              <a:rPr spc="-55" dirty="0"/>
              <a:t> </a:t>
            </a:r>
            <a:r>
              <a:rPr spc="-10" dirty="0"/>
              <a:t>cricothyroid.</a:t>
            </a:r>
          </a:p>
        </p:txBody>
      </p:sp>
      <p:sp>
        <p:nvSpPr>
          <p:cNvPr id="4" name="object 4"/>
          <p:cNvSpPr txBox="1"/>
          <p:nvPr/>
        </p:nvSpPr>
        <p:spPr>
          <a:xfrm>
            <a:off x="1632000" y="3594354"/>
            <a:ext cx="4714240" cy="1373505"/>
          </a:xfrm>
          <a:prstGeom prst="rect">
            <a:avLst/>
          </a:prstGeom>
        </p:spPr>
        <p:txBody>
          <a:bodyPr vert="horz" wrap="square" lIns="0" tIns="88900" rIns="0" bIns="0" rtlCol="0">
            <a:spAutoFit/>
          </a:bodyPr>
          <a:lstStyle/>
          <a:p>
            <a:pPr marL="527685" marR="5080" indent="-514984">
              <a:lnSpc>
                <a:spcPts val="2500"/>
              </a:lnSpc>
              <a:spcBef>
                <a:spcPts val="700"/>
              </a:spcBef>
              <a:buFont typeface="Arial"/>
              <a:buChar char="•"/>
              <a:tabLst>
                <a:tab pos="527685" algn="l"/>
                <a:tab pos="528320" algn="l"/>
              </a:tabLst>
            </a:pPr>
            <a:r>
              <a:rPr sz="2600" spc="-5" dirty="0">
                <a:latin typeface="Calibri"/>
                <a:cs typeface="Calibri"/>
              </a:rPr>
              <a:t>The </a:t>
            </a:r>
            <a:r>
              <a:rPr sz="2600" spc="-15" dirty="0">
                <a:latin typeface="Calibri"/>
                <a:cs typeface="Calibri"/>
              </a:rPr>
              <a:t>vocal cords </a:t>
            </a:r>
            <a:r>
              <a:rPr sz="2600" dirty="0">
                <a:latin typeface="Calibri"/>
                <a:cs typeface="Calibri"/>
              </a:rPr>
              <a:t>thus </a:t>
            </a:r>
            <a:r>
              <a:rPr sz="2600" spc="-5" dirty="0">
                <a:latin typeface="Calibri"/>
                <a:cs typeface="Calibri"/>
              </a:rPr>
              <a:t>assumes</a:t>
            </a:r>
            <a:r>
              <a:rPr sz="2600" spc="-95" dirty="0">
                <a:latin typeface="Calibri"/>
                <a:cs typeface="Calibri"/>
              </a:rPr>
              <a:t> </a:t>
            </a:r>
            <a:r>
              <a:rPr sz="2600" dirty="0">
                <a:latin typeface="Calibri"/>
                <a:cs typeface="Calibri"/>
              </a:rPr>
              <a:t>a  </a:t>
            </a:r>
            <a:r>
              <a:rPr sz="2600" b="1" i="1" dirty="0">
                <a:latin typeface="Calibri"/>
                <a:cs typeface="Calibri"/>
              </a:rPr>
              <a:t>median </a:t>
            </a:r>
            <a:r>
              <a:rPr sz="2600" spc="-5" dirty="0">
                <a:latin typeface="Calibri"/>
                <a:cs typeface="Calibri"/>
              </a:rPr>
              <a:t>or </a:t>
            </a:r>
            <a:r>
              <a:rPr sz="2600" b="1" i="1" spc="-5" dirty="0">
                <a:latin typeface="Calibri"/>
                <a:cs typeface="Calibri"/>
              </a:rPr>
              <a:t>paramedian  </a:t>
            </a:r>
            <a:r>
              <a:rPr sz="2600" spc="-5" dirty="0">
                <a:latin typeface="Calibri"/>
                <a:cs typeface="Calibri"/>
              </a:rPr>
              <a:t>position </a:t>
            </a:r>
            <a:r>
              <a:rPr sz="2600" dirty="0">
                <a:latin typeface="Calibri"/>
                <a:cs typeface="Calibri"/>
              </a:rPr>
              <a:t>&amp; </a:t>
            </a:r>
            <a:r>
              <a:rPr sz="2600" b="1" dirty="0">
                <a:latin typeface="Calibri"/>
                <a:cs typeface="Calibri"/>
              </a:rPr>
              <a:t>doesn’t </a:t>
            </a:r>
            <a:r>
              <a:rPr sz="2600" b="1" spc="-10" dirty="0">
                <a:latin typeface="Calibri"/>
                <a:cs typeface="Calibri"/>
              </a:rPr>
              <a:t>move  </a:t>
            </a:r>
            <a:r>
              <a:rPr sz="2600" b="1" spc="-20" dirty="0">
                <a:latin typeface="Calibri"/>
                <a:cs typeface="Calibri"/>
              </a:rPr>
              <a:t>laterally </a:t>
            </a:r>
            <a:r>
              <a:rPr sz="2600" dirty="0">
                <a:latin typeface="Calibri"/>
                <a:cs typeface="Calibri"/>
              </a:rPr>
              <a:t>on </a:t>
            </a:r>
            <a:r>
              <a:rPr sz="2600" spc="-5" dirty="0">
                <a:latin typeface="Calibri"/>
                <a:cs typeface="Calibri"/>
              </a:rPr>
              <a:t>deep</a:t>
            </a:r>
            <a:r>
              <a:rPr sz="2600" spc="-25" dirty="0">
                <a:latin typeface="Calibri"/>
                <a:cs typeface="Calibri"/>
              </a:rPr>
              <a:t> </a:t>
            </a:r>
            <a:r>
              <a:rPr sz="2600" spc="-5" dirty="0">
                <a:latin typeface="Calibri"/>
                <a:cs typeface="Calibri"/>
              </a:rPr>
              <a:t>inspiration.</a:t>
            </a:r>
            <a:endParaRPr sz="2600">
              <a:latin typeface="Calibri"/>
              <a:cs typeface="Calibri"/>
            </a:endParaRPr>
          </a:p>
        </p:txBody>
      </p:sp>
      <p:sp>
        <p:nvSpPr>
          <p:cNvPr id="5" name="object 5"/>
          <p:cNvSpPr txBox="1"/>
          <p:nvPr/>
        </p:nvSpPr>
        <p:spPr>
          <a:xfrm>
            <a:off x="1632001" y="1137031"/>
            <a:ext cx="7752715" cy="422275"/>
          </a:xfrm>
          <a:prstGeom prst="rect">
            <a:avLst/>
          </a:prstGeom>
        </p:spPr>
        <p:txBody>
          <a:bodyPr vert="horz" wrap="square" lIns="0" tIns="13335" rIns="0" bIns="0" rtlCol="0">
            <a:spAutoFit/>
          </a:bodyPr>
          <a:lstStyle/>
          <a:p>
            <a:pPr marL="12700">
              <a:spcBef>
                <a:spcPts val="105"/>
              </a:spcBef>
              <a:tabLst>
                <a:tab pos="5053965" algn="l"/>
                <a:tab pos="5396865" algn="l"/>
              </a:tabLst>
            </a:pPr>
            <a:r>
              <a:rPr sz="2600" b="1" i="1" dirty="0">
                <a:latin typeface="Calibri"/>
                <a:cs typeface="Calibri"/>
              </a:rPr>
              <a:t>(A)</a:t>
            </a:r>
            <a:r>
              <a:rPr sz="2600" b="1" i="1" spc="254" dirty="0">
                <a:latin typeface="Calibri"/>
                <a:cs typeface="Calibri"/>
              </a:rPr>
              <a:t> </a:t>
            </a:r>
            <a:r>
              <a:rPr sz="2600" b="1" i="1" spc="-20" dirty="0">
                <a:latin typeface="Calibri"/>
                <a:cs typeface="Calibri"/>
              </a:rPr>
              <a:t>UNILATERAL	</a:t>
            </a:r>
            <a:r>
              <a:rPr sz="2600" dirty="0">
                <a:latin typeface="Arial"/>
                <a:cs typeface="Arial"/>
              </a:rPr>
              <a:t>•	</a:t>
            </a:r>
            <a:r>
              <a:rPr sz="2600" b="1" spc="-5" dirty="0">
                <a:latin typeface="Calibri"/>
                <a:cs typeface="Calibri"/>
              </a:rPr>
              <a:t>Clinical </a:t>
            </a:r>
            <a:r>
              <a:rPr sz="2600" b="1" spc="-15" dirty="0">
                <a:latin typeface="Calibri"/>
                <a:cs typeface="Calibri"/>
              </a:rPr>
              <a:t>features</a:t>
            </a:r>
            <a:r>
              <a:rPr sz="2600" b="1" spc="-65" dirty="0">
                <a:latin typeface="Calibri"/>
                <a:cs typeface="Calibri"/>
              </a:rPr>
              <a:t> </a:t>
            </a:r>
            <a:r>
              <a:rPr sz="2600" dirty="0">
                <a:latin typeface="Calibri"/>
                <a:cs typeface="Calibri"/>
              </a:rPr>
              <a:t>:</a:t>
            </a:r>
            <a:endParaRPr sz="2600">
              <a:latin typeface="Calibri"/>
              <a:cs typeface="Calibri"/>
            </a:endParaRPr>
          </a:p>
        </p:txBody>
      </p:sp>
      <p:sp>
        <p:nvSpPr>
          <p:cNvPr id="6" name="object 6"/>
          <p:cNvSpPr txBox="1"/>
          <p:nvPr/>
        </p:nvSpPr>
        <p:spPr>
          <a:xfrm>
            <a:off x="6673342" y="1929765"/>
            <a:ext cx="2464435" cy="818515"/>
          </a:xfrm>
          <a:prstGeom prst="rect">
            <a:avLst/>
          </a:prstGeom>
        </p:spPr>
        <p:txBody>
          <a:bodyPr vert="horz" wrap="square" lIns="0" tIns="12700" rIns="0" bIns="0" rtlCol="0">
            <a:spAutoFit/>
          </a:bodyPr>
          <a:lstStyle/>
          <a:p>
            <a:pPr marL="355600" indent="-342900">
              <a:spcBef>
                <a:spcPts val="100"/>
              </a:spcBef>
              <a:buChar char="-"/>
              <a:tabLst>
                <a:tab pos="354965" algn="l"/>
                <a:tab pos="355600" algn="l"/>
              </a:tabLst>
            </a:pPr>
            <a:r>
              <a:rPr sz="2600" spc="-10" dirty="0">
                <a:latin typeface="Calibri"/>
                <a:cs typeface="Calibri"/>
              </a:rPr>
              <a:t>Asymptomatic</a:t>
            </a:r>
            <a:endParaRPr sz="2600">
              <a:latin typeface="Calibri"/>
              <a:cs typeface="Calibri"/>
            </a:endParaRPr>
          </a:p>
          <a:p>
            <a:pPr marL="355600" indent="-342900">
              <a:buChar char="-"/>
              <a:tabLst>
                <a:tab pos="354965" algn="l"/>
                <a:tab pos="355600" algn="l"/>
              </a:tabLst>
            </a:pPr>
            <a:r>
              <a:rPr sz="2600" spc="-10" dirty="0">
                <a:latin typeface="Calibri"/>
                <a:cs typeface="Calibri"/>
              </a:rPr>
              <a:t>Change </a:t>
            </a:r>
            <a:r>
              <a:rPr sz="2600" dirty="0">
                <a:latin typeface="Calibri"/>
                <a:cs typeface="Calibri"/>
              </a:rPr>
              <a:t>in</a:t>
            </a:r>
            <a:r>
              <a:rPr sz="2600" spc="-75" dirty="0">
                <a:latin typeface="Calibri"/>
                <a:cs typeface="Calibri"/>
              </a:rPr>
              <a:t> </a:t>
            </a:r>
            <a:r>
              <a:rPr sz="2600" spc="-10" dirty="0">
                <a:latin typeface="Calibri"/>
                <a:cs typeface="Calibri"/>
              </a:rPr>
              <a:t>voice</a:t>
            </a:r>
            <a:endParaRPr sz="2600">
              <a:latin typeface="Calibri"/>
              <a:cs typeface="Calibri"/>
            </a:endParaRPr>
          </a:p>
        </p:txBody>
      </p:sp>
      <p:sp>
        <p:nvSpPr>
          <p:cNvPr id="7" name="object 7"/>
          <p:cNvSpPr txBox="1"/>
          <p:nvPr/>
        </p:nvSpPr>
        <p:spPr>
          <a:xfrm>
            <a:off x="6673342" y="3118562"/>
            <a:ext cx="3865879" cy="3434715"/>
          </a:xfrm>
          <a:prstGeom prst="rect">
            <a:avLst/>
          </a:prstGeom>
        </p:spPr>
        <p:txBody>
          <a:bodyPr vert="horz" wrap="square" lIns="0" tIns="92710" rIns="0" bIns="0" rtlCol="0">
            <a:spAutoFit/>
          </a:bodyPr>
          <a:lstStyle/>
          <a:p>
            <a:pPr marL="355600" marR="5080" indent="-342900">
              <a:lnSpc>
                <a:spcPct val="80000"/>
              </a:lnSpc>
              <a:spcBef>
                <a:spcPts val="730"/>
              </a:spcBef>
              <a:buFont typeface="Wingdings"/>
              <a:buChar char=""/>
              <a:tabLst>
                <a:tab pos="429259" algn="l"/>
              </a:tabLst>
            </a:pPr>
            <a:r>
              <a:rPr sz="2600" spc="-5" dirty="0">
                <a:latin typeface="Calibri"/>
                <a:cs typeface="Calibri"/>
              </a:rPr>
              <a:t>The </a:t>
            </a:r>
            <a:r>
              <a:rPr sz="2600" spc="-10" dirty="0">
                <a:latin typeface="Calibri"/>
                <a:cs typeface="Calibri"/>
              </a:rPr>
              <a:t>voice </a:t>
            </a:r>
            <a:r>
              <a:rPr sz="2600" dirty="0">
                <a:latin typeface="Calibri"/>
                <a:cs typeface="Calibri"/>
              </a:rPr>
              <a:t>in </a:t>
            </a:r>
            <a:r>
              <a:rPr sz="2600" spc="-15" dirty="0">
                <a:latin typeface="Calibri"/>
                <a:cs typeface="Calibri"/>
              </a:rPr>
              <a:t>unilateral  paralysis </a:t>
            </a:r>
            <a:r>
              <a:rPr sz="2600" spc="-10" dirty="0">
                <a:latin typeface="Calibri"/>
                <a:cs typeface="Calibri"/>
              </a:rPr>
              <a:t>gradually  improves </a:t>
            </a:r>
            <a:r>
              <a:rPr sz="2600" spc="-5" dirty="0">
                <a:latin typeface="Calibri"/>
                <a:cs typeface="Calibri"/>
              </a:rPr>
              <a:t>due </a:t>
            </a:r>
            <a:r>
              <a:rPr sz="2600" spc="-15" dirty="0">
                <a:latin typeface="Calibri"/>
                <a:cs typeface="Calibri"/>
              </a:rPr>
              <a:t>to  </a:t>
            </a:r>
            <a:r>
              <a:rPr sz="2600" spc="-10" dirty="0">
                <a:latin typeface="Calibri"/>
                <a:cs typeface="Calibri"/>
              </a:rPr>
              <a:t>compensation by healthy  </a:t>
            </a:r>
            <a:r>
              <a:rPr sz="2600" spc="-20" dirty="0">
                <a:latin typeface="Calibri"/>
                <a:cs typeface="Calibri"/>
              </a:rPr>
              <a:t>cord </a:t>
            </a:r>
            <a:r>
              <a:rPr sz="2600" dirty="0">
                <a:latin typeface="Calibri"/>
                <a:cs typeface="Calibri"/>
              </a:rPr>
              <a:t>which </a:t>
            </a:r>
            <a:r>
              <a:rPr sz="2600" spc="-10" dirty="0">
                <a:latin typeface="Calibri"/>
                <a:cs typeface="Calibri"/>
              </a:rPr>
              <a:t>crosses  </a:t>
            </a:r>
            <a:r>
              <a:rPr sz="2600" dirty="0">
                <a:latin typeface="Calibri"/>
                <a:cs typeface="Calibri"/>
              </a:rPr>
              <a:t>midline </a:t>
            </a:r>
            <a:r>
              <a:rPr sz="2600" spc="-10" dirty="0">
                <a:latin typeface="Calibri"/>
                <a:cs typeface="Calibri"/>
              </a:rPr>
              <a:t>to </a:t>
            </a:r>
            <a:r>
              <a:rPr sz="2600" spc="-5" dirty="0">
                <a:latin typeface="Calibri"/>
                <a:cs typeface="Calibri"/>
              </a:rPr>
              <a:t>meet</a:t>
            </a:r>
            <a:r>
              <a:rPr sz="2600" spc="-125" dirty="0">
                <a:latin typeface="Calibri"/>
                <a:cs typeface="Calibri"/>
              </a:rPr>
              <a:t> </a:t>
            </a:r>
            <a:r>
              <a:rPr sz="2600" spc="-10" dirty="0">
                <a:latin typeface="Calibri"/>
                <a:cs typeface="Calibri"/>
              </a:rPr>
              <a:t>paralysed  </a:t>
            </a:r>
            <a:r>
              <a:rPr sz="2600" spc="-5" dirty="0">
                <a:latin typeface="Calibri"/>
                <a:cs typeface="Calibri"/>
              </a:rPr>
              <a:t>one.</a:t>
            </a:r>
            <a:endParaRPr sz="2600">
              <a:latin typeface="Calibri"/>
              <a:cs typeface="Calibri"/>
            </a:endParaRPr>
          </a:p>
          <a:p>
            <a:pPr>
              <a:spcBef>
                <a:spcPts val="10"/>
              </a:spcBef>
            </a:pPr>
            <a:endParaRPr sz="2700">
              <a:latin typeface="Times New Roman"/>
              <a:cs typeface="Times New Roman"/>
            </a:endParaRPr>
          </a:p>
          <a:p>
            <a:pPr marL="355600" indent="-342900">
              <a:lnSpc>
                <a:spcPts val="2810"/>
              </a:lnSpc>
              <a:spcBef>
                <a:spcPts val="5"/>
              </a:spcBef>
              <a:buFont typeface="Arial"/>
              <a:buChar char="•"/>
              <a:tabLst>
                <a:tab pos="354965" algn="l"/>
                <a:tab pos="355600" algn="l"/>
              </a:tabLst>
            </a:pPr>
            <a:r>
              <a:rPr sz="2600" b="1" spc="-25" dirty="0">
                <a:solidFill>
                  <a:srgbClr val="6F2F9F"/>
                </a:solidFill>
                <a:latin typeface="Calibri"/>
                <a:cs typeface="Calibri"/>
              </a:rPr>
              <a:t>Treatment </a:t>
            </a:r>
            <a:r>
              <a:rPr sz="2600" dirty="0">
                <a:latin typeface="Calibri"/>
                <a:cs typeface="Calibri"/>
              </a:rPr>
              <a:t>: </a:t>
            </a:r>
            <a:r>
              <a:rPr sz="2600" spc="-10" dirty="0">
                <a:latin typeface="Calibri"/>
                <a:cs typeface="Calibri"/>
              </a:rPr>
              <a:t>Generally</a:t>
            </a:r>
            <a:r>
              <a:rPr sz="2600" spc="-45" dirty="0">
                <a:latin typeface="Calibri"/>
                <a:cs typeface="Calibri"/>
              </a:rPr>
              <a:t> </a:t>
            </a:r>
            <a:r>
              <a:rPr sz="2600" spc="-5" dirty="0">
                <a:latin typeface="Calibri"/>
                <a:cs typeface="Calibri"/>
              </a:rPr>
              <a:t>no</a:t>
            </a:r>
            <a:endParaRPr sz="2600">
              <a:latin typeface="Calibri"/>
              <a:cs typeface="Calibri"/>
            </a:endParaRPr>
          </a:p>
          <a:p>
            <a:pPr marR="199390" algn="ctr">
              <a:lnSpc>
                <a:spcPts val="2810"/>
              </a:lnSpc>
            </a:pPr>
            <a:r>
              <a:rPr sz="2600" spc="-10" dirty="0">
                <a:latin typeface="Calibri"/>
                <a:cs typeface="Calibri"/>
              </a:rPr>
              <a:t>treatment </a:t>
            </a:r>
            <a:r>
              <a:rPr sz="2600" dirty="0">
                <a:latin typeface="Calibri"/>
                <a:cs typeface="Calibri"/>
              </a:rPr>
              <a:t>is</a:t>
            </a:r>
            <a:r>
              <a:rPr sz="2600" spc="-50" dirty="0">
                <a:latin typeface="Calibri"/>
                <a:cs typeface="Calibri"/>
              </a:rPr>
              <a:t> </a:t>
            </a:r>
            <a:r>
              <a:rPr sz="2600" spc="-10" dirty="0">
                <a:latin typeface="Calibri"/>
                <a:cs typeface="Calibri"/>
              </a:rPr>
              <a:t>required.</a:t>
            </a:r>
            <a:endParaRPr sz="2600">
              <a:latin typeface="Calibri"/>
              <a:cs typeface="Calibri"/>
            </a:endParaRPr>
          </a:p>
        </p:txBody>
      </p:sp>
    </p:spTree>
    <p:extLst>
      <p:ext uri="{BB962C8B-B14F-4D97-AF65-F5344CB8AC3E}">
        <p14:creationId xmlns:p14="http://schemas.microsoft.com/office/powerpoint/2010/main" xmlns="" val="354842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68579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46611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981200" y="704850"/>
            <a:ext cx="8229600" cy="1143000"/>
          </a:xfrm>
        </p:spPr>
        <p:txBody>
          <a:bodyPr/>
          <a:lstStyle/>
          <a:p>
            <a:pPr eaLnBrk="1" hangingPunct="1"/>
            <a:r>
              <a:rPr lang="en-US" altLang="en-US" smtClean="0"/>
              <a:t>Laryngeal Cartilages</a:t>
            </a:r>
          </a:p>
        </p:txBody>
      </p:sp>
      <p:sp>
        <p:nvSpPr>
          <p:cNvPr id="8195" name="Content Placeholder 5"/>
          <p:cNvSpPr>
            <a:spLocks noGrp="1"/>
          </p:cNvSpPr>
          <p:nvPr>
            <p:ph sz="half" idx="4294967295"/>
          </p:nvPr>
        </p:nvSpPr>
        <p:spPr>
          <a:xfrm>
            <a:off x="1981200" y="1920875"/>
            <a:ext cx="4038600" cy="4433888"/>
          </a:xfrm>
        </p:spPr>
        <p:txBody>
          <a:bodyPr/>
          <a:lstStyle/>
          <a:p>
            <a:pPr eaLnBrk="1" hangingPunct="1"/>
            <a:r>
              <a:rPr lang="en-US" altLang="en-US" smtClean="0"/>
              <a:t>Paired</a:t>
            </a:r>
          </a:p>
          <a:p>
            <a:pPr lvl="1" eaLnBrk="1" hangingPunct="1"/>
            <a:r>
              <a:rPr lang="en-US" altLang="en-US" smtClean="0"/>
              <a:t>Arytenoid cartilage</a:t>
            </a:r>
          </a:p>
          <a:p>
            <a:pPr lvl="1" eaLnBrk="1" hangingPunct="1"/>
            <a:r>
              <a:rPr lang="en-US" altLang="en-US" smtClean="0"/>
              <a:t>Corniculate cartilage</a:t>
            </a:r>
          </a:p>
          <a:p>
            <a:pPr lvl="1" eaLnBrk="1" hangingPunct="1"/>
            <a:r>
              <a:rPr lang="en-US" altLang="en-US" smtClean="0"/>
              <a:t>Cuneiform cartilage</a:t>
            </a:r>
          </a:p>
        </p:txBody>
      </p:sp>
      <p:sp>
        <p:nvSpPr>
          <p:cNvPr id="8196" name="Content Placeholder 4"/>
          <p:cNvSpPr>
            <a:spLocks noGrp="1"/>
          </p:cNvSpPr>
          <p:nvPr>
            <p:ph sz="half" idx="4294967295"/>
          </p:nvPr>
        </p:nvSpPr>
        <p:spPr>
          <a:xfrm>
            <a:off x="6172200" y="1920875"/>
            <a:ext cx="4038600" cy="4433888"/>
          </a:xfrm>
        </p:spPr>
        <p:txBody>
          <a:bodyPr/>
          <a:lstStyle/>
          <a:p>
            <a:pPr eaLnBrk="1" hangingPunct="1"/>
            <a:r>
              <a:rPr lang="en-US" altLang="en-US" smtClean="0"/>
              <a:t>Unpaired:</a:t>
            </a:r>
          </a:p>
          <a:p>
            <a:pPr lvl="1" eaLnBrk="1" hangingPunct="1"/>
            <a:r>
              <a:rPr lang="en-US" altLang="en-US" smtClean="0"/>
              <a:t>Thyroid cartilage</a:t>
            </a:r>
          </a:p>
          <a:p>
            <a:pPr lvl="1" eaLnBrk="1" hangingPunct="1"/>
            <a:r>
              <a:rPr lang="en-US" altLang="en-US" smtClean="0"/>
              <a:t>Cricoid cartilage</a:t>
            </a:r>
          </a:p>
          <a:p>
            <a:pPr lvl="1" eaLnBrk="1" hangingPunct="1"/>
            <a:r>
              <a:rPr lang="en-US" altLang="en-US" smtClean="0"/>
              <a:t>Epiglottis</a:t>
            </a:r>
          </a:p>
        </p:txBody>
      </p:sp>
    </p:spTree>
    <p:extLst>
      <p:ext uri="{BB962C8B-B14F-4D97-AF65-F5344CB8AC3E}">
        <p14:creationId xmlns:p14="http://schemas.microsoft.com/office/powerpoint/2010/main" xmlns="" val="3881224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39" y="118824"/>
            <a:ext cx="8921750" cy="443070"/>
          </a:xfrm>
          <a:prstGeom prst="rect">
            <a:avLst/>
          </a:prstGeom>
        </p:spPr>
        <p:txBody>
          <a:bodyPr vert="horz" wrap="square" lIns="0" tIns="12065" rIns="0" bIns="0" rtlCol="0" anchor="ctr">
            <a:spAutoFit/>
          </a:bodyPr>
          <a:lstStyle/>
          <a:p>
            <a:pPr marL="12700">
              <a:lnSpc>
                <a:spcPct val="100000"/>
              </a:lnSpc>
              <a:spcBef>
                <a:spcPts val="95"/>
              </a:spcBef>
              <a:tabLst>
                <a:tab pos="4410075" algn="l"/>
              </a:tabLst>
            </a:pPr>
            <a:r>
              <a:rPr sz="2800" spc="-5" dirty="0">
                <a:solidFill>
                  <a:srgbClr val="000000"/>
                </a:solidFill>
                <a:latin typeface="Calibri"/>
                <a:cs typeface="Calibri"/>
              </a:rPr>
              <a:t>(B) </a:t>
            </a:r>
            <a:r>
              <a:rPr sz="2800" i="1" spc="-45" dirty="0">
                <a:solidFill>
                  <a:srgbClr val="6F2F9F"/>
                </a:solidFill>
                <a:latin typeface="Calibri"/>
                <a:cs typeface="Calibri"/>
              </a:rPr>
              <a:t>BILATERAL</a:t>
            </a:r>
            <a:r>
              <a:rPr sz="2800" i="1" spc="15" dirty="0">
                <a:solidFill>
                  <a:srgbClr val="6F2F9F"/>
                </a:solidFill>
                <a:latin typeface="Calibri"/>
                <a:cs typeface="Calibri"/>
              </a:rPr>
              <a:t> </a:t>
            </a:r>
            <a:r>
              <a:rPr sz="2800" spc="-10" dirty="0">
                <a:solidFill>
                  <a:srgbClr val="000000"/>
                </a:solidFill>
                <a:latin typeface="Calibri"/>
                <a:cs typeface="Calibri"/>
              </a:rPr>
              <a:t>(</a:t>
            </a:r>
            <a:r>
              <a:rPr sz="2800" spc="-10" dirty="0" smtClean="0">
                <a:solidFill>
                  <a:srgbClr val="000000"/>
                </a:solidFill>
                <a:latin typeface="Calibri"/>
                <a:cs typeface="Calibri"/>
              </a:rPr>
              <a:t>B/L</a:t>
            </a:r>
            <a:r>
              <a:rPr lang="en-IN" sz="2800" spc="-10" dirty="0" smtClean="0">
                <a:solidFill>
                  <a:srgbClr val="000000"/>
                </a:solidFill>
                <a:latin typeface="Calibri"/>
                <a:cs typeface="Calibri"/>
              </a:rPr>
              <a:t> </a:t>
            </a:r>
            <a:r>
              <a:rPr sz="2800" spc="-10" dirty="0" smtClean="0">
                <a:solidFill>
                  <a:srgbClr val="000000"/>
                </a:solidFill>
                <a:latin typeface="Calibri"/>
                <a:cs typeface="Calibri"/>
              </a:rPr>
              <a:t>Abductor </a:t>
            </a:r>
            <a:r>
              <a:rPr sz="2800" spc="-20" dirty="0">
                <a:solidFill>
                  <a:srgbClr val="000000"/>
                </a:solidFill>
                <a:latin typeface="Calibri"/>
                <a:cs typeface="Calibri"/>
              </a:rPr>
              <a:t>paralysis)</a:t>
            </a:r>
            <a:r>
              <a:rPr sz="2800" dirty="0">
                <a:solidFill>
                  <a:srgbClr val="000000"/>
                </a:solidFill>
                <a:latin typeface="Calibri"/>
                <a:cs typeface="Calibri"/>
              </a:rPr>
              <a:t> </a:t>
            </a:r>
            <a:r>
              <a:rPr sz="1800" dirty="0">
                <a:solidFill>
                  <a:srgbClr val="000000"/>
                </a:solidFill>
                <a:latin typeface="Calibri"/>
                <a:cs typeface="Calibri"/>
              </a:rPr>
              <a:t>:</a:t>
            </a:r>
            <a:endParaRPr sz="1800" dirty="0">
              <a:latin typeface="Calibri"/>
              <a:cs typeface="Calibri"/>
            </a:endParaRPr>
          </a:p>
        </p:txBody>
      </p:sp>
      <p:sp>
        <p:nvSpPr>
          <p:cNvPr id="3" name="object 3"/>
          <p:cNvSpPr txBox="1"/>
          <p:nvPr/>
        </p:nvSpPr>
        <p:spPr>
          <a:xfrm>
            <a:off x="1602739" y="1345438"/>
            <a:ext cx="8780780" cy="4381328"/>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spc="-5" dirty="0">
                <a:solidFill>
                  <a:srgbClr val="006FC0"/>
                </a:solidFill>
                <a:latin typeface="Calibri"/>
                <a:cs typeface="Calibri"/>
              </a:rPr>
              <a:t>Position </a:t>
            </a:r>
            <a:r>
              <a:rPr sz="3200" b="1" dirty="0">
                <a:solidFill>
                  <a:srgbClr val="006FC0"/>
                </a:solidFill>
                <a:latin typeface="Calibri"/>
                <a:cs typeface="Calibri"/>
              </a:rPr>
              <a:t>of </a:t>
            </a:r>
            <a:r>
              <a:rPr sz="3200" b="1" spc="-10" dirty="0">
                <a:solidFill>
                  <a:srgbClr val="006FC0"/>
                </a:solidFill>
                <a:latin typeface="Calibri"/>
                <a:cs typeface="Calibri"/>
              </a:rPr>
              <a:t>vocal cords </a:t>
            </a:r>
            <a:r>
              <a:rPr sz="3200" dirty="0">
                <a:latin typeface="Calibri"/>
                <a:cs typeface="Calibri"/>
              </a:rPr>
              <a:t>: </a:t>
            </a:r>
            <a:r>
              <a:rPr sz="3200" spc="-5" dirty="0">
                <a:latin typeface="Calibri"/>
                <a:cs typeface="Calibri"/>
              </a:rPr>
              <a:t>All </a:t>
            </a:r>
            <a:r>
              <a:rPr sz="3200" dirty="0">
                <a:latin typeface="Calibri"/>
                <a:cs typeface="Calibri"/>
              </a:rPr>
              <a:t>the </a:t>
            </a:r>
            <a:r>
              <a:rPr sz="3200" b="1" i="1" spc="-5" dirty="0">
                <a:latin typeface="Calibri"/>
                <a:cs typeface="Calibri"/>
              </a:rPr>
              <a:t>intrinsic </a:t>
            </a:r>
            <a:r>
              <a:rPr sz="3200" b="1" i="1" dirty="0">
                <a:latin typeface="Calibri"/>
                <a:cs typeface="Calibri"/>
              </a:rPr>
              <a:t>muscles </a:t>
            </a:r>
            <a:r>
              <a:rPr sz="3200" spc="-5" dirty="0">
                <a:latin typeface="Calibri"/>
                <a:cs typeface="Calibri"/>
              </a:rPr>
              <a:t>of  larynx </a:t>
            </a:r>
            <a:r>
              <a:rPr sz="3200" spc="-15" dirty="0">
                <a:latin typeface="Calibri"/>
                <a:cs typeface="Calibri"/>
              </a:rPr>
              <a:t>are </a:t>
            </a:r>
            <a:r>
              <a:rPr sz="3200" b="1" i="1" dirty="0">
                <a:latin typeface="Calibri"/>
                <a:cs typeface="Calibri"/>
              </a:rPr>
              <a:t>paralysed</a:t>
            </a:r>
            <a:r>
              <a:rPr sz="3200" dirty="0">
                <a:latin typeface="Calibri"/>
                <a:cs typeface="Calibri"/>
              </a:rPr>
              <a:t>, </a:t>
            </a:r>
            <a:r>
              <a:rPr sz="3200" spc="-10" dirty="0">
                <a:latin typeface="Calibri"/>
                <a:cs typeface="Calibri"/>
              </a:rPr>
              <a:t>vocal </a:t>
            </a:r>
            <a:r>
              <a:rPr sz="3200" spc="-20" dirty="0">
                <a:latin typeface="Calibri"/>
                <a:cs typeface="Calibri"/>
              </a:rPr>
              <a:t>cords </a:t>
            </a:r>
            <a:r>
              <a:rPr sz="3200" dirty="0">
                <a:latin typeface="Calibri"/>
                <a:cs typeface="Calibri"/>
              </a:rPr>
              <a:t>lie in </a:t>
            </a:r>
            <a:r>
              <a:rPr sz="3200" spc="-5" dirty="0">
                <a:latin typeface="Calibri"/>
                <a:cs typeface="Calibri"/>
              </a:rPr>
              <a:t>median or  </a:t>
            </a:r>
            <a:r>
              <a:rPr sz="3200" spc="-10" dirty="0">
                <a:latin typeface="Calibri"/>
                <a:cs typeface="Calibri"/>
              </a:rPr>
              <a:t>paramedian </a:t>
            </a:r>
            <a:r>
              <a:rPr sz="3200" spc="-5" dirty="0">
                <a:latin typeface="Calibri"/>
                <a:cs typeface="Calibri"/>
              </a:rPr>
              <a:t>position due </a:t>
            </a:r>
            <a:r>
              <a:rPr sz="3200" spc="-20" dirty="0">
                <a:latin typeface="Calibri"/>
                <a:cs typeface="Calibri"/>
              </a:rPr>
              <a:t>to </a:t>
            </a:r>
            <a:r>
              <a:rPr sz="3200" spc="-5" dirty="0">
                <a:latin typeface="Calibri"/>
                <a:cs typeface="Calibri"/>
              </a:rPr>
              <a:t>unopposed action of  </a:t>
            </a:r>
            <a:r>
              <a:rPr sz="3200" spc="-15" dirty="0">
                <a:latin typeface="Calibri"/>
                <a:cs typeface="Calibri"/>
              </a:rPr>
              <a:t>cricothyroid</a:t>
            </a:r>
            <a:r>
              <a:rPr sz="3200" spc="-20" dirty="0">
                <a:latin typeface="Calibri"/>
                <a:cs typeface="Calibri"/>
              </a:rPr>
              <a:t> </a:t>
            </a:r>
            <a:r>
              <a:rPr sz="3200" dirty="0">
                <a:latin typeface="Calibri"/>
                <a:cs typeface="Calibri"/>
              </a:rPr>
              <a:t>muscles.</a:t>
            </a:r>
            <a:endParaRPr sz="3200">
              <a:latin typeface="Calibri"/>
              <a:cs typeface="Calibri"/>
            </a:endParaRPr>
          </a:p>
          <a:p>
            <a:pPr>
              <a:spcBef>
                <a:spcPts val="30"/>
              </a:spcBef>
              <a:buClr>
                <a:srgbClr val="006FC0"/>
              </a:buClr>
              <a:buFont typeface="Arial"/>
              <a:buChar char="•"/>
            </a:pPr>
            <a:endParaRPr sz="4650">
              <a:latin typeface="Times New Roman"/>
              <a:cs typeface="Times New Roman"/>
            </a:endParaRPr>
          </a:p>
          <a:p>
            <a:pPr marL="355600" indent="-342900">
              <a:buFont typeface="Arial"/>
              <a:buChar char="•"/>
              <a:tabLst>
                <a:tab pos="354965" algn="l"/>
                <a:tab pos="355600" algn="l"/>
              </a:tabLst>
            </a:pPr>
            <a:r>
              <a:rPr sz="3200" b="1" spc="-5" dirty="0">
                <a:solidFill>
                  <a:srgbClr val="006FC0"/>
                </a:solidFill>
                <a:latin typeface="Calibri"/>
                <a:cs typeface="Calibri"/>
              </a:rPr>
              <a:t>Clinical </a:t>
            </a:r>
            <a:r>
              <a:rPr sz="3200" b="1" spc="-20" dirty="0">
                <a:solidFill>
                  <a:srgbClr val="006FC0"/>
                </a:solidFill>
                <a:latin typeface="Calibri"/>
                <a:cs typeface="Calibri"/>
              </a:rPr>
              <a:t>features</a:t>
            </a:r>
            <a:r>
              <a:rPr sz="3200" b="1" spc="-25" dirty="0">
                <a:solidFill>
                  <a:srgbClr val="006FC0"/>
                </a:solidFill>
                <a:latin typeface="Calibri"/>
                <a:cs typeface="Calibri"/>
              </a:rPr>
              <a:t> </a:t>
            </a:r>
            <a:r>
              <a:rPr sz="3200" dirty="0">
                <a:latin typeface="Calibri"/>
                <a:cs typeface="Calibri"/>
              </a:rPr>
              <a:t>:</a:t>
            </a:r>
            <a:endParaRPr sz="3200">
              <a:latin typeface="Calibri"/>
              <a:cs typeface="Calibri"/>
            </a:endParaRPr>
          </a:p>
          <a:p>
            <a:pPr marL="594360" lvl="1" indent="-214629">
              <a:spcBef>
                <a:spcPts val="765"/>
              </a:spcBef>
              <a:buChar char="-"/>
              <a:tabLst>
                <a:tab pos="594995" algn="l"/>
              </a:tabLst>
            </a:pPr>
            <a:r>
              <a:rPr sz="3200" b="1" i="1" spc="-5" dirty="0">
                <a:latin typeface="Calibri"/>
                <a:cs typeface="Calibri"/>
              </a:rPr>
              <a:t>Dyspnoea</a:t>
            </a:r>
            <a:endParaRPr sz="3200">
              <a:latin typeface="Calibri"/>
              <a:cs typeface="Calibri"/>
            </a:endParaRPr>
          </a:p>
          <a:p>
            <a:pPr marL="594360" lvl="1" indent="-214629">
              <a:spcBef>
                <a:spcPts val="770"/>
              </a:spcBef>
              <a:buChar char="-"/>
              <a:tabLst>
                <a:tab pos="594995" algn="l"/>
              </a:tabLst>
            </a:pPr>
            <a:r>
              <a:rPr sz="3200" b="1" i="1" spc="-5" dirty="0">
                <a:latin typeface="Calibri"/>
                <a:cs typeface="Calibri"/>
              </a:rPr>
              <a:t>Stridor</a:t>
            </a:r>
            <a:endParaRPr sz="3200">
              <a:latin typeface="Calibri"/>
              <a:cs typeface="Calibri"/>
            </a:endParaRPr>
          </a:p>
        </p:txBody>
      </p:sp>
    </p:spTree>
    <p:extLst>
      <p:ext uri="{BB962C8B-B14F-4D97-AF65-F5344CB8AC3E}">
        <p14:creationId xmlns:p14="http://schemas.microsoft.com/office/powerpoint/2010/main" xmlns="" val="25998455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1972" y="-115338"/>
            <a:ext cx="6527800" cy="1858842"/>
          </a:xfrm>
          <a:prstGeom prst="rect">
            <a:avLst/>
          </a:prstGeom>
        </p:spPr>
        <p:txBody>
          <a:bodyPr vert="horz" wrap="square" lIns="0" tIns="12065" rIns="0" bIns="0" rtlCol="0" anchor="ctr">
            <a:spAutoFit/>
          </a:bodyPr>
          <a:lstStyle/>
          <a:p>
            <a:pPr>
              <a:lnSpc>
                <a:spcPct val="100000"/>
              </a:lnSpc>
              <a:spcBef>
                <a:spcPts val="95"/>
              </a:spcBef>
            </a:pPr>
            <a:r>
              <a:rPr sz="4000" spc="-15" dirty="0">
                <a:solidFill>
                  <a:srgbClr val="000000"/>
                </a:solidFill>
                <a:latin typeface="Calibri"/>
                <a:cs typeface="Calibri"/>
              </a:rPr>
              <a:t>Movement </a:t>
            </a:r>
            <a:r>
              <a:rPr sz="4000" spc="-5" dirty="0">
                <a:solidFill>
                  <a:srgbClr val="000000"/>
                </a:solidFill>
                <a:latin typeface="Calibri"/>
                <a:cs typeface="Calibri"/>
              </a:rPr>
              <a:t>of </a:t>
            </a:r>
            <a:r>
              <a:rPr sz="4000" spc="-45" dirty="0">
                <a:solidFill>
                  <a:srgbClr val="000000"/>
                </a:solidFill>
                <a:latin typeface="Calibri"/>
                <a:cs typeface="Calibri"/>
              </a:rPr>
              <a:t>Vocal </a:t>
            </a:r>
            <a:r>
              <a:rPr sz="4000" spc="-30" dirty="0">
                <a:solidFill>
                  <a:srgbClr val="000000"/>
                </a:solidFill>
                <a:latin typeface="Calibri"/>
                <a:cs typeface="Calibri"/>
              </a:rPr>
              <a:t>cord</a:t>
            </a:r>
            <a:r>
              <a:rPr sz="4000" spc="10" dirty="0">
                <a:solidFill>
                  <a:srgbClr val="000000"/>
                </a:solidFill>
                <a:latin typeface="Calibri"/>
                <a:cs typeface="Calibri"/>
              </a:rPr>
              <a:t> </a:t>
            </a:r>
            <a:r>
              <a:rPr sz="4000" spc="-5" dirty="0">
                <a:solidFill>
                  <a:srgbClr val="000000"/>
                </a:solidFill>
                <a:latin typeface="Calibri"/>
                <a:cs typeface="Calibri"/>
              </a:rPr>
              <a:t>during</a:t>
            </a:r>
            <a:endParaRPr sz="4000">
              <a:latin typeface="Calibri"/>
              <a:cs typeface="Calibri"/>
            </a:endParaRPr>
          </a:p>
          <a:p>
            <a:pPr algn="ctr">
              <a:lnSpc>
                <a:spcPct val="100000"/>
              </a:lnSpc>
            </a:pPr>
            <a:r>
              <a:rPr sz="4000" spc="-15" dirty="0">
                <a:solidFill>
                  <a:srgbClr val="000000"/>
                </a:solidFill>
                <a:latin typeface="Calibri"/>
                <a:cs typeface="Calibri"/>
              </a:rPr>
              <a:t>inspiration </a:t>
            </a:r>
            <a:r>
              <a:rPr sz="4000" spc="-5" dirty="0">
                <a:solidFill>
                  <a:srgbClr val="000000"/>
                </a:solidFill>
                <a:latin typeface="Calibri"/>
                <a:cs typeface="Calibri"/>
              </a:rPr>
              <a:t>&amp;</a:t>
            </a:r>
            <a:r>
              <a:rPr sz="4000" spc="-10" dirty="0">
                <a:solidFill>
                  <a:srgbClr val="000000"/>
                </a:solidFill>
                <a:latin typeface="Calibri"/>
                <a:cs typeface="Calibri"/>
              </a:rPr>
              <a:t> </a:t>
            </a:r>
            <a:r>
              <a:rPr sz="4000" spc="-25" dirty="0">
                <a:solidFill>
                  <a:srgbClr val="000000"/>
                </a:solidFill>
                <a:latin typeface="Calibri"/>
                <a:cs typeface="Calibri"/>
              </a:rPr>
              <a:t>expiration</a:t>
            </a:r>
            <a:endParaRPr sz="4000">
              <a:latin typeface="Calibri"/>
              <a:cs typeface="Calibri"/>
            </a:endParaRPr>
          </a:p>
        </p:txBody>
      </p:sp>
      <p:sp>
        <p:nvSpPr>
          <p:cNvPr id="3" name="object 3"/>
          <p:cNvSpPr/>
          <p:nvPr/>
        </p:nvSpPr>
        <p:spPr>
          <a:xfrm>
            <a:off x="1847533" y="1600264"/>
            <a:ext cx="4104513" cy="45258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12027" y="1628776"/>
            <a:ext cx="4176522" cy="43910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6457298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38401" y="1"/>
            <a:ext cx="8555990" cy="6722353"/>
          </a:xfrm>
          <a:prstGeom prst="rect">
            <a:avLst/>
          </a:prstGeom>
        </p:spPr>
        <p:txBody>
          <a:bodyPr vert="horz" wrap="square" lIns="0" tIns="12700" rIns="0" bIns="0" rtlCol="0">
            <a:spAutoFit/>
          </a:bodyPr>
          <a:lstStyle/>
          <a:p>
            <a:pPr marL="355600" indent="-342900">
              <a:spcBef>
                <a:spcPts val="100"/>
              </a:spcBef>
              <a:buFont typeface="Arial"/>
              <a:buChar char="•"/>
              <a:tabLst>
                <a:tab pos="355600" algn="l"/>
              </a:tabLst>
            </a:pPr>
            <a:r>
              <a:rPr sz="3600" b="1" spc="-35" dirty="0">
                <a:solidFill>
                  <a:srgbClr val="C00000"/>
                </a:solidFill>
                <a:latin typeface="Calibri"/>
                <a:cs typeface="Calibri"/>
              </a:rPr>
              <a:t>Treatment</a:t>
            </a:r>
            <a:r>
              <a:rPr sz="3600" b="1" spc="-30" dirty="0">
                <a:solidFill>
                  <a:srgbClr val="C00000"/>
                </a:solidFill>
                <a:latin typeface="Calibri"/>
                <a:cs typeface="Calibri"/>
              </a:rPr>
              <a:t> </a:t>
            </a:r>
            <a:r>
              <a:rPr sz="3600" dirty="0">
                <a:latin typeface="Calibri"/>
                <a:cs typeface="Calibri"/>
              </a:rPr>
              <a:t>:</a:t>
            </a:r>
            <a:endParaRPr sz="3600">
              <a:latin typeface="Calibri"/>
              <a:cs typeface="Calibri"/>
            </a:endParaRPr>
          </a:p>
          <a:p>
            <a:pPr marL="355600" indent="-342900">
              <a:spcBef>
                <a:spcPts val="2455"/>
              </a:spcBef>
              <a:buFont typeface="Arial"/>
              <a:buChar char="•"/>
              <a:tabLst>
                <a:tab pos="354965" algn="l"/>
                <a:tab pos="355600" algn="l"/>
              </a:tabLst>
            </a:pPr>
            <a:r>
              <a:rPr sz="2100" spc="-5" dirty="0">
                <a:latin typeface="Calibri"/>
                <a:cs typeface="Calibri"/>
              </a:rPr>
              <a:t>Usually </a:t>
            </a:r>
            <a:r>
              <a:rPr sz="2100" dirty="0">
                <a:latin typeface="Calibri"/>
                <a:cs typeface="Calibri"/>
              </a:rPr>
              <a:t>6 </a:t>
            </a:r>
            <a:r>
              <a:rPr sz="2100" spc="-5" dirty="0">
                <a:latin typeface="Calibri"/>
                <a:cs typeface="Calibri"/>
              </a:rPr>
              <a:t>months </a:t>
            </a:r>
            <a:r>
              <a:rPr sz="2100" dirty="0">
                <a:latin typeface="Calibri"/>
                <a:cs typeface="Calibri"/>
              </a:rPr>
              <a:t>is </a:t>
            </a:r>
            <a:r>
              <a:rPr sz="2100" spc="-5" dirty="0">
                <a:latin typeface="Calibri"/>
                <a:cs typeface="Calibri"/>
              </a:rPr>
              <a:t>an </a:t>
            </a:r>
            <a:r>
              <a:rPr sz="2100" spc="-10" dirty="0">
                <a:latin typeface="Calibri"/>
                <a:cs typeface="Calibri"/>
              </a:rPr>
              <a:t>adequate </a:t>
            </a:r>
            <a:r>
              <a:rPr sz="2100" dirty="0">
                <a:latin typeface="Calibri"/>
                <a:cs typeface="Calibri"/>
              </a:rPr>
              <a:t>time </a:t>
            </a:r>
            <a:r>
              <a:rPr sz="2100" spc="-15" dirty="0">
                <a:latin typeface="Calibri"/>
                <a:cs typeface="Calibri"/>
              </a:rPr>
              <a:t>to </a:t>
            </a:r>
            <a:r>
              <a:rPr sz="2100" spc="-10" dirty="0">
                <a:latin typeface="Calibri"/>
                <a:cs typeface="Calibri"/>
              </a:rPr>
              <a:t>wait </a:t>
            </a:r>
            <a:r>
              <a:rPr sz="2100" spc="-20" dirty="0">
                <a:latin typeface="Calibri"/>
                <a:cs typeface="Calibri"/>
              </a:rPr>
              <a:t>for </a:t>
            </a:r>
            <a:r>
              <a:rPr sz="2100" spc="-15" dirty="0">
                <a:latin typeface="Calibri"/>
                <a:cs typeface="Calibri"/>
              </a:rPr>
              <a:t>any </a:t>
            </a:r>
            <a:r>
              <a:rPr sz="2100" spc="-10" dirty="0">
                <a:latin typeface="Calibri"/>
                <a:cs typeface="Calibri"/>
              </a:rPr>
              <a:t>spontaneous</a:t>
            </a:r>
            <a:r>
              <a:rPr sz="2100" spc="60" dirty="0">
                <a:latin typeface="Calibri"/>
                <a:cs typeface="Calibri"/>
              </a:rPr>
              <a:t> </a:t>
            </a:r>
            <a:r>
              <a:rPr sz="2100" spc="-30" dirty="0">
                <a:latin typeface="Calibri"/>
                <a:cs typeface="Calibri"/>
              </a:rPr>
              <a:t>recovery.</a:t>
            </a:r>
            <a:endParaRPr sz="2100">
              <a:latin typeface="Calibri"/>
              <a:cs typeface="Calibri"/>
            </a:endParaRPr>
          </a:p>
          <a:p>
            <a:pPr>
              <a:spcBef>
                <a:spcPts val="45"/>
              </a:spcBef>
              <a:buChar char="•"/>
            </a:pPr>
            <a:endParaRPr sz="2150">
              <a:latin typeface="Times New Roman"/>
              <a:cs typeface="Times New Roman"/>
            </a:endParaRPr>
          </a:p>
          <a:p>
            <a:pPr marL="355600" indent="-342900">
              <a:buFont typeface="Arial"/>
              <a:buChar char="•"/>
              <a:tabLst>
                <a:tab pos="354965" algn="l"/>
                <a:tab pos="355600" algn="l"/>
              </a:tabLst>
            </a:pPr>
            <a:r>
              <a:rPr sz="2100" dirty="0">
                <a:latin typeface="Calibri"/>
                <a:cs typeface="Calibri"/>
              </a:rPr>
              <a:t>In </a:t>
            </a:r>
            <a:r>
              <a:rPr sz="2100" spc="-5" dirty="0">
                <a:latin typeface="Calibri"/>
                <a:cs typeface="Calibri"/>
              </a:rPr>
              <a:t>acute </a:t>
            </a:r>
            <a:r>
              <a:rPr sz="2100" spc="-30" dirty="0">
                <a:latin typeface="Calibri"/>
                <a:cs typeface="Calibri"/>
              </a:rPr>
              <a:t>stridor, </a:t>
            </a:r>
            <a:r>
              <a:rPr sz="2100" b="1" spc="-25" dirty="0">
                <a:latin typeface="Calibri"/>
                <a:cs typeface="Calibri"/>
              </a:rPr>
              <a:t>Tracheostomy </a:t>
            </a:r>
            <a:r>
              <a:rPr sz="2100" spc="-15" dirty="0">
                <a:latin typeface="Calibri"/>
                <a:cs typeface="Calibri"/>
              </a:rPr>
              <a:t>may </a:t>
            </a:r>
            <a:r>
              <a:rPr sz="2100" spc="-5" dirty="0">
                <a:latin typeface="Calibri"/>
                <a:cs typeface="Calibri"/>
              </a:rPr>
              <a:t>be</a:t>
            </a:r>
            <a:r>
              <a:rPr sz="2100" spc="30" dirty="0">
                <a:latin typeface="Calibri"/>
                <a:cs typeface="Calibri"/>
              </a:rPr>
              <a:t> </a:t>
            </a:r>
            <a:r>
              <a:rPr sz="2100" spc="-10" dirty="0">
                <a:latin typeface="Calibri"/>
                <a:cs typeface="Calibri"/>
              </a:rPr>
              <a:t>required.</a:t>
            </a:r>
            <a:endParaRPr sz="2100">
              <a:latin typeface="Calibri"/>
              <a:cs typeface="Calibri"/>
            </a:endParaRPr>
          </a:p>
          <a:p>
            <a:pPr>
              <a:spcBef>
                <a:spcPts val="45"/>
              </a:spcBef>
            </a:pPr>
            <a:endParaRPr sz="2150">
              <a:latin typeface="Times New Roman"/>
              <a:cs typeface="Times New Roman"/>
            </a:endParaRPr>
          </a:p>
          <a:p>
            <a:pPr marL="12700">
              <a:tabLst>
                <a:tab pos="354965" algn="l"/>
              </a:tabLst>
            </a:pPr>
            <a:r>
              <a:rPr sz="2100" dirty="0">
                <a:latin typeface="Calibri"/>
                <a:cs typeface="Calibri"/>
              </a:rPr>
              <a:t>-	If </a:t>
            </a:r>
            <a:r>
              <a:rPr sz="2100" spc="-10" dirty="0">
                <a:latin typeface="Calibri"/>
                <a:cs typeface="Calibri"/>
              </a:rPr>
              <a:t>patient doesn’t </a:t>
            </a:r>
            <a:r>
              <a:rPr sz="2100" spc="-15" dirty="0">
                <a:latin typeface="Calibri"/>
                <a:cs typeface="Calibri"/>
              </a:rPr>
              <a:t>want tracheostomy following </a:t>
            </a:r>
            <a:r>
              <a:rPr sz="2100" spc="-5" dirty="0">
                <a:latin typeface="Calibri"/>
                <a:cs typeface="Calibri"/>
              </a:rPr>
              <a:t>option can be </a:t>
            </a:r>
            <a:r>
              <a:rPr sz="2100" spc="-10" dirty="0">
                <a:latin typeface="Calibri"/>
                <a:cs typeface="Calibri"/>
              </a:rPr>
              <a:t>considered</a:t>
            </a:r>
            <a:r>
              <a:rPr sz="2100" spc="160" dirty="0">
                <a:latin typeface="Calibri"/>
                <a:cs typeface="Calibri"/>
              </a:rPr>
              <a:t> </a:t>
            </a:r>
            <a:r>
              <a:rPr sz="2100" dirty="0">
                <a:latin typeface="Calibri"/>
                <a:cs typeface="Calibri"/>
              </a:rPr>
              <a:t>:</a:t>
            </a:r>
            <a:endParaRPr sz="2100">
              <a:latin typeface="Calibri"/>
              <a:cs typeface="Calibri"/>
            </a:endParaRPr>
          </a:p>
          <a:p>
            <a:pPr>
              <a:spcBef>
                <a:spcPts val="45"/>
              </a:spcBef>
            </a:pPr>
            <a:endParaRPr sz="2150">
              <a:latin typeface="Times New Roman"/>
              <a:cs typeface="Times New Roman"/>
            </a:endParaRPr>
          </a:p>
          <a:p>
            <a:pPr marL="355600" indent="-342900">
              <a:lnSpc>
                <a:spcPts val="2270"/>
              </a:lnSpc>
              <a:buFont typeface="Arial"/>
              <a:buChar char="•"/>
              <a:tabLst>
                <a:tab pos="354965" algn="l"/>
                <a:tab pos="355600" algn="l"/>
              </a:tabLst>
            </a:pPr>
            <a:r>
              <a:rPr sz="2100" b="1" spc="-15" dirty="0">
                <a:latin typeface="Calibri"/>
                <a:cs typeface="Calibri"/>
              </a:rPr>
              <a:t>Lateralisation </a:t>
            </a:r>
            <a:r>
              <a:rPr sz="2100" b="1" dirty="0">
                <a:latin typeface="Calibri"/>
                <a:cs typeface="Calibri"/>
              </a:rPr>
              <a:t>of the </a:t>
            </a:r>
            <a:r>
              <a:rPr sz="2100" b="1" spc="-10" dirty="0">
                <a:latin typeface="Calibri"/>
                <a:cs typeface="Calibri"/>
              </a:rPr>
              <a:t>vocal </a:t>
            </a:r>
            <a:r>
              <a:rPr sz="2100" b="1" spc="-15" dirty="0">
                <a:latin typeface="Calibri"/>
                <a:cs typeface="Calibri"/>
              </a:rPr>
              <a:t>cord</a:t>
            </a:r>
            <a:r>
              <a:rPr sz="2100" spc="-15" dirty="0">
                <a:latin typeface="Calibri"/>
                <a:cs typeface="Calibri"/>
              </a:rPr>
              <a:t>: </a:t>
            </a:r>
            <a:r>
              <a:rPr sz="2100" spc="-5" dirty="0">
                <a:latin typeface="Calibri"/>
                <a:cs typeface="Calibri"/>
              </a:rPr>
              <a:t>Aim </a:t>
            </a:r>
            <a:r>
              <a:rPr sz="2100" dirty="0">
                <a:latin typeface="Calibri"/>
                <a:cs typeface="Calibri"/>
              </a:rPr>
              <a:t>is </a:t>
            </a:r>
            <a:r>
              <a:rPr sz="2100" spc="-10" dirty="0">
                <a:latin typeface="Calibri"/>
                <a:cs typeface="Calibri"/>
              </a:rPr>
              <a:t>to move </a:t>
            </a:r>
            <a:r>
              <a:rPr sz="2100" dirty="0">
                <a:latin typeface="Calibri"/>
                <a:cs typeface="Calibri"/>
              </a:rPr>
              <a:t>&amp; </a:t>
            </a:r>
            <a:r>
              <a:rPr sz="2100" spc="-5" dirty="0">
                <a:latin typeface="Calibri"/>
                <a:cs typeface="Calibri"/>
              </a:rPr>
              <a:t>fix </a:t>
            </a:r>
            <a:r>
              <a:rPr sz="2100" dirty="0">
                <a:latin typeface="Calibri"/>
                <a:cs typeface="Calibri"/>
              </a:rPr>
              <a:t>the </a:t>
            </a:r>
            <a:r>
              <a:rPr sz="2100" spc="-15" dirty="0">
                <a:latin typeface="Calibri"/>
                <a:cs typeface="Calibri"/>
              </a:rPr>
              <a:t>cord </a:t>
            </a:r>
            <a:r>
              <a:rPr sz="2100" spc="-5" dirty="0">
                <a:latin typeface="Calibri"/>
                <a:cs typeface="Calibri"/>
              </a:rPr>
              <a:t>in </a:t>
            </a:r>
            <a:r>
              <a:rPr sz="2100" dirty="0">
                <a:latin typeface="Calibri"/>
                <a:cs typeface="Calibri"/>
              </a:rPr>
              <a:t>a</a:t>
            </a:r>
            <a:r>
              <a:rPr sz="2100" spc="90" dirty="0">
                <a:latin typeface="Calibri"/>
                <a:cs typeface="Calibri"/>
              </a:rPr>
              <a:t> </a:t>
            </a:r>
            <a:r>
              <a:rPr sz="2100" spc="-20" dirty="0">
                <a:latin typeface="Calibri"/>
                <a:cs typeface="Calibri"/>
              </a:rPr>
              <a:t>lateral</a:t>
            </a:r>
            <a:endParaRPr sz="2100">
              <a:latin typeface="Calibri"/>
              <a:cs typeface="Calibri"/>
            </a:endParaRPr>
          </a:p>
          <a:p>
            <a:pPr marL="355600">
              <a:lnSpc>
                <a:spcPts val="2270"/>
              </a:lnSpc>
            </a:pPr>
            <a:r>
              <a:rPr sz="2100" spc="-5" dirty="0">
                <a:latin typeface="Calibri"/>
                <a:cs typeface="Calibri"/>
              </a:rPr>
              <a:t>position </a:t>
            </a:r>
            <a:r>
              <a:rPr sz="2100" spc="-15" dirty="0">
                <a:latin typeface="Calibri"/>
                <a:cs typeface="Calibri"/>
              </a:rPr>
              <a:t>to improve </a:t>
            </a:r>
            <a:r>
              <a:rPr sz="2100" dirty="0">
                <a:latin typeface="Calibri"/>
                <a:cs typeface="Calibri"/>
              </a:rPr>
              <a:t>the </a:t>
            </a:r>
            <a:r>
              <a:rPr sz="2100" spc="-35" dirty="0">
                <a:latin typeface="Calibri"/>
                <a:cs typeface="Calibri"/>
              </a:rPr>
              <a:t>airway. </a:t>
            </a:r>
            <a:r>
              <a:rPr sz="2100" spc="-5" dirty="0">
                <a:latin typeface="Calibri"/>
                <a:cs typeface="Calibri"/>
              </a:rPr>
              <a:t>The </a:t>
            </a:r>
            <a:r>
              <a:rPr sz="2100" spc="-10" dirty="0">
                <a:latin typeface="Calibri"/>
                <a:cs typeface="Calibri"/>
              </a:rPr>
              <a:t>various procedures</a:t>
            </a:r>
            <a:r>
              <a:rPr sz="2100" spc="130" dirty="0">
                <a:latin typeface="Calibri"/>
                <a:cs typeface="Calibri"/>
              </a:rPr>
              <a:t> </a:t>
            </a:r>
            <a:r>
              <a:rPr sz="2100" spc="-10" dirty="0">
                <a:latin typeface="Calibri"/>
                <a:cs typeface="Calibri"/>
              </a:rPr>
              <a:t>are:</a:t>
            </a:r>
            <a:endParaRPr sz="2100">
              <a:latin typeface="Calibri"/>
              <a:cs typeface="Calibri"/>
            </a:endParaRPr>
          </a:p>
          <a:p>
            <a:pPr>
              <a:spcBef>
                <a:spcPts val="50"/>
              </a:spcBef>
            </a:pPr>
            <a:endParaRPr sz="2150">
              <a:latin typeface="Times New Roman"/>
              <a:cs typeface="Times New Roman"/>
            </a:endParaRPr>
          </a:p>
          <a:p>
            <a:pPr marL="527685" indent="-514984">
              <a:buAutoNum type="alphaLcParenBoth"/>
              <a:tabLst>
                <a:tab pos="527685" algn="l"/>
                <a:tab pos="528320" algn="l"/>
              </a:tabLst>
            </a:pPr>
            <a:r>
              <a:rPr sz="2100" b="1" spc="-10" dirty="0">
                <a:latin typeface="Calibri"/>
                <a:cs typeface="Calibri"/>
              </a:rPr>
              <a:t>Arytenoidectomy</a:t>
            </a:r>
            <a:endParaRPr sz="2100">
              <a:latin typeface="Calibri"/>
              <a:cs typeface="Calibri"/>
            </a:endParaRPr>
          </a:p>
          <a:p>
            <a:pPr>
              <a:spcBef>
                <a:spcPts val="40"/>
              </a:spcBef>
              <a:buFont typeface="Calibri"/>
              <a:buAutoNum type="alphaLcParenBoth"/>
            </a:pPr>
            <a:endParaRPr sz="2150">
              <a:latin typeface="Times New Roman"/>
              <a:cs typeface="Times New Roman"/>
            </a:endParaRPr>
          </a:p>
          <a:p>
            <a:pPr marL="527685" indent="-514984">
              <a:spcBef>
                <a:spcPts val="5"/>
              </a:spcBef>
              <a:buAutoNum type="alphaLcParenBoth"/>
              <a:tabLst>
                <a:tab pos="527685" algn="l"/>
                <a:tab pos="528320" algn="l"/>
              </a:tabLst>
            </a:pPr>
            <a:r>
              <a:rPr sz="2100" b="1" spc="-25" dirty="0">
                <a:latin typeface="Calibri"/>
                <a:cs typeface="Calibri"/>
              </a:rPr>
              <a:t>Vocal </a:t>
            </a:r>
            <a:r>
              <a:rPr sz="2100" b="1" spc="-15" dirty="0">
                <a:latin typeface="Calibri"/>
                <a:cs typeface="Calibri"/>
              </a:rPr>
              <a:t>cord lateralisation </a:t>
            </a:r>
            <a:r>
              <a:rPr sz="2100" b="1" spc="-5" dirty="0">
                <a:latin typeface="Calibri"/>
                <a:cs typeface="Calibri"/>
              </a:rPr>
              <a:t>through</a:t>
            </a:r>
            <a:r>
              <a:rPr sz="2100" b="1" spc="10" dirty="0">
                <a:latin typeface="Calibri"/>
                <a:cs typeface="Calibri"/>
              </a:rPr>
              <a:t> </a:t>
            </a:r>
            <a:r>
              <a:rPr sz="2100" b="1" spc="-5" dirty="0">
                <a:latin typeface="Calibri"/>
                <a:cs typeface="Calibri"/>
              </a:rPr>
              <a:t>endoscope</a:t>
            </a:r>
            <a:r>
              <a:rPr sz="2100" spc="-5" dirty="0">
                <a:latin typeface="Calibri"/>
                <a:cs typeface="Calibri"/>
              </a:rPr>
              <a:t>.</a:t>
            </a:r>
            <a:endParaRPr sz="2100">
              <a:latin typeface="Calibri"/>
              <a:cs typeface="Calibri"/>
            </a:endParaRPr>
          </a:p>
          <a:p>
            <a:pPr>
              <a:spcBef>
                <a:spcPts val="45"/>
              </a:spcBef>
              <a:buFont typeface="Calibri"/>
              <a:buAutoNum type="alphaLcParenBoth"/>
            </a:pPr>
            <a:endParaRPr sz="2150">
              <a:latin typeface="Times New Roman"/>
              <a:cs typeface="Times New Roman"/>
            </a:endParaRPr>
          </a:p>
          <a:p>
            <a:pPr marL="527685" indent="-514984">
              <a:spcBef>
                <a:spcPts val="5"/>
              </a:spcBef>
              <a:buAutoNum type="alphaLcParenBoth"/>
              <a:tabLst>
                <a:tab pos="527685" algn="l"/>
                <a:tab pos="528320" algn="l"/>
              </a:tabLst>
            </a:pPr>
            <a:r>
              <a:rPr sz="2100" b="1" spc="-10" dirty="0">
                <a:latin typeface="Calibri"/>
                <a:cs typeface="Calibri"/>
              </a:rPr>
              <a:t>Thyroplasty </a:t>
            </a:r>
            <a:r>
              <a:rPr sz="2100" b="1" dirty="0">
                <a:latin typeface="Calibri"/>
                <a:cs typeface="Calibri"/>
              </a:rPr>
              <a:t>type</a:t>
            </a:r>
            <a:r>
              <a:rPr sz="2100" b="1" spc="-10" dirty="0">
                <a:latin typeface="Calibri"/>
                <a:cs typeface="Calibri"/>
              </a:rPr>
              <a:t> </a:t>
            </a:r>
            <a:r>
              <a:rPr sz="2100" b="1" dirty="0">
                <a:latin typeface="Calibri"/>
                <a:cs typeface="Calibri"/>
              </a:rPr>
              <a:t>II</a:t>
            </a:r>
            <a:endParaRPr sz="2100">
              <a:latin typeface="Calibri"/>
              <a:cs typeface="Calibri"/>
            </a:endParaRPr>
          </a:p>
          <a:p>
            <a:pPr>
              <a:spcBef>
                <a:spcPts val="45"/>
              </a:spcBef>
              <a:buFont typeface="Calibri"/>
              <a:buAutoNum type="alphaLcParenBoth"/>
            </a:pPr>
            <a:endParaRPr sz="2150">
              <a:latin typeface="Times New Roman"/>
              <a:cs typeface="Times New Roman"/>
            </a:endParaRPr>
          </a:p>
          <a:p>
            <a:pPr marL="527685" indent="-514984">
              <a:buAutoNum type="alphaLcParenBoth"/>
              <a:tabLst>
                <a:tab pos="527685" algn="l"/>
                <a:tab pos="528320" algn="l"/>
              </a:tabLst>
            </a:pPr>
            <a:r>
              <a:rPr sz="2100" b="1" spc="-15" dirty="0">
                <a:latin typeface="Calibri"/>
                <a:cs typeface="Calibri"/>
              </a:rPr>
              <a:t>Cordectomy</a:t>
            </a:r>
            <a:endParaRPr sz="2100">
              <a:latin typeface="Calibri"/>
              <a:cs typeface="Calibri"/>
            </a:endParaRPr>
          </a:p>
          <a:p>
            <a:pPr>
              <a:spcBef>
                <a:spcPts val="45"/>
              </a:spcBef>
              <a:buFont typeface="Calibri"/>
              <a:buAutoNum type="alphaLcParenBoth"/>
            </a:pPr>
            <a:endParaRPr sz="2150">
              <a:latin typeface="Times New Roman"/>
              <a:cs typeface="Times New Roman"/>
            </a:endParaRPr>
          </a:p>
          <a:p>
            <a:pPr marL="527685" indent="-514984">
              <a:buAutoNum type="alphaLcParenBoth"/>
              <a:tabLst>
                <a:tab pos="527685" algn="l"/>
                <a:tab pos="528320" algn="l"/>
              </a:tabLst>
            </a:pPr>
            <a:r>
              <a:rPr sz="2100" b="1" spc="-5" dirty="0">
                <a:latin typeface="Calibri"/>
                <a:cs typeface="Calibri"/>
              </a:rPr>
              <a:t>Nerve muscle</a:t>
            </a:r>
            <a:r>
              <a:rPr sz="2100" b="1" spc="-15" dirty="0">
                <a:latin typeface="Calibri"/>
                <a:cs typeface="Calibri"/>
              </a:rPr>
              <a:t> </a:t>
            </a:r>
            <a:r>
              <a:rPr sz="2100" b="1" spc="-5" dirty="0">
                <a:latin typeface="Calibri"/>
                <a:cs typeface="Calibri"/>
              </a:rPr>
              <a:t>implant</a:t>
            </a:r>
            <a:endParaRPr sz="2100">
              <a:latin typeface="Calibri"/>
              <a:cs typeface="Calibri"/>
            </a:endParaRPr>
          </a:p>
        </p:txBody>
      </p:sp>
    </p:spTree>
    <p:extLst>
      <p:ext uri="{BB962C8B-B14F-4D97-AF65-F5344CB8AC3E}">
        <p14:creationId xmlns:p14="http://schemas.microsoft.com/office/powerpoint/2010/main" xmlns="" val="15478264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82646" y="52226"/>
            <a:ext cx="6824980" cy="443070"/>
          </a:xfrm>
          <a:prstGeom prst="rect">
            <a:avLst/>
          </a:prstGeom>
        </p:spPr>
        <p:txBody>
          <a:bodyPr vert="horz" wrap="square" lIns="0" tIns="12065" rIns="0" bIns="0" rtlCol="0" anchor="ctr">
            <a:spAutoFit/>
          </a:bodyPr>
          <a:lstStyle/>
          <a:p>
            <a:pPr marL="12700">
              <a:lnSpc>
                <a:spcPct val="100000"/>
              </a:lnSpc>
              <a:spcBef>
                <a:spcPts val="95"/>
              </a:spcBef>
              <a:tabLst>
                <a:tab pos="1698625" algn="l"/>
                <a:tab pos="2263775" algn="l"/>
                <a:tab pos="3923029" algn="l"/>
                <a:tab pos="5826125" algn="l"/>
              </a:tabLst>
            </a:pPr>
            <a:r>
              <a:rPr sz="2800" spc="-200" dirty="0">
                <a:solidFill>
                  <a:srgbClr val="C00000"/>
                </a:solidFill>
              </a:rPr>
              <a:t>P</a:t>
            </a:r>
            <a:r>
              <a:rPr sz="2800" spc="-5" dirty="0">
                <a:solidFill>
                  <a:srgbClr val="C00000"/>
                </a:solidFill>
              </a:rPr>
              <a:t>AR</a:t>
            </a:r>
            <a:r>
              <a:rPr sz="2800" spc="-20" dirty="0">
                <a:solidFill>
                  <a:srgbClr val="C00000"/>
                </a:solidFill>
              </a:rPr>
              <a:t>A</a:t>
            </a:r>
            <a:r>
              <a:rPr sz="2800" spc="-240" dirty="0">
                <a:solidFill>
                  <a:srgbClr val="C00000"/>
                </a:solidFill>
              </a:rPr>
              <a:t>L</a:t>
            </a:r>
            <a:r>
              <a:rPr sz="2800" spc="-45" dirty="0">
                <a:solidFill>
                  <a:srgbClr val="C00000"/>
                </a:solidFill>
              </a:rPr>
              <a:t>Y</a:t>
            </a:r>
            <a:r>
              <a:rPr sz="2800" spc="-5" dirty="0">
                <a:solidFill>
                  <a:srgbClr val="C00000"/>
                </a:solidFill>
              </a:rPr>
              <a:t>SIS</a:t>
            </a:r>
            <a:r>
              <a:rPr sz="2800" dirty="0">
                <a:solidFill>
                  <a:srgbClr val="C00000"/>
                </a:solidFill>
              </a:rPr>
              <a:t>	</a:t>
            </a:r>
            <a:r>
              <a:rPr sz="2800" spc="-10" dirty="0">
                <a:solidFill>
                  <a:srgbClr val="C00000"/>
                </a:solidFill>
              </a:rPr>
              <a:t>O</a:t>
            </a:r>
            <a:r>
              <a:rPr sz="2800" spc="-5" dirty="0">
                <a:solidFill>
                  <a:srgbClr val="C00000"/>
                </a:solidFill>
              </a:rPr>
              <a:t>F</a:t>
            </a:r>
            <a:r>
              <a:rPr sz="2800" dirty="0">
                <a:solidFill>
                  <a:srgbClr val="C00000"/>
                </a:solidFill>
              </a:rPr>
              <a:t>	</a:t>
            </a:r>
            <a:r>
              <a:rPr sz="2800" spc="-5" dirty="0">
                <a:solidFill>
                  <a:srgbClr val="C00000"/>
                </a:solidFill>
              </a:rPr>
              <a:t>SUPER</a:t>
            </a:r>
            <a:r>
              <a:rPr sz="2800" spc="-15" dirty="0">
                <a:solidFill>
                  <a:srgbClr val="C00000"/>
                </a:solidFill>
              </a:rPr>
              <a:t>I</a:t>
            </a:r>
            <a:r>
              <a:rPr sz="2800" spc="-10" dirty="0">
                <a:solidFill>
                  <a:srgbClr val="C00000"/>
                </a:solidFill>
              </a:rPr>
              <a:t>O</a:t>
            </a:r>
            <a:r>
              <a:rPr sz="2800" spc="-5" dirty="0">
                <a:solidFill>
                  <a:srgbClr val="C00000"/>
                </a:solidFill>
              </a:rPr>
              <a:t>R</a:t>
            </a:r>
            <a:r>
              <a:rPr sz="2800" dirty="0">
                <a:solidFill>
                  <a:srgbClr val="C00000"/>
                </a:solidFill>
              </a:rPr>
              <a:t>	</a:t>
            </a:r>
            <a:r>
              <a:rPr sz="2800" spc="-5" dirty="0">
                <a:solidFill>
                  <a:srgbClr val="C00000"/>
                </a:solidFill>
              </a:rPr>
              <a:t>LA</a:t>
            </a:r>
            <a:r>
              <a:rPr sz="2800" spc="-55" dirty="0">
                <a:solidFill>
                  <a:srgbClr val="C00000"/>
                </a:solidFill>
              </a:rPr>
              <a:t>R</a:t>
            </a:r>
            <a:r>
              <a:rPr sz="2800" spc="-5" dirty="0">
                <a:solidFill>
                  <a:srgbClr val="C00000"/>
                </a:solidFill>
              </a:rPr>
              <a:t>Y</a:t>
            </a:r>
            <a:r>
              <a:rPr sz="2800" spc="-15" dirty="0">
                <a:solidFill>
                  <a:srgbClr val="C00000"/>
                </a:solidFill>
              </a:rPr>
              <a:t>N</a:t>
            </a:r>
            <a:r>
              <a:rPr sz="2800" spc="-10" dirty="0">
                <a:solidFill>
                  <a:srgbClr val="C00000"/>
                </a:solidFill>
              </a:rPr>
              <a:t>G</a:t>
            </a:r>
            <a:r>
              <a:rPr sz="2800" spc="-45" dirty="0">
                <a:solidFill>
                  <a:srgbClr val="C00000"/>
                </a:solidFill>
              </a:rPr>
              <a:t>E</a:t>
            </a:r>
            <a:r>
              <a:rPr sz="2800" spc="-5" dirty="0">
                <a:solidFill>
                  <a:srgbClr val="C00000"/>
                </a:solidFill>
              </a:rPr>
              <a:t>AL</a:t>
            </a:r>
            <a:r>
              <a:rPr sz="2800" dirty="0">
                <a:solidFill>
                  <a:srgbClr val="C00000"/>
                </a:solidFill>
              </a:rPr>
              <a:t>	</a:t>
            </a:r>
            <a:r>
              <a:rPr sz="2800" spc="-5" dirty="0">
                <a:solidFill>
                  <a:srgbClr val="C00000"/>
                </a:solidFill>
              </a:rPr>
              <a:t>NE</a:t>
            </a:r>
            <a:r>
              <a:rPr sz="2800" spc="-50" dirty="0">
                <a:solidFill>
                  <a:srgbClr val="C00000"/>
                </a:solidFill>
              </a:rPr>
              <a:t>R</a:t>
            </a:r>
            <a:r>
              <a:rPr sz="2800" spc="-10" dirty="0">
                <a:solidFill>
                  <a:srgbClr val="C00000"/>
                </a:solidFill>
              </a:rPr>
              <a:t>VE</a:t>
            </a:r>
          </a:p>
        </p:txBody>
      </p:sp>
      <p:sp>
        <p:nvSpPr>
          <p:cNvPr id="3" name="object 3"/>
          <p:cNvSpPr txBox="1"/>
          <p:nvPr/>
        </p:nvSpPr>
        <p:spPr>
          <a:xfrm>
            <a:off x="1566163" y="1025145"/>
            <a:ext cx="101600" cy="285115"/>
          </a:xfrm>
          <a:prstGeom prst="rect">
            <a:avLst/>
          </a:prstGeom>
        </p:spPr>
        <p:txBody>
          <a:bodyPr vert="horz" wrap="square" lIns="0" tIns="13335" rIns="0" bIns="0" rtlCol="0">
            <a:spAutoFit/>
          </a:bodyPr>
          <a:lstStyle/>
          <a:p>
            <a:pPr marL="12700">
              <a:spcBef>
                <a:spcPts val="105"/>
              </a:spcBef>
            </a:pPr>
            <a:r>
              <a:rPr sz="1700" dirty="0">
                <a:latin typeface="Arial"/>
                <a:cs typeface="Arial"/>
              </a:rPr>
              <a:t>•</a:t>
            </a:r>
            <a:endParaRPr sz="1700">
              <a:latin typeface="Arial"/>
              <a:cs typeface="Arial"/>
            </a:endParaRPr>
          </a:p>
        </p:txBody>
      </p:sp>
      <p:sp>
        <p:nvSpPr>
          <p:cNvPr id="4" name="object 4"/>
          <p:cNvSpPr txBox="1"/>
          <p:nvPr/>
        </p:nvSpPr>
        <p:spPr>
          <a:xfrm>
            <a:off x="1697533" y="501554"/>
            <a:ext cx="4248785" cy="1223645"/>
          </a:xfrm>
          <a:prstGeom prst="rect">
            <a:avLst/>
          </a:prstGeom>
        </p:spPr>
        <p:txBody>
          <a:bodyPr vert="horz" wrap="square" lIns="0" tIns="104775" rIns="0" bIns="0" rtlCol="0">
            <a:spAutoFit/>
          </a:bodyPr>
          <a:lstStyle/>
          <a:p>
            <a:pPr marL="12700">
              <a:spcBef>
                <a:spcPts val="825"/>
              </a:spcBef>
            </a:pPr>
            <a:r>
              <a:rPr sz="2400" b="1" i="1" dirty="0">
                <a:latin typeface="Calibri"/>
                <a:cs typeface="Calibri"/>
              </a:rPr>
              <a:t>(A)</a:t>
            </a:r>
            <a:r>
              <a:rPr sz="2400" b="1" i="1" spc="-20" dirty="0">
                <a:latin typeface="Calibri"/>
                <a:cs typeface="Calibri"/>
              </a:rPr>
              <a:t> </a:t>
            </a:r>
            <a:r>
              <a:rPr sz="2400" b="1" i="1" spc="-25" dirty="0">
                <a:latin typeface="Calibri"/>
                <a:cs typeface="Calibri"/>
              </a:rPr>
              <a:t>UNILATERAL</a:t>
            </a:r>
            <a:endParaRPr sz="2400">
              <a:latin typeface="Calibri"/>
              <a:cs typeface="Calibri"/>
            </a:endParaRPr>
          </a:p>
          <a:p>
            <a:pPr marL="396240" marR="5080">
              <a:lnSpc>
                <a:spcPct val="80000"/>
              </a:lnSpc>
              <a:spcBef>
                <a:spcPts val="925"/>
              </a:spcBef>
            </a:pPr>
            <a:r>
              <a:rPr sz="1700" spc="-15" dirty="0">
                <a:latin typeface="Calibri"/>
                <a:cs typeface="Calibri"/>
              </a:rPr>
              <a:t>Paralysis </a:t>
            </a:r>
            <a:r>
              <a:rPr sz="1700" spc="-5" dirty="0">
                <a:latin typeface="Calibri"/>
                <a:cs typeface="Calibri"/>
              </a:rPr>
              <a:t>of </a:t>
            </a:r>
            <a:r>
              <a:rPr sz="1700" spc="-10" dirty="0">
                <a:latin typeface="Calibri"/>
                <a:cs typeface="Calibri"/>
              </a:rPr>
              <a:t>cricothyroid </a:t>
            </a:r>
            <a:r>
              <a:rPr sz="1700" dirty="0">
                <a:latin typeface="Calibri"/>
                <a:cs typeface="Calibri"/>
              </a:rPr>
              <a:t>muscle &amp; </a:t>
            </a:r>
            <a:r>
              <a:rPr sz="1700" spc="-10" dirty="0">
                <a:latin typeface="Calibri"/>
                <a:cs typeface="Calibri"/>
              </a:rPr>
              <a:t>ipsilateral  </a:t>
            </a:r>
            <a:r>
              <a:rPr sz="1700" spc="-5" dirty="0">
                <a:latin typeface="Calibri"/>
                <a:cs typeface="Calibri"/>
              </a:rPr>
              <a:t>anaesthesia of </a:t>
            </a:r>
            <a:r>
              <a:rPr sz="1700" dirty="0">
                <a:latin typeface="Calibri"/>
                <a:cs typeface="Calibri"/>
              </a:rPr>
              <a:t>the larynx </a:t>
            </a:r>
            <a:r>
              <a:rPr sz="1700" spc="-5" dirty="0">
                <a:latin typeface="Calibri"/>
                <a:cs typeface="Calibri"/>
              </a:rPr>
              <a:t>above </a:t>
            </a:r>
            <a:r>
              <a:rPr sz="1700" dirty="0">
                <a:latin typeface="Calibri"/>
                <a:cs typeface="Calibri"/>
              </a:rPr>
              <a:t>the </a:t>
            </a:r>
            <a:r>
              <a:rPr sz="1700" spc="-10" dirty="0">
                <a:latin typeface="Calibri"/>
                <a:cs typeface="Calibri"/>
              </a:rPr>
              <a:t>vocal  cord.</a:t>
            </a:r>
            <a:endParaRPr sz="1700">
              <a:latin typeface="Calibri"/>
              <a:cs typeface="Calibri"/>
            </a:endParaRPr>
          </a:p>
        </p:txBody>
      </p:sp>
      <p:sp>
        <p:nvSpPr>
          <p:cNvPr id="5" name="object 5"/>
          <p:cNvSpPr txBox="1"/>
          <p:nvPr/>
        </p:nvSpPr>
        <p:spPr>
          <a:xfrm>
            <a:off x="1566163" y="1957833"/>
            <a:ext cx="101600" cy="285115"/>
          </a:xfrm>
          <a:prstGeom prst="rect">
            <a:avLst/>
          </a:prstGeom>
        </p:spPr>
        <p:txBody>
          <a:bodyPr vert="horz" wrap="square" lIns="0" tIns="13335" rIns="0" bIns="0" rtlCol="0">
            <a:spAutoFit/>
          </a:bodyPr>
          <a:lstStyle/>
          <a:p>
            <a:pPr marL="12700">
              <a:spcBef>
                <a:spcPts val="105"/>
              </a:spcBef>
            </a:pPr>
            <a:r>
              <a:rPr sz="1700" dirty="0">
                <a:solidFill>
                  <a:srgbClr val="006FC0"/>
                </a:solidFill>
                <a:latin typeface="Arial"/>
                <a:cs typeface="Arial"/>
              </a:rPr>
              <a:t>•</a:t>
            </a:r>
            <a:endParaRPr sz="1700">
              <a:latin typeface="Arial"/>
              <a:cs typeface="Arial"/>
            </a:endParaRPr>
          </a:p>
        </p:txBody>
      </p:sp>
      <p:sp>
        <p:nvSpPr>
          <p:cNvPr id="6" name="object 6"/>
          <p:cNvSpPr txBox="1"/>
          <p:nvPr/>
        </p:nvSpPr>
        <p:spPr>
          <a:xfrm>
            <a:off x="1860295" y="1957832"/>
            <a:ext cx="1504950" cy="1062990"/>
          </a:xfrm>
          <a:prstGeom prst="rect">
            <a:avLst/>
          </a:prstGeom>
        </p:spPr>
        <p:txBody>
          <a:bodyPr vert="horz" wrap="square" lIns="0" tIns="13335" rIns="0" bIns="0" rtlCol="0">
            <a:spAutoFit/>
          </a:bodyPr>
          <a:lstStyle/>
          <a:p>
            <a:pPr marL="233679">
              <a:spcBef>
                <a:spcPts val="105"/>
              </a:spcBef>
            </a:pPr>
            <a:r>
              <a:rPr sz="1700" b="1" spc="-5" dirty="0">
                <a:solidFill>
                  <a:srgbClr val="006FC0"/>
                </a:solidFill>
                <a:latin typeface="Calibri"/>
                <a:cs typeface="Calibri"/>
              </a:rPr>
              <a:t>Causes</a:t>
            </a:r>
            <a:r>
              <a:rPr sz="1700" b="1" spc="-45" dirty="0">
                <a:solidFill>
                  <a:srgbClr val="006FC0"/>
                </a:solidFill>
                <a:latin typeface="Calibri"/>
                <a:cs typeface="Calibri"/>
              </a:rPr>
              <a:t> </a:t>
            </a:r>
            <a:r>
              <a:rPr sz="1700" dirty="0">
                <a:latin typeface="Calibri"/>
                <a:cs typeface="Calibri"/>
              </a:rPr>
              <a:t>:</a:t>
            </a:r>
            <a:endParaRPr sz="1700">
              <a:latin typeface="Calibri"/>
              <a:cs typeface="Calibri"/>
            </a:endParaRPr>
          </a:p>
          <a:p>
            <a:pPr marL="128270" indent="-115570">
              <a:buChar char="-"/>
              <a:tabLst>
                <a:tab pos="128905" algn="l"/>
              </a:tabLst>
            </a:pPr>
            <a:r>
              <a:rPr sz="1700" spc="-10" dirty="0">
                <a:latin typeface="Calibri"/>
                <a:cs typeface="Calibri"/>
              </a:rPr>
              <a:t>Thyroid</a:t>
            </a:r>
            <a:r>
              <a:rPr sz="1700" spc="-105" dirty="0">
                <a:latin typeface="Calibri"/>
                <a:cs typeface="Calibri"/>
              </a:rPr>
              <a:t> </a:t>
            </a:r>
            <a:r>
              <a:rPr sz="1700" spc="-5" dirty="0">
                <a:latin typeface="Calibri"/>
                <a:cs typeface="Calibri"/>
              </a:rPr>
              <a:t>surgery</a:t>
            </a:r>
            <a:endParaRPr sz="1700">
              <a:latin typeface="Calibri"/>
              <a:cs typeface="Calibri"/>
            </a:endParaRPr>
          </a:p>
          <a:p>
            <a:pPr marL="128270" indent="-115570">
              <a:buChar char="-"/>
              <a:tabLst>
                <a:tab pos="128905" algn="l"/>
              </a:tabLst>
            </a:pPr>
            <a:r>
              <a:rPr sz="1700" spc="-10" dirty="0">
                <a:latin typeface="Calibri"/>
                <a:cs typeface="Calibri"/>
              </a:rPr>
              <a:t>Thyroid</a:t>
            </a:r>
            <a:r>
              <a:rPr sz="1700" spc="-105" dirty="0">
                <a:latin typeface="Calibri"/>
                <a:cs typeface="Calibri"/>
              </a:rPr>
              <a:t> </a:t>
            </a:r>
            <a:r>
              <a:rPr sz="1700" spc="-25" dirty="0">
                <a:latin typeface="Calibri"/>
                <a:cs typeface="Calibri"/>
              </a:rPr>
              <a:t>Tumors</a:t>
            </a:r>
            <a:endParaRPr sz="1700">
              <a:latin typeface="Calibri"/>
              <a:cs typeface="Calibri"/>
            </a:endParaRPr>
          </a:p>
          <a:p>
            <a:pPr marL="128270" indent="-115570">
              <a:buChar char="-"/>
              <a:tabLst>
                <a:tab pos="128905" algn="l"/>
              </a:tabLst>
            </a:pPr>
            <a:r>
              <a:rPr sz="1700" dirty="0">
                <a:latin typeface="Calibri"/>
                <a:cs typeface="Calibri"/>
              </a:rPr>
              <a:t>Diptheria.</a:t>
            </a:r>
            <a:endParaRPr sz="1700">
              <a:latin typeface="Calibri"/>
              <a:cs typeface="Calibri"/>
            </a:endParaRPr>
          </a:p>
        </p:txBody>
      </p:sp>
      <p:sp>
        <p:nvSpPr>
          <p:cNvPr id="7" name="object 7"/>
          <p:cNvSpPr txBox="1"/>
          <p:nvPr/>
        </p:nvSpPr>
        <p:spPr>
          <a:xfrm>
            <a:off x="1566164" y="3253486"/>
            <a:ext cx="4526915" cy="3446779"/>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Lst>
            </a:pPr>
            <a:r>
              <a:rPr sz="1700" b="1" spc="-5" dirty="0">
                <a:solidFill>
                  <a:srgbClr val="006FC0"/>
                </a:solidFill>
                <a:latin typeface="Calibri"/>
                <a:cs typeface="Calibri"/>
              </a:rPr>
              <a:t>Clinical </a:t>
            </a:r>
            <a:r>
              <a:rPr sz="1700" b="1" spc="-15" dirty="0">
                <a:solidFill>
                  <a:srgbClr val="006FC0"/>
                </a:solidFill>
                <a:latin typeface="Calibri"/>
                <a:cs typeface="Calibri"/>
              </a:rPr>
              <a:t>features</a:t>
            </a:r>
            <a:r>
              <a:rPr sz="1700" b="1" spc="-45" dirty="0">
                <a:solidFill>
                  <a:srgbClr val="006FC0"/>
                </a:solidFill>
                <a:latin typeface="Calibri"/>
                <a:cs typeface="Calibri"/>
              </a:rPr>
              <a:t> </a:t>
            </a:r>
            <a:r>
              <a:rPr sz="1700" b="1" dirty="0">
                <a:latin typeface="Calibri"/>
                <a:cs typeface="Calibri"/>
              </a:rPr>
              <a:t>:</a:t>
            </a:r>
            <a:endParaRPr sz="1700">
              <a:latin typeface="Calibri"/>
              <a:cs typeface="Calibri"/>
            </a:endParaRPr>
          </a:p>
          <a:p>
            <a:pPr marL="175260" indent="-115570">
              <a:buChar char="-"/>
              <a:tabLst>
                <a:tab pos="175895" algn="l"/>
              </a:tabLst>
            </a:pPr>
            <a:r>
              <a:rPr sz="1700" spc="-15" dirty="0">
                <a:latin typeface="Calibri"/>
                <a:cs typeface="Calibri"/>
              </a:rPr>
              <a:t>Weak </a:t>
            </a:r>
            <a:r>
              <a:rPr sz="1700" spc="-5" dirty="0">
                <a:latin typeface="Calibri"/>
                <a:cs typeface="Calibri"/>
              </a:rPr>
              <a:t>voice </a:t>
            </a:r>
            <a:r>
              <a:rPr sz="1700" dirty="0">
                <a:latin typeface="Calibri"/>
                <a:cs typeface="Calibri"/>
              </a:rPr>
              <a:t>with decreased</a:t>
            </a:r>
            <a:r>
              <a:rPr sz="1700" spc="-70" dirty="0">
                <a:latin typeface="Calibri"/>
                <a:cs typeface="Calibri"/>
              </a:rPr>
              <a:t> </a:t>
            </a:r>
            <a:r>
              <a:rPr sz="1700" spc="-5" dirty="0">
                <a:latin typeface="Calibri"/>
                <a:cs typeface="Calibri"/>
              </a:rPr>
              <a:t>pitch</a:t>
            </a:r>
            <a:endParaRPr sz="1700">
              <a:latin typeface="Calibri"/>
              <a:cs typeface="Calibri"/>
            </a:endParaRPr>
          </a:p>
          <a:p>
            <a:pPr marL="175260" indent="-115570">
              <a:buChar char="-"/>
              <a:tabLst>
                <a:tab pos="175895" algn="l"/>
              </a:tabLst>
            </a:pPr>
            <a:r>
              <a:rPr sz="1700" spc="-5" dirty="0">
                <a:latin typeface="Calibri"/>
                <a:cs typeface="Calibri"/>
              </a:rPr>
              <a:t>Anaesthesia of </a:t>
            </a:r>
            <a:r>
              <a:rPr sz="1700" dirty="0">
                <a:latin typeface="Calibri"/>
                <a:cs typeface="Calibri"/>
              </a:rPr>
              <a:t>the larynx </a:t>
            </a:r>
            <a:r>
              <a:rPr sz="1700" spc="-5" dirty="0">
                <a:latin typeface="Calibri"/>
                <a:cs typeface="Calibri"/>
              </a:rPr>
              <a:t>on </a:t>
            </a:r>
            <a:r>
              <a:rPr sz="1700" dirty="0">
                <a:latin typeface="Calibri"/>
                <a:cs typeface="Calibri"/>
              </a:rPr>
              <a:t>one</a:t>
            </a:r>
            <a:r>
              <a:rPr sz="1700" spc="-85" dirty="0">
                <a:latin typeface="Calibri"/>
                <a:cs typeface="Calibri"/>
              </a:rPr>
              <a:t> </a:t>
            </a:r>
            <a:r>
              <a:rPr sz="1700" dirty="0">
                <a:latin typeface="Calibri"/>
                <a:cs typeface="Calibri"/>
              </a:rPr>
              <a:t>side</a:t>
            </a:r>
            <a:endParaRPr sz="1700">
              <a:latin typeface="Calibri"/>
              <a:cs typeface="Calibri"/>
            </a:endParaRPr>
          </a:p>
          <a:p>
            <a:pPr marL="175260" indent="-115570">
              <a:buChar char="-"/>
              <a:tabLst>
                <a:tab pos="175895" algn="l"/>
              </a:tabLst>
            </a:pPr>
            <a:r>
              <a:rPr sz="1700" dirty="0">
                <a:latin typeface="Calibri"/>
                <a:cs typeface="Calibri"/>
              </a:rPr>
              <a:t>Occassional</a:t>
            </a:r>
            <a:r>
              <a:rPr sz="1700" spc="-50" dirty="0">
                <a:latin typeface="Calibri"/>
                <a:cs typeface="Calibri"/>
              </a:rPr>
              <a:t> </a:t>
            </a:r>
            <a:r>
              <a:rPr sz="1700" spc="-5" dirty="0">
                <a:latin typeface="Calibri"/>
                <a:cs typeface="Calibri"/>
              </a:rPr>
              <a:t>aspiration.</a:t>
            </a:r>
            <a:endParaRPr sz="1700">
              <a:latin typeface="Calibri"/>
              <a:cs typeface="Calibri"/>
            </a:endParaRPr>
          </a:p>
          <a:p>
            <a:pPr>
              <a:spcBef>
                <a:spcPts val="20"/>
              </a:spcBef>
            </a:pPr>
            <a:endParaRPr sz="1750">
              <a:latin typeface="Times New Roman"/>
              <a:cs typeface="Times New Roman"/>
            </a:endParaRPr>
          </a:p>
          <a:p>
            <a:pPr marL="355600" indent="-342900">
              <a:buFont typeface="Wingdings"/>
              <a:buChar char=""/>
              <a:tabLst>
                <a:tab pos="354965" algn="l"/>
                <a:tab pos="355600" algn="l"/>
              </a:tabLst>
            </a:pPr>
            <a:r>
              <a:rPr sz="1700" b="1" spc="-5" dirty="0">
                <a:solidFill>
                  <a:srgbClr val="006FC0"/>
                </a:solidFill>
                <a:latin typeface="Calibri"/>
                <a:cs typeface="Calibri"/>
              </a:rPr>
              <a:t>Laryngeal findings </a:t>
            </a:r>
            <a:r>
              <a:rPr sz="1700" dirty="0">
                <a:latin typeface="Calibri"/>
                <a:cs typeface="Calibri"/>
              </a:rPr>
              <a:t>include</a:t>
            </a:r>
            <a:r>
              <a:rPr sz="1700" spc="-80" dirty="0">
                <a:latin typeface="Calibri"/>
                <a:cs typeface="Calibri"/>
              </a:rPr>
              <a:t> </a:t>
            </a:r>
            <a:r>
              <a:rPr sz="1700" dirty="0">
                <a:latin typeface="Calibri"/>
                <a:cs typeface="Calibri"/>
              </a:rPr>
              <a:t>:</a:t>
            </a:r>
            <a:endParaRPr sz="1700">
              <a:latin typeface="Calibri"/>
              <a:cs typeface="Calibri"/>
            </a:endParaRPr>
          </a:p>
          <a:p>
            <a:pPr>
              <a:spcBef>
                <a:spcPts val="25"/>
              </a:spcBef>
            </a:pPr>
            <a:endParaRPr sz="2100">
              <a:latin typeface="Times New Roman"/>
              <a:cs typeface="Times New Roman"/>
            </a:endParaRPr>
          </a:p>
          <a:p>
            <a:pPr marL="355600" marR="294005" indent="-342900">
              <a:lnSpc>
                <a:spcPct val="80000"/>
              </a:lnSpc>
              <a:spcBef>
                <a:spcPts val="5"/>
              </a:spcBef>
              <a:buFont typeface="Calibri"/>
              <a:buChar char="-"/>
              <a:tabLst>
                <a:tab pos="354965" algn="l"/>
                <a:tab pos="355600" algn="l"/>
              </a:tabLst>
            </a:pPr>
            <a:r>
              <a:rPr sz="1700" b="1" spc="-15" dirty="0">
                <a:latin typeface="Calibri"/>
                <a:cs typeface="Calibri"/>
              </a:rPr>
              <a:t>Askew </a:t>
            </a:r>
            <a:r>
              <a:rPr sz="1700" b="1" dirty="0">
                <a:latin typeface="Calibri"/>
                <a:cs typeface="Calibri"/>
              </a:rPr>
              <a:t>position of </a:t>
            </a:r>
            <a:r>
              <a:rPr sz="1700" b="1" spc="-5" dirty="0">
                <a:latin typeface="Calibri"/>
                <a:cs typeface="Calibri"/>
              </a:rPr>
              <a:t>glottis </a:t>
            </a:r>
            <a:r>
              <a:rPr sz="1700" dirty="0">
                <a:latin typeface="Calibri"/>
                <a:cs typeface="Calibri"/>
              </a:rPr>
              <a:t>- </a:t>
            </a:r>
            <a:r>
              <a:rPr sz="1700" spc="-5" dirty="0">
                <a:latin typeface="Calibri"/>
                <a:cs typeface="Calibri"/>
              </a:rPr>
              <a:t>Ant. Comissure</a:t>
            </a:r>
            <a:r>
              <a:rPr sz="1700" spc="-114" dirty="0">
                <a:latin typeface="Calibri"/>
                <a:cs typeface="Calibri"/>
              </a:rPr>
              <a:t> </a:t>
            </a:r>
            <a:r>
              <a:rPr sz="1700" dirty="0">
                <a:latin typeface="Calibri"/>
                <a:cs typeface="Calibri"/>
              </a:rPr>
              <a:t>is  </a:t>
            </a:r>
            <a:r>
              <a:rPr sz="1700" spc="-10" dirty="0">
                <a:latin typeface="Calibri"/>
                <a:cs typeface="Calibri"/>
              </a:rPr>
              <a:t>rotated </a:t>
            </a:r>
            <a:r>
              <a:rPr sz="1700" spc="-5" dirty="0">
                <a:latin typeface="Calibri"/>
                <a:cs typeface="Calibri"/>
              </a:rPr>
              <a:t>to healthy</a:t>
            </a:r>
            <a:r>
              <a:rPr sz="1700" spc="-65" dirty="0">
                <a:latin typeface="Calibri"/>
                <a:cs typeface="Calibri"/>
              </a:rPr>
              <a:t> </a:t>
            </a:r>
            <a:r>
              <a:rPr sz="1700" dirty="0">
                <a:latin typeface="Calibri"/>
                <a:cs typeface="Calibri"/>
              </a:rPr>
              <a:t>side.</a:t>
            </a:r>
            <a:endParaRPr sz="1700">
              <a:latin typeface="Calibri"/>
              <a:cs typeface="Calibri"/>
            </a:endParaRPr>
          </a:p>
          <a:p>
            <a:pPr marL="355600" indent="-342900">
              <a:lnSpc>
                <a:spcPts val="1835"/>
              </a:lnSpc>
              <a:buFont typeface="Calibri"/>
              <a:buChar char="-"/>
              <a:tabLst>
                <a:tab pos="354965" algn="l"/>
                <a:tab pos="355600" algn="l"/>
              </a:tabLst>
            </a:pPr>
            <a:r>
              <a:rPr sz="1700" b="1" spc="-10" dirty="0">
                <a:latin typeface="Calibri"/>
                <a:cs typeface="Calibri"/>
              </a:rPr>
              <a:t>Shortening </a:t>
            </a:r>
            <a:r>
              <a:rPr sz="1700" b="1" spc="-5" dirty="0">
                <a:latin typeface="Calibri"/>
                <a:cs typeface="Calibri"/>
              </a:rPr>
              <a:t>of </a:t>
            </a:r>
            <a:r>
              <a:rPr sz="1700" b="1" spc="-45" dirty="0">
                <a:latin typeface="Calibri"/>
                <a:cs typeface="Calibri"/>
              </a:rPr>
              <a:t>V.C. </a:t>
            </a:r>
            <a:r>
              <a:rPr sz="1700" dirty="0">
                <a:latin typeface="Calibri"/>
                <a:cs typeface="Calibri"/>
              </a:rPr>
              <a:t>with loss of </a:t>
            </a:r>
            <a:r>
              <a:rPr sz="1700" spc="-5" dirty="0">
                <a:latin typeface="Calibri"/>
                <a:cs typeface="Calibri"/>
              </a:rPr>
              <a:t>tension </a:t>
            </a:r>
            <a:r>
              <a:rPr sz="1700" dirty="0">
                <a:latin typeface="Calibri"/>
                <a:cs typeface="Calibri"/>
              </a:rPr>
              <a:t>&amp;</a:t>
            </a:r>
            <a:r>
              <a:rPr sz="1700" spc="-40" dirty="0">
                <a:latin typeface="Calibri"/>
                <a:cs typeface="Calibri"/>
              </a:rPr>
              <a:t> </a:t>
            </a:r>
            <a:r>
              <a:rPr sz="1700" spc="-55" dirty="0">
                <a:latin typeface="Calibri"/>
                <a:cs typeface="Calibri"/>
              </a:rPr>
              <a:t>V.C.</a:t>
            </a:r>
            <a:endParaRPr sz="1700">
              <a:latin typeface="Calibri"/>
              <a:cs typeface="Calibri"/>
            </a:endParaRPr>
          </a:p>
          <a:p>
            <a:pPr marL="355600">
              <a:lnSpc>
                <a:spcPts val="1835"/>
              </a:lnSpc>
            </a:pPr>
            <a:r>
              <a:rPr sz="1700" spc="-5" dirty="0">
                <a:latin typeface="Calibri"/>
                <a:cs typeface="Calibri"/>
              </a:rPr>
              <a:t>appears</a:t>
            </a:r>
            <a:r>
              <a:rPr sz="1700" spc="-65" dirty="0">
                <a:latin typeface="Calibri"/>
                <a:cs typeface="Calibri"/>
              </a:rPr>
              <a:t> </a:t>
            </a:r>
            <a:r>
              <a:rPr sz="1700" spc="-10" dirty="0">
                <a:latin typeface="Calibri"/>
                <a:cs typeface="Calibri"/>
              </a:rPr>
              <a:t>wavy</a:t>
            </a:r>
            <a:endParaRPr sz="1700">
              <a:latin typeface="Calibri"/>
              <a:cs typeface="Calibri"/>
            </a:endParaRPr>
          </a:p>
          <a:p>
            <a:pPr marL="355600" marR="5080" indent="-342900">
              <a:lnSpc>
                <a:spcPct val="80000"/>
              </a:lnSpc>
              <a:spcBef>
                <a:spcPts val="409"/>
              </a:spcBef>
              <a:buFont typeface="Calibri"/>
              <a:buChar char="-"/>
              <a:tabLst>
                <a:tab pos="354965" algn="l"/>
                <a:tab pos="355600" algn="l"/>
              </a:tabLst>
            </a:pPr>
            <a:r>
              <a:rPr sz="1700" b="1" spc="-5" dirty="0">
                <a:latin typeface="Calibri"/>
                <a:cs typeface="Calibri"/>
              </a:rPr>
              <a:t>Flapping </a:t>
            </a:r>
            <a:r>
              <a:rPr sz="1700" b="1" dirty="0">
                <a:latin typeface="Calibri"/>
                <a:cs typeface="Calibri"/>
              </a:rPr>
              <a:t>of </a:t>
            </a:r>
            <a:r>
              <a:rPr sz="1700" b="1" spc="-5" dirty="0">
                <a:latin typeface="Calibri"/>
                <a:cs typeface="Calibri"/>
              </a:rPr>
              <a:t>the </a:t>
            </a:r>
            <a:r>
              <a:rPr sz="1700" b="1" spc="-10" dirty="0">
                <a:latin typeface="Calibri"/>
                <a:cs typeface="Calibri"/>
              </a:rPr>
              <a:t>paralysed vocal </a:t>
            </a:r>
            <a:r>
              <a:rPr sz="1700" b="1" spc="-15" dirty="0">
                <a:latin typeface="Calibri"/>
                <a:cs typeface="Calibri"/>
              </a:rPr>
              <a:t>cord </a:t>
            </a:r>
            <a:r>
              <a:rPr sz="1700" dirty="0">
                <a:latin typeface="Calibri"/>
                <a:cs typeface="Calibri"/>
              </a:rPr>
              <a:t>– </a:t>
            </a:r>
            <a:r>
              <a:rPr sz="1700" spc="-50" dirty="0">
                <a:latin typeface="Calibri"/>
                <a:cs typeface="Calibri"/>
              </a:rPr>
              <a:t>V.C. </a:t>
            </a:r>
            <a:r>
              <a:rPr sz="1700" dirty="0">
                <a:latin typeface="Calibri"/>
                <a:cs typeface="Calibri"/>
              </a:rPr>
              <a:t>sags  </a:t>
            </a:r>
            <a:r>
              <a:rPr sz="1700" spc="-5" dirty="0">
                <a:latin typeface="Calibri"/>
                <a:cs typeface="Calibri"/>
              </a:rPr>
              <a:t>down </a:t>
            </a:r>
            <a:r>
              <a:rPr sz="1700" dirty="0">
                <a:latin typeface="Calibri"/>
                <a:cs typeface="Calibri"/>
              </a:rPr>
              <a:t>during </a:t>
            </a:r>
            <a:r>
              <a:rPr sz="1700" spc="-10" dirty="0">
                <a:latin typeface="Calibri"/>
                <a:cs typeface="Calibri"/>
              </a:rPr>
              <a:t>inspiration </a:t>
            </a:r>
            <a:r>
              <a:rPr sz="1700" dirty="0">
                <a:latin typeface="Calibri"/>
                <a:cs typeface="Calibri"/>
              </a:rPr>
              <a:t>&amp; bulges </a:t>
            </a:r>
            <a:r>
              <a:rPr sz="1700" spc="-5" dirty="0">
                <a:latin typeface="Calibri"/>
                <a:cs typeface="Calibri"/>
              </a:rPr>
              <a:t>up </a:t>
            </a:r>
            <a:r>
              <a:rPr sz="1700" dirty="0">
                <a:latin typeface="Calibri"/>
                <a:cs typeface="Calibri"/>
              </a:rPr>
              <a:t>during  </a:t>
            </a:r>
            <a:r>
              <a:rPr sz="1700" spc="-10" dirty="0">
                <a:latin typeface="Calibri"/>
                <a:cs typeface="Calibri"/>
              </a:rPr>
              <a:t>expiration.</a:t>
            </a:r>
            <a:endParaRPr sz="1700">
              <a:latin typeface="Calibri"/>
              <a:cs typeface="Calibri"/>
            </a:endParaRPr>
          </a:p>
        </p:txBody>
      </p:sp>
      <p:sp>
        <p:nvSpPr>
          <p:cNvPr id="8" name="object 8"/>
          <p:cNvSpPr txBox="1"/>
          <p:nvPr/>
        </p:nvSpPr>
        <p:spPr>
          <a:xfrm>
            <a:off x="6247639" y="509101"/>
            <a:ext cx="4251325" cy="6106160"/>
          </a:xfrm>
          <a:prstGeom prst="rect">
            <a:avLst/>
          </a:prstGeom>
        </p:spPr>
        <p:txBody>
          <a:bodyPr vert="horz" wrap="square" lIns="0" tIns="105410" rIns="0" bIns="0" rtlCol="0">
            <a:spAutoFit/>
          </a:bodyPr>
          <a:lstStyle/>
          <a:p>
            <a:pPr marL="434975">
              <a:spcBef>
                <a:spcPts val="830"/>
              </a:spcBef>
            </a:pPr>
            <a:r>
              <a:rPr sz="2400" b="1" i="1" spc="-5" dirty="0">
                <a:latin typeface="Calibri"/>
                <a:cs typeface="Calibri"/>
              </a:rPr>
              <a:t>(B) </a:t>
            </a:r>
            <a:r>
              <a:rPr sz="2400" b="1" i="1" spc="-25" dirty="0">
                <a:latin typeface="Calibri"/>
                <a:cs typeface="Calibri"/>
              </a:rPr>
              <a:t>BILATERAL</a:t>
            </a:r>
            <a:endParaRPr sz="2400">
              <a:latin typeface="Calibri"/>
              <a:cs typeface="Calibri"/>
            </a:endParaRPr>
          </a:p>
          <a:p>
            <a:pPr marL="355600" marR="5080" indent="-342900">
              <a:lnSpc>
                <a:spcPts val="1540"/>
              </a:lnSpc>
              <a:spcBef>
                <a:spcPts val="844"/>
              </a:spcBef>
              <a:buFont typeface="Arial"/>
              <a:buChar char="•"/>
              <a:tabLst>
                <a:tab pos="354965" algn="l"/>
                <a:tab pos="355600" algn="l"/>
              </a:tabLst>
            </a:pPr>
            <a:r>
              <a:rPr sz="1600" spc="-5" dirty="0">
                <a:latin typeface="Calibri"/>
                <a:cs typeface="Calibri"/>
              </a:rPr>
              <a:t>An </a:t>
            </a:r>
            <a:r>
              <a:rPr sz="1600" spc="-10" dirty="0">
                <a:latin typeface="Calibri"/>
                <a:cs typeface="Calibri"/>
              </a:rPr>
              <a:t>uncommon condition. </a:t>
            </a:r>
            <a:r>
              <a:rPr sz="1600" spc="-5" dirty="0">
                <a:latin typeface="Calibri"/>
                <a:cs typeface="Calibri"/>
              </a:rPr>
              <a:t>Both the </a:t>
            </a:r>
            <a:r>
              <a:rPr sz="1600" spc="-10" dirty="0">
                <a:latin typeface="Calibri"/>
                <a:cs typeface="Calibri"/>
              </a:rPr>
              <a:t>cricothyriod  </a:t>
            </a:r>
            <a:r>
              <a:rPr sz="1600" spc="-5" dirty="0">
                <a:latin typeface="Calibri"/>
                <a:cs typeface="Calibri"/>
              </a:rPr>
              <a:t>muscles </a:t>
            </a:r>
            <a:r>
              <a:rPr sz="1600" spc="-15" dirty="0">
                <a:latin typeface="Calibri"/>
                <a:cs typeface="Calibri"/>
              </a:rPr>
              <a:t>are paralysed </a:t>
            </a:r>
            <a:r>
              <a:rPr sz="1600" spc="-5" dirty="0">
                <a:latin typeface="Calibri"/>
                <a:cs typeface="Calibri"/>
              </a:rPr>
              <a:t>along with </a:t>
            </a:r>
            <a:r>
              <a:rPr sz="1600" spc="-10" dirty="0">
                <a:latin typeface="Calibri"/>
                <a:cs typeface="Calibri"/>
              </a:rPr>
              <a:t>anaesthesia  </a:t>
            </a:r>
            <a:r>
              <a:rPr sz="1600" spc="-5" dirty="0">
                <a:latin typeface="Calibri"/>
                <a:cs typeface="Calibri"/>
              </a:rPr>
              <a:t>of upper larynx.</a:t>
            </a:r>
            <a:endParaRPr sz="1600">
              <a:latin typeface="Calibri"/>
              <a:cs typeface="Calibri"/>
            </a:endParaRPr>
          </a:p>
          <a:p>
            <a:pPr>
              <a:spcBef>
                <a:spcPts val="30"/>
              </a:spcBef>
              <a:buChar char="•"/>
            </a:pPr>
            <a:endParaRPr sz="1650">
              <a:latin typeface="Times New Roman"/>
              <a:cs typeface="Times New Roman"/>
            </a:endParaRPr>
          </a:p>
          <a:p>
            <a:pPr marL="355600" indent="-342900">
              <a:buFont typeface="Arial"/>
              <a:buChar char="•"/>
              <a:tabLst>
                <a:tab pos="354965" algn="l"/>
                <a:tab pos="355600" algn="l"/>
              </a:tabLst>
            </a:pPr>
            <a:r>
              <a:rPr sz="1600" b="1" spc="-5" dirty="0">
                <a:solidFill>
                  <a:srgbClr val="006FC0"/>
                </a:solidFill>
                <a:latin typeface="Calibri"/>
                <a:cs typeface="Calibri"/>
              </a:rPr>
              <a:t>Causes</a:t>
            </a:r>
            <a:r>
              <a:rPr sz="1600" spc="-5" dirty="0">
                <a:latin typeface="Calibri"/>
                <a:cs typeface="Calibri"/>
              </a:rPr>
              <a:t>:</a:t>
            </a:r>
            <a:endParaRPr sz="1600">
              <a:latin typeface="Calibri"/>
              <a:cs typeface="Calibri"/>
            </a:endParaRPr>
          </a:p>
          <a:p>
            <a:pPr marL="165100" indent="-108585">
              <a:buChar char="-"/>
              <a:tabLst>
                <a:tab pos="165100" algn="l"/>
              </a:tabLst>
            </a:pPr>
            <a:r>
              <a:rPr sz="1600" spc="-10" dirty="0">
                <a:latin typeface="Calibri"/>
                <a:cs typeface="Calibri"/>
              </a:rPr>
              <a:t>Surgical </a:t>
            </a:r>
            <a:r>
              <a:rPr sz="1600" spc="-5" dirty="0">
                <a:latin typeface="Calibri"/>
                <a:cs typeface="Calibri"/>
              </a:rPr>
              <a:t>or accidental</a:t>
            </a:r>
            <a:r>
              <a:rPr sz="1600" spc="-15" dirty="0">
                <a:latin typeface="Calibri"/>
                <a:cs typeface="Calibri"/>
              </a:rPr>
              <a:t> </a:t>
            </a:r>
            <a:r>
              <a:rPr sz="1600" spc="-10" dirty="0">
                <a:latin typeface="Calibri"/>
                <a:cs typeface="Calibri"/>
              </a:rPr>
              <a:t>trauma</a:t>
            </a:r>
            <a:endParaRPr sz="1600">
              <a:latin typeface="Calibri"/>
              <a:cs typeface="Calibri"/>
            </a:endParaRPr>
          </a:p>
          <a:p>
            <a:pPr marL="165100" indent="-108585">
              <a:buChar char="-"/>
              <a:tabLst>
                <a:tab pos="165100" algn="l"/>
              </a:tabLst>
            </a:pPr>
            <a:r>
              <a:rPr sz="1600" spc="-5" dirty="0">
                <a:latin typeface="Calibri"/>
                <a:cs typeface="Calibri"/>
              </a:rPr>
              <a:t>Diptheria</a:t>
            </a:r>
            <a:endParaRPr sz="1600">
              <a:latin typeface="Calibri"/>
              <a:cs typeface="Calibri"/>
            </a:endParaRPr>
          </a:p>
          <a:p>
            <a:pPr marL="165100" indent="-108585">
              <a:buChar char="-"/>
              <a:tabLst>
                <a:tab pos="165100" algn="l"/>
              </a:tabLst>
            </a:pPr>
            <a:r>
              <a:rPr sz="1600" spc="-5" dirty="0">
                <a:latin typeface="Calibri"/>
                <a:cs typeface="Calibri"/>
              </a:rPr>
              <a:t>Cervical</a:t>
            </a:r>
            <a:r>
              <a:rPr sz="1600" dirty="0">
                <a:latin typeface="Calibri"/>
                <a:cs typeface="Calibri"/>
              </a:rPr>
              <a:t> </a:t>
            </a:r>
            <a:r>
              <a:rPr sz="1600" spc="-10" dirty="0">
                <a:latin typeface="Calibri"/>
                <a:cs typeface="Calibri"/>
              </a:rPr>
              <a:t>lymphadenopathy</a:t>
            </a:r>
            <a:endParaRPr sz="1600">
              <a:latin typeface="Calibri"/>
              <a:cs typeface="Calibri"/>
            </a:endParaRPr>
          </a:p>
          <a:p>
            <a:pPr marL="165100" indent="-108585">
              <a:buChar char="-"/>
              <a:tabLst>
                <a:tab pos="165100" algn="l"/>
              </a:tabLst>
            </a:pPr>
            <a:r>
              <a:rPr sz="1600" spc="-5" dirty="0">
                <a:latin typeface="Calibri"/>
                <a:cs typeface="Calibri"/>
              </a:rPr>
              <a:t>Neoplastic</a:t>
            </a:r>
            <a:r>
              <a:rPr sz="1600" spc="-10" dirty="0">
                <a:latin typeface="Calibri"/>
                <a:cs typeface="Calibri"/>
              </a:rPr>
              <a:t> disease</a:t>
            </a:r>
            <a:endParaRPr sz="1600">
              <a:latin typeface="Calibri"/>
              <a:cs typeface="Calibri"/>
            </a:endParaRPr>
          </a:p>
          <a:p>
            <a:pPr>
              <a:spcBef>
                <a:spcPts val="15"/>
              </a:spcBef>
            </a:pPr>
            <a:endParaRPr sz="1650">
              <a:latin typeface="Times New Roman"/>
              <a:cs typeface="Times New Roman"/>
            </a:endParaRPr>
          </a:p>
          <a:p>
            <a:pPr marL="355600" indent="-342900">
              <a:spcBef>
                <a:spcPts val="5"/>
              </a:spcBef>
              <a:buFont typeface="Arial"/>
              <a:buChar char="•"/>
              <a:tabLst>
                <a:tab pos="354965" algn="l"/>
                <a:tab pos="355600" algn="l"/>
              </a:tabLst>
            </a:pPr>
            <a:r>
              <a:rPr sz="1600" b="1" spc="-10" dirty="0">
                <a:solidFill>
                  <a:srgbClr val="006FC0"/>
                </a:solidFill>
                <a:latin typeface="Calibri"/>
                <a:cs typeface="Calibri"/>
              </a:rPr>
              <a:t>Clinical</a:t>
            </a:r>
            <a:r>
              <a:rPr sz="1600" b="1" spc="-25" dirty="0">
                <a:solidFill>
                  <a:srgbClr val="006FC0"/>
                </a:solidFill>
                <a:latin typeface="Calibri"/>
                <a:cs typeface="Calibri"/>
              </a:rPr>
              <a:t> </a:t>
            </a:r>
            <a:r>
              <a:rPr sz="1600" b="1" spc="-10" dirty="0">
                <a:solidFill>
                  <a:srgbClr val="006FC0"/>
                </a:solidFill>
                <a:latin typeface="Calibri"/>
                <a:cs typeface="Calibri"/>
              </a:rPr>
              <a:t>features</a:t>
            </a:r>
            <a:r>
              <a:rPr sz="1600" spc="-10" dirty="0">
                <a:latin typeface="Calibri"/>
                <a:cs typeface="Calibri"/>
              </a:rPr>
              <a:t>:</a:t>
            </a:r>
            <a:endParaRPr sz="1600">
              <a:latin typeface="Calibri"/>
              <a:cs typeface="Calibri"/>
            </a:endParaRPr>
          </a:p>
          <a:p>
            <a:pPr marL="165100" indent="-108585">
              <a:buChar char="-"/>
              <a:tabLst>
                <a:tab pos="165100" algn="l"/>
              </a:tabLst>
            </a:pPr>
            <a:r>
              <a:rPr sz="1600" spc="-5" dirty="0">
                <a:latin typeface="Calibri"/>
                <a:cs typeface="Calibri"/>
              </a:rPr>
              <a:t>Both </a:t>
            </a:r>
            <a:r>
              <a:rPr sz="1600" spc="-50" dirty="0">
                <a:latin typeface="Calibri"/>
                <a:cs typeface="Calibri"/>
              </a:rPr>
              <a:t>V.C.</a:t>
            </a:r>
            <a:r>
              <a:rPr sz="1600" spc="5" dirty="0">
                <a:latin typeface="Calibri"/>
                <a:cs typeface="Calibri"/>
              </a:rPr>
              <a:t> </a:t>
            </a:r>
            <a:r>
              <a:rPr sz="1600" spc="-10" dirty="0">
                <a:latin typeface="Calibri"/>
                <a:cs typeface="Calibri"/>
              </a:rPr>
              <a:t>paralysis</a:t>
            </a:r>
            <a:endParaRPr sz="1600">
              <a:latin typeface="Calibri"/>
              <a:cs typeface="Calibri"/>
            </a:endParaRPr>
          </a:p>
          <a:p>
            <a:pPr marL="165100" indent="-108585">
              <a:buChar char="-"/>
              <a:tabLst>
                <a:tab pos="165100" algn="l"/>
              </a:tabLst>
            </a:pPr>
            <a:r>
              <a:rPr sz="1600" spc="-5" dirty="0">
                <a:latin typeface="Calibri"/>
                <a:cs typeface="Calibri"/>
              </a:rPr>
              <a:t>Anaesthesia of larynx</a:t>
            </a:r>
            <a:endParaRPr sz="1600">
              <a:latin typeface="Calibri"/>
              <a:cs typeface="Calibri"/>
            </a:endParaRPr>
          </a:p>
          <a:p>
            <a:pPr marL="165100" indent="-108585">
              <a:buChar char="-"/>
              <a:tabLst>
                <a:tab pos="165100" algn="l"/>
              </a:tabLst>
            </a:pPr>
            <a:r>
              <a:rPr sz="1600" spc="-10" dirty="0">
                <a:latin typeface="Calibri"/>
                <a:cs typeface="Calibri"/>
              </a:rPr>
              <a:t>Cough</a:t>
            </a:r>
            <a:endParaRPr sz="1600">
              <a:latin typeface="Calibri"/>
              <a:cs typeface="Calibri"/>
            </a:endParaRPr>
          </a:p>
          <a:p>
            <a:pPr marL="165100" indent="-108585">
              <a:buChar char="-"/>
              <a:tabLst>
                <a:tab pos="165100" algn="l"/>
              </a:tabLst>
            </a:pPr>
            <a:r>
              <a:rPr sz="1600" spc="-10" dirty="0">
                <a:latin typeface="Calibri"/>
                <a:cs typeface="Calibri"/>
              </a:rPr>
              <a:t>Chocking</a:t>
            </a:r>
            <a:r>
              <a:rPr sz="1600" spc="-5" dirty="0">
                <a:latin typeface="Calibri"/>
                <a:cs typeface="Calibri"/>
              </a:rPr>
              <a:t> fits</a:t>
            </a:r>
            <a:endParaRPr sz="1600">
              <a:latin typeface="Calibri"/>
              <a:cs typeface="Calibri"/>
            </a:endParaRPr>
          </a:p>
          <a:p>
            <a:pPr marL="165100" indent="-108585">
              <a:buChar char="-"/>
              <a:tabLst>
                <a:tab pos="165100" algn="l"/>
              </a:tabLst>
            </a:pPr>
            <a:r>
              <a:rPr sz="1600" spc="-20" dirty="0">
                <a:latin typeface="Calibri"/>
                <a:cs typeface="Calibri"/>
              </a:rPr>
              <a:t>Weak </a:t>
            </a:r>
            <a:r>
              <a:rPr sz="1600" spc="-5" dirty="0">
                <a:latin typeface="Calibri"/>
                <a:cs typeface="Calibri"/>
              </a:rPr>
              <a:t>&amp; husky</a:t>
            </a:r>
            <a:r>
              <a:rPr sz="1600" spc="15" dirty="0">
                <a:latin typeface="Calibri"/>
                <a:cs typeface="Calibri"/>
              </a:rPr>
              <a:t> </a:t>
            </a:r>
            <a:r>
              <a:rPr sz="1600" spc="-10" dirty="0">
                <a:latin typeface="Calibri"/>
                <a:cs typeface="Calibri"/>
              </a:rPr>
              <a:t>voice</a:t>
            </a:r>
            <a:endParaRPr sz="1600">
              <a:latin typeface="Calibri"/>
              <a:cs typeface="Calibri"/>
            </a:endParaRPr>
          </a:p>
          <a:p>
            <a:pPr>
              <a:spcBef>
                <a:spcPts val="25"/>
              </a:spcBef>
            </a:pPr>
            <a:endParaRPr sz="1650">
              <a:latin typeface="Times New Roman"/>
              <a:cs typeface="Times New Roman"/>
            </a:endParaRPr>
          </a:p>
          <a:p>
            <a:pPr marL="12700"/>
            <a:r>
              <a:rPr sz="1600" b="1" spc="-20" dirty="0">
                <a:solidFill>
                  <a:srgbClr val="006FC0"/>
                </a:solidFill>
                <a:latin typeface="Calibri"/>
                <a:cs typeface="Calibri"/>
              </a:rPr>
              <a:t>Treatment</a:t>
            </a:r>
            <a:r>
              <a:rPr sz="1600" spc="-20" dirty="0">
                <a:solidFill>
                  <a:srgbClr val="006FC0"/>
                </a:solidFill>
                <a:latin typeface="Calibri"/>
                <a:cs typeface="Calibri"/>
              </a:rPr>
              <a:t>:</a:t>
            </a:r>
            <a:endParaRPr sz="1600">
              <a:latin typeface="Calibri"/>
              <a:cs typeface="Calibri"/>
            </a:endParaRPr>
          </a:p>
          <a:p>
            <a:pPr marL="355600" indent="-299085">
              <a:lnSpc>
                <a:spcPts val="1730"/>
              </a:lnSpc>
              <a:buChar char="-"/>
              <a:tabLst>
                <a:tab pos="165100" algn="l"/>
              </a:tabLst>
            </a:pPr>
            <a:r>
              <a:rPr sz="1600" b="1" spc="-20" dirty="0">
                <a:latin typeface="Calibri"/>
                <a:cs typeface="Calibri"/>
              </a:rPr>
              <a:t>Tracheostomy </a:t>
            </a:r>
            <a:r>
              <a:rPr sz="1600" spc="-5" dirty="0">
                <a:latin typeface="Calibri"/>
                <a:cs typeface="Calibri"/>
              </a:rPr>
              <a:t>with a </a:t>
            </a:r>
            <a:r>
              <a:rPr sz="1600" spc="-10" dirty="0">
                <a:latin typeface="Calibri"/>
                <a:cs typeface="Calibri"/>
              </a:rPr>
              <a:t>cuffed </a:t>
            </a:r>
            <a:r>
              <a:rPr sz="1600" spc="-5" dirty="0">
                <a:latin typeface="Calibri"/>
                <a:cs typeface="Calibri"/>
              </a:rPr>
              <a:t>tube &amp;</a:t>
            </a:r>
            <a:r>
              <a:rPr sz="1600" spc="15" dirty="0">
                <a:latin typeface="Calibri"/>
                <a:cs typeface="Calibri"/>
              </a:rPr>
              <a:t> </a:t>
            </a:r>
            <a:r>
              <a:rPr sz="1600" spc="-5" dirty="0">
                <a:latin typeface="Calibri"/>
                <a:cs typeface="Calibri"/>
              </a:rPr>
              <a:t>an</a:t>
            </a:r>
            <a:endParaRPr sz="1600">
              <a:latin typeface="Calibri"/>
              <a:cs typeface="Calibri"/>
            </a:endParaRPr>
          </a:p>
          <a:p>
            <a:pPr marL="355600">
              <a:lnSpc>
                <a:spcPts val="1730"/>
              </a:lnSpc>
            </a:pPr>
            <a:r>
              <a:rPr sz="1600" spc="-10" dirty="0">
                <a:latin typeface="Calibri"/>
                <a:cs typeface="Calibri"/>
              </a:rPr>
              <a:t>oesophageal feeeding</a:t>
            </a:r>
            <a:r>
              <a:rPr sz="1600" spc="-5" dirty="0">
                <a:latin typeface="Calibri"/>
                <a:cs typeface="Calibri"/>
              </a:rPr>
              <a:t> tube.</a:t>
            </a:r>
            <a:endParaRPr sz="1600">
              <a:latin typeface="Calibri"/>
              <a:cs typeface="Calibri"/>
            </a:endParaRPr>
          </a:p>
          <a:p>
            <a:pPr marL="355600" marR="610870" indent="-299085">
              <a:lnSpc>
                <a:spcPct val="80000"/>
              </a:lnSpc>
              <a:spcBef>
                <a:spcPts val="380"/>
              </a:spcBef>
              <a:buChar char="-"/>
              <a:tabLst>
                <a:tab pos="165100" algn="l"/>
              </a:tabLst>
            </a:pPr>
            <a:r>
              <a:rPr sz="1600" b="1" spc="-10" dirty="0">
                <a:latin typeface="Calibri"/>
                <a:cs typeface="Calibri"/>
              </a:rPr>
              <a:t>Epiglottopexy </a:t>
            </a:r>
            <a:r>
              <a:rPr sz="1600" spc="-5" dirty="0">
                <a:latin typeface="Calibri"/>
                <a:cs typeface="Calibri"/>
              </a:rPr>
              <a:t>is an </a:t>
            </a:r>
            <a:r>
              <a:rPr sz="1600" spc="-15" dirty="0">
                <a:latin typeface="Calibri"/>
                <a:cs typeface="Calibri"/>
              </a:rPr>
              <a:t>operation </a:t>
            </a:r>
            <a:r>
              <a:rPr sz="1600" spc="-10" dirty="0">
                <a:latin typeface="Calibri"/>
                <a:cs typeface="Calibri"/>
              </a:rPr>
              <a:t>to </a:t>
            </a:r>
            <a:r>
              <a:rPr sz="1600" spc="-5" dirty="0">
                <a:latin typeface="Calibri"/>
                <a:cs typeface="Calibri"/>
              </a:rPr>
              <a:t>close </a:t>
            </a:r>
            <a:r>
              <a:rPr sz="1600" spc="-10" dirty="0">
                <a:latin typeface="Calibri"/>
                <a:cs typeface="Calibri"/>
              </a:rPr>
              <a:t>the  </a:t>
            </a:r>
            <a:r>
              <a:rPr sz="1600" spc="-5" dirty="0">
                <a:latin typeface="Calibri"/>
                <a:cs typeface="Calibri"/>
              </a:rPr>
              <a:t>laryngeal </a:t>
            </a:r>
            <a:r>
              <a:rPr sz="1600" spc="-10" dirty="0">
                <a:latin typeface="Calibri"/>
                <a:cs typeface="Calibri"/>
              </a:rPr>
              <a:t>inlet to </a:t>
            </a:r>
            <a:r>
              <a:rPr sz="1600" spc="-15" dirty="0">
                <a:latin typeface="Calibri"/>
                <a:cs typeface="Calibri"/>
              </a:rPr>
              <a:t>protect </a:t>
            </a:r>
            <a:r>
              <a:rPr sz="1600" spc="-5" dirty="0">
                <a:latin typeface="Calibri"/>
                <a:cs typeface="Calibri"/>
              </a:rPr>
              <a:t>the lungs </a:t>
            </a:r>
            <a:r>
              <a:rPr sz="1600" spc="-15" dirty="0">
                <a:latin typeface="Calibri"/>
                <a:cs typeface="Calibri"/>
              </a:rPr>
              <a:t>from  </a:t>
            </a:r>
            <a:r>
              <a:rPr sz="1600" spc="-10" dirty="0">
                <a:latin typeface="Calibri"/>
                <a:cs typeface="Calibri"/>
              </a:rPr>
              <a:t>repeated aspiration. </a:t>
            </a:r>
            <a:r>
              <a:rPr sz="1600" spc="-5" dirty="0">
                <a:latin typeface="Calibri"/>
                <a:cs typeface="Calibri"/>
              </a:rPr>
              <a:t>It is a </a:t>
            </a:r>
            <a:r>
              <a:rPr sz="1600" spc="-15" dirty="0">
                <a:latin typeface="Calibri"/>
                <a:cs typeface="Calibri"/>
              </a:rPr>
              <a:t>reversible  </a:t>
            </a:r>
            <a:r>
              <a:rPr sz="1600" spc="-10" dirty="0">
                <a:latin typeface="Calibri"/>
                <a:cs typeface="Calibri"/>
              </a:rPr>
              <a:t>precedure.</a:t>
            </a:r>
            <a:endParaRPr sz="1600">
              <a:latin typeface="Calibri"/>
              <a:cs typeface="Calibri"/>
            </a:endParaRPr>
          </a:p>
        </p:txBody>
      </p:sp>
    </p:spTree>
    <p:extLst>
      <p:ext uri="{BB962C8B-B14F-4D97-AF65-F5344CB8AC3E}">
        <p14:creationId xmlns:p14="http://schemas.microsoft.com/office/powerpoint/2010/main" xmlns="" val="2587865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5195" y="150355"/>
            <a:ext cx="7200265" cy="750847"/>
          </a:xfrm>
          <a:prstGeom prst="rect">
            <a:avLst/>
          </a:prstGeom>
        </p:spPr>
        <p:txBody>
          <a:bodyPr vert="horz" wrap="square" lIns="0" tIns="12065" rIns="0" bIns="0" rtlCol="0" anchor="ctr">
            <a:spAutoFit/>
          </a:bodyPr>
          <a:lstStyle/>
          <a:p>
            <a:pPr marL="45720">
              <a:lnSpc>
                <a:spcPct val="100000"/>
              </a:lnSpc>
              <a:spcBef>
                <a:spcPts val="95"/>
              </a:spcBef>
              <a:tabLst>
                <a:tab pos="3620770" algn="l"/>
              </a:tabLst>
            </a:pPr>
            <a:r>
              <a:rPr sz="2400" spc="-10" dirty="0">
                <a:solidFill>
                  <a:srgbClr val="6F2F9F"/>
                </a:solidFill>
              </a:rPr>
              <a:t>COMBINED/COMPLETE	</a:t>
            </a:r>
            <a:r>
              <a:rPr sz="2400" spc="-20" dirty="0">
                <a:solidFill>
                  <a:srgbClr val="6F2F9F"/>
                </a:solidFill>
              </a:rPr>
              <a:t>VOCAL </a:t>
            </a:r>
            <a:r>
              <a:rPr sz="2400" spc="-15" dirty="0">
                <a:solidFill>
                  <a:srgbClr val="6F2F9F"/>
                </a:solidFill>
              </a:rPr>
              <a:t>CORD</a:t>
            </a:r>
            <a:r>
              <a:rPr sz="2400" spc="10" dirty="0">
                <a:solidFill>
                  <a:srgbClr val="6F2F9F"/>
                </a:solidFill>
              </a:rPr>
              <a:t> </a:t>
            </a:r>
            <a:r>
              <a:rPr sz="2400" spc="-60" dirty="0">
                <a:solidFill>
                  <a:srgbClr val="6F2F9F"/>
                </a:solidFill>
              </a:rPr>
              <a:t>PARALYSIS</a:t>
            </a:r>
          </a:p>
          <a:p>
            <a:pPr marL="12700">
              <a:lnSpc>
                <a:spcPct val="100000"/>
              </a:lnSpc>
            </a:pPr>
            <a:r>
              <a:rPr sz="2400" spc="-15" dirty="0">
                <a:solidFill>
                  <a:srgbClr val="6F2F9F"/>
                </a:solidFill>
              </a:rPr>
              <a:t>(Recurrent </a:t>
            </a:r>
            <a:r>
              <a:rPr sz="2400" spc="-5" dirty="0">
                <a:solidFill>
                  <a:srgbClr val="6F2F9F"/>
                </a:solidFill>
              </a:rPr>
              <a:t>&amp; Superior </a:t>
            </a:r>
            <a:r>
              <a:rPr sz="2400" spc="-10" dirty="0">
                <a:solidFill>
                  <a:srgbClr val="6F2F9F"/>
                </a:solidFill>
              </a:rPr>
              <a:t>Laryngeal Nerve</a:t>
            </a:r>
            <a:r>
              <a:rPr sz="2400" spc="155" dirty="0">
                <a:solidFill>
                  <a:srgbClr val="6F2F9F"/>
                </a:solidFill>
              </a:rPr>
              <a:t> </a:t>
            </a:r>
            <a:r>
              <a:rPr sz="2400" spc="-20" dirty="0">
                <a:solidFill>
                  <a:srgbClr val="6F2F9F"/>
                </a:solidFill>
              </a:rPr>
              <a:t>Paralysis)</a:t>
            </a:r>
          </a:p>
        </p:txBody>
      </p:sp>
      <p:sp>
        <p:nvSpPr>
          <p:cNvPr id="3" name="object 3"/>
          <p:cNvSpPr txBox="1"/>
          <p:nvPr/>
        </p:nvSpPr>
        <p:spPr>
          <a:xfrm>
            <a:off x="1602740" y="1216610"/>
            <a:ext cx="8976995" cy="5357877"/>
          </a:xfrm>
          <a:prstGeom prst="rect">
            <a:avLst/>
          </a:prstGeom>
        </p:spPr>
        <p:txBody>
          <a:bodyPr vert="horz" wrap="square" lIns="0" tIns="12700" rIns="0" bIns="0" rtlCol="0">
            <a:spAutoFit/>
          </a:bodyPr>
          <a:lstStyle/>
          <a:p>
            <a:pPr marL="12700">
              <a:spcBef>
                <a:spcPts val="100"/>
              </a:spcBef>
              <a:tabLst>
                <a:tab pos="527685" algn="l"/>
              </a:tabLst>
            </a:pPr>
            <a:r>
              <a:rPr sz="2400" b="1" spc="-5" dirty="0">
                <a:solidFill>
                  <a:srgbClr val="006FC0"/>
                </a:solidFill>
                <a:latin typeface="Calibri"/>
                <a:cs typeface="Calibri"/>
              </a:rPr>
              <a:t>(A)	</a:t>
            </a:r>
            <a:r>
              <a:rPr sz="2400" b="1" spc="-25" dirty="0">
                <a:solidFill>
                  <a:srgbClr val="006FC0"/>
                </a:solidFill>
                <a:latin typeface="Calibri"/>
                <a:cs typeface="Calibri"/>
              </a:rPr>
              <a:t>UNILATERAL</a:t>
            </a:r>
            <a:r>
              <a:rPr sz="2400" b="1" spc="-45" dirty="0">
                <a:solidFill>
                  <a:srgbClr val="006FC0"/>
                </a:solidFill>
                <a:latin typeface="Calibri"/>
                <a:cs typeface="Calibri"/>
              </a:rPr>
              <a:t> </a:t>
            </a:r>
            <a:r>
              <a:rPr sz="2400" dirty="0">
                <a:latin typeface="Calibri"/>
                <a:cs typeface="Calibri"/>
              </a:rPr>
              <a:t>:</a:t>
            </a:r>
          </a:p>
          <a:p>
            <a:pPr>
              <a:spcBef>
                <a:spcPts val="50"/>
              </a:spcBef>
            </a:pPr>
            <a:endParaRPr sz="2250" dirty="0">
              <a:latin typeface="Times New Roman"/>
              <a:cs typeface="Times New Roman"/>
            </a:endParaRPr>
          </a:p>
          <a:p>
            <a:pPr marL="355600" indent="-342900">
              <a:lnSpc>
                <a:spcPts val="2590"/>
              </a:lnSpc>
              <a:buFont typeface="Arial"/>
              <a:buChar char="•"/>
              <a:tabLst>
                <a:tab pos="527685" algn="l"/>
                <a:tab pos="528320" algn="l"/>
              </a:tabLst>
            </a:pPr>
            <a:r>
              <a:rPr sz="2400" spc="-15" dirty="0">
                <a:latin typeface="Calibri"/>
                <a:cs typeface="Calibri"/>
              </a:rPr>
              <a:t>Paralysis </a:t>
            </a:r>
            <a:r>
              <a:rPr sz="2400" spc="-5" dirty="0">
                <a:latin typeface="Calibri"/>
                <a:cs typeface="Calibri"/>
              </a:rPr>
              <a:t>of all </a:t>
            </a:r>
            <a:r>
              <a:rPr sz="2400" dirty="0">
                <a:latin typeface="Calibri"/>
                <a:cs typeface="Calibri"/>
              </a:rPr>
              <a:t>the muscles </a:t>
            </a:r>
            <a:r>
              <a:rPr sz="2400" spc="-5" dirty="0">
                <a:latin typeface="Calibri"/>
                <a:cs typeface="Calibri"/>
              </a:rPr>
              <a:t>of </a:t>
            </a:r>
            <a:r>
              <a:rPr sz="2400" dirty="0">
                <a:latin typeface="Calibri"/>
                <a:cs typeface="Calibri"/>
              </a:rPr>
              <a:t>the </a:t>
            </a:r>
            <a:r>
              <a:rPr sz="2400" spc="-5" dirty="0">
                <a:latin typeface="Calibri"/>
                <a:cs typeface="Calibri"/>
              </a:rPr>
              <a:t>larynx on </a:t>
            </a:r>
            <a:r>
              <a:rPr sz="2400" spc="-10" dirty="0">
                <a:latin typeface="Calibri"/>
                <a:cs typeface="Calibri"/>
              </a:rPr>
              <a:t>one </a:t>
            </a:r>
            <a:r>
              <a:rPr sz="2400" spc="-5" dirty="0">
                <a:latin typeface="Calibri"/>
                <a:cs typeface="Calibri"/>
              </a:rPr>
              <a:t>side</a:t>
            </a:r>
            <a:r>
              <a:rPr sz="2400" spc="-70" dirty="0">
                <a:latin typeface="Calibri"/>
                <a:cs typeface="Calibri"/>
              </a:rPr>
              <a:t> </a:t>
            </a:r>
            <a:r>
              <a:rPr sz="2400" spc="-15" dirty="0">
                <a:latin typeface="Calibri"/>
                <a:cs typeface="Calibri"/>
              </a:rPr>
              <a:t>except</a:t>
            </a:r>
            <a:endParaRPr sz="2400" dirty="0">
              <a:latin typeface="Calibri"/>
              <a:cs typeface="Calibri"/>
            </a:endParaRPr>
          </a:p>
          <a:p>
            <a:pPr marL="527685">
              <a:lnSpc>
                <a:spcPts val="2590"/>
              </a:lnSpc>
            </a:pPr>
            <a:r>
              <a:rPr sz="2400" b="1" i="1" spc="-10" dirty="0">
                <a:latin typeface="Calibri"/>
                <a:cs typeface="Calibri"/>
              </a:rPr>
              <a:t>interarytenoid </a:t>
            </a:r>
            <a:r>
              <a:rPr sz="2400" dirty="0">
                <a:latin typeface="Calibri"/>
                <a:cs typeface="Calibri"/>
              </a:rPr>
              <a:t>which </a:t>
            </a:r>
            <a:r>
              <a:rPr sz="2400" spc="-5" dirty="0">
                <a:latin typeface="Calibri"/>
                <a:cs typeface="Calibri"/>
              </a:rPr>
              <a:t>also </a:t>
            </a:r>
            <a:r>
              <a:rPr sz="2400" spc="-10" dirty="0">
                <a:latin typeface="Calibri"/>
                <a:cs typeface="Calibri"/>
              </a:rPr>
              <a:t>receives </a:t>
            </a:r>
            <a:r>
              <a:rPr sz="2400" spc="-5" dirty="0">
                <a:latin typeface="Calibri"/>
                <a:cs typeface="Calibri"/>
              </a:rPr>
              <a:t>innervation </a:t>
            </a:r>
            <a:r>
              <a:rPr sz="2400" spc="-15" dirty="0">
                <a:latin typeface="Calibri"/>
                <a:cs typeface="Calibri"/>
              </a:rPr>
              <a:t>from </a:t>
            </a:r>
            <a:r>
              <a:rPr sz="2400" spc="-10" dirty="0">
                <a:latin typeface="Calibri"/>
                <a:cs typeface="Calibri"/>
              </a:rPr>
              <a:t>opposite</a:t>
            </a:r>
            <a:r>
              <a:rPr sz="2400" dirty="0">
                <a:latin typeface="Calibri"/>
                <a:cs typeface="Calibri"/>
              </a:rPr>
              <a:t> </a:t>
            </a:r>
            <a:r>
              <a:rPr sz="2400" spc="-5" dirty="0">
                <a:latin typeface="Calibri"/>
                <a:cs typeface="Calibri"/>
              </a:rPr>
              <a:t>side.</a:t>
            </a:r>
            <a:endParaRPr sz="2400" dirty="0">
              <a:latin typeface="Calibri"/>
              <a:cs typeface="Calibri"/>
            </a:endParaRPr>
          </a:p>
          <a:p>
            <a:pPr>
              <a:spcBef>
                <a:spcPts val="5"/>
              </a:spcBef>
            </a:pPr>
            <a:endParaRPr sz="2500" dirty="0">
              <a:latin typeface="Times New Roman"/>
              <a:cs typeface="Times New Roman"/>
            </a:endParaRPr>
          </a:p>
          <a:p>
            <a:pPr marL="12700"/>
            <a:r>
              <a:rPr sz="2400" b="1" spc="-5" dirty="0">
                <a:latin typeface="Calibri"/>
                <a:cs typeface="Calibri"/>
              </a:rPr>
              <a:t>Aetiology</a:t>
            </a:r>
            <a:r>
              <a:rPr sz="2400" b="1" spc="-40" dirty="0">
                <a:latin typeface="Calibri"/>
                <a:cs typeface="Calibri"/>
              </a:rPr>
              <a:t> </a:t>
            </a:r>
            <a:r>
              <a:rPr sz="2400" b="1" dirty="0">
                <a:latin typeface="Calibri"/>
                <a:cs typeface="Calibri"/>
              </a:rPr>
              <a:t>:</a:t>
            </a:r>
            <a:endParaRPr sz="2400" dirty="0">
              <a:latin typeface="Calibri"/>
              <a:cs typeface="Calibri"/>
            </a:endParaRPr>
          </a:p>
          <a:p>
            <a:pPr marL="355600" indent="-342900">
              <a:buFont typeface="Arial"/>
              <a:buChar char="•"/>
              <a:tabLst>
                <a:tab pos="354965" algn="l"/>
                <a:tab pos="355600" algn="l"/>
              </a:tabLst>
            </a:pPr>
            <a:r>
              <a:rPr sz="2400" spc="-15" dirty="0">
                <a:latin typeface="Calibri"/>
                <a:cs typeface="Calibri"/>
              </a:rPr>
              <a:t>Thyroid</a:t>
            </a:r>
            <a:r>
              <a:rPr sz="2400" spc="-10" dirty="0">
                <a:latin typeface="Calibri"/>
                <a:cs typeface="Calibri"/>
              </a:rPr>
              <a:t> surgery</a:t>
            </a:r>
            <a:endParaRPr sz="2400" dirty="0">
              <a:latin typeface="Calibri"/>
              <a:cs typeface="Calibri"/>
            </a:endParaRPr>
          </a:p>
          <a:p>
            <a:pPr marL="355600" marR="5080" indent="-342900">
              <a:lnSpc>
                <a:spcPts val="2300"/>
              </a:lnSpc>
              <a:spcBef>
                <a:spcPts val="560"/>
              </a:spcBef>
              <a:buFont typeface="Arial"/>
              <a:buChar char="•"/>
              <a:tabLst>
                <a:tab pos="354965" algn="l"/>
                <a:tab pos="355600" algn="l"/>
              </a:tabLst>
            </a:pPr>
            <a:r>
              <a:rPr sz="2400" spc="-5" dirty="0">
                <a:latin typeface="Calibri"/>
                <a:cs typeface="Calibri"/>
              </a:rPr>
              <a:t>Lesions of nucleus </a:t>
            </a:r>
            <a:r>
              <a:rPr sz="2400" dirty="0">
                <a:latin typeface="Calibri"/>
                <a:cs typeface="Calibri"/>
              </a:rPr>
              <a:t>ambigus which </a:t>
            </a:r>
            <a:r>
              <a:rPr sz="2400" spc="-15" dirty="0">
                <a:latin typeface="Calibri"/>
                <a:cs typeface="Calibri"/>
              </a:rPr>
              <a:t>may </a:t>
            </a:r>
            <a:r>
              <a:rPr sz="2400" dirty="0">
                <a:latin typeface="Calibri"/>
                <a:cs typeface="Calibri"/>
              </a:rPr>
              <a:t>lie </a:t>
            </a:r>
            <a:r>
              <a:rPr sz="2400" spc="-5" dirty="0">
                <a:latin typeface="Calibri"/>
                <a:cs typeface="Calibri"/>
              </a:rPr>
              <a:t>medulla, </a:t>
            </a:r>
            <a:r>
              <a:rPr sz="2400" spc="-10" dirty="0">
                <a:latin typeface="Calibri"/>
                <a:cs typeface="Calibri"/>
              </a:rPr>
              <a:t>post. cranial </a:t>
            </a:r>
            <a:r>
              <a:rPr sz="2400" spc="-15" dirty="0">
                <a:latin typeface="Calibri"/>
                <a:cs typeface="Calibri"/>
              </a:rPr>
              <a:t>fossa,  </a:t>
            </a:r>
            <a:r>
              <a:rPr sz="2400" spc="-5" dirty="0">
                <a:latin typeface="Calibri"/>
                <a:cs typeface="Calibri"/>
              </a:rPr>
              <a:t>jugular </a:t>
            </a:r>
            <a:r>
              <a:rPr sz="2400" spc="-20" dirty="0">
                <a:latin typeface="Calibri"/>
                <a:cs typeface="Calibri"/>
              </a:rPr>
              <a:t>foramen </a:t>
            </a:r>
            <a:r>
              <a:rPr sz="2400" spc="-5" dirty="0">
                <a:latin typeface="Calibri"/>
                <a:cs typeface="Calibri"/>
              </a:rPr>
              <a:t>or parapharyngeal</a:t>
            </a:r>
            <a:r>
              <a:rPr sz="2400" spc="-15" dirty="0">
                <a:latin typeface="Calibri"/>
                <a:cs typeface="Calibri"/>
              </a:rPr>
              <a:t> </a:t>
            </a:r>
            <a:r>
              <a:rPr sz="2400" spc="-5" dirty="0">
                <a:latin typeface="Calibri"/>
                <a:cs typeface="Calibri"/>
              </a:rPr>
              <a:t>space.</a:t>
            </a:r>
            <a:endParaRPr sz="2400" dirty="0">
              <a:latin typeface="Calibri"/>
              <a:cs typeface="Calibri"/>
            </a:endParaRPr>
          </a:p>
          <a:p>
            <a:pPr>
              <a:spcBef>
                <a:spcPts val="20"/>
              </a:spcBef>
              <a:buFont typeface="Arial"/>
              <a:buChar char="•"/>
            </a:pPr>
            <a:endParaRPr sz="2500" dirty="0">
              <a:latin typeface="Times New Roman"/>
              <a:cs typeface="Times New Roman"/>
            </a:endParaRPr>
          </a:p>
          <a:p>
            <a:pPr marL="12700">
              <a:spcBef>
                <a:spcPts val="5"/>
              </a:spcBef>
            </a:pPr>
            <a:r>
              <a:rPr sz="2400" b="1" spc="-5" dirty="0">
                <a:latin typeface="Calibri"/>
                <a:cs typeface="Calibri"/>
              </a:rPr>
              <a:t>Clinical </a:t>
            </a:r>
            <a:r>
              <a:rPr sz="2400" b="1" spc="-15" dirty="0">
                <a:latin typeface="Calibri"/>
                <a:cs typeface="Calibri"/>
              </a:rPr>
              <a:t>features </a:t>
            </a:r>
            <a:r>
              <a:rPr sz="2400" b="1" dirty="0">
                <a:latin typeface="Calibri"/>
                <a:cs typeface="Calibri"/>
              </a:rPr>
              <a:t>:</a:t>
            </a:r>
            <a:endParaRPr sz="2400" dirty="0">
              <a:latin typeface="Calibri"/>
              <a:cs typeface="Calibri"/>
            </a:endParaRPr>
          </a:p>
          <a:p>
            <a:pPr marL="355600" indent="-342900">
              <a:buFont typeface="Arial"/>
              <a:buChar char="•"/>
              <a:tabLst>
                <a:tab pos="354965" algn="l"/>
                <a:tab pos="355600" algn="l"/>
              </a:tabLst>
            </a:pPr>
            <a:r>
              <a:rPr sz="2400" dirty="0">
                <a:latin typeface="Calibri"/>
                <a:cs typeface="Calibri"/>
              </a:rPr>
              <a:t>All the muscles </a:t>
            </a:r>
            <a:r>
              <a:rPr sz="2400" spc="-5" dirty="0">
                <a:latin typeface="Calibri"/>
                <a:cs typeface="Calibri"/>
              </a:rPr>
              <a:t>of larynx on </a:t>
            </a:r>
            <a:r>
              <a:rPr sz="2400" spc="-10" dirty="0">
                <a:latin typeface="Calibri"/>
                <a:cs typeface="Calibri"/>
              </a:rPr>
              <a:t>one </a:t>
            </a:r>
            <a:r>
              <a:rPr sz="2400" spc="-5" dirty="0">
                <a:latin typeface="Calibri"/>
                <a:cs typeface="Calibri"/>
              </a:rPr>
              <a:t>side </a:t>
            </a:r>
            <a:r>
              <a:rPr sz="2400" spc="-10" dirty="0">
                <a:latin typeface="Calibri"/>
                <a:cs typeface="Calibri"/>
              </a:rPr>
              <a:t>are</a:t>
            </a:r>
            <a:r>
              <a:rPr sz="2400" spc="-45" dirty="0">
                <a:latin typeface="Calibri"/>
                <a:cs typeface="Calibri"/>
              </a:rPr>
              <a:t> </a:t>
            </a:r>
            <a:r>
              <a:rPr sz="2400" spc="-10" dirty="0">
                <a:latin typeface="Calibri"/>
                <a:cs typeface="Calibri"/>
              </a:rPr>
              <a:t>paralysed</a:t>
            </a:r>
            <a:endParaRPr sz="2400" dirty="0">
              <a:latin typeface="Calibri"/>
              <a:cs typeface="Calibri"/>
            </a:endParaRPr>
          </a:p>
          <a:p>
            <a:pPr marL="355600" indent="-342900">
              <a:buFont typeface="Arial"/>
              <a:buChar char="•"/>
              <a:tabLst>
                <a:tab pos="354965" algn="l"/>
                <a:tab pos="355600" algn="l"/>
              </a:tabLst>
            </a:pPr>
            <a:r>
              <a:rPr sz="2400" spc="-80" dirty="0">
                <a:latin typeface="Calibri"/>
                <a:cs typeface="Calibri"/>
              </a:rPr>
              <a:t>V.C. </a:t>
            </a:r>
            <a:r>
              <a:rPr sz="2400" dirty="0">
                <a:latin typeface="Calibri"/>
                <a:cs typeface="Calibri"/>
              </a:rPr>
              <a:t>lie in </a:t>
            </a:r>
            <a:r>
              <a:rPr sz="2400" spc="-10" dirty="0">
                <a:latin typeface="Calibri"/>
                <a:cs typeface="Calibri"/>
              </a:rPr>
              <a:t>cadeveric </a:t>
            </a:r>
            <a:r>
              <a:rPr sz="2400" spc="-5" dirty="0">
                <a:latin typeface="Calibri"/>
                <a:cs typeface="Calibri"/>
              </a:rPr>
              <a:t>position </a:t>
            </a:r>
            <a:r>
              <a:rPr sz="2400" dirty="0">
                <a:latin typeface="Calibri"/>
                <a:cs typeface="Calibri"/>
              </a:rPr>
              <a:t>ie. </a:t>
            </a:r>
            <a:r>
              <a:rPr sz="2400" spc="-5" dirty="0">
                <a:latin typeface="Calibri"/>
                <a:cs typeface="Calibri"/>
              </a:rPr>
              <a:t>3.5mm </a:t>
            </a:r>
            <a:r>
              <a:rPr sz="2400" spc="-15" dirty="0">
                <a:latin typeface="Calibri"/>
                <a:cs typeface="Calibri"/>
              </a:rPr>
              <a:t>from </a:t>
            </a:r>
            <a:r>
              <a:rPr sz="2400" dirty="0">
                <a:latin typeface="Calibri"/>
                <a:cs typeface="Calibri"/>
              </a:rPr>
              <a:t>the midline</a:t>
            </a:r>
          </a:p>
          <a:p>
            <a:pPr marL="355600" indent="-342900">
              <a:lnSpc>
                <a:spcPts val="2590"/>
              </a:lnSpc>
              <a:buFont typeface="Arial"/>
              <a:buChar char="•"/>
              <a:tabLst>
                <a:tab pos="354965" algn="l"/>
                <a:tab pos="355600" algn="l"/>
              </a:tabLst>
            </a:pPr>
            <a:r>
              <a:rPr sz="2400" spc="-10" dirty="0">
                <a:latin typeface="Calibri"/>
                <a:cs typeface="Calibri"/>
              </a:rPr>
              <a:t>Glottic incompetence </a:t>
            </a:r>
            <a:r>
              <a:rPr sz="2400" spc="-5" dirty="0">
                <a:latin typeface="Calibri"/>
                <a:cs typeface="Calibri"/>
              </a:rPr>
              <a:t>results </a:t>
            </a:r>
            <a:r>
              <a:rPr sz="2400" dirty="0">
                <a:latin typeface="Calibri"/>
                <a:cs typeface="Calibri"/>
              </a:rPr>
              <a:t>in </a:t>
            </a:r>
            <a:r>
              <a:rPr sz="2400" spc="-10" dirty="0">
                <a:latin typeface="Calibri"/>
                <a:cs typeface="Calibri"/>
              </a:rPr>
              <a:t>hoarseness of voice </a:t>
            </a:r>
            <a:r>
              <a:rPr sz="2400" dirty="0">
                <a:latin typeface="Calibri"/>
                <a:cs typeface="Calibri"/>
              </a:rPr>
              <a:t>&amp; </a:t>
            </a:r>
            <a:r>
              <a:rPr sz="2400" spc="-10" dirty="0">
                <a:latin typeface="Calibri"/>
                <a:cs typeface="Calibri"/>
              </a:rPr>
              <a:t>aspiration</a:t>
            </a:r>
            <a:r>
              <a:rPr sz="2400" dirty="0">
                <a:latin typeface="Calibri"/>
                <a:cs typeface="Calibri"/>
              </a:rPr>
              <a:t> </a:t>
            </a:r>
            <a:r>
              <a:rPr sz="2400" spc="-10" dirty="0">
                <a:latin typeface="Calibri"/>
                <a:cs typeface="Calibri"/>
              </a:rPr>
              <a:t>of</a:t>
            </a:r>
            <a:endParaRPr sz="2400" dirty="0">
              <a:latin typeface="Calibri"/>
              <a:cs typeface="Calibri"/>
            </a:endParaRPr>
          </a:p>
          <a:p>
            <a:pPr marL="355600">
              <a:lnSpc>
                <a:spcPts val="2590"/>
              </a:lnSpc>
            </a:pPr>
            <a:r>
              <a:rPr sz="2400" dirty="0">
                <a:latin typeface="Calibri"/>
                <a:cs typeface="Calibri"/>
              </a:rPr>
              <a:t>liquids</a:t>
            </a:r>
          </a:p>
        </p:txBody>
      </p:sp>
    </p:spTree>
    <p:extLst>
      <p:ext uri="{BB962C8B-B14F-4D97-AF65-F5344CB8AC3E}">
        <p14:creationId xmlns:p14="http://schemas.microsoft.com/office/powerpoint/2010/main" xmlns="" val="27983112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38401" y="93727"/>
            <a:ext cx="8893810" cy="6303777"/>
          </a:xfrm>
          <a:prstGeom prst="rect">
            <a:avLst/>
          </a:prstGeom>
        </p:spPr>
        <p:txBody>
          <a:bodyPr vert="horz" wrap="square" lIns="0" tIns="12700" rIns="0" bIns="0" rtlCol="0">
            <a:spAutoFit/>
          </a:bodyPr>
          <a:lstStyle/>
          <a:p>
            <a:pPr marL="355600" indent="-342900">
              <a:spcBef>
                <a:spcPts val="100"/>
              </a:spcBef>
              <a:buFont typeface="Arial"/>
              <a:buChar char="•"/>
              <a:tabLst>
                <a:tab pos="355600" algn="l"/>
              </a:tabLst>
            </a:pPr>
            <a:r>
              <a:rPr sz="3600" b="1" i="1" spc="-20" dirty="0">
                <a:solidFill>
                  <a:srgbClr val="006FC0"/>
                </a:solidFill>
                <a:latin typeface="Calibri"/>
                <a:cs typeface="Calibri"/>
              </a:rPr>
              <a:t>Treatment</a:t>
            </a:r>
            <a:r>
              <a:rPr sz="3600" i="1" spc="-20" dirty="0">
                <a:solidFill>
                  <a:srgbClr val="006FC0"/>
                </a:solidFill>
                <a:latin typeface="Calibri"/>
                <a:cs typeface="Calibri"/>
              </a:rPr>
              <a:t>:</a:t>
            </a:r>
            <a:endParaRPr sz="3600">
              <a:latin typeface="Calibri"/>
              <a:cs typeface="Calibri"/>
            </a:endParaRPr>
          </a:p>
          <a:p>
            <a:pPr marL="355600" indent="-342900">
              <a:spcBef>
                <a:spcPts val="3275"/>
              </a:spcBef>
              <a:buAutoNum type="arabicPeriod"/>
              <a:tabLst>
                <a:tab pos="354965" algn="l"/>
              </a:tabLst>
            </a:pPr>
            <a:r>
              <a:rPr sz="2700" b="1" dirty="0">
                <a:latin typeface="Calibri"/>
                <a:cs typeface="Calibri"/>
              </a:rPr>
              <a:t>Speech </a:t>
            </a:r>
            <a:r>
              <a:rPr sz="2700" b="1" spc="-10" dirty="0">
                <a:latin typeface="Calibri"/>
                <a:cs typeface="Calibri"/>
              </a:rPr>
              <a:t>therapy</a:t>
            </a:r>
            <a:endParaRPr sz="2700">
              <a:latin typeface="Calibri"/>
              <a:cs typeface="Calibri"/>
            </a:endParaRPr>
          </a:p>
          <a:p>
            <a:pPr>
              <a:spcBef>
                <a:spcPts val="30"/>
              </a:spcBef>
              <a:buFont typeface="Calibri"/>
              <a:buAutoNum type="arabicPeriod"/>
            </a:pPr>
            <a:endParaRPr sz="3350">
              <a:latin typeface="Times New Roman"/>
              <a:cs typeface="Times New Roman"/>
            </a:endParaRPr>
          </a:p>
          <a:p>
            <a:pPr marL="355600" marR="5080" indent="-342900">
              <a:lnSpc>
                <a:spcPct val="80000"/>
              </a:lnSpc>
              <a:buAutoNum type="arabicPeriod"/>
              <a:tabLst>
                <a:tab pos="354965" algn="l"/>
              </a:tabLst>
            </a:pPr>
            <a:r>
              <a:rPr sz="2700" b="1" spc="-10" dirty="0">
                <a:latin typeface="Calibri"/>
                <a:cs typeface="Calibri"/>
              </a:rPr>
              <a:t>Procedures </a:t>
            </a:r>
            <a:r>
              <a:rPr sz="2700" b="1" spc="-15" dirty="0">
                <a:latin typeface="Calibri"/>
                <a:cs typeface="Calibri"/>
              </a:rPr>
              <a:t>to </a:t>
            </a:r>
            <a:r>
              <a:rPr sz="2700" b="1" spc="-5" dirty="0">
                <a:latin typeface="Calibri"/>
                <a:cs typeface="Calibri"/>
              </a:rPr>
              <a:t>medialise </a:t>
            </a:r>
            <a:r>
              <a:rPr sz="2700" b="1" dirty="0">
                <a:latin typeface="Calibri"/>
                <a:cs typeface="Calibri"/>
              </a:rPr>
              <a:t>the </a:t>
            </a:r>
            <a:r>
              <a:rPr sz="2700" b="1" spc="-15" dirty="0">
                <a:latin typeface="Calibri"/>
                <a:cs typeface="Calibri"/>
              </a:rPr>
              <a:t>cord- </a:t>
            </a:r>
            <a:r>
              <a:rPr sz="2700" dirty="0">
                <a:latin typeface="Calibri"/>
                <a:cs typeface="Calibri"/>
              </a:rPr>
              <a:t>Aim is </a:t>
            </a:r>
            <a:r>
              <a:rPr sz="2700" spc="-15" dirty="0">
                <a:latin typeface="Calibri"/>
                <a:cs typeface="Calibri"/>
              </a:rPr>
              <a:t>to </a:t>
            </a:r>
            <a:r>
              <a:rPr sz="2700" spc="-5" dirty="0">
                <a:latin typeface="Calibri"/>
                <a:cs typeface="Calibri"/>
              </a:rPr>
              <a:t>bring </a:t>
            </a:r>
            <a:r>
              <a:rPr sz="2700" dirty="0">
                <a:latin typeface="Calibri"/>
                <a:cs typeface="Calibri"/>
              </a:rPr>
              <a:t>the  </a:t>
            </a:r>
            <a:r>
              <a:rPr sz="2700" spc="-15" dirty="0">
                <a:latin typeface="Calibri"/>
                <a:cs typeface="Calibri"/>
              </a:rPr>
              <a:t>paralysed vocal </a:t>
            </a:r>
            <a:r>
              <a:rPr sz="2700" spc="-25" dirty="0">
                <a:latin typeface="Calibri"/>
                <a:cs typeface="Calibri"/>
              </a:rPr>
              <a:t>cord </a:t>
            </a:r>
            <a:r>
              <a:rPr sz="2700" spc="-20" dirty="0">
                <a:latin typeface="Calibri"/>
                <a:cs typeface="Calibri"/>
              </a:rPr>
              <a:t>towards </a:t>
            </a:r>
            <a:r>
              <a:rPr sz="2700" dirty="0">
                <a:latin typeface="Calibri"/>
                <a:cs typeface="Calibri"/>
              </a:rPr>
              <a:t>the midline </a:t>
            </a:r>
            <a:r>
              <a:rPr sz="2700" spc="-5" dirty="0">
                <a:latin typeface="Calibri"/>
                <a:cs typeface="Calibri"/>
              </a:rPr>
              <a:t>so </a:t>
            </a:r>
            <a:r>
              <a:rPr sz="2700" spc="-15" dirty="0">
                <a:latin typeface="Calibri"/>
                <a:cs typeface="Calibri"/>
              </a:rPr>
              <a:t>that healthy </a:t>
            </a:r>
            <a:r>
              <a:rPr sz="2700" spc="-20" dirty="0">
                <a:latin typeface="Calibri"/>
                <a:cs typeface="Calibri"/>
              </a:rPr>
              <a:t>cord  </a:t>
            </a:r>
            <a:r>
              <a:rPr sz="2700" spc="-15" dirty="0">
                <a:latin typeface="Calibri"/>
                <a:cs typeface="Calibri"/>
              </a:rPr>
              <a:t>can </a:t>
            </a:r>
            <a:r>
              <a:rPr sz="2700" spc="-5" dirty="0">
                <a:latin typeface="Calibri"/>
                <a:cs typeface="Calibri"/>
              </a:rPr>
              <a:t>meet </a:t>
            </a:r>
            <a:r>
              <a:rPr sz="2700" dirty="0">
                <a:latin typeface="Calibri"/>
                <a:cs typeface="Calibri"/>
              </a:rPr>
              <a:t>it. </a:t>
            </a:r>
            <a:r>
              <a:rPr sz="2700" spc="-5" dirty="0">
                <a:latin typeface="Calibri"/>
                <a:cs typeface="Calibri"/>
              </a:rPr>
              <a:t>This </a:t>
            </a:r>
            <a:r>
              <a:rPr sz="2700" dirty="0">
                <a:latin typeface="Calibri"/>
                <a:cs typeface="Calibri"/>
              </a:rPr>
              <a:t>is </a:t>
            </a:r>
            <a:r>
              <a:rPr sz="2700" spc="-10" dirty="0">
                <a:latin typeface="Calibri"/>
                <a:cs typeface="Calibri"/>
              </a:rPr>
              <a:t>achieved by</a:t>
            </a:r>
            <a:r>
              <a:rPr sz="2700" spc="-60" dirty="0">
                <a:latin typeface="Calibri"/>
                <a:cs typeface="Calibri"/>
              </a:rPr>
              <a:t> </a:t>
            </a:r>
            <a:r>
              <a:rPr sz="2700" dirty="0">
                <a:latin typeface="Calibri"/>
                <a:cs typeface="Calibri"/>
              </a:rPr>
              <a:t>:</a:t>
            </a:r>
            <a:endParaRPr sz="2700">
              <a:latin typeface="Calibri"/>
              <a:cs typeface="Calibri"/>
            </a:endParaRPr>
          </a:p>
          <a:p>
            <a:pPr>
              <a:spcBef>
                <a:spcPts val="15"/>
              </a:spcBef>
            </a:pPr>
            <a:endParaRPr sz="2800">
              <a:latin typeface="Times New Roman"/>
              <a:cs typeface="Times New Roman"/>
            </a:endParaRPr>
          </a:p>
          <a:p>
            <a:pPr marL="527685" indent="-514984">
              <a:buAutoNum type="alphaLcParenBoth"/>
              <a:tabLst>
                <a:tab pos="528320" algn="l"/>
              </a:tabLst>
            </a:pPr>
            <a:r>
              <a:rPr sz="2700" b="1" i="1" dirty="0">
                <a:latin typeface="Calibri"/>
                <a:cs typeface="Calibri"/>
              </a:rPr>
              <a:t>Injection </a:t>
            </a:r>
            <a:r>
              <a:rPr sz="2700" b="1" i="1" spc="-5" dirty="0">
                <a:latin typeface="Calibri"/>
                <a:cs typeface="Calibri"/>
              </a:rPr>
              <a:t>of </a:t>
            </a:r>
            <a:r>
              <a:rPr sz="2700" b="1" i="1" spc="-10" dirty="0">
                <a:latin typeface="Calibri"/>
                <a:cs typeface="Calibri"/>
              </a:rPr>
              <a:t>teflon </a:t>
            </a:r>
            <a:r>
              <a:rPr sz="2700" b="1" i="1" spc="-15" dirty="0">
                <a:latin typeface="Calibri"/>
                <a:cs typeface="Calibri"/>
              </a:rPr>
              <a:t>paste</a:t>
            </a:r>
            <a:endParaRPr sz="2700">
              <a:latin typeface="Calibri"/>
              <a:cs typeface="Calibri"/>
            </a:endParaRPr>
          </a:p>
          <a:p>
            <a:pPr>
              <a:spcBef>
                <a:spcPts val="20"/>
              </a:spcBef>
              <a:buFont typeface="Calibri"/>
              <a:buAutoNum type="alphaLcParenBoth"/>
            </a:pPr>
            <a:endParaRPr sz="2800">
              <a:latin typeface="Times New Roman"/>
              <a:cs typeface="Times New Roman"/>
            </a:endParaRPr>
          </a:p>
          <a:p>
            <a:pPr marL="527685" indent="-514984">
              <a:buAutoNum type="alphaLcParenBoth"/>
              <a:tabLst>
                <a:tab pos="528320" algn="l"/>
                <a:tab pos="1691005" algn="l"/>
              </a:tabLst>
            </a:pPr>
            <a:r>
              <a:rPr sz="2700" b="1" i="1" spc="-5" dirty="0">
                <a:latin typeface="Calibri"/>
                <a:cs typeface="Calibri"/>
              </a:rPr>
              <a:t>Muscle	or cartilage</a:t>
            </a:r>
            <a:r>
              <a:rPr sz="2700" b="1" i="1" spc="-10" dirty="0">
                <a:latin typeface="Calibri"/>
                <a:cs typeface="Calibri"/>
              </a:rPr>
              <a:t> </a:t>
            </a:r>
            <a:r>
              <a:rPr sz="2700" b="1" i="1" spc="-5" dirty="0">
                <a:latin typeface="Calibri"/>
                <a:cs typeface="Calibri"/>
              </a:rPr>
              <a:t>implant</a:t>
            </a:r>
            <a:endParaRPr sz="2700">
              <a:latin typeface="Calibri"/>
              <a:cs typeface="Calibri"/>
            </a:endParaRPr>
          </a:p>
          <a:p>
            <a:pPr>
              <a:spcBef>
                <a:spcPts val="15"/>
              </a:spcBef>
              <a:buFont typeface="Calibri"/>
              <a:buAutoNum type="alphaLcParenBoth"/>
            </a:pPr>
            <a:endParaRPr sz="2800">
              <a:latin typeface="Times New Roman"/>
              <a:cs typeface="Times New Roman"/>
            </a:endParaRPr>
          </a:p>
          <a:p>
            <a:pPr marL="527685" indent="-514984">
              <a:spcBef>
                <a:spcPts val="5"/>
              </a:spcBef>
              <a:buAutoNum type="alphaLcParenBoth"/>
              <a:tabLst>
                <a:tab pos="527685" algn="l"/>
                <a:tab pos="528320" algn="l"/>
                <a:tab pos="4804410" algn="l"/>
              </a:tabLst>
            </a:pPr>
            <a:r>
              <a:rPr sz="2700" b="1" i="1" spc="-5" dirty="0">
                <a:latin typeface="Calibri"/>
                <a:cs typeface="Calibri"/>
              </a:rPr>
              <a:t>Arthrodesis</a:t>
            </a:r>
            <a:r>
              <a:rPr sz="2700" b="1" i="1" dirty="0">
                <a:latin typeface="Calibri"/>
                <a:cs typeface="Calibri"/>
              </a:rPr>
              <a:t> </a:t>
            </a:r>
            <a:r>
              <a:rPr sz="2700" b="1" i="1" spc="-5" dirty="0">
                <a:latin typeface="Calibri"/>
                <a:cs typeface="Calibri"/>
              </a:rPr>
              <a:t>of</a:t>
            </a:r>
            <a:r>
              <a:rPr sz="2700" b="1" i="1" spc="15" dirty="0">
                <a:latin typeface="Calibri"/>
                <a:cs typeface="Calibri"/>
              </a:rPr>
              <a:t> </a:t>
            </a:r>
            <a:r>
              <a:rPr sz="2700" b="1" i="1" spc="-5" dirty="0">
                <a:latin typeface="Calibri"/>
                <a:cs typeface="Calibri"/>
              </a:rPr>
              <a:t>cricoarytenoid	</a:t>
            </a:r>
            <a:r>
              <a:rPr sz="2700" b="1" i="1" spc="-10" dirty="0">
                <a:latin typeface="Calibri"/>
                <a:cs typeface="Calibri"/>
              </a:rPr>
              <a:t>joint</a:t>
            </a:r>
            <a:endParaRPr sz="2700">
              <a:latin typeface="Calibri"/>
              <a:cs typeface="Calibri"/>
            </a:endParaRPr>
          </a:p>
          <a:p>
            <a:pPr>
              <a:spcBef>
                <a:spcPts val="20"/>
              </a:spcBef>
              <a:buFont typeface="Calibri"/>
              <a:buAutoNum type="alphaLcParenBoth"/>
            </a:pPr>
            <a:endParaRPr sz="2800">
              <a:latin typeface="Times New Roman"/>
              <a:cs typeface="Times New Roman"/>
            </a:endParaRPr>
          </a:p>
          <a:p>
            <a:pPr marL="527685" indent="-514984">
              <a:buAutoNum type="alphaLcParenBoth"/>
              <a:tabLst>
                <a:tab pos="528320" algn="l"/>
                <a:tab pos="2348865" algn="l"/>
              </a:tabLst>
            </a:pPr>
            <a:r>
              <a:rPr sz="2700" b="1" i="1" spc="-10" dirty="0">
                <a:latin typeface="Calibri"/>
                <a:cs typeface="Calibri"/>
              </a:rPr>
              <a:t>Thyroplasty	</a:t>
            </a:r>
            <a:r>
              <a:rPr sz="2700" b="1" i="1" dirty="0">
                <a:latin typeface="Calibri"/>
                <a:cs typeface="Calibri"/>
              </a:rPr>
              <a:t>type I</a:t>
            </a:r>
            <a:endParaRPr sz="2700">
              <a:latin typeface="Calibri"/>
              <a:cs typeface="Calibri"/>
            </a:endParaRPr>
          </a:p>
        </p:txBody>
      </p:sp>
    </p:spTree>
    <p:extLst>
      <p:ext uri="{BB962C8B-B14F-4D97-AF65-F5344CB8AC3E}">
        <p14:creationId xmlns:p14="http://schemas.microsoft.com/office/powerpoint/2010/main" xmlns="" val="1558259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8401" y="-100580"/>
            <a:ext cx="1866264" cy="905376"/>
          </a:xfrm>
          <a:prstGeom prst="rect">
            <a:avLst/>
          </a:prstGeom>
        </p:spPr>
        <p:txBody>
          <a:bodyPr vert="horz" wrap="square" lIns="0" tIns="12700" rIns="0" bIns="0" rtlCol="0" anchor="ctr">
            <a:spAutoFit/>
          </a:bodyPr>
          <a:lstStyle/>
          <a:p>
            <a:pPr marL="12700">
              <a:lnSpc>
                <a:spcPct val="100000"/>
              </a:lnSpc>
              <a:spcBef>
                <a:spcPts val="100"/>
              </a:spcBef>
            </a:pPr>
            <a:r>
              <a:rPr sz="2900" spc="-5" dirty="0">
                <a:solidFill>
                  <a:srgbClr val="000000"/>
                </a:solidFill>
                <a:latin typeface="Calibri"/>
                <a:cs typeface="Calibri"/>
              </a:rPr>
              <a:t>(B)</a:t>
            </a:r>
            <a:r>
              <a:rPr sz="2900" spc="-110" dirty="0">
                <a:solidFill>
                  <a:srgbClr val="000000"/>
                </a:solidFill>
                <a:latin typeface="Calibri"/>
                <a:cs typeface="Calibri"/>
              </a:rPr>
              <a:t> </a:t>
            </a:r>
            <a:r>
              <a:rPr sz="2900" spc="-15" dirty="0"/>
              <a:t>Bilateral</a:t>
            </a:r>
            <a:r>
              <a:rPr sz="2000" spc="-15" dirty="0">
                <a:solidFill>
                  <a:srgbClr val="000000"/>
                </a:solidFill>
                <a:latin typeface="Calibri"/>
                <a:cs typeface="Calibri"/>
              </a:rPr>
              <a:t>:</a:t>
            </a:r>
            <a:endParaRPr sz="2000">
              <a:latin typeface="Calibri"/>
              <a:cs typeface="Calibri"/>
            </a:endParaRPr>
          </a:p>
        </p:txBody>
      </p:sp>
      <p:sp>
        <p:nvSpPr>
          <p:cNvPr id="3" name="object 3"/>
          <p:cNvSpPr txBox="1"/>
          <p:nvPr/>
        </p:nvSpPr>
        <p:spPr>
          <a:xfrm>
            <a:off x="1638401" y="929132"/>
            <a:ext cx="8539480" cy="5346592"/>
          </a:xfrm>
          <a:prstGeom prst="rect">
            <a:avLst/>
          </a:prstGeom>
        </p:spPr>
        <p:txBody>
          <a:bodyPr vert="horz" wrap="square" lIns="0" tIns="83820" rIns="0" bIns="0" rtlCol="0">
            <a:spAutoFit/>
          </a:bodyPr>
          <a:lstStyle/>
          <a:p>
            <a:pPr marL="355600" marR="687070" indent="-342900">
              <a:lnSpc>
                <a:spcPts val="2300"/>
              </a:lnSpc>
              <a:spcBef>
                <a:spcPts val="660"/>
              </a:spcBef>
              <a:buFont typeface="Arial"/>
              <a:buChar char="•"/>
              <a:tabLst>
                <a:tab pos="354965" algn="l"/>
                <a:tab pos="355600" algn="l"/>
              </a:tabLst>
            </a:pPr>
            <a:r>
              <a:rPr sz="2400" dirty="0">
                <a:latin typeface="Calibri"/>
                <a:cs typeface="Calibri"/>
              </a:rPr>
              <a:t>Both </a:t>
            </a:r>
            <a:r>
              <a:rPr sz="2400" spc="-15" dirty="0">
                <a:latin typeface="Calibri"/>
                <a:cs typeface="Calibri"/>
              </a:rPr>
              <a:t>recurrent </a:t>
            </a:r>
            <a:r>
              <a:rPr sz="2400" dirty="0">
                <a:latin typeface="Calibri"/>
                <a:cs typeface="Calibri"/>
              </a:rPr>
              <a:t>&amp; </a:t>
            </a:r>
            <a:r>
              <a:rPr sz="2400" spc="-5" dirty="0">
                <a:latin typeface="Calibri"/>
                <a:cs typeface="Calibri"/>
              </a:rPr>
              <a:t>superior laryngeal nerves on both sides </a:t>
            </a:r>
            <a:r>
              <a:rPr sz="2400" spc="-15" dirty="0">
                <a:latin typeface="Calibri"/>
                <a:cs typeface="Calibri"/>
              </a:rPr>
              <a:t>are  </a:t>
            </a:r>
            <a:r>
              <a:rPr sz="2400" spc="-10" dirty="0">
                <a:latin typeface="Calibri"/>
                <a:cs typeface="Calibri"/>
              </a:rPr>
              <a:t>paralysed.</a:t>
            </a:r>
            <a:endParaRPr sz="2400">
              <a:latin typeface="Calibri"/>
              <a:cs typeface="Calibri"/>
            </a:endParaRPr>
          </a:p>
          <a:p>
            <a:pPr marL="355600" indent="-342900">
              <a:spcBef>
                <a:spcPts val="20"/>
              </a:spcBef>
              <a:buFont typeface="Arial"/>
              <a:buChar char="•"/>
              <a:tabLst>
                <a:tab pos="354965" algn="l"/>
                <a:tab pos="355600" algn="l"/>
              </a:tabLst>
            </a:pPr>
            <a:r>
              <a:rPr sz="2400" spc="-10" dirty="0">
                <a:latin typeface="Calibri"/>
                <a:cs typeface="Calibri"/>
              </a:rPr>
              <a:t>Rare</a:t>
            </a:r>
            <a:r>
              <a:rPr sz="2400" spc="-25" dirty="0">
                <a:latin typeface="Calibri"/>
                <a:cs typeface="Calibri"/>
              </a:rPr>
              <a:t> </a:t>
            </a:r>
            <a:r>
              <a:rPr sz="2400" spc="-10" dirty="0">
                <a:latin typeface="Calibri"/>
                <a:cs typeface="Calibri"/>
              </a:rPr>
              <a:t>condition.</a:t>
            </a:r>
            <a:endParaRPr sz="2400">
              <a:latin typeface="Calibri"/>
              <a:cs typeface="Calibri"/>
            </a:endParaRPr>
          </a:p>
          <a:p>
            <a:pPr marL="355600" indent="-342900">
              <a:buFont typeface="Arial"/>
              <a:buChar char="•"/>
              <a:tabLst>
                <a:tab pos="354965" algn="l"/>
                <a:tab pos="355600" algn="l"/>
              </a:tabLst>
            </a:pPr>
            <a:r>
              <a:rPr sz="2400" dirty="0">
                <a:latin typeface="Calibri"/>
                <a:cs typeface="Calibri"/>
              </a:rPr>
              <a:t>Both </a:t>
            </a:r>
            <a:r>
              <a:rPr sz="2400" spc="-15" dirty="0">
                <a:latin typeface="Calibri"/>
                <a:cs typeface="Calibri"/>
              </a:rPr>
              <a:t>cords </a:t>
            </a:r>
            <a:r>
              <a:rPr sz="2400" dirty="0">
                <a:latin typeface="Calibri"/>
                <a:cs typeface="Calibri"/>
              </a:rPr>
              <a:t>lie in </a:t>
            </a:r>
            <a:r>
              <a:rPr sz="2400" spc="-10" dirty="0">
                <a:latin typeface="Calibri"/>
                <a:cs typeface="Calibri"/>
              </a:rPr>
              <a:t>cadaveric</a:t>
            </a:r>
            <a:r>
              <a:rPr sz="2400" spc="-50" dirty="0">
                <a:latin typeface="Calibri"/>
                <a:cs typeface="Calibri"/>
              </a:rPr>
              <a:t> </a:t>
            </a:r>
            <a:r>
              <a:rPr sz="2400" spc="-5" dirty="0">
                <a:latin typeface="Calibri"/>
                <a:cs typeface="Calibri"/>
              </a:rPr>
              <a:t>position.</a:t>
            </a:r>
            <a:endParaRPr sz="2400">
              <a:latin typeface="Calibri"/>
              <a:cs typeface="Calibri"/>
            </a:endParaRPr>
          </a:p>
          <a:p>
            <a:pPr marL="355600" indent="-342900">
              <a:buFont typeface="Arial"/>
              <a:buChar char="•"/>
              <a:tabLst>
                <a:tab pos="354965" algn="l"/>
                <a:tab pos="355600" algn="l"/>
              </a:tabLst>
            </a:pPr>
            <a:r>
              <a:rPr sz="2400" spc="-55" dirty="0">
                <a:latin typeface="Calibri"/>
                <a:cs typeface="Calibri"/>
              </a:rPr>
              <a:t>Total </a:t>
            </a:r>
            <a:r>
              <a:rPr sz="2400" spc="-5" dirty="0">
                <a:latin typeface="Calibri"/>
                <a:cs typeface="Calibri"/>
              </a:rPr>
              <a:t>anaesthesia of </a:t>
            </a:r>
            <a:r>
              <a:rPr sz="2400" dirty="0">
                <a:latin typeface="Calibri"/>
                <a:cs typeface="Calibri"/>
              </a:rPr>
              <a:t>the</a:t>
            </a:r>
            <a:r>
              <a:rPr sz="2400" spc="5" dirty="0">
                <a:latin typeface="Calibri"/>
                <a:cs typeface="Calibri"/>
              </a:rPr>
              <a:t> </a:t>
            </a:r>
            <a:r>
              <a:rPr sz="2400" spc="-5" dirty="0">
                <a:latin typeface="Calibri"/>
                <a:cs typeface="Calibri"/>
              </a:rPr>
              <a:t>larynx.</a:t>
            </a:r>
            <a:endParaRPr sz="2400">
              <a:latin typeface="Calibri"/>
              <a:cs typeface="Calibri"/>
            </a:endParaRPr>
          </a:p>
          <a:p>
            <a:pPr marL="12700">
              <a:spcBef>
                <a:spcPts val="2395"/>
              </a:spcBef>
            </a:pPr>
            <a:r>
              <a:rPr sz="2500" b="1" i="1" spc="-5" dirty="0">
                <a:solidFill>
                  <a:srgbClr val="C00000"/>
                </a:solidFill>
                <a:latin typeface="Calibri"/>
                <a:cs typeface="Calibri"/>
              </a:rPr>
              <a:t>Clinical </a:t>
            </a:r>
            <a:r>
              <a:rPr sz="2500" b="1" i="1" spc="-10" dirty="0">
                <a:solidFill>
                  <a:srgbClr val="C00000"/>
                </a:solidFill>
                <a:latin typeface="Calibri"/>
                <a:cs typeface="Calibri"/>
              </a:rPr>
              <a:t>features</a:t>
            </a:r>
            <a:r>
              <a:rPr sz="2500" b="1" i="1" spc="-25" dirty="0">
                <a:solidFill>
                  <a:srgbClr val="C00000"/>
                </a:solidFill>
                <a:latin typeface="Calibri"/>
                <a:cs typeface="Calibri"/>
              </a:rPr>
              <a:t> </a:t>
            </a:r>
            <a:r>
              <a:rPr sz="2500" spc="-5" dirty="0">
                <a:latin typeface="Calibri"/>
                <a:cs typeface="Calibri"/>
              </a:rPr>
              <a:t>:</a:t>
            </a:r>
            <a:endParaRPr sz="2500">
              <a:latin typeface="Calibri"/>
              <a:cs typeface="Calibri"/>
            </a:endParaRPr>
          </a:p>
          <a:p>
            <a:pPr>
              <a:lnSpc>
                <a:spcPct val="100000"/>
              </a:lnSpc>
            </a:pPr>
            <a:endParaRPr sz="2100">
              <a:latin typeface="Times New Roman"/>
              <a:cs typeface="Times New Roman"/>
            </a:endParaRPr>
          </a:p>
          <a:p>
            <a:pPr marL="12700"/>
            <a:r>
              <a:rPr sz="2100" spc="-5" dirty="0">
                <a:latin typeface="Calibri"/>
                <a:cs typeface="Calibri"/>
              </a:rPr>
              <a:t>-</a:t>
            </a:r>
            <a:r>
              <a:rPr sz="2100" b="1" spc="-5" dirty="0">
                <a:latin typeface="Calibri"/>
                <a:cs typeface="Calibri"/>
              </a:rPr>
              <a:t>Aphonia</a:t>
            </a:r>
            <a:r>
              <a:rPr sz="2100" spc="-5" dirty="0">
                <a:latin typeface="Calibri"/>
                <a:cs typeface="Calibri"/>
              </a:rPr>
              <a:t>: </a:t>
            </a:r>
            <a:r>
              <a:rPr sz="2100" dirty="0">
                <a:latin typeface="Calibri"/>
                <a:cs typeface="Calibri"/>
              </a:rPr>
              <a:t>As </a:t>
            </a:r>
            <a:r>
              <a:rPr sz="2100" spc="-65" dirty="0">
                <a:latin typeface="Calibri"/>
                <a:cs typeface="Calibri"/>
              </a:rPr>
              <a:t>V.C. </a:t>
            </a:r>
            <a:r>
              <a:rPr sz="2100" spc="-15" dirty="0">
                <a:latin typeface="Calibri"/>
                <a:cs typeface="Calibri"/>
              </a:rPr>
              <a:t>cords </a:t>
            </a:r>
            <a:r>
              <a:rPr sz="2100" spc="-5" dirty="0">
                <a:latin typeface="Calibri"/>
                <a:cs typeface="Calibri"/>
              </a:rPr>
              <a:t>doesn’t meet </a:t>
            </a:r>
            <a:r>
              <a:rPr sz="2100" spc="-15" dirty="0">
                <a:latin typeface="Calibri"/>
                <a:cs typeface="Calibri"/>
              </a:rPr>
              <a:t>at</a:t>
            </a:r>
            <a:r>
              <a:rPr sz="2100" spc="50" dirty="0">
                <a:latin typeface="Calibri"/>
                <a:cs typeface="Calibri"/>
              </a:rPr>
              <a:t> </a:t>
            </a:r>
            <a:r>
              <a:rPr sz="2100" dirty="0">
                <a:latin typeface="Calibri"/>
                <a:cs typeface="Calibri"/>
              </a:rPr>
              <a:t>all.</a:t>
            </a:r>
            <a:endParaRPr sz="2100">
              <a:latin typeface="Calibri"/>
              <a:cs typeface="Calibri"/>
            </a:endParaRPr>
          </a:p>
          <a:p>
            <a:pPr>
              <a:spcBef>
                <a:spcPts val="45"/>
              </a:spcBef>
            </a:pPr>
            <a:endParaRPr sz="2150">
              <a:latin typeface="Times New Roman"/>
              <a:cs typeface="Times New Roman"/>
            </a:endParaRPr>
          </a:p>
          <a:p>
            <a:pPr marL="12700"/>
            <a:r>
              <a:rPr sz="2100" spc="-10" dirty="0">
                <a:latin typeface="Calibri"/>
                <a:cs typeface="Calibri"/>
              </a:rPr>
              <a:t>-</a:t>
            </a:r>
            <a:r>
              <a:rPr sz="2100" b="1" spc="-10" dirty="0">
                <a:latin typeface="Calibri"/>
                <a:cs typeface="Calibri"/>
              </a:rPr>
              <a:t>Aspiration</a:t>
            </a:r>
            <a:r>
              <a:rPr sz="2100" spc="-10" dirty="0">
                <a:latin typeface="Calibri"/>
                <a:cs typeface="Calibri"/>
              </a:rPr>
              <a:t>: </a:t>
            </a:r>
            <a:r>
              <a:rPr sz="2100" spc="-5" dirty="0">
                <a:latin typeface="Calibri"/>
                <a:cs typeface="Calibri"/>
              </a:rPr>
              <a:t>due </a:t>
            </a:r>
            <a:r>
              <a:rPr sz="2100" spc="-10" dirty="0">
                <a:latin typeface="Calibri"/>
                <a:cs typeface="Calibri"/>
              </a:rPr>
              <a:t>to incompetent </a:t>
            </a:r>
            <a:r>
              <a:rPr sz="2100" spc="-5" dirty="0">
                <a:latin typeface="Calibri"/>
                <a:cs typeface="Calibri"/>
              </a:rPr>
              <a:t>glottis </a:t>
            </a:r>
            <a:r>
              <a:rPr sz="2100" dirty="0">
                <a:latin typeface="Calibri"/>
                <a:cs typeface="Calibri"/>
              </a:rPr>
              <a:t>&amp; </a:t>
            </a:r>
            <a:r>
              <a:rPr sz="2100" spc="-5" dirty="0">
                <a:latin typeface="Calibri"/>
                <a:cs typeface="Calibri"/>
              </a:rPr>
              <a:t>laryngeal</a:t>
            </a:r>
            <a:r>
              <a:rPr sz="2100" spc="15" dirty="0">
                <a:latin typeface="Calibri"/>
                <a:cs typeface="Calibri"/>
              </a:rPr>
              <a:t> </a:t>
            </a:r>
            <a:r>
              <a:rPr sz="2100" spc="-5" dirty="0">
                <a:latin typeface="Calibri"/>
                <a:cs typeface="Calibri"/>
              </a:rPr>
              <a:t>anaesthesia.</a:t>
            </a:r>
            <a:endParaRPr sz="2100">
              <a:latin typeface="Calibri"/>
              <a:cs typeface="Calibri"/>
            </a:endParaRPr>
          </a:p>
          <a:p>
            <a:pPr>
              <a:spcBef>
                <a:spcPts val="30"/>
              </a:spcBef>
            </a:pPr>
            <a:endParaRPr sz="2600">
              <a:latin typeface="Times New Roman"/>
              <a:cs typeface="Times New Roman"/>
            </a:endParaRPr>
          </a:p>
          <a:p>
            <a:pPr marL="355600" marR="5080" indent="-342900">
              <a:lnSpc>
                <a:spcPct val="80000"/>
              </a:lnSpc>
            </a:pPr>
            <a:r>
              <a:rPr sz="2100" dirty="0">
                <a:latin typeface="Calibri"/>
                <a:cs typeface="Calibri"/>
              </a:rPr>
              <a:t>-</a:t>
            </a:r>
            <a:r>
              <a:rPr sz="2100" b="1" dirty="0">
                <a:latin typeface="Calibri"/>
                <a:cs typeface="Calibri"/>
              </a:rPr>
              <a:t>Inability </a:t>
            </a:r>
            <a:r>
              <a:rPr sz="2100" b="1" spc="-15" dirty="0">
                <a:latin typeface="Calibri"/>
                <a:cs typeface="Calibri"/>
              </a:rPr>
              <a:t>to </a:t>
            </a:r>
            <a:r>
              <a:rPr sz="2100" b="1" spc="-5" dirty="0">
                <a:latin typeface="Calibri"/>
                <a:cs typeface="Calibri"/>
              </a:rPr>
              <a:t>cough</a:t>
            </a:r>
            <a:r>
              <a:rPr sz="2100" spc="-5" dirty="0">
                <a:latin typeface="Calibri"/>
                <a:cs typeface="Calibri"/>
              </a:rPr>
              <a:t>: due </a:t>
            </a:r>
            <a:r>
              <a:rPr sz="2100" spc="-15" dirty="0">
                <a:latin typeface="Calibri"/>
                <a:cs typeface="Calibri"/>
              </a:rPr>
              <a:t>to </a:t>
            </a:r>
            <a:r>
              <a:rPr sz="2100" dirty="0">
                <a:latin typeface="Calibri"/>
                <a:cs typeface="Calibri"/>
              </a:rPr>
              <a:t>inability </a:t>
            </a:r>
            <a:r>
              <a:rPr sz="2100" spc="-5" dirty="0">
                <a:latin typeface="Calibri"/>
                <a:cs typeface="Calibri"/>
              </a:rPr>
              <a:t>of </a:t>
            </a:r>
            <a:r>
              <a:rPr sz="2100" spc="-65" dirty="0">
                <a:latin typeface="Calibri"/>
                <a:cs typeface="Calibri"/>
              </a:rPr>
              <a:t>V.C. </a:t>
            </a:r>
            <a:r>
              <a:rPr sz="2100" spc="-10" dirty="0">
                <a:latin typeface="Calibri"/>
                <a:cs typeface="Calibri"/>
              </a:rPr>
              <a:t>to </a:t>
            </a:r>
            <a:r>
              <a:rPr sz="2100" spc="-5" dirty="0">
                <a:latin typeface="Calibri"/>
                <a:cs typeface="Calibri"/>
              </a:rPr>
              <a:t>meet </a:t>
            </a:r>
            <a:r>
              <a:rPr sz="2100" dirty="0">
                <a:latin typeface="Calibri"/>
                <a:cs typeface="Calibri"/>
              </a:rPr>
              <a:t>which </a:t>
            </a:r>
            <a:r>
              <a:rPr sz="2100" spc="-10" dirty="0">
                <a:latin typeface="Calibri"/>
                <a:cs typeface="Calibri"/>
              </a:rPr>
              <a:t>results </a:t>
            </a:r>
            <a:r>
              <a:rPr sz="2100" dirty="0">
                <a:latin typeface="Calibri"/>
                <a:cs typeface="Calibri"/>
              </a:rPr>
              <a:t>in </a:t>
            </a:r>
            <a:r>
              <a:rPr sz="2100" spc="-10" dirty="0">
                <a:latin typeface="Calibri"/>
                <a:cs typeface="Calibri"/>
              </a:rPr>
              <a:t>retention </a:t>
            </a:r>
            <a:r>
              <a:rPr sz="2100" spc="-5" dirty="0">
                <a:latin typeface="Calibri"/>
                <a:cs typeface="Calibri"/>
              </a:rPr>
              <a:t>of  </a:t>
            </a:r>
            <a:r>
              <a:rPr sz="2100" spc="-10" dirty="0">
                <a:latin typeface="Calibri"/>
                <a:cs typeface="Calibri"/>
              </a:rPr>
              <a:t>secretions </a:t>
            </a:r>
            <a:r>
              <a:rPr sz="2100" dirty="0">
                <a:latin typeface="Calibri"/>
                <a:cs typeface="Calibri"/>
              </a:rPr>
              <a:t>in the</a:t>
            </a:r>
            <a:r>
              <a:rPr sz="2100" spc="15" dirty="0">
                <a:latin typeface="Calibri"/>
                <a:cs typeface="Calibri"/>
              </a:rPr>
              <a:t> </a:t>
            </a:r>
            <a:r>
              <a:rPr sz="2100" spc="-5" dirty="0">
                <a:latin typeface="Calibri"/>
                <a:cs typeface="Calibri"/>
              </a:rPr>
              <a:t>chest.</a:t>
            </a:r>
            <a:endParaRPr sz="2100">
              <a:latin typeface="Calibri"/>
              <a:cs typeface="Calibri"/>
            </a:endParaRPr>
          </a:p>
          <a:p>
            <a:pPr>
              <a:spcBef>
                <a:spcPts val="45"/>
              </a:spcBef>
            </a:pPr>
            <a:endParaRPr sz="2150">
              <a:latin typeface="Times New Roman"/>
              <a:cs typeface="Times New Roman"/>
            </a:endParaRPr>
          </a:p>
          <a:p>
            <a:pPr marL="12700">
              <a:spcBef>
                <a:spcPts val="5"/>
              </a:spcBef>
            </a:pPr>
            <a:r>
              <a:rPr sz="2100" spc="-5" dirty="0">
                <a:latin typeface="Calibri"/>
                <a:cs typeface="Calibri"/>
              </a:rPr>
              <a:t>-</a:t>
            </a:r>
            <a:r>
              <a:rPr sz="2100" b="1" spc="-5" dirty="0">
                <a:latin typeface="Calibri"/>
                <a:cs typeface="Calibri"/>
              </a:rPr>
              <a:t>Bronchopneumonia</a:t>
            </a:r>
            <a:r>
              <a:rPr sz="2100" spc="-5" dirty="0">
                <a:latin typeface="Calibri"/>
                <a:cs typeface="Calibri"/>
              </a:rPr>
              <a:t>- due </a:t>
            </a:r>
            <a:r>
              <a:rPr sz="2100" spc="-10" dirty="0">
                <a:latin typeface="Calibri"/>
                <a:cs typeface="Calibri"/>
              </a:rPr>
              <a:t>to repeated aspirations </a:t>
            </a:r>
            <a:r>
              <a:rPr sz="2100" dirty="0">
                <a:latin typeface="Calibri"/>
                <a:cs typeface="Calibri"/>
              </a:rPr>
              <a:t>&amp; </a:t>
            </a:r>
            <a:r>
              <a:rPr sz="2100" spc="-10" dirty="0">
                <a:latin typeface="Calibri"/>
                <a:cs typeface="Calibri"/>
              </a:rPr>
              <a:t>retention </a:t>
            </a:r>
            <a:r>
              <a:rPr sz="2100" spc="-5" dirty="0">
                <a:latin typeface="Calibri"/>
                <a:cs typeface="Calibri"/>
              </a:rPr>
              <a:t>of</a:t>
            </a:r>
            <a:r>
              <a:rPr sz="2100" spc="35" dirty="0">
                <a:latin typeface="Calibri"/>
                <a:cs typeface="Calibri"/>
              </a:rPr>
              <a:t> </a:t>
            </a:r>
            <a:r>
              <a:rPr sz="2100" spc="-10" dirty="0">
                <a:latin typeface="Calibri"/>
                <a:cs typeface="Calibri"/>
              </a:rPr>
              <a:t>secretions.</a:t>
            </a:r>
            <a:endParaRPr sz="2100">
              <a:latin typeface="Calibri"/>
              <a:cs typeface="Calibri"/>
            </a:endParaRPr>
          </a:p>
        </p:txBody>
      </p:sp>
    </p:spTree>
    <p:extLst>
      <p:ext uri="{BB962C8B-B14F-4D97-AF65-F5344CB8AC3E}">
        <p14:creationId xmlns:p14="http://schemas.microsoft.com/office/powerpoint/2010/main" xmlns="" val="10603487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2184" y="191768"/>
            <a:ext cx="2416175" cy="643766"/>
          </a:xfrm>
          <a:prstGeom prst="rect">
            <a:avLst/>
          </a:prstGeom>
        </p:spPr>
        <p:txBody>
          <a:bodyPr vert="horz" wrap="square" lIns="0" tIns="12700" rIns="0" bIns="0" rtlCol="0" anchor="ctr">
            <a:spAutoFit/>
          </a:bodyPr>
          <a:lstStyle/>
          <a:p>
            <a:pPr marL="12700">
              <a:lnSpc>
                <a:spcPct val="100000"/>
              </a:lnSpc>
              <a:spcBef>
                <a:spcPts val="100"/>
              </a:spcBef>
            </a:pPr>
            <a:r>
              <a:rPr sz="4100" spc="-35" dirty="0" smtClean="0">
                <a:solidFill>
                  <a:srgbClr val="FF0000"/>
                </a:solidFill>
              </a:rPr>
              <a:t>Treatment</a:t>
            </a:r>
            <a:endParaRPr sz="4100" dirty="0">
              <a:latin typeface="Calibri"/>
              <a:cs typeface="Calibri"/>
            </a:endParaRPr>
          </a:p>
        </p:txBody>
      </p:sp>
      <p:sp>
        <p:nvSpPr>
          <p:cNvPr id="3" name="object 3"/>
          <p:cNvSpPr txBox="1"/>
          <p:nvPr/>
        </p:nvSpPr>
        <p:spPr>
          <a:xfrm>
            <a:off x="1782267" y="1503681"/>
            <a:ext cx="3839210" cy="4129977"/>
          </a:xfrm>
          <a:prstGeom prst="rect">
            <a:avLst/>
          </a:prstGeom>
        </p:spPr>
        <p:txBody>
          <a:bodyPr vert="horz" wrap="square" lIns="0" tIns="13335" rIns="0" bIns="0" rtlCol="0">
            <a:spAutoFit/>
          </a:bodyPr>
          <a:lstStyle/>
          <a:p>
            <a:pPr marL="527685" indent="-514984">
              <a:spcBef>
                <a:spcPts val="105"/>
              </a:spcBef>
              <a:buAutoNum type="arabicPeriod"/>
              <a:tabLst>
                <a:tab pos="527685" algn="l"/>
                <a:tab pos="528320" algn="l"/>
              </a:tabLst>
            </a:pPr>
            <a:r>
              <a:rPr sz="3200" b="1" spc="-30" dirty="0">
                <a:latin typeface="Calibri"/>
                <a:cs typeface="Calibri"/>
              </a:rPr>
              <a:t>Tracheostomy</a:t>
            </a:r>
            <a:endParaRPr sz="3200">
              <a:latin typeface="Calibri"/>
              <a:cs typeface="Calibri"/>
            </a:endParaRPr>
          </a:p>
          <a:p>
            <a:pPr>
              <a:spcBef>
                <a:spcPts val="30"/>
              </a:spcBef>
              <a:buFont typeface="Calibri"/>
              <a:buAutoNum type="arabicPeriod"/>
            </a:pPr>
            <a:endParaRPr sz="4650">
              <a:latin typeface="Times New Roman"/>
              <a:cs typeface="Times New Roman"/>
            </a:endParaRPr>
          </a:p>
          <a:p>
            <a:pPr marL="527685" indent="-514984">
              <a:buAutoNum type="arabicPeriod"/>
              <a:tabLst>
                <a:tab pos="527685" algn="l"/>
                <a:tab pos="528320" algn="l"/>
              </a:tabLst>
            </a:pPr>
            <a:r>
              <a:rPr sz="3200" b="1" spc="-10" dirty="0">
                <a:latin typeface="Calibri"/>
                <a:cs typeface="Calibri"/>
              </a:rPr>
              <a:t>Epiglottopexy</a:t>
            </a:r>
            <a:endParaRPr sz="3200">
              <a:latin typeface="Calibri"/>
              <a:cs typeface="Calibri"/>
            </a:endParaRPr>
          </a:p>
          <a:p>
            <a:pPr>
              <a:spcBef>
                <a:spcPts val="30"/>
              </a:spcBef>
              <a:buFont typeface="Calibri"/>
              <a:buAutoNum type="arabicPeriod"/>
            </a:pPr>
            <a:endParaRPr sz="4650">
              <a:latin typeface="Times New Roman"/>
              <a:cs typeface="Times New Roman"/>
            </a:endParaRPr>
          </a:p>
          <a:p>
            <a:pPr marL="527685" indent="-514984">
              <a:buAutoNum type="arabicPeriod"/>
              <a:tabLst>
                <a:tab pos="527685" algn="l"/>
                <a:tab pos="528320" algn="l"/>
              </a:tabLst>
            </a:pPr>
            <a:r>
              <a:rPr sz="3200" b="1" spc="-35" dirty="0">
                <a:latin typeface="Calibri"/>
                <a:cs typeface="Calibri"/>
              </a:rPr>
              <a:t>Vocal </a:t>
            </a:r>
            <a:r>
              <a:rPr sz="3200" b="1" spc="-10" dirty="0">
                <a:latin typeface="Calibri"/>
                <a:cs typeface="Calibri"/>
              </a:rPr>
              <a:t>cord</a:t>
            </a:r>
            <a:r>
              <a:rPr sz="3200" b="1" spc="-90" dirty="0">
                <a:latin typeface="Calibri"/>
                <a:cs typeface="Calibri"/>
              </a:rPr>
              <a:t> </a:t>
            </a:r>
            <a:r>
              <a:rPr sz="3200" b="1" spc="-5" dirty="0">
                <a:latin typeface="Calibri"/>
                <a:cs typeface="Calibri"/>
              </a:rPr>
              <a:t>plication</a:t>
            </a:r>
            <a:endParaRPr sz="3200">
              <a:latin typeface="Calibri"/>
              <a:cs typeface="Calibri"/>
            </a:endParaRPr>
          </a:p>
          <a:p>
            <a:pPr>
              <a:spcBef>
                <a:spcPts val="25"/>
              </a:spcBef>
              <a:buFont typeface="Calibri"/>
              <a:buAutoNum type="arabicPeriod"/>
            </a:pPr>
            <a:endParaRPr sz="4650">
              <a:latin typeface="Times New Roman"/>
              <a:cs typeface="Times New Roman"/>
            </a:endParaRPr>
          </a:p>
          <a:p>
            <a:pPr marL="527685" indent="-514984">
              <a:buAutoNum type="arabicPeriod"/>
              <a:tabLst>
                <a:tab pos="527685" algn="l"/>
                <a:tab pos="528320" algn="l"/>
              </a:tabLst>
            </a:pPr>
            <a:r>
              <a:rPr sz="3200" b="1" spc="-65" dirty="0">
                <a:latin typeface="Calibri"/>
                <a:cs typeface="Calibri"/>
              </a:rPr>
              <a:t>Total</a:t>
            </a:r>
            <a:r>
              <a:rPr sz="3200" b="1" spc="-30" dirty="0">
                <a:latin typeface="Calibri"/>
                <a:cs typeface="Calibri"/>
              </a:rPr>
              <a:t> </a:t>
            </a:r>
            <a:r>
              <a:rPr sz="3200" b="1" spc="-15" dirty="0">
                <a:latin typeface="Calibri"/>
                <a:cs typeface="Calibri"/>
              </a:rPr>
              <a:t>laryngectomy</a:t>
            </a:r>
            <a:endParaRPr sz="3200">
              <a:latin typeface="Calibri"/>
              <a:cs typeface="Calibri"/>
            </a:endParaRPr>
          </a:p>
        </p:txBody>
      </p:sp>
    </p:spTree>
    <p:extLst>
      <p:ext uri="{BB962C8B-B14F-4D97-AF65-F5344CB8AC3E}">
        <p14:creationId xmlns:p14="http://schemas.microsoft.com/office/powerpoint/2010/main" xmlns="" val="7308970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5206" y="19303"/>
            <a:ext cx="8239759" cy="635000"/>
          </a:xfrm>
          <a:prstGeom prst="rect">
            <a:avLst/>
          </a:prstGeom>
        </p:spPr>
        <p:txBody>
          <a:bodyPr vert="horz" wrap="square" lIns="0" tIns="12065" rIns="0" bIns="0" rtlCol="0" anchor="ctr">
            <a:spAutoFit/>
          </a:bodyPr>
          <a:lstStyle/>
          <a:p>
            <a:pPr marL="12700">
              <a:lnSpc>
                <a:spcPct val="100000"/>
              </a:lnSpc>
              <a:spcBef>
                <a:spcPts val="95"/>
              </a:spcBef>
              <a:tabLst>
                <a:tab pos="2956560" algn="l"/>
                <a:tab pos="4607560" algn="l"/>
                <a:tab pos="6049645" algn="l"/>
              </a:tabLst>
            </a:pPr>
            <a:r>
              <a:rPr sz="4000" spc="-35" dirty="0"/>
              <a:t>C</a:t>
            </a:r>
            <a:r>
              <a:rPr sz="4000" spc="-10" dirty="0"/>
              <a:t>ONG</a:t>
            </a:r>
            <a:r>
              <a:rPr sz="4000" spc="-25" dirty="0"/>
              <a:t>E</a:t>
            </a:r>
            <a:r>
              <a:rPr sz="4000" spc="-5" dirty="0"/>
              <a:t>NI</a:t>
            </a:r>
            <a:r>
              <a:rPr sz="4000" spc="-320" dirty="0"/>
              <a:t>T</a:t>
            </a:r>
            <a:r>
              <a:rPr sz="4000" spc="-5" dirty="0"/>
              <a:t>AL</a:t>
            </a:r>
            <a:r>
              <a:rPr sz="4000" dirty="0"/>
              <a:t>	</a:t>
            </a:r>
            <a:r>
              <a:rPr sz="4000" spc="-80" dirty="0"/>
              <a:t>V</a:t>
            </a:r>
            <a:r>
              <a:rPr sz="4000" spc="-10" dirty="0"/>
              <a:t>OCA</a:t>
            </a:r>
            <a:r>
              <a:rPr sz="4000" spc="-5" dirty="0"/>
              <a:t>L</a:t>
            </a:r>
            <a:r>
              <a:rPr sz="4000" dirty="0"/>
              <a:t>	</a:t>
            </a:r>
            <a:r>
              <a:rPr sz="4000" spc="-35" dirty="0"/>
              <a:t>C</a:t>
            </a:r>
            <a:r>
              <a:rPr sz="4000" spc="-10" dirty="0"/>
              <a:t>OR</a:t>
            </a:r>
            <a:r>
              <a:rPr sz="4000" spc="-5" dirty="0"/>
              <a:t>D</a:t>
            </a:r>
            <a:r>
              <a:rPr sz="4000" dirty="0"/>
              <a:t>	</a:t>
            </a:r>
            <a:r>
              <a:rPr sz="4000" spc="-295" dirty="0"/>
              <a:t>P</a:t>
            </a:r>
            <a:r>
              <a:rPr sz="4000" spc="-5" dirty="0"/>
              <a:t>ARA</a:t>
            </a:r>
            <a:r>
              <a:rPr sz="4000" spc="-355" dirty="0"/>
              <a:t>L</a:t>
            </a:r>
            <a:r>
              <a:rPr sz="4000" spc="-65" dirty="0"/>
              <a:t>Y</a:t>
            </a:r>
            <a:r>
              <a:rPr sz="4000" spc="-5" dirty="0"/>
              <a:t>SIS</a:t>
            </a:r>
            <a:endParaRPr sz="4000"/>
          </a:p>
        </p:txBody>
      </p:sp>
      <p:sp>
        <p:nvSpPr>
          <p:cNvPr id="3" name="object 3"/>
          <p:cNvSpPr txBox="1"/>
          <p:nvPr/>
        </p:nvSpPr>
        <p:spPr>
          <a:xfrm>
            <a:off x="1638402" y="1041020"/>
            <a:ext cx="3852545" cy="3406061"/>
          </a:xfrm>
          <a:prstGeom prst="rect">
            <a:avLst/>
          </a:prstGeom>
        </p:spPr>
        <p:txBody>
          <a:bodyPr vert="horz" wrap="square" lIns="0" tIns="12700" rIns="0" bIns="0" rtlCol="0">
            <a:spAutoFit/>
          </a:bodyPr>
          <a:lstStyle/>
          <a:p>
            <a:pPr marL="12700">
              <a:spcBef>
                <a:spcPts val="100"/>
              </a:spcBef>
            </a:pPr>
            <a:r>
              <a:rPr sz="2400" b="1" spc="-25" dirty="0">
                <a:latin typeface="Calibri"/>
                <a:cs typeface="Calibri"/>
              </a:rPr>
              <a:t>UNILATERAL</a:t>
            </a:r>
            <a:endParaRPr sz="2400">
              <a:latin typeface="Calibri"/>
              <a:cs typeface="Calibri"/>
            </a:endParaRPr>
          </a:p>
          <a:p>
            <a:pPr>
              <a:spcBef>
                <a:spcPts val="5"/>
              </a:spcBef>
            </a:pPr>
            <a:endParaRPr sz="3150">
              <a:latin typeface="Times New Roman"/>
              <a:cs typeface="Times New Roman"/>
            </a:endParaRPr>
          </a:p>
          <a:p>
            <a:pPr marL="355600" indent="-342900">
              <a:buFont typeface="Arial"/>
              <a:buChar char="•"/>
              <a:tabLst>
                <a:tab pos="354965" algn="l"/>
                <a:tab pos="355600" algn="l"/>
              </a:tabLst>
            </a:pPr>
            <a:r>
              <a:rPr sz="2400" spc="-10" dirty="0">
                <a:latin typeface="Calibri"/>
                <a:cs typeface="Calibri"/>
              </a:rPr>
              <a:t>More</a:t>
            </a:r>
            <a:r>
              <a:rPr sz="2400" spc="-15" dirty="0">
                <a:latin typeface="Calibri"/>
                <a:cs typeface="Calibri"/>
              </a:rPr>
              <a:t> </a:t>
            </a:r>
            <a:r>
              <a:rPr sz="2400" spc="-10" dirty="0">
                <a:latin typeface="Calibri"/>
                <a:cs typeface="Calibri"/>
              </a:rPr>
              <a:t>common</a:t>
            </a:r>
            <a:endParaRPr sz="2400">
              <a:latin typeface="Calibri"/>
              <a:cs typeface="Calibri"/>
            </a:endParaRPr>
          </a:p>
          <a:p>
            <a:pPr>
              <a:spcBef>
                <a:spcPts val="5"/>
              </a:spcBef>
              <a:buChar char="•"/>
            </a:pPr>
            <a:endParaRPr sz="3500">
              <a:latin typeface="Times New Roman"/>
              <a:cs typeface="Times New Roman"/>
            </a:endParaRPr>
          </a:p>
          <a:p>
            <a:pPr marL="355600" indent="-342900">
              <a:buFont typeface="Arial"/>
              <a:buChar char="•"/>
              <a:tabLst>
                <a:tab pos="354965" algn="l"/>
                <a:tab pos="355600" algn="l"/>
              </a:tabLst>
            </a:pPr>
            <a:r>
              <a:rPr sz="2400" b="1" i="1" dirty="0">
                <a:solidFill>
                  <a:srgbClr val="C00000"/>
                </a:solidFill>
                <a:latin typeface="Calibri"/>
                <a:cs typeface="Calibri"/>
              </a:rPr>
              <a:t>Causes</a:t>
            </a:r>
            <a:r>
              <a:rPr sz="2400" b="1" i="1" spc="-30" dirty="0">
                <a:solidFill>
                  <a:srgbClr val="C00000"/>
                </a:solidFill>
                <a:latin typeface="Calibri"/>
                <a:cs typeface="Calibri"/>
              </a:rPr>
              <a:t> </a:t>
            </a:r>
            <a:r>
              <a:rPr sz="2400" dirty="0">
                <a:latin typeface="Calibri"/>
                <a:cs typeface="Calibri"/>
              </a:rPr>
              <a:t>:</a:t>
            </a:r>
            <a:endParaRPr sz="2400">
              <a:latin typeface="Calibri"/>
              <a:cs typeface="Calibri"/>
            </a:endParaRPr>
          </a:p>
          <a:p>
            <a:pPr marL="355600" indent="-342900">
              <a:spcBef>
                <a:spcPts val="570"/>
              </a:spcBef>
              <a:buChar char="-"/>
              <a:tabLst>
                <a:tab pos="354965" algn="l"/>
                <a:tab pos="355600" algn="l"/>
              </a:tabLst>
            </a:pPr>
            <a:r>
              <a:rPr sz="2400" dirty="0">
                <a:latin typeface="Calibri"/>
                <a:cs typeface="Calibri"/>
              </a:rPr>
              <a:t>Birth</a:t>
            </a:r>
            <a:r>
              <a:rPr sz="2400" spc="-30" dirty="0">
                <a:latin typeface="Calibri"/>
                <a:cs typeface="Calibri"/>
              </a:rPr>
              <a:t> </a:t>
            </a:r>
            <a:r>
              <a:rPr sz="2400" spc="-10" dirty="0">
                <a:latin typeface="Calibri"/>
                <a:cs typeface="Calibri"/>
              </a:rPr>
              <a:t>trauma</a:t>
            </a:r>
            <a:endParaRPr sz="2400">
              <a:latin typeface="Calibri"/>
              <a:cs typeface="Calibri"/>
            </a:endParaRPr>
          </a:p>
          <a:p>
            <a:pPr marL="355600" marR="5080" indent="-342900">
              <a:spcBef>
                <a:spcPts val="570"/>
              </a:spcBef>
              <a:buChar char="-"/>
              <a:tabLst>
                <a:tab pos="354965" algn="l"/>
                <a:tab pos="355600" algn="l"/>
              </a:tabLst>
            </a:pPr>
            <a:r>
              <a:rPr sz="2400" spc="-10" dirty="0">
                <a:latin typeface="Calibri"/>
                <a:cs typeface="Calibri"/>
              </a:rPr>
              <a:t>Congenital </a:t>
            </a:r>
            <a:r>
              <a:rPr sz="2400" spc="-5" dirty="0">
                <a:latin typeface="Calibri"/>
                <a:cs typeface="Calibri"/>
              </a:rPr>
              <a:t>anomaly of </a:t>
            </a:r>
            <a:r>
              <a:rPr sz="2400" spc="-15" dirty="0">
                <a:latin typeface="Calibri"/>
                <a:cs typeface="Calibri"/>
              </a:rPr>
              <a:t>great  </a:t>
            </a:r>
            <a:r>
              <a:rPr sz="2400" spc="-5" dirty="0">
                <a:latin typeface="Calibri"/>
                <a:cs typeface="Calibri"/>
              </a:rPr>
              <a:t>vessels or</a:t>
            </a:r>
            <a:r>
              <a:rPr sz="2400" spc="-25" dirty="0">
                <a:latin typeface="Calibri"/>
                <a:cs typeface="Calibri"/>
              </a:rPr>
              <a:t> </a:t>
            </a:r>
            <a:r>
              <a:rPr sz="2400" spc="-5" dirty="0">
                <a:latin typeface="Calibri"/>
                <a:cs typeface="Calibri"/>
              </a:rPr>
              <a:t>heart</a:t>
            </a:r>
            <a:endParaRPr sz="2400">
              <a:latin typeface="Calibri"/>
              <a:cs typeface="Calibri"/>
            </a:endParaRPr>
          </a:p>
        </p:txBody>
      </p:sp>
      <p:sp>
        <p:nvSpPr>
          <p:cNvPr id="4" name="object 4"/>
          <p:cNvSpPr txBox="1"/>
          <p:nvPr/>
        </p:nvSpPr>
        <p:spPr>
          <a:xfrm>
            <a:off x="6247639" y="969010"/>
            <a:ext cx="3769995" cy="5106526"/>
          </a:xfrm>
          <a:prstGeom prst="rect">
            <a:avLst/>
          </a:prstGeom>
        </p:spPr>
        <p:txBody>
          <a:bodyPr vert="horz" wrap="square" lIns="0" tIns="12700" rIns="0" bIns="0" rtlCol="0">
            <a:spAutoFit/>
          </a:bodyPr>
          <a:lstStyle/>
          <a:p>
            <a:pPr marR="1564640" algn="ctr">
              <a:spcBef>
                <a:spcPts val="100"/>
              </a:spcBef>
            </a:pPr>
            <a:r>
              <a:rPr sz="2400" b="1" spc="-25" dirty="0">
                <a:latin typeface="Calibri"/>
                <a:cs typeface="Calibri"/>
              </a:rPr>
              <a:t>BILATERAL</a:t>
            </a:r>
            <a:endParaRPr sz="2400">
              <a:latin typeface="Calibri"/>
              <a:cs typeface="Calibri"/>
            </a:endParaRPr>
          </a:p>
          <a:p>
            <a:pPr>
              <a:spcBef>
                <a:spcPts val="5"/>
              </a:spcBef>
            </a:pPr>
            <a:endParaRPr sz="2100">
              <a:latin typeface="Times New Roman"/>
              <a:cs typeface="Times New Roman"/>
            </a:endParaRPr>
          </a:p>
          <a:p>
            <a:pPr marL="355600" indent="-342900">
              <a:buFont typeface="Arial"/>
              <a:buChar char="•"/>
              <a:tabLst>
                <a:tab pos="354965" algn="l"/>
                <a:tab pos="355600" algn="l"/>
              </a:tabLst>
            </a:pPr>
            <a:r>
              <a:rPr sz="2400" b="1" i="1" spc="-5" dirty="0">
                <a:solidFill>
                  <a:srgbClr val="C00000"/>
                </a:solidFill>
                <a:latin typeface="Calibri"/>
                <a:cs typeface="Calibri"/>
              </a:rPr>
              <a:t>Causes</a:t>
            </a:r>
            <a:r>
              <a:rPr sz="2400" b="1" i="1" spc="-20" dirty="0">
                <a:solidFill>
                  <a:srgbClr val="C00000"/>
                </a:solidFill>
                <a:latin typeface="Calibri"/>
                <a:cs typeface="Calibri"/>
              </a:rPr>
              <a:t> </a:t>
            </a:r>
            <a:r>
              <a:rPr sz="2400" dirty="0">
                <a:latin typeface="Calibri"/>
                <a:cs typeface="Calibri"/>
              </a:rPr>
              <a:t>:</a:t>
            </a:r>
            <a:endParaRPr sz="2400">
              <a:latin typeface="Calibri"/>
              <a:cs typeface="Calibri"/>
            </a:endParaRPr>
          </a:p>
          <a:p>
            <a:pPr marL="355600" indent="-342900">
              <a:spcBef>
                <a:spcPts val="570"/>
              </a:spcBef>
              <a:buChar char="-"/>
              <a:tabLst>
                <a:tab pos="354965" algn="l"/>
                <a:tab pos="355600" algn="l"/>
              </a:tabLst>
            </a:pPr>
            <a:r>
              <a:rPr sz="2400" spc="-10" dirty="0">
                <a:latin typeface="Calibri"/>
                <a:cs typeface="Calibri"/>
              </a:rPr>
              <a:t>Hydrocephalus</a:t>
            </a:r>
            <a:endParaRPr sz="2400">
              <a:latin typeface="Calibri"/>
              <a:cs typeface="Calibri"/>
            </a:endParaRPr>
          </a:p>
          <a:p>
            <a:pPr marL="355600" indent="-342900">
              <a:spcBef>
                <a:spcPts val="575"/>
              </a:spcBef>
              <a:buChar char="-"/>
              <a:tabLst>
                <a:tab pos="354965" algn="l"/>
                <a:tab pos="355600" algn="l"/>
              </a:tabLst>
            </a:pPr>
            <a:r>
              <a:rPr sz="2400" spc="-5" dirty="0">
                <a:latin typeface="Calibri"/>
                <a:cs typeface="Calibri"/>
              </a:rPr>
              <a:t>Arnold-Chiari</a:t>
            </a:r>
            <a:r>
              <a:rPr sz="2400" spc="-60" dirty="0">
                <a:latin typeface="Calibri"/>
                <a:cs typeface="Calibri"/>
              </a:rPr>
              <a:t> </a:t>
            </a:r>
            <a:r>
              <a:rPr sz="2400" spc="-10" dirty="0">
                <a:latin typeface="Calibri"/>
                <a:cs typeface="Calibri"/>
              </a:rPr>
              <a:t>malformation</a:t>
            </a:r>
            <a:endParaRPr sz="2400">
              <a:latin typeface="Calibri"/>
              <a:cs typeface="Calibri"/>
            </a:endParaRPr>
          </a:p>
          <a:p>
            <a:pPr marL="355600" indent="-342900">
              <a:spcBef>
                <a:spcPts val="575"/>
              </a:spcBef>
              <a:buChar char="-"/>
              <a:tabLst>
                <a:tab pos="354965" algn="l"/>
                <a:tab pos="355600" algn="l"/>
              </a:tabLst>
            </a:pPr>
            <a:r>
              <a:rPr sz="2400" spc="-15" dirty="0">
                <a:latin typeface="Calibri"/>
                <a:cs typeface="Calibri"/>
              </a:rPr>
              <a:t>Intracerebral</a:t>
            </a:r>
            <a:r>
              <a:rPr sz="2400" spc="-70" dirty="0">
                <a:latin typeface="Calibri"/>
                <a:cs typeface="Calibri"/>
              </a:rPr>
              <a:t> </a:t>
            </a:r>
            <a:r>
              <a:rPr sz="2400" spc="-5" dirty="0">
                <a:latin typeface="Calibri"/>
                <a:cs typeface="Calibri"/>
              </a:rPr>
              <a:t>haemorrhage</a:t>
            </a:r>
            <a:endParaRPr sz="2400">
              <a:latin typeface="Calibri"/>
              <a:cs typeface="Calibri"/>
            </a:endParaRPr>
          </a:p>
          <a:p>
            <a:pPr marL="355600" indent="-342900">
              <a:spcBef>
                <a:spcPts val="575"/>
              </a:spcBef>
              <a:buChar char="-"/>
              <a:tabLst>
                <a:tab pos="354965" algn="l"/>
                <a:tab pos="355600" algn="l"/>
              </a:tabLst>
            </a:pPr>
            <a:r>
              <a:rPr sz="2400" spc="-5" dirty="0">
                <a:latin typeface="Calibri"/>
                <a:cs typeface="Calibri"/>
              </a:rPr>
              <a:t>Meningocele</a:t>
            </a:r>
            <a:endParaRPr sz="2400">
              <a:latin typeface="Calibri"/>
              <a:cs typeface="Calibri"/>
            </a:endParaRPr>
          </a:p>
          <a:p>
            <a:pPr marL="355600" indent="-342900">
              <a:spcBef>
                <a:spcPts val="575"/>
              </a:spcBef>
              <a:buChar char="-"/>
              <a:tabLst>
                <a:tab pos="354965" algn="l"/>
                <a:tab pos="355600" algn="l"/>
              </a:tabLst>
            </a:pPr>
            <a:r>
              <a:rPr sz="2400" spc="-15" dirty="0">
                <a:latin typeface="Calibri"/>
                <a:cs typeface="Calibri"/>
              </a:rPr>
              <a:t>Cerebral</a:t>
            </a:r>
            <a:r>
              <a:rPr sz="2400" spc="-80" dirty="0">
                <a:latin typeface="Calibri"/>
                <a:cs typeface="Calibri"/>
              </a:rPr>
              <a:t> </a:t>
            </a:r>
            <a:r>
              <a:rPr sz="2400" spc="-5" dirty="0">
                <a:latin typeface="Calibri"/>
                <a:cs typeface="Calibri"/>
              </a:rPr>
              <a:t>agenesis</a:t>
            </a:r>
            <a:endParaRPr sz="2400">
              <a:latin typeface="Calibri"/>
              <a:cs typeface="Calibri"/>
            </a:endParaRPr>
          </a:p>
          <a:p>
            <a:pPr>
              <a:spcBef>
                <a:spcPts val="5"/>
              </a:spcBef>
            </a:pPr>
            <a:endParaRPr sz="3500">
              <a:latin typeface="Times New Roman"/>
              <a:cs typeface="Times New Roman"/>
            </a:endParaRPr>
          </a:p>
          <a:p>
            <a:pPr marL="355600" indent="-342900">
              <a:buFont typeface="Arial"/>
              <a:buChar char="•"/>
              <a:tabLst>
                <a:tab pos="354965" algn="l"/>
                <a:tab pos="355600" algn="l"/>
              </a:tabLst>
            </a:pPr>
            <a:r>
              <a:rPr sz="2400" b="1" spc="-5" dirty="0">
                <a:latin typeface="Calibri"/>
                <a:cs typeface="Calibri"/>
              </a:rPr>
              <a:t>Clinical </a:t>
            </a:r>
            <a:r>
              <a:rPr sz="2400" b="1" spc="-15" dirty="0">
                <a:latin typeface="Calibri"/>
                <a:cs typeface="Calibri"/>
              </a:rPr>
              <a:t>features</a:t>
            </a:r>
            <a:r>
              <a:rPr sz="2400" b="1" spc="-85" dirty="0">
                <a:latin typeface="Calibri"/>
                <a:cs typeface="Calibri"/>
              </a:rPr>
              <a:t> </a:t>
            </a:r>
            <a:r>
              <a:rPr sz="2400" dirty="0">
                <a:latin typeface="Calibri"/>
                <a:cs typeface="Calibri"/>
              </a:rPr>
              <a:t>:</a:t>
            </a:r>
            <a:endParaRPr sz="2400">
              <a:latin typeface="Calibri"/>
              <a:cs typeface="Calibri"/>
            </a:endParaRPr>
          </a:p>
          <a:p>
            <a:pPr marL="355600" indent="-342900">
              <a:spcBef>
                <a:spcPts val="570"/>
              </a:spcBef>
              <a:buChar char="-"/>
              <a:tabLst>
                <a:tab pos="354965" algn="l"/>
                <a:tab pos="355600" algn="l"/>
              </a:tabLst>
            </a:pPr>
            <a:r>
              <a:rPr sz="2400" spc="-10" dirty="0">
                <a:latin typeface="Calibri"/>
                <a:cs typeface="Calibri"/>
              </a:rPr>
              <a:t>Dyspnoea</a:t>
            </a:r>
            <a:endParaRPr sz="2400">
              <a:latin typeface="Calibri"/>
              <a:cs typeface="Calibri"/>
            </a:endParaRPr>
          </a:p>
          <a:p>
            <a:pPr marL="355600" indent="-342900">
              <a:spcBef>
                <a:spcPts val="575"/>
              </a:spcBef>
              <a:buChar char="-"/>
              <a:tabLst>
                <a:tab pos="354965" algn="l"/>
                <a:tab pos="355600" algn="l"/>
              </a:tabLst>
            </a:pPr>
            <a:r>
              <a:rPr sz="2400" spc="-5" dirty="0">
                <a:latin typeface="Calibri"/>
                <a:cs typeface="Calibri"/>
              </a:rPr>
              <a:t>Stridor</a:t>
            </a:r>
            <a:endParaRPr sz="2400">
              <a:latin typeface="Calibri"/>
              <a:cs typeface="Calibri"/>
            </a:endParaRPr>
          </a:p>
        </p:txBody>
      </p:sp>
    </p:spTree>
    <p:extLst>
      <p:ext uri="{BB962C8B-B14F-4D97-AF65-F5344CB8AC3E}">
        <p14:creationId xmlns:p14="http://schemas.microsoft.com/office/powerpoint/2010/main" xmlns="" val="8028793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0861" y="218727"/>
            <a:ext cx="10364451" cy="443070"/>
          </a:xfrm>
          <a:prstGeom prst="rect">
            <a:avLst/>
          </a:prstGeom>
        </p:spPr>
        <p:txBody>
          <a:bodyPr vert="horz" wrap="square" lIns="0" tIns="12065" rIns="0" bIns="0" rtlCol="0" anchor="ctr">
            <a:spAutoFit/>
          </a:bodyPr>
          <a:lstStyle/>
          <a:p>
            <a:pPr marL="45085">
              <a:lnSpc>
                <a:spcPct val="100000"/>
              </a:lnSpc>
              <a:spcBef>
                <a:spcPts val="95"/>
              </a:spcBef>
              <a:tabLst>
                <a:tab pos="2083435" algn="l"/>
                <a:tab pos="6263005" algn="l"/>
              </a:tabLst>
            </a:pPr>
            <a:r>
              <a:rPr sz="2800" spc="-55" dirty="0" smtClean="0"/>
              <a:t>EVALUATION</a:t>
            </a:r>
            <a:r>
              <a:rPr lang="en-IN" sz="2800" spc="-55" dirty="0" smtClean="0"/>
              <a:t> </a:t>
            </a:r>
            <a:r>
              <a:rPr sz="2800" spc="-5" dirty="0" smtClean="0"/>
              <a:t>OF </a:t>
            </a:r>
            <a:r>
              <a:rPr sz="2800" spc="-20" dirty="0"/>
              <a:t>VOCAL</a:t>
            </a:r>
            <a:r>
              <a:rPr sz="2800" spc="25" dirty="0"/>
              <a:t> </a:t>
            </a:r>
            <a:r>
              <a:rPr sz="2800" spc="-15" dirty="0"/>
              <a:t>CORD</a:t>
            </a:r>
            <a:r>
              <a:rPr sz="2800" spc="10" dirty="0"/>
              <a:t> </a:t>
            </a:r>
            <a:r>
              <a:rPr sz="2800" spc="-55" dirty="0"/>
              <a:t>PARALYSIS	</a:t>
            </a:r>
            <a:r>
              <a:rPr sz="2800" spc="-70" dirty="0"/>
              <a:t>PATIENT</a:t>
            </a:r>
          </a:p>
        </p:txBody>
      </p:sp>
      <p:sp>
        <p:nvSpPr>
          <p:cNvPr id="3" name="object 3"/>
          <p:cNvSpPr txBox="1"/>
          <p:nvPr/>
        </p:nvSpPr>
        <p:spPr>
          <a:xfrm>
            <a:off x="1638402" y="661797"/>
            <a:ext cx="1049655" cy="299720"/>
          </a:xfrm>
          <a:prstGeom prst="rect">
            <a:avLst/>
          </a:prstGeom>
        </p:spPr>
        <p:txBody>
          <a:bodyPr vert="horz" wrap="square" lIns="0" tIns="12700" rIns="0" bIns="0" rtlCol="0">
            <a:spAutoFit/>
          </a:bodyPr>
          <a:lstStyle/>
          <a:p>
            <a:pPr marL="355600" indent="-342900">
              <a:spcBef>
                <a:spcPts val="100"/>
              </a:spcBef>
              <a:buFont typeface="Arial"/>
              <a:buChar char="•"/>
              <a:tabLst>
                <a:tab pos="354965" algn="l"/>
                <a:tab pos="355600" algn="l"/>
              </a:tabLst>
            </a:pPr>
            <a:r>
              <a:rPr b="1" dirty="0">
                <a:latin typeface="Calibri"/>
                <a:cs typeface="Calibri"/>
              </a:rPr>
              <a:t>Hi</a:t>
            </a:r>
            <a:r>
              <a:rPr b="1" spc="-25" dirty="0">
                <a:latin typeface="Calibri"/>
                <a:cs typeface="Calibri"/>
              </a:rPr>
              <a:t>s</a:t>
            </a:r>
            <a:r>
              <a:rPr b="1" spc="-15" dirty="0">
                <a:latin typeface="Calibri"/>
                <a:cs typeface="Calibri"/>
              </a:rPr>
              <a:t>t</a:t>
            </a:r>
            <a:r>
              <a:rPr b="1" dirty="0">
                <a:latin typeface="Calibri"/>
                <a:cs typeface="Calibri"/>
              </a:rPr>
              <a:t>o</a:t>
            </a:r>
            <a:r>
              <a:rPr b="1" spc="5" dirty="0">
                <a:latin typeface="Calibri"/>
                <a:cs typeface="Calibri"/>
              </a:rPr>
              <a:t>r</a:t>
            </a:r>
            <a:r>
              <a:rPr b="1" dirty="0">
                <a:latin typeface="Calibri"/>
                <a:cs typeface="Calibri"/>
              </a:rPr>
              <a:t>y</a:t>
            </a:r>
            <a:endParaRPr>
              <a:latin typeface="Calibri"/>
              <a:cs typeface="Calibri"/>
            </a:endParaRPr>
          </a:p>
        </p:txBody>
      </p:sp>
      <p:sp>
        <p:nvSpPr>
          <p:cNvPr id="4" name="object 4"/>
          <p:cNvSpPr txBox="1"/>
          <p:nvPr/>
        </p:nvSpPr>
        <p:spPr>
          <a:xfrm>
            <a:off x="5671185" y="733502"/>
            <a:ext cx="2195195" cy="300355"/>
          </a:xfrm>
          <a:prstGeom prst="rect">
            <a:avLst/>
          </a:prstGeom>
        </p:spPr>
        <p:txBody>
          <a:bodyPr vert="horz" wrap="square" lIns="0" tIns="12700" rIns="0" bIns="0" rtlCol="0">
            <a:spAutoFit/>
          </a:bodyPr>
          <a:lstStyle/>
          <a:p>
            <a:pPr marL="355600" indent="-342900">
              <a:spcBef>
                <a:spcPts val="100"/>
              </a:spcBef>
              <a:buFont typeface="Arial"/>
              <a:buChar char="•"/>
              <a:tabLst>
                <a:tab pos="354965" algn="l"/>
                <a:tab pos="355600" algn="l"/>
              </a:tabLst>
            </a:pPr>
            <a:r>
              <a:rPr b="1" spc="-5" dirty="0">
                <a:latin typeface="Calibri"/>
                <a:cs typeface="Calibri"/>
              </a:rPr>
              <a:t>Local Examination</a:t>
            </a:r>
            <a:r>
              <a:rPr b="1" spc="-125" dirty="0">
                <a:latin typeface="Calibri"/>
                <a:cs typeface="Calibri"/>
              </a:rPr>
              <a:t> </a:t>
            </a:r>
            <a:r>
              <a:rPr b="1" dirty="0">
                <a:latin typeface="Calibri"/>
                <a:cs typeface="Calibri"/>
              </a:rPr>
              <a:t>:</a:t>
            </a:r>
            <a:endParaRPr>
              <a:latin typeface="Calibri"/>
              <a:cs typeface="Calibri"/>
            </a:endParaRPr>
          </a:p>
        </p:txBody>
      </p:sp>
      <p:graphicFrame>
        <p:nvGraphicFramePr>
          <p:cNvPr id="5" name="object 5"/>
          <p:cNvGraphicFramePr>
            <a:graphicFrameLocks noGrp="1"/>
          </p:cNvGraphicFramePr>
          <p:nvPr/>
        </p:nvGraphicFramePr>
        <p:xfrm>
          <a:off x="1619351" y="1352550"/>
          <a:ext cx="8893174" cy="5053330"/>
        </p:xfrm>
        <a:graphic>
          <a:graphicData uri="http://schemas.openxmlformats.org/drawingml/2006/table">
            <a:tbl>
              <a:tblPr firstRow="1" bandRow="1">
                <a:tableStyleId>{2D5ABB26-0587-4C30-8999-92F81FD0307C}</a:tableStyleId>
              </a:tblPr>
              <a:tblGrid>
                <a:gridCol w="419100">
                  <a:extLst>
                    <a:ext uri="{9D8B030D-6E8A-4147-A177-3AD203B41FA5}">
                      <a16:colId xmlns:a16="http://schemas.microsoft.com/office/drawing/2014/main" xmlns="" val="20000"/>
                    </a:ext>
                  </a:extLst>
                </a:gridCol>
                <a:gridCol w="3436620">
                  <a:extLst>
                    <a:ext uri="{9D8B030D-6E8A-4147-A177-3AD203B41FA5}">
                      <a16:colId xmlns:a16="http://schemas.microsoft.com/office/drawing/2014/main" xmlns="" val="20001"/>
                    </a:ext>
                  </a:extLst>
                </a:gridCol>
                <a:gridCol w="596264">
                  <a:extLst>
                    <a:ext uri="{9D8B030D-6E8A-4147-A177-3AD203B41FA5}">
                      <a16:colId xmlns:a16="http://schemas.microsoft.com/office/drawing/2014/main" xmlns="" val="20002"/>
                    </a:ext>
                  </a:extLst>
                </a:gridCol>
                <a:gridCol w="4441190">
                  <a:extLst>
                    <a:ext uri="{9D8B030D-6E8A-4147-A177-3AD203B41FA5}">
                      <a16:colId xmlns:a16="http://schemas.microsoft.com/office/drawing/2014/main" xmlns="" val="20003"/>
                    </a:ext>
                  </a:extLst>
                </a:gridCol>
              </a:tblGrid>
              <a:tr h="462280">
                <a:tc gridSpan="2">
                  <a:txBody>
                    <a:bodyPr/>
                    <a:lstStyle/>
                    <a:p>
                      <a:pPr marL="374650" indent="-342900">
                        <a:lnSpc>
                          <a:spcPts val="1145"/>
                        </a:lnSpc>
                        <a:buFont typeface="Arial"/>
                        <a:buChar char="•"/>
                        <a:tabLst>
                          <a:tab pos="374015" algn="l"/>
                          <a:tab pos="374650" algn="l"/>
                        </a:tabLst>
                      </a:pPr>
                      <a:r>
                        <a:rPr sz="1800" b="1" spc="-10" dirty="0">
                          <a:latin typeface="Calibri"/>
                          <a:cs typeface="Calibri"/>
                        </a:rPr>
                        <a:t>Symptoms</a:t>
                      </a:r>
                      <a:r>
                        <a:rPr sz="1800" spc="-10" dirty="0">
                          <a:latin typeface="Calibri"/>
                          <a:cs typeface="Calibri"/>
                        </a:rPr>
                        <a:t>:</a:t>
                      </a:r>
                      <a:endParaRPr sz="1800">
                        <a:latin typeface="Calibri"/>
                        <a:cs typeface="Calibri"/>
                      </a:endParaRPr>
                    </a:p>
                  </a:txBody>
                  <a:tcPr marL="0" marR="0" marT="0" marB="0"/>
                </a:tc>
                <a:tc hMerge="1">
                  <a:txBody>
                    <a:bodyPr/>
                    <a:lstStyle/>
                    <a:p>
                      <a:endParaRPr/>
                    </a:p>
                  </a:txBody>
                  <a:tcPr marL="0" marR="0" marT="0" marB="0"/>
                </a:tc>
                <a:tc>
                  <a:txBody>
                    <a:bodyPr/>
                    <a:lstStyle/>
                    <a:p>
                      <a:pPr marL="208279">
                        <a:lnSpc>
                          <a:spcPts val="1710"/>
                        </a:lnSpc>
                      </a:pPr>
                      <a:r>
                        <a:rPr sz="1800" spc="-5" dirty="0">
                          <a:latin typeface="Calibri"/>
                          <a:cs typeface="Calibri"/>
                        </a:rPr>
                        <a:t>(a)</a:t>
                      </a:r>
                      <a:endParaRPr sz="1800">
                        <a:latin typeface="Calibri"/>
                        <a:cs typeface="Calibri"/>
                      </a:endParaRPr>
                    </a:p>
                  </a:txBody>
                  <a:tcPr marL="0" marR="0" marT="0" marB="0"/>
                </a:tc>
                <a:tc>
                  <a:txBody>
                    <a:bodyPr/>
                    <a:lstStyle/>
                    <a:p>
                      <a:pPr marL="127635">
                        <a:lnSpc>
                          <a:spcPts val="1495"/>
                        </a:lnSpc>
                      </a:pPr>
                      <a:r>
                        <a:rPr sz="1800" spc="-10" dirty="0">
                          <a:latin typeface="Calibri"/>
                          <a:cs typeface="Calibri"/>
                        </a:rPr>
                        <a:t>Examination </a:t>
                      </a:r>
                      <a:r>
                        <a:rPr sz="1800" spc="-5" dirty="0">
                          <a:latin typeface="Calibri"/>
                          <a:cs typeface="Calibri"/>
                        </a:rPr>
                        <a:t>of larynx </a:t>
                      </a:r>
                      <a:r>
                        <a:rPr sz="1800" dirty="0">
                          <a:latin typeface="Calibri"/>
                          <a:cs typeface="Calibri"/>
                        </a:rPr>
                        <a:t>&amp; </a:t>
                      </a:r>
                      <a:r>
                        <a:rPr sz="1800" spc="-5" dirty="0">
                          <a:latin typeface="Calibri"/>
                          <a:cs typeface="Calibri"/>
                        </a:rPr>
                        <a:t>laryngopharynx </a:t>
                      </a:r>
                      <a:r>
                        <a:rPr sz="1800" dirty="0">
                          <a:latin typeface="Calibri"/>
                          <a:cs typeface="Calibri"/>
                        </a:rPr>
                        <a:t>–</a:t>
                      </a:r>
                      <a:r>
                        <a:rPr sz="1800" spc="50" dirty="0">
                          <a:latin typeface="Calibri"/>
                          <a:cs typeface="Calibri"/>
                        </a:rPr>
                        <a:t> </a:t>
                      </a:r>
                      <a:r>
                        <a:rPr sz="1800" dirty="0">
                          <a:latin typeface="Calibri"/>
                          <a:cs typeface="Calibri"/>
                        </a:rPr>
                        <a:t>IDL,</a:t>
                      </a:r>
                    </a:p>
                    <a:p>
                      <a:pPr marL="127635">
                        <a:lnSpc>
                          <a:spcPts val="1945"/>
                        </a:lnSpc>
                      </a:pPr>
                      <a:r>
                        <a:rPr sz="1800" spc="-10" dirty="0">
                          <a:latin typeface="Calibri"/>
                          <a:cs typeface="Calibri"/>
                        </a:rPr>
                        <a:t>FOL</a:t>
                      </a:r>
                      <a:endParaRPr sz="1800" dirty="0">
                        <a:latin typeface="Calibri"/>
                        <a:cs typeface="Calibri"/>
                      </a:endParaRPr>
                    </a:p>
                  </a:txBody>
                  <a:tcPr marL="0" marR="0" marT="0" marB="0"/>
                </a:tc>
                <a:extLst>
                  <a:ext uri="{0D108BD9-81ED-4DB2-BD59-A6C34878D82A}">
                    <a16:rowId xmlns:a16="http://schemas.microsoft.com/office/drawing/2014/main" xmlns="" val="10000"/>
                  </a:ext>
                </a:extLst>
              </a:tr>
              <a:tr h="265430">
                <a:tc>
                  <a:txBody>
                    <a:bodyPr/>
                    <a:lstStyle/>
                    <a:p>
                      <a:pPr marL="31750">
                        <a:lnSpc>
                          <a:spcPts val="1825"/>
                        </a:lnSpc>
                      </a:pPr>
                      <a:r>
                        <a:rPr sz="1800" i="1" spc="-5" dirty="0">
                          <a:latin typeface="Calibri"/>
                          <a:cs typeface="Calibri"/>
                        </a:rPr>
                        <a:t>(a)</a:t>
                      </a:r>
                      <a:endParaRPr sz="1800">
                        <a:latin typeface="Calibri"/>
                        <a:cs typeface="Calibri"/>
                      </a:endParaRPr>
                    </a:p>
                  </a:txBody>
                  <a:tcPr marL="0" marR="0" marT="0" marB="0"/>
                </a:tc>
                <a:tc>
                  <a:txBody>
                    <a:bodyPr/>
                    <a:lstStyle/>
                    <a:p>
                      <a:pPr marL="127635">
                        <a:lnSpc>
                          <a:spcPts val="1825"/>
                        </a:lnSpc>
                      </a:pPr>
                      <a:r>
                        <a:rPr sz="1800" i="1" spc="-5" dirty="0">
                          <a:latin typeface="Calibri"/>
                          <a:cs typeface="Calibri"/>
                        </a:rPr>
                        <a:t>Change </a:t>
                      </a:r>
                      <a:r>
                        <a:rPr sz="1800" i="1" dirty="0">
                          <a:latin typeface="Calibri"/>
                          <a:cs typeface="Calibri"/>
                        </a:rPr>
                        <a:t>in</a:t>
                      </a:r>
                      <a:r>
                        <a:rPr sz="1800" i="1" spc="-5" dirty="0">
                          <a:latin typeface="Calibri"/>
                          <a:cs typeface="Calibri"/>
                        </a:rPr>
                        <a:t> </a:t>
                      </a:r>
                      <a:r>
                        <a:rPr sz="1800" i="1" spc="-10" dirty="0">
                          <a:latin typeface="Calibri"/>
                          <a:cs typeface="Calibri"/>
                        </a:rPr>
                        <a:t>voice</a:t>
                      </a:r>
                      <a:endParaRPr sz="1800">
                        <a:latin typeface="Calibri"/>
                        <a:cs typeface="Calibri"/>
                      </a:endParaRPr>
                    </a:p>
                  </a:txBody>
                  <a:tcPr marL="0" marR="0" marT="0" marB="0"/>
                </a:tc>
                <a:tc>
                  <a:txBody>
                    <a:bodyPr/>
                    <a:lstStyle/>
                    <a:p>
                      <a:pPr>
                        <a:lnSpc>
                          <a:spcPct val="100000"/>
                        </a:lnSpc>
                      </a:pPr>
                      <a:endParaRPr sz="1600">
                        <a:latin typeface="Times New Roman"/>
                        <a:cs typeface="Times New Roman"/>
                      </a:endParaRPr>
                    </a:p>
                  </a:txBody>
                  <a:tcPr marL="0" marR="0" marT="0" marB="0"/>
                </a:tc>
                <a:tc>
                  <a:txBody>
                    <a:bodyPr/>
                    <a:lstStyle/>
                    <a:p>
                      <a:pPr>
                        <a:lnSpc>
                          <a:spcPct val="100000"/>
                        </a:lnSpc>
                      </a:pPr>
                      <a:endParaRPr sz="1600">
                        <a:latin typeface="Times New Roman"/>
                        <a:cs typeface="Times New Roman"/>
                      </a:endParaRPr>
                    </a:p>
                  </a:txBody>
                  <a:tcPr marL="0" marR="0" marT="0" marB="0"/>
                </a:tc>
                <a:extLst>
                  <a:ext uri="{0D108BD9-81ED-4DB2-BD59-A6C34878D82A}">
                    <a16:rowId xmlns:a16="http://schemas.microsoft.com/office/drawing/2014/main" xmlns="" val="10001"/>
                  </a:ext>
                </a:extLst>
              </a:tr>
              <a:tr h="282575">
                <a:tc>
                  <a:txBody>
                    <a:bodyPr/>
                    <a:lstStyle/>
                    <a:p>
                      <a:pPr marL="31750">
                        <a:lnSpc>
                          <a:spcPts val="1889"/>
                        </a:lnSpc>
                      </a:pPr>
                      <a:r>
                        <a:rPr sz="1800" spc="-5" dirty="0">
                          <a:latin typeface="Calibri"/>
                          <a:cs typeface="Calibri"/>
                        </a:rPr>
                        <a:t>(b)</a:t>
                      </a:r>
                      <a:endParaRPr sz="1800">
                        <a:latin typeface="Calibri"/>
                        <a:cs typeface="Calibri"/>
                      </a:endParaRPr>
                    </a:p>
                  </a:txBody>
                  <a:tcPr marL="0" marR="0" marT="0" marB="0"/>
                </a:tc>
                <a:tc>
                  <a:txBody>
                    <a:bodyPr/>
                    <a:lstStyle/>
                    <a:p>
                      <a:pPr marL="127635">
                        <a:lnSpc>
                          <a:spcPts val="1889"/>
                        </a:lnSpc>
                      </a:pPr>
                      <a:r>
                        <a:rPr sz="1800" spc="-10" dirty="0">
                          <a:latin typeface="Calibri"/>
                          <a:cs typeface="Calibri"/>
                        </a:rPr>
                        <a:t>Hoarseness</a:t>
                      </a:r>
                      <a:endParaRPr sz="1800">
                        <a:latin typeface="Calibri"/>
                        <a:cs typeface="Calibri"/>
                      </a:endParaRPr>
                    </a:p>
                  </a:txBody>
                  <a:tcPr marL="0" marR="0" marT="0" marB="0"/>
                </a:tc>
                <a:tc>
                  <a:txBody>
                    <a:bodyPr/>
                    <a:lstStyle/>
                    <a:p>
                      <a:pPr marL="208279">
                        <a:lnSpc>
                          <a:spcPts val="2025"/>
                        </a:lnSpc>
                      </a:pPr>
                      <a:r>
                        <a:rPr sz="1800" spc="-5" dirty="0">
                          <a:latin typeface="Calibri"/>
                          <a:cs typeface="Calibri"/>
                        </a:rPr>
                        <a:t>(b)</a:t>
                      </a:r>
                      <a:endParaRPr sz="1800">
                        <a:latin typeface="Calibri"/>
                        <a:cs typeface="Calibri"/>
                      </a:endParaRPr>
                    </a:p>
                  </a:txBody>
                  <a:tcPr marL="0" marR="0" marT="0" marB="0"/>
                </a:tc>
                <a:tc>
                  <a:txBody>
                    <a:bodyPr/>
                    <a:lstStyle/>
                    <a:p>
                      <a:pPr marL="127635">
                        <a:lnSpc>
                          <a:spcPts val="2025"/>
                        </a:lnSpc>
                      </a:pPr>
                      <a:r>
                        <a:rPr sz="1800" dirty="0">
                          <a:latin typeface="Calibri"/>
                          <a:cs typeface="Calibri"/>
                        </a:rPr>
                        <a:t>Neck</a:t>
                      </a:r>
                      <a:r>
                        <a:rPr sz="1800" spc="-20" dirty="0">
                          <a:latin typeface="Calibri"/>
                          <a:cs typeface="Calibri"/>
                        </a:rPr>
                        <a:t> </a:t>
                      </a:r>
                      <a:r>
                        <a:rPr sz="1800" spc="-10" dirty="0">
                          <a:latin typeface="Calibri"/>
                          <a:cs typeface="Calibri"/>
                        </a:rPr>
                        <a:t>examination</a:t>
                      </a:r>
                      <a:endParaRPr sz="1800">
                        <a:latin typeface="Calibri"/>
                        <a:cs typeface="Calibri"/>
                      </a:endParaRPr>
                    </a:p>
                  </a:txBody>
                  <a:tcPr marL="0" marR="0" marT="0" marB="0"/>
                </a:tc>
                <a:extLst>
                  <a:ext uri="{0D108BD9-81ED-4DB2-BD59-A6C34878D82A}">
                    <a16:rowId xmlns:a16="http://schemas.microsoft.com/office/drawing/2014/main" xmlns="" val="10002"/>
                  </a:ext>
                </a:extLst>
              </a:tr>
              <a:tr h="265430">
                <a:tc>
                  <a:txBody>
                    <a:bodyPr/>
                    <a:lstStyle/>
                    <a:p>
                      <a:pPr marL="31750">
                        <a:lnSpc>
                          <a:spcPts val="1825"/>
                        </a:lnSpc>
                      </a:pPr>
                      <a:r>
                        <a:rPr sz="1800" spc="-5" dirty="0">
                          <a:latin typeface="Calibri"/>
                          <a:cs typeface="Calibri"/>
                        </a:rPr>
                        <a:t>(c)</a:t>
                      </a:r>
                      <a:endParaRPr sz="1800">
                        <a:latin typeface="Calibri"/>
                        <a:cs typeface="Calibri"/>
                      </a:endParaRPr>
                    </a:p>
                  </a:txBody>
                  <a:tcPr marL="0" marR="0" marT="0" marB="0"/>
                </a:tc>
                <a:tc>
                  <a:txBody>
                    <a:bodyPr/>
                    <a:lstStyle/>
                    <a:p>
                      <a:pPr marL="127635">
                        <a:lnSpc>
                          <a:spcPts val="1825"/>
                        </a:lnSpc>
                      </a:pPr>
                      <a:r>
                        <a:rPr sz="1800" spc="-5" dirty="0">
                          <a:latin typeface="Calibri"/>
                          <a:cs typeface="Calibri"/>
                        </a:rPr>
                        <a:t>Aphonia</a:t>
                      </a:r>
                      <a:endParaRPr sz="1800">
                        <a:latin typeface="Calibri"/>
                        <a:cs typeface="Calibri"/>
                      </a:endParaRPr>
                    </a:p>
                  </a:txBody>
                  <a:tcPr marL="0" marR="0" marT="0" marB="0"/>
                </a:tc>
                <a:tc>
                  <a:txBody>
                    <a:bodyPr/>
                    <a:lstStyle/>
                    <a:p>
                      <a:pPr>
                        <a:lnSpc>
                          <a:spcPct val="100000"/>
                        </a:lnSpc>
                      </a:pPr>
                      <a:endParaRPr sz="1600">
                        <a:latin typeface="Times New Roman"/>
                        <a:cs typeface="Times New Roman"/>
                      </a:endParaRPr>
                    </a:p>
                  </a:txBody>
                  <a:tcPr marL="0" marR="0" marT="0" marB="0"/>
                </a:tc>
                <a:tc>
                  <a:txBody>
                    <a:bodyPr/>
                    <a:lstStyle/>
                    <a:p>
                      <a:pPr>
                        <a:lnSpc>
                          <a:spcPct val="100000"/>
                        </a:lnSpc>
                      </a:pPr>
                      <a:endParaRPr sz="1600">
                        <a:latin typeface="Times New Roman"/>
                        <a:cs typeface="Times New Roman"/>
                      </a:endParaRPr>
                    </a:p>
                  </a:txBody>
                  <a:tcPr marL="0" marR="0" marT="0" marB="0"/>
                </a:tc>
                <a:extLst>
                  <a:ext uri="{0D108BD9-81ED-4DB2-BD59-A6C34878D82A}">
                    <a16:rowId xmlns:a16="http://schemas.microsoft.com/office/drawing/2014/main" xmlns="" val="10003"/>
                  </a:ext>
                </a:extLst>
              </a:tr>
              <a:tr h="282575">
                <a:tc>
                  <a:txBody>
                    <a:bodyPr/>
                    <a:lstStyle/>
                    <a:p>
                      <a:pPr marL="31750">
                        <a:lnSpc>
                          <a:spcPts val="1889"/>
                        </a:lnSpc>
                      </a:pPr>
                      <a:r>
                        <a:rPr sz="1800" spc="-5" dirty="0">
                          <a:latin typeface="Calibri"/>
                          <a:cs typeface="Calibri"/>
                        </a:rPr>
                        <a:t>(d)</a:t>
                      </a:r>
                      <a:endParaRPr sz="1800">
                        <a:latin typeface="Calibri"/>
                        <a:cs typeface="Calibri"/>
                      </a:endParaRPr>
                    </a:p>
                  </a:txBody>
                  <a:tcPr marL="0" marR="0" marT="0" marB="0"/>
                </a:tc>
                <a:tc>
                  <a:txBody>
                    <a:bodyPr/>
                    <a:lstStyle/>
                    <a:p>
                      <a:pPr marL="127635">
                        <a:lnSpc>
                          <a:spcPts val="1889"/>
                        </a:lnSpc>
                      </a:pPr>
                      <a:r>
                        <a:rPr sz="1800" spc="-25" dirty="0">
                          <a:latin typeface="Calibri"/>
                          <a:cs typeface="Calibri"/>
                        </a:rPr>
                        <a:t>Vocal</a:t>
                      </a:r>
                      <a:r>
                        <a:rPr sz="1800" spc="-10" dirty="0">
                          <a:latin typeface="Calibri"/>
                          <a:cs typeface="Calibri"/>
                        </a:rPr>
                        <a:t> fatigue</a:t>
                      </a:r>
                      <a:endParaRPr sz="1800">
                        <a:latin typeface="Calibri"/>
                        <a:cs typeface="Calibri"/>
                      </a:endParaRPr>
                    </a:p>
                  </a:txBody>
                  <a:tcPr marL="0" marR="0" marT="0" marB="0"/>
                </a:tc>
                <a:tc>
                  <a:txBody>
                    <a:bodyPr/>
                    <a:lstStyle/>
                    <a:p>
                      <a:pPr marL="208279">
                        <a:lnSpc>
                          <a:spcPts val="2025"/>
                        </a:lnSpc>
                      </a:pPr>
                      <a:r>
                        <a:rPr sz="1800" spc="-5" dirty="0">
                          <a:latin typeface="Calibri"/>
                          <a:cs typeface="Calibri"/>
                        </a:rPr>
                        <a:t>(c)</a:t>
                      </a:r>
                      <a:endParaRPr sz="1800">
                        <a:latin typeface="Calibri"/>
                        <a:cs typeface="Calibri"/>
                      </a:endParaRPr>
                    </a:p>
                  </a:txBody>
                  <a:tcPr marL="0" marR="0" marT="0" marB="0"/>
                </a:tc>
                <a:tc>
                  <a:txBody>
                    <a:bodyPr/>
                    <a:lstStyle/>
                    <a:p>
                      <a:pPr marL="127635">
                        <a:lnSpc>
                          <a:spcPts val="2025"/>
                        </a:lnSpc>
                      </a:pPr>
                      <a:r>
                        <a:rPr sz="1800" spc="-10" dirty="0">
                          <a:latin typeface="Calibri"/>
                          <a:cs typeface="Calibri"/>
                        </a:rPr>
                        <a:t>Cranial </a:t>
                      </a:r>
                      <a:r>
                        <a:rPr sz="1800" spc="-5" dirty="0">
                          <a:latin typeface="Calibri"/>
                          <a:cs typeface="Calibri"/>
                        </a:rPr>
                        <a:t>nerve</a:t>
                      </a:r>
                      <a:r>
                        <a:rPr sz="1800" dirty="0">
                          <a:latin typeface="Calibri"/>
                          <a:cs typeface="Calibri"/>
                        </a:rPr>
                        <a:t> </a:t>
                      </a:r>
                      <a:r>
                        <a:rPr sz="1800" spc="-10" dirty="0">
                          <a:latin typeface="Calibri"/>
                          <a:cs typeface="Calibri"/>
                        </a:rPr>
                        <a:t>examination</a:t>
                      </a:r>
                      <a:endParaRPr sz="1800">
                        <a:latin typeface="Calibri"/>
                        <a:cs typeface="Calibri"/>
                      </a:endParaRPr>
                    </a:p>
                  </a:txBody>
                  <a:tcPr marL="0" marR="0" marT="0" marB="0"/>
                </a:tc>
                <a:extLst>
                  <a:ext uri="{0D108BD9-81ED-4DB2-BD59-A6C34878D82A}">
                    <a16:rowId xmlns:a16="http://schemas.microsoft.com/office/drawing/2014/main" xmlns="" val="10004"/>
                  </a:ext>
                </a:extLst>
              </a:tr>
              <a:tr h="256540">
                <a:tc>
                  <a:txBody>
                    <a:bodyPr/>
                    <a:lstStyle/>
                    <a:p>
                      <a:pPr marL="31750">
                        <a:lnSpc>
                          <a:spcPts val="1825"/>
                        </a:lnSpc>
                      </a:pPr>
                      <a:r>
                        <a:rPr sz="1800" spc="-5" dirty="0">
                          <a:latin typeface="Calibri"/>
                          <a:cs typeface="Calibri"/>
                        </a:rPr>
                        <a:t>(e)</a:t>
                      </a:r>
                      <a:endParaRPr sz="1800">
                        <a:latin typeface="Calibri"/>
                        <a:cs typeface="Calibri"/>
                      </a:endParaRPr>
                    </a:p>
                  </a:txBody>
                  <a:tcPr marL="0" marR="0" marT="0" marB="0"/>
                </a:tc>
                <a:tc>
                  <a:txBody>
                    <a:bodyPr/>
                    <a:lstStyle/>
                    <a:p>
                      <a:pPr marL="127635">
                        <a:lnSpc>
                          <a:spcPts val="1825"/>
                        </a:lnSpc>
                      </a:pPr>
                      <a:r>
                        <a:rPr sz="1800" dirty="0">
                          <a:latin typeface="Calibri"/>
                          <a:cs typeface="Calibri"/>
                        </a:rPr>
                        <a:t>Neck</a:t>
                      </a:r>
                      <a:r>
                        <a:rPr sz="1800" spc="-20" dirty="0">
                          <a:latin typeface="Calibri"/>
                          <a:cs typeface="Calibri"/>
                        </a:rPr>
                        <a:t> </a:t>
                      </a:r>
                      <a:r>
                        <a:rPr sz="1800" spc="-5" dirty="0">
                          <a:latin typeface="Calibri"/>
                          <a:cs typeface="Calibri"/>
                        </a:rPr>
                        <a:t>pain</a:t>
                      </a:r>
                      <a:endParaRPr sz="1800">
                        <a:latin typeface="Calibri"/>
                        <a:cs typeface="Calibri"/>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extLst>
                  <a:ext uri="{0D108BD9-81ED-4DB2-BD59-A6C34878D82A}">
                    <a16:rowId xmlns:a16="http://schemas.microsoft.com/office/drawing/2014/main" xmlns="" val="10005"/>
                  </a:ext>
                </a:extLst>
              </a:tr>
              <a:tr h="291465">
                <a:tc>
                  <a:txBody>
                    <a:bodyPr/>
                    <a:lstStyle/>
                    <a:p>
                      <a:pPr marL="31750">
                        <a:lnSpc>
                          <a:spcPts val="1964"/>
                        </a:lnSpc>
                      </a:pPr>
                      <a:r>
                        <a:rPr sz="1800" i="1" spc="-5" dirty="0">
                          <a:latin typeface="Calibri"/>
                          <a:cs typeface="Calibri"/>
                        </a:rPr>
                        <a:t>(f)</a:t>
                      </a:r>
                      <a:endParaRPr sz="1800">
                        <a:latin typeface="Calibri"/>
                        <a:cs typeface="Calibri"/>
                      </a:endParaRPr>
                    </a:p>
                  </a:txBody>
                  <a:tcPr marL="0" marR="0" marT="0" marB="0"/>
                </a:tc>
                <a:tc>
                  <a:txBody>
                    <a:bodyPr/>
                    <a:lstStyle/>
                    <a:p>
                      <a:pPr marL="127635">
                        <a:lnSpc>
                          <a:spcPts val="1964"/>
                        </a:lnSpc>
                      </a:pPr>
                      <a:r>
                        <a:rPr sz="1800" i="1" spc="-5" dirty="0">
                          <a:latin typeface="Calibri"/>
                          <a:cs typeface="Calibri"/>
                        </a:rPr>
                        <a:t>Aspiration</a:t>
                      </a:r>
                      <a:endParaRPr sz="1800">
                        <a:latin typeface="Calibri"/>
                        <a:cs typeface="Calibri"/>
                      </a:endParaRPr>
                    </a:p>
                  </a:txBody>
                  <a:tcPr marL="0" marR="0" marT="0" marB="0"/>
                </a:tc>
                <a:tc>
                  <a:txBody>
                    <a:bodyPr/>
                    <a:lstStyle/>
                    <a:p>
                      <a:pPr marL="208279">
                        <a:lnSpc>
                          <a:spcPts val="2095"/>
                        </a:lnSpc>
                      </a:pPr>
                      <a:r>
                        <a:rPr sz="1800" dirty="0">
                          <a:latin typeface="Arial"/>
                          <a:cs typeface="Arial"/>
                        </a:rPr>
                        <a:t>•</a:t>
                      </a:r>
                      <a:endParaRPr sz="1800">
                        <a:latin typeface="Arial"/>
                        <a:cs typeface="Arial"/>
                      </a:endParaRPr>
                    </a:p>
                  </a:txBody>
                  <a:tcPr marL="0" marR="0" marT="0" marB="0"/>
                </a:tc>
                <a:tc>
                  <a:txBody>
                    <a:bodyPr/>
                    <a:lstStyle/>
                    <a:p>
                      <a:pPr marL="127635">
                        <a:lnSpc>
                          <a:spcPts val="2095"/>
                        </a:lnSpc>
                      </a:pPr>
                      <a:r>
                        <a:rPr sz="1800" b="1" spc="-15" dirty="0">
                          <a:latin typeface="Calibri"/>
                          <a:cs typeface="Calibri"/>
                        </a:rPr>
                        <a:t>Investigations</a:t>
                      </a:r>
                      <a:r>
                        <a:rPr sz="1800" b="1" spc="-50" dirty="0">
                          <a:latin typeface="Calibri"/>
                          <a:cs typeface="Calibri"/>
                        </a:rPr>
                        <a:t> </a:t>
                      </a:r>
                      <a:r>
                        <a:rPr sz="1800" b="1" dirty="0">
                          <a:latin typeface="Calibri"/>
                          <a:cs typeface="Calibri"/>
                        </a:rPr>
                        <a:t>:</a:t>
                      </a:r>
                      <a:endParaRPr sz="1800">
                        <a:latin typeface="Calibri"/>
                        <a:cs typeface="Calibri"/>
                      </a:endParaRPr>
                    </a:p>
                  </a:txBody>
                  <a:tcPr marL="0" marR="0" marT="0" marB="0"/>
                </a:tc>
                <a:extLst>
                  <a:ext uri="{0D108BD9-81ED-4DB2-BD59-A6C34878D82A}">
                    <a16:rowId xmlns:a16="http://schemas.microsoft.com/office/drawing/2014/main" xmlns="" val="10006"/>
                  </a:ext>
                </a:extLst>
              </a:tr>
              <a:tr h="274320">
                <a:tc>
                  <a:txBody>
                    <a:bodyPr/>
                    <a:lstStyle/>
                    <a:p>
                      <a:pPr marL="31750">
                        <a:lnSpc>
                          <a:spcPts val="1825"/>
                        </a:lnSpc>
                      </a:pPr>
                      <a:r>
                        <a:rPr sz="1800" i="1" spc="-5" dirty="0">
                          <a:latin typeface="Calibri"/>
                          <a:cs typeface="Calibri"/>
                        </a:rPr>
                        <a:t>(g)</a:t>
                      </a:r>
                      <a:endParaRPr sz="1800">
                        <a:latin typeface="Calibri"/>
                        <a:cs typeface="Calibri"/>
                      </a:endParaRPr>
                    </a:p>
                  </a:txBody>
                  <a:tcPr marL="0" marR="0" marT="0" marB="0"/>
                </a:tc>
                <a:tc>
                  <a:txBody>
                    <a:bodyPr/>
                    <a:lstStyle/>
                    <a:p>
                      <a:pPr marL="127635">
                        <a:lnSpc>
                          <a:spcPts val="1825"/>
                        </a:lnSpc>
                      </a:pPr>
                      <a:r>
                        <a:rPr sz="1800" i="1" spc="-5" dirty="0">
                          <a:latin typeface="Calibri"/>
                          <a:cs typeface="Calibri"/>
                        </a:rPr>
                        <a:t>C</a:t>
                      </a:r>
                      <a:r>
                        <a:rPr sz="1800" spc="-5" dirty="0">
                          <a:latin typeface="Calibri"/>
                          <a:cs typeface="Calibri"/>
                        </a:rPr>
                        <a:t>ough</a:t>
                      </a:r>
                      <a:endParaRPr sz="1800">
                        <a:latin typeface="Calibri"/>
                        <a:cs typeface="Calibri"/>
                      </a:endParaRPr>
                    </a:p>
                  </a:txBody>
                  <a:tcPr marL="0" marR="0" marT="0"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pPr>
                      <a:endParaRPr sz="1700">
                        <a:latin typeface="Times New Roman"/>
                        <a:cs typeface="Times New Roman"/>
                      </a:endParaRPr>
                    </a:p>
                  </a:txBody>
                  <a:tcPr marL="0" marR="0" marT="0" marB="0"/>
                </a:tc>
                <a:extLst>
                  <a:ext uri="{0D108BD9-81ED-4DB2-BD59-A6C34878D82A}">
                    <a16:rowId xmlns:a16="http://schemas.microsoft.com/office/drawing/2014/main" xmlns="" val="10007"/>
                  </a:ext>
                </a:extLst>
              </a:tr>
              <a:tr h="548640">
                <a:tc>
                  <a:txBody>
                    <a:bodyPr/>
                    <a:lstStyle/>
                    <a:p>
                      <a:pPr>
                        <a:lnSpc>
                          <a:spcPct val="100000"/>
                        </a:lnSpc>
                        <a:spcBef>
                          <a:spcPts val="40"/>
                        </a:spcBef>
                      </a:pPr>
                      <a:endParaRPr sz="1550">
                        <a:latin typeface="Times New Roman"/>
                        <a:cs typeface="Times New Roman"/>
                      </a:endParaRPr>
                    </a:p>
                    <a:p>
                      <a:pPr marL="31750">
                        <a:lnSpc>
                          <a:spcPct val="100000"/>
                        </a:lnSpc>
                      </a:pPr>
                      <a:r>
                        <a:rPr sz="1800" dirty="0">
                          <a:latin typeface="Arial"/>
                          <a:cs typeface="Arial"/>
                        </a:rPr>
                        <a:t>•</a:t>
                      </a:r>
                      <a:endParaRPr sz="1800">
                        <a:latin typeface="Arial"/>
                        <a:cs typeface="Arial"/>
                      </a:endParaRPr>
                    </a:p>
                  </a:txBody>
                  <a:tcPr marL="0" marR="0" marT="5080" marB="0"/>
                </a:tc>
                <a:tc>
                  <a:txBody>
                    <a:bodyPr/>
                    <a:lstStyle/>
                    <a:p>
                      <a:pPr>
                        <a:lnSpc>
                          <a:spcPct val="100000"/>
                        </a:lnSpc>
                        <a:spcBef>
                          <a:spcPts val="40"/>
                        </a:spcBef>
                      </a:pPr>
                      <a:endParaRPr sz="1550">
                        <a:latin typeface="Times New Roman"/>
                        <a:cs typeface="Times New Roman"/>
                      </a:endParaRPr>
                    </a:p>
                    <a:p>
                      <a:pPr marL="127635">
                        <a:lnSpc>
                          <a:spcPct val="100000"/>
                        </a:lnSpc>
                      </a:pPr>
                      <a:r>
                        <a:rPr sz="1800" b="1" spc="-15" dirty="0">
                          <a:latin typeface="Calibri"/>
                          <a:cs typeface="Calibri"/>
                        </a:rPr>
                        <a:t>Past </a:t>
                      </a:r>
                      <a:r>
                        <a:rPr sz="1800" b="1" spc="-5" dirty="0">
                          <a:latin typeface="Calibri"/>
                          <a:cs typeface="Calibri"/>
                        </a:rPr>
                        <a:t>Medical </a:t>
                      </a:r>
                      <a:r>
                        <a:rPr sz="1800" b="1" dirty="0">
                          <a:latin typeface="Calibri"/>
                          <a:cs typeface="Calibri"/>
                        </a:rPr>
                        <a:t>&amp; </a:t>
                      </a:r>
                      <a:r>
                        <a:rPr sz="1800" b="1" spc="-10" dirty="0">
                          <a:latin typeface="Calibri"/>
                          <a:cs typeface="Calibri"/>
                        </a:rPr>
                        <a:t>Surgical </a:t>
                      </a:r>
                      <a:r>
                        <a:rPr sz="1800" b="1" spc="-5" dirty="0">
                          <a:latin typeface="Calibri"/>
                          <a:cs typeface="Calibri"/>
                        </a:rPr>
                        <a:t>History</a:t>
                      </a:r>
                      <a:r>
                        <a:rPr sz="1800" b="1" spc="-65" dirty="0">
                          <a:latin typeface="Calibri"/>
                          <a:cs typeface="Calibri"/>
                        </a:rPr>
                        <a:t> </a:t>
                      </a:r>
                      <a:r>
                        <a:rPr sz="1800" b="1" dirty="0">
                          <a:latin typeface="Calibri"/>
                          <a:cs typeface="Calibri"/>
                        </a:rPr>
                        <a:t>:</a:t>
                      </a:r>
                      <a:endParaRPr sz="1800">
                        <a:latin typeface="Calibri"/>
                        <a:cs typeface="Calibri"/>
                      </a:endParaRPr>
                    </a:p>
                  </a:txBody>
                  <a:tcPr marL="0" marR="0" marT="5080" marB="0"/>
                </a:tc>
                <a:tc>
                  <a:txBody>
                    <a:bodyPr/>
                    <a:lstStyle/>
                    <a:p>
                      <a:pPr marL="208279">
                        <a:lnSpc>
                          <a:spcPts val="1955"/>
                        </a:lnSpc>
                      </a:pPr>
                      <a:r>
                        <a:rPr sz="1800" dirty="0">
                          <a:latin typeface="Calibri"/>
                          <a:cs typeface="Calibri"/>
                        </a:rPr>
                        <a:t>-</a:t>
                      </a:r>
                      <a:endParaRPr sz="1800">
                        <a:latin typeface="Calibri"/>
                        <a:cs typeface="Calibri"/>
                      </a:endParaRPr>
                    </a:p>
                  </a:txBody>
                  <a:tcPr marL="0" marR="0" marT="0" marB="0"/>
                </a:tc>
                <a:tc>
                  <a:txBody>
                    <a:bodyPr/>
                    <a:lstStyle/>
                    <a:p>
                      <a:pPr marL="127635">
                        <a:lnSpc>
                          <a:spcPts val="1955"/>
                        </a:lnSpc>
                      </a:pPr>
                      <a:r>
                        <a:rPr sz="1800" spc="-5" dirty="0">
                          <a:latin typeface="Calibri"/>
                          <a:cs typeface="Calibri"/>
                        </a:rPr>
                        <a:t>Nasopharyngolaryngoscopy</a:t>
                      </a:r>
                      <a:endParaRPr sz="1800">
                        <a:latin typeface="Calibri"/>
                        <a:cs typeface="Calibri"/>
                      </a:endParaRPr>
                    </a:p>
                  </a:txBody>
                  <a:tcPr marL="0" marR="0" marT="0" marB="0"/>
                </a:tc>
                <a:extLst>
                  <a:ext uri="{0D108BD9-81ED-4DB2-BD59-A6C34878D82A}">
                    <a16:rowId xmlns:a16="http://schemas.microsoft.com/office/drawing/2014/main" xmlns="" val="10008"/>
                  </a:ext>
                </a:extLst>
              </a:tr>
              <a:tr h="548640">
                <a:tc>
                  <a:txBody>
                    <a:bodyPr/>
                    <a:lstStyle/>
                    <a:p>
                      <a:pPr>
                        <a:lnSpc>
                          <a:spcPct val="100000"/>
                        </a:lnSpc>
                        <a:spcBef>
                          <a:spcPts val="40"/>
                        </a:spcBef>
                      </a:pPr>
                      <a:endParaRPr sz="1550">
                        <a:latin typeface="Times New Roman"/>
                        <a:cs typeface="Times New Roman"/>
                      </a:endParaRPr>
                    </a:p>
                    <a:p>
                      <a:pPr marL="31750">
                        <a:lnSpc>
                          <a:spcPct val="100000"/>
                        </a:lnSpc>
                      </a:pPr>
                      <a:r>
                        <a:rPr sz="1800" dirty="0">
                          <a:latin typeface="Arial"/>
                          <a:cs typeface="Arial"/>
                        </a:rPr>
                        <a:t>•</a:t>
                      </a:r>
                      <a:endParaRPr sz="1800">
                        <a:latin typeface="Arial"/>
                        <a:cs typeface="Arial"/>
                      </a:endParaRPr>
                    </a:p>
                  </a:txBody>
                  <a:tcPr marL="0" marR="0" marT="5080" marB="0"/>
                </a:tc>
                <a:tc>
                  <a:txBody>
                    <a:bodyPr/>
                    <a:lstStyle/>
                    <a:p>
                      <a:pPr>
                        <a:lnSpc>
                          <a:spcPct val="100000"/>
                        </a:lnSpc>
                        <a:spcBef>
                          <a:spcPts val="40"/>
                        </a:spcBef>
                      </a:pPr>
                      <a:endParaRPr sz="1550">
                        <a:latin typeface="Times New Roman"/>
                        <a:cs typeface="Times New Roman"/>
                      </a:endParaRPr>
                    </a:p>
                    <a:p>
                      <a:pPr marL="127635">
                        <a:lnSpc>
                          <a:spcPct val="100000"/>
                        </a:lnSpc>
                      </a:pPr>
                      <a:r>
                        <a:rPr sz="1800" b="1" dirty="0">
                          <a:latin typeface="Calibri"/>
                          <a:cs typeface="Calibri"/>
                        </a:rPr>
                        <a:t>Social </a:t>
                      </a:r>
                      <a:r>
                        <a:rPr sz="1800" b="1" spc="-5" dirty="0">
                          <a:latin typeface="Calibri"/>
                          <a:cs typeface="Calibri"/>
                        </a:rPr>
                        <a:t>History</a:t>
                      </a:r>
                      <a:r>
                        <a:rPr sz="1800" b="1" spc="-65" dirty="0">
                          <a:latin typeface="Calibri"/>
                          <a:cs typeface="Calibri"/>
                        </a:rPr>
                        <a:t> </a:t>
                      </a:r>
                      <a:r>
                        <a:rPr sz="1800" b="1" dirty="0">
                          <a:latin typeface="Calibri"/>
                          <a:cs typeface="Calibri"/>
                        </a:rPr>
                        <a:t>:</a:t>
                      </a:r>
                      <a:endParaRPr sz="1800">
                        <a:latin typeface="Calibri"/>
                        <a:cs typeface="Calibri"/>
                      </a:endParaRPr>
                    </a:p>
                  </a:txBody>
                  <a:tcPr marL="0" marR="0" marT="5080" marB="0"/>
                </a:tc>
                <a:tc>
                  <a:txBody>
                    <a:bodyPr/>
                    <a:lstStyle/>
                    <a:p>
                      <a:pPr marL="208279">
                        <a:lnSpc>
                          <a:spcPts val="1960"/>
                        </a:lnSpc>
                      </a:pPr>
                      <a:r>
                        <a:rPr sz="1800" dirty="0">
                          <a:latin typeface="Calibri"/>
                          <a:cs typeface="Calibri"/>
                        </a:rPr>
                        <a:t>-</a:t>
                      </a:r>
                      <a:endParaRPr sz="1800">
                        <a:latin typeface="Calibri"/>
                        <a:cs typeface="Calibri"/>
                      </a:endParaRPr>
                    </a:p>
                  </a:txBody>
                  <a:tcPr marL="0" marR="0" marT="0" marB="0"/>
                </a:tc>
                <a:tc>
                  <a:txBody>
                    <a:bodyPr/>
                    <a:lstStyle/>
                    <a:p>
                      <a:pPr marL="127635">
                        <a:lnSpc>
                          <a:spcPts val="1960"/>
                        </a:lnSpc>
                      </a:pPr>
                      <a:r>
                        <a:rPr sz="1800" spc="-10" dirty="0">
                          <a:latin typeface="Calibri"/>
                          <a:cs typeface="Calibri"/>
                        </a:rPr>
                        <a:t>Videostroboscopy</a:t>
                      </a:r>
                      <a:endParaRPr sz="1800">
                        <a:latin typeface="Calibri"/>
                        <a:cs typeface="Calibri"/>
                      </a:endParaRPr>
                    </a:p>
                  </a:txBody>
                  <a:tcPr marL="0" marR="0" marT="0" marB="0"/>
                </a:tc>
                <a:extLst>
                  <a:ext uri="{0D108BD9-81ED-4DB2-BD59-A6C34878D82A}">
                    <a16:rowId xmlns:a16="http://schemas.microsoft.com/office/drawing/2014/main" xmlns="" val="10009"/>
                  </a:ext>
                </a:extLst>
              </a:tr>
              <a:tr h="548005">
                <a:tc>
                  <a:txBody>
                    <a:bodyPr/>
                    <a:lstStyle/>
                    <a:p>
                      <a:pPr>
                        <a:lnSpc>
                          <a:spcPct val="100000"/>
                        </a:lnSpc>
                        <a:spcBef>
                          <a:spcPts val="40"/>
                        </a:spcBef>
                      </a:pPr>
                      <a:endParaRPr sz="1550">
                        <a:latin typeface="Times New Roman"/>
                        <a:cs typeface="Times New Roman"/>
                      </a:endParaRPr>
                    </a:p>
                    <a:p>
                      <a:pPr marL="31750">
                        <a:lnSpc>
                          <a:spcPct val="100000"/>
                        </a:lnSpc>
                      </a:pPr>
                      <a:r>
                        <a:rPr sz="1800" dirty="0">
                          <a:latin typeface="Arial"/>
                          <a:cs typeface="Arial"/>
                        </a:rPr>
                        <a:t>•</a:t>
                      </a:r>
                      <a:endParaRPr sz="1800">
                        <a:latin typeface="Arial"/>
                        <a:cs typeface="Arial"/>
                      </a:endParaRPr>
                    </a:p>
                  </a:txBody>
                  <a:tcPr marL="0" marR="0" marT="5080" marB="0"/>
                </a:tc>
                <a:tc>
                  <a:txBody>
                    <a:bodyPr/>
                    <a:lstStyle/>
                    <a:p>
                      <a:pPr>
                        <a:lnSpc>
                          <a:spcPct val="100000"/>
                        </a:lnSpc>
                        <a:spcBef>
                          <a:spcPts val="40"/>
                        </a:spcBef>
                      </a:pPr>
                      <a:endParaRPr sz="1550">
                        <a:latin typeface="Times New Roman"/>
                        <a:cs typeface="Times New Roman"/>
                      </a:endParaRPr>
                    </a:p>
                    <a:p>
                      <a:pPr marL="127635">
                        <a:lnSpc>
                          <a:spcPct val="100000"/>
                        </a:lnSpc>
                      </a:pPr>
                      <a:r>
                        <a:rPr sz="1800" b="1" spc="-10" dirty="0">
                          <a:latin typeface="Calibri"/>
                          <a:cs typeface="Calibri"/>
                        </a:rPr>
                        <a:t>General Examination</a:t>
                      </a:r>
                      <a:r>
                        <a:rPr sz="1800" b="1" spc="-65" dirty="0">
                          <a:latin typeface="Calibri"/>
                          <a:cs typeface="Calibri"/>
                        </a:rPr>
                        <a:t> </a:t>
                      </a:r>
                      <a:r>
                        <a:rPr sz="1800" b="1" dirty="0">
                          <a:latin typeface="Calibri"/>
                          <a:cs typeface="Calibri"/>
                        </a:rPr>
                        <a:t>:</a:t>
                      </a:r>
                      <a:endParaRPr sz="1800">
                        <a:latin typeface="Calibri"/>
                        <a:cs typeface="Calibri"/>
                      </a:endParaRPr>
                    </a:p>
                  </a:txBody>
                  <a:tcPr marL="0" marR="0" marT="5080" marB="0"/>
                </a:tc>
                <a:tc>
                  <a:txBody>
                    <a:bodyPr/>
                    <a:lstStyle/>
                    <a:p>
                      <a:pPr marL="208279">
                        <a:lnSpc>
                          <a:spcPts val="1955"/>
                        </a:lnSpc>
                      </a:pPr>
                      <a:r>
                        <a:rPr sz="1800" dirty="0">
                          <a:latin typeface="Calibri"/>
                          <a:cs typeface="Calibri"/>
                        </a:rPr>
                        <a:t>-</a:t>
                      </a:r>
                      <a:endParaRPr sz="1800">
                        <a:latin typeface="Calibri"/>
                        <a:cs typeface="Calibri"/>
                      </a:endParaRPr>
                    </a:p>
                  </a:txBody>
                  <a:tcPr marL="0" marR="0" marT="0" marB="0"/>
                </a:tc>
                <a:tc>
                  <a:txBody>
                    <a:bodyPr/>
                    <a:lstStyle/>
                    <a:p>
                      <a:pPr marL="127635">
                        <a:lnSpc>
                          <a:spcPts val="1955"/>
                        </a:lnSpc>
                      </a:pPr>
                      <a:r>
                        <a:rPr sz="1800" i="1" spc="-10" dirty="0">
                          <a:latin typeface="Calibri"/>
                          <a:cs typeface="Calibri"/>
                        </a:rPr>
                        <a:t>Chest </a:t>
                      </a:r>
                      <a:r>
                        <a:rPr sz="1800" i="1" spc="-5" dirty="0">
                          <a:latin typeface="Calibri"/>
                          <a:cs typeface="Calibri"/>
                        </a:rPr>
                        <a:t>X-ray </a:t>
                      </a:r>
                      <a:r>
                        <a:rPr sz="1800" i="1" spc="-65" dirty="0">
                          <a:latin typeface="Calibri"/>
                          <a:cs typeface="Calibri"/>
                        </a:rPr>
                        <a:t>PA</a:t>
                      </a:r>
                      <a:r>
                        <a:rPr sz="1800" i="1" spc="10" dirty="0">
                          <a:latin typeface="Calibri"/>
                          <a:cs typeface="Calibri"/>
                        </a:rPr>
                        <a:t> </a:t>
                      </a:r>
                      <a:r>
                        <a:rPr sz="1800" i="1" spc="-5" dirty="0">
                          <a:latin typeface="Calibri"/>
                          <a:cs typeface="Calibri"/>
                        </a:rPr>
                        <a:t>view</a:t>
                      </a:r>
                      <a:endParaRPr sz="1800">
                        <a:latin typeface="Calibri"/>
                        <a:cs typeface="Calibri"/>
                      </a:endParaRPr>
                    </a:p>
                  </a:txBody>
                  <a:tcPr marL="0" marR="0" marT="0" marB="0"/>
                </a:tc>
                <a:extLst>
                  <a:ext uri="{0D108BD9-81ED-4DB2-BD59-A6C34878D82A}">
                    <a16:rowId xmlns:a16="http://schemas.microsoft.com/office/drawing/2014/main" xmlns="" val="10010"/>
                  </a:ext>
                </a:extLst>
              </a:tr>
              <a:tr h="639445">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marL="208279">
                        <a:lnSpc>
                          <a:spcPts val="1960"/>
                        </a:lnSpc>
                      </a:pPr>
                      <a:r>
                        <a:rPr sz="1800" dirty="0">
                          <a:latin typeface="Calibri"/>
                          <a:cs typeface="Calibri"/>
                        </a:rPr>
                        <a:t>-</a:t>
                      </a:r>
                      <a:endParaRPr sz="1800">
                        <a:latin typeface="Calibri"/>
                        <a:cs typeface="Calibri"/>
                      </a:endParaRPr>
                    </a:p>
                  </a:txBody>
                  <a:tcPr marL="0" marR="0" marT="0" marB="0"/>
                </a:tc>
                <a:tc>
                  <a:txBody>
                    <a:bodyPr/>
                    <a:lstStyle/>
                    <a:p>
                      <a:pPr marL="127635" marR="403225">
                        <a:lnSpc>
                          <a:spcPts val="1730"/>
                        </a:lnSpc>
                        <a:spcBef>
                          <a:spcPts val="210"/>
                        </a:spcBef>
                      </a:pPr>
                      <a:r>
                        <a:rPr sz="1800" i="1" spc="-80" dirty="0">
                          <a:latin typeface="Calibri"/>
                          <a:cs typeface="Calibri"/>
                        </a:rPr>
                        <a:t>C.T. </a:t>
                      </a:r>
                      <a:r>
                        <a:rPr sz="1800" i="1" spc="-5" dirty="0">
                          <a:latin typeface="Calibri"/>
                          <a:cs typeface="Calibri"/>
                        </a:rPr>
                        <a:t>with </a:t>
                      </a:r>
                      <a:r>
                        <a:rPr sz="1800" i="1" spc="-10" dirty="0">
                          <a:latin typeface="Calibri"/>
                          <a:cs typeface="Calibri"/>
                        </a:rPr>
                        <a:t>contrast- </a:t>
                      </a:r>
                      <a:r>
                        <a:rPr sz="1800" spc="-15" dirty="0">
                          <a:latin typeface="Calibri"/>
                          <a:cs typeface="Calibri"/>
                        </a:rPr>
                        <a:t>may </a:t>
                      </a:r>
                      <a:r>
                        <a:rPr sz="1800" spc="-10" dirty="0">
                          <a:latin typeface="Calibri"/>
                          <a:cs typeface="Calibri"/>
                        </a:rPr>
                        <a:t>evaluate </a:t>
                      </a:r>
                      <a:r>
                        <a:rPr sz="1800" dirty="0">
                          <a:latin typeface="Calibri"/>
                          <a:cs typeface="Calibri"/>
                        </a:rPr>
                        <a:t>the </a:t>
                      </a:r>
                      <a:r>
                        <a:rPr sz="1800" spc="-10" dirty="0">
                          <a:latin typeface="Calibri"/>
                          <a:cs typeface="Calibri"/>
                        </a:rPr>
                        <a:t>entire  </a:t>
                      </a:r>
                      <a:r>
                        <a:rPr sz="1800" spc="-15" dirty="0">
                          <a:latin typeface="Calibri"/>
                          <a:cs typeface="Calibri"/>
                        </a:rPr>
                        <a:t>course </a:t>
                      </a:r>
                      <a:r>
                        <a:rPr sz="1800" spc="-5" dirty="0">
                          <a:latin typeface="Calibri"/>
                          <a:cs typeface="Calibri"/>
                        </a:rPr>
                        <a:t>of </a:t>
                      </a:r>
                      <a:r>
                        <a:rPr sz="1800" spc="-10" dirty="0">
                          <a:latin typeface="Calibri"/>
                          <a:cs typeface="Calibri"/>
                        </a:rPr>
                        <a:t>recurrent </a:t>
                      </a:r>
                      <a:r>
                        <a:rPr sz="1800" spc="-5" dirty="0">
                          <a:latin typeface="Calibri"/>
                          <a:cs typeface="Calibri"/>
                        </a:rPr>
                        <a:t>laryngeal</a:t>
                      </a:r>
                      <a:r>
                        <a:rPr sz="1800" spc="35" dirty="0">
                          <a:latin typeface="Calibri"/>
                          <a:cs typeface="Calibri"/>
                        </a:rPr>
                        <a:t> </a:t>
                      </a:r>
                      <a:r>
                        <a:rPr sz="1800" spc="-5" dirty="0">
                          <a:latin typeface="Calibri"/>
                          <a:cs typeface="Calibri"/>
                        </a:rPr>
                        <a:t>nerve</a:t>
                      </a:r>
                      <a:endParaRPr sz="1800">
                        <a:latin typeface="Calibri"/>
                        <a:cs typeface="Calibri"/>
                      </a:endParaRPr>
                    </a:p>
                  </a:txBody>
                  <a:tcPr marL="0" marR="0" marT="26670" marB="0"/>
                </a:tc>
                <a:extLst>
                  <a:ext uri="{0D108BD9-81ED-4DB2-BD59-A6C34878D82A}">
                    <a16:rowId xmlns:a16="http://schemas.microsoft.com/office/drawing/2014/main" xmlns="" val="10011"/>
                  </a:ext>
                </a:extLst>
              </a:tr>
              <a:tr h="387985">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marL="208279">
                        <a:lnSpc>
                          <a:spcPts val="2150"/>
                        </a:lnSpc>
                        <a:spcBef>
                          <a:spcPts val="810"/>
                        </a:spcBef>
                      </a:pPr>
                      <a:r>
                        <a:rPr sz="1800" dirty="0">
                          <a:latin typeface="Calibri"/>
                          <a:cs typeface="Calibri"/>
                        </a:rPr>
                        <a:t>-</a:t>
                      </a:r>
                      <a:endParaRPr sz="1800">
                        <a:latin typeface="Calibri"/>
                        <a:cs typeface="Calibri"/>
                      </a:endParaRPr>
                    </a:p>
                  </a:txBody>
                  <a:tcPr marL="0" marR="0" marT="102870" marB="0"/>
                </a:tc>
                <a:tc>
                  <a:txBody>
                    <a:bodyPr/>
                    <a:lstStyle/>
                    <a:p>
                      <a:pPr marL="127635">
                        <a:lnSpc>
                          <a:spcPts val="2150"/>
                        </a:lnSpc>
                        <a:spcBef>
                          <a:spcPts val="810"/>
                        </a:spcBef>
                      </a:pPr>
                      <a:r>
                        <a:rPr sz="1800" i="1" spc="-5" dirty="0">
                          <a:latin typeface="Calibri"/>
                          <a:cs typeface="Calibri"/>
                        </a:rPr>
                        <a:t>MRI</a:t>
                      </a:r>
                      <a:endParaRPr sz="1800" dirty="0">
                        <a:latin typeface="Calibri"/>
                        <a:cs typeface="Calibri"/>
                      </a:endParaRPr>
                    </a:p>
                  </a:txBody>
                  <a:tcPr marL="0" marR="0" marT="10287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445197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ar-IQ" altLang="en-US" smtClean="0"/>
          </a:p>
        </p:txBody>
      </p:sp>
      <p:pic>
        <p:nvPicPr>
          <p:cNvPr id="16387" name="Content Placeholder 6" descr="lljugy.jpg"/>
          <p:cNvPicPr>
            <a:picLocks noGrp="1" noChangeAspect="1"/>
          </p:cNvPicPr>
          <p:nvPr>
            <p:ph idx="4294967295"/>
          </p:nvPr>
        </p:nvPicPr>
        <p:blipFill>
          <a:blip r:embed="rId2">
            <a:extLst>
              <a:ext uri="{28A0092B-C50C-407E-A947-70E740481C1C}">
                <a14:useLocalDpi xmlns:a14="http://schemas.microsoft.com/office/drawing/2010/main" xmlns="" val="0"/>
              </a:ext>
            </a:extLst>
          </a:blip>
          <a:srcRect/>
          <a:stretch>
            <a:fillRect/>
          </a:stretch>
        </p:blipFill>
        <p:spPr>
          <a:xfrm>
            <a:off x="1530351" y="1071564"/>
            <a:ext cx="9142413" cy="5253037"/>
          </a:xfrm>
        </p:spPr>
      </p:pic>
      <p:pic>
        <p:nvPicPr>
          <p:cNvPr id="4" name="Content Placeholder 6" descr="lljugy.jpg"/>
          <p:cNvPicPr>
            <a:picLocks noGrp="1" noChangeAspect="1"/>
          </p:cNvPicPr>
          <p:nvPr>
            <p:ph idx="4294967295"/>
          </p:nvPr>
        </p:nvPicPr>
        <p:blipFill>
          <a:blip r:embed="rId2">
            <a:extLst>
              <a:ext uri="{28A0092B-C50C-407E-A947-70E740481C1C}">
                <a14:useLocalDpi xmlns:a14="http://schemas.microsoft.com/office/drawing/2010/main" xmlns="" val="0"/>
              </a:ext>
            </a:extLst>
          </a:blip>
          <a:srcRect/>
          <a:stretch>
            <a:fillRect/>
          </a:stretch>
        </p:blipFill>
        <p:spPr>
          <a:xfrm>
            <a:off x="1351824" y="914809"/>
            <a:ext cx="9142413" cy="5253037"/>
          </a:xfrm>
          <a:prstGeom prst="rect">
            <a:avLst/>
          </a:prstGeom>
        </p:spPr>
      </p:pic>
    </p:spTree>
    <p:extLst>
      <p:ext uri="{BB962C8B-B14F-4D97-AF65-F5344CB8AC3E}">
        <p14:creationId xmlns:p14="http://schemas.microsoft.com/office/powerpoint/2010/main" xmlns="" val="138292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981200" y="704850"/>
            <a:ext cx="8229600" cy="1143000"/>
          </a:xfrm>
        </p:spPr>
        <p:txBody>
          <a:bodyPr/>
          <a:lstStyle/>
          <a:p>
            <a:pPr eaLnBrk="1" hangingPunct="1"/>
            <a:r>
              <a:rPr lang="en-US" altLang="en-US" smtClean="0"/>
              <a:t>Thyroid Cartilage</a:t>
            </a:r>
          </a:p>
        </p:txBody>
      </p:sp>
      <p:sp>
        <p:nvSpPr>
          <p:cNvPr id="9219" name="Content Placeholder 4"/>
          <p:cNvSpPr>
            <a:spLocks noGrp="1"/>
          </p:cNvSpPr>
          <p:nvPr>
            <p:ph sz="half" idx="4294967295"/>
          </p:nvPr>
        </p:nvSpPr>
        <p:spPr>
          <a:xfrm>
            <a:off x="1981200" y="2362201"/>
            <a:ext cx="4038600" cy="3992563"/>
          </a:xfrm>
        </p:spPr>
        <p:txBody>
          <a:bodyPr/>
          <a:lstStyle/>
          <a:p>
            <a:pPr eaLnBrk="1" hangingPunct="1"/>
            <a:r>
              <a:rPr lang="en-US" altLang="en-US" smtClean="0"/>
              <a:t>Hyaline cartilage</a:t>
            </a:r>
          </a:p>
          <a:p>
            <a:pPr eaLnBrk="1" hangingPunct="1"/>
            <a:r>
              <a:rPr lang="en-US" altLang="en-US" smtClean="0"/>
              <a:t>Largest</a:t>
            </a:r>
          </a:p>
          <a:p>
            <a:pPr eaLnBrk="1" hangingPunct="1"/>
            <a:r>
              <a:rPr lang="en-US" altLang="en-US" smtClean="0"/>
              <a:t>Encloses the larynx anteriorly and laterally</a:t>
            </a:r>
          </a:p>
          <a:p>
            <a:pPr eaLnBrk="1" hangingPunct="1"/>
            <a:r>
              <a:rPr lang="en-US" altLang="en-US" smtClean="0"/>
              <a:t>Two alae</a:t>
            </a:r>
          </a:p>
          <a:p>
            <a:pPr eaLnBrk="1" hangingPunct="1"/>
            <a:r>
              <a:rPr lang="en-US" altLang="en-US" smtClean="0"/>
              <a:t>Ossification: 20-30 years </a:t>
            </a:r>
          </a:p>
          <a:p>
            <a:pPr eaLnBrk="1" hangingPunct="1"/>
            <a:endParaRPr lang="en-US" altLang="en-US" smtClean="0"/>
          </a:p>
        </p:txBody>
      </p:sp>
      <p:pic>
        <p:nvPicPr>
          <p:cNvPr id="9220" name="Picture 2" descr="C:\Documents and Settings\Nikki King\Desktop\larynx\thyroid.gif"/>
          <p:cNvPicPr>
            <a:picLocks noGrp="1" noChangeAspect="1" noChangeArrowheads="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a:xfrm>
            <a:off x="6238876" y="2090738"/>
            <a:ext cx="3648075" cy="3822700"/>
          </a:xfrm>
        </p:spPr>
      </p:pic>
    </p:spTree>
    <p:extLst>
      <p:ext uri="{BB962C8B-B14F-4D97-AF65-F5344CB8AC3E}">
        <p14:creationId xmlns:p14="http://schemas.microsoft.com/office/powerpoint/2010/main" xmlns="" val="349467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738313" y="571500"/>
            <a:ext cx="4400550" cy="723900"/>
          </a:xfrm>
        </p:spPr>
        <p:txBody>
          <a:bodyPr/>
          <a:lstStyle/>
          <a:p>
            <a:pPr eaLnBrk="1" hangingPunct="1"/>
            <a:r>
              <a:rPr lang="en-US" altLang="en-US" smtClean="0"/>
              <a:t>Cricoid Cartilage</a:t>
            </a:r>
          </a:p>
        </p:txBody>
      </p:sp>
      <p:pic>
        <p:nvPicPr>
          <p:cNvPr id="10243" name="Content Placeholder 6" descr="Larynx_external_Cricothyrotomy.gif"/>
          <p:cNvPicPr>
            <a:picLocks noGrp="1" noChangeAspect="1"/>
          </p:cNvPicPr>
          <p:nvPr>
            <p:ph sz="half" idx="4294967295"/>
          </p:nvPr>
        </p:nvPicPr>
        <p:blipFill>
          <a:blip r:embed="rId3">
            <a:extLst>
              <a:ext uri="{28A0092B-C50C-407E-A947-70E740481C1C}">
                <a14:useLocalDpi xmlns:a14="http://schemas.microsoft.com/office/drawing/2010/main" xmlns="" val="0"/>
              </a:ext>
            </a:extLst>
          </a:blip>
          <a:srcRect l="6525" t="8154" r="8662" b="5400"/>
          <a:stretch>
            <a:fillRect/>
          </a:stretch>
        </p:blipFill>
        <p:spPr>
          <a:xfrm>
            <a:off x="1809750" y="1785939"/>
            <a:ext cx="3714750" cy="3786187"/>
          </a:xfrm>
        </p:spPr>
      </p:pic>
      <p:sp>
        <p:nvSpPr>
          <p:cNvPr id="6" name="Content Placeholder 5"/>
          <p:cNvSpPr>
            <a:spLocks noGrp="1"/>
          </p:cNvSpPr>
          <p:nvPr>
            <p:ph sz="half" idx="4294967295"/>
          </p:nvPr>
        </p:nvSpPr>
        <p:spPr>
          <a:xfrm>
            <a:off x="5943600" y="0"/>
            <a:ext cx="5460274" cy="6858000"/>
          </a:xfrm>
        </p:spPr>
        <p:txBody>
          <a:bodyPr>
            <a:noAutofit/>
          </a:bodyPr>
          <a:lstStyle/>
          <a:p>
            <a:pPr marL="274320" indent="-274320">
              <a:buClr>
                <a:schemeClr val="accent3"/>
              </a:buClr>
              <a:buFont typeface="Wingdings 2"/>
              <a:buChar char=""/>
              <a:defRPr/>
            </a:pPr>
            <a:r>
              <a:rPr lang="en-US" sz="2400" dirty="0"/>
              <a:t>Hyaline cartilage</a:t>
            </a:r>
          </a:p>
          <a:p>
            <a:pPr marL="274320" indent="-274320">
              <a:buClr>
                <a:schemeClr val="accent3"/>
              </a:buClr>
              <a:buFont typeface="Wingdings 2"/>
              <a:buChar char=""/>
              <a:defRPr/>
            </a:pPr>
            <a:r>
              <a:rPr lang="en-US" sz="2400" dirty="0"/>
              <a:t>Directly below the thyroid cartilage</a:t>
            </a:r>
          </a:p>
          <a:p>
            <a:pPr marL="274320" indent="-274320">
              <a:buClr>
                <a:schemeClr val="accent3"/>
              </a:buClr>
              <a:buFont typeface="Wingdings 2"/>
              <a:buChar char=""/>
              <a:defRPr/>
            </a:pPr>
            <a:r>
              <a:rPr lang="en-US" sz="2400" dirty="0"/>
              <a:t>It is the only cartilage </a:t>
            </a:r>
            <a:r>
              <a:rPr lang="en-US" sz="2400" dirty="0">
                <a:solidFill>
                  <a:srgbClr val="FF0000"/>
                </a:solidFill>
              </a:rPr>
              <a:t>forming a complete ring</a:t>
            </a:r>
            <a:r>
              <a:rPr lang="en-US" sz="2400" dirty="0"/>
              <a:t>.</a:t>
            </a:r>
          </a:p>
          <a:p>
            <a:pPr marL="274320" indent="-274320">
              <a:buClr>
                <a:schemeClr val="accent3"/>
              </a:buClr>
              <a:buFont typeface="Wingdings 2"/>
              <a:buChar char=""/>
              <a:defRPr/>
            </a:pPr>
            <a:r>
              <a:rPr lang="en-US" sz="2400" dirty="0"/>
              <a:t>Its posterior part is expanded to form a </a:t>
            </a:r>
            <a:r>
              <a:rPr lang="en-US" sz="2400" b="1" dirty="0">
                <a:solidFill>
                  <a:srgbClr val="FF0000"/>
                </a:solidFill>
              </a:rPr>
              <a:t>lamina</a:t>
            </a:r>
            <a:r>
              <a:rPr lang="en-US" sz="2400" dirty="0"/>
              <a:t> while anteriorly it is narrow forming an </a:t>
            </a:r>
            <a:r>
              <a:rPr lang="en-US" sz="2400" b="1" dirty="0">
                <a:solidFill>
                  <a:srgbClr val="FF0000"/>
                </a:solidFill>
              </a:rPr>
              <a:t>arch</a:t>
            </a:r>
            <a:r>
              <a:rPr lang="en-US" sz="2400" dirty="0"/>
              <a:t>.</a:t>
            </a:r>
          </a:p>
          <a:p>
            <a:pPr marL="274320" indent="-274320">
              <a:buClr>
                <a:schemeClr val="accent3"/>
              </a:buClr>
              <a:buFont typeface="Wingdings 2"/>
              <a:buChar char=""/>
              <a:defRPr/>
            </a:pPr>
            <a:r>
              <a:rPr lang="en-US" sz="2400" dirty="0">
                <a:solidFill>
                  <a:srgbClr val="FF0000"/>
                </a:solidFill>
              </a:rPr>
              <a:t>Ossifies</a:t>
            </a:r>
            <a:r>
              <a:rPr lang="en-US" sz="2400" dirty="0"/>
              <a:t> after the thyroid cartilage, </a:t>
            </a:r>
            <a:r>
              <a:rPr lang="en-US" sz="2400" b="1" dirty="0"/>
              <a:t>first part to be calcified being the superior portion</a:t>
            </a:r>
            <a:r>
              <a:rPr lang="en-US" sz="2400" dirty="0"/>
              <a:t> (</a:t>
            </a:r>
            <a:r>
              <a:rPr lang="en-US" sz="2400" u="sng" dirty="0"/>
              <a:t>which can be mistaken for a foreign body</a:t>
            </a:r>
            <a:r>
              <a:rPr lang="en-US" sz="2400" dirty="0"/>
              <a:t>)</a:t>
            </a:r>
          </a:p>
          <a:p>
            <a:pPr marL="274320" indent="-274320">
              <a:buClr>
                <a:schemeClr val="accent3"/>
              </a:buClr>
              <a:buNone/>
              <a:defRPr/>
            </a:pPr>
            <a:r>
              <a:rPr lang="en-US" sz="2400" dirty="0"/>
              <a:t> </a:t>
            </a:r>
          </a:p>
        </p:txBody>
      </p:sp>
      <p:pic>
        <p:nvPicPr>
          <p:cNvPr id="5" name="Content Placeholder 6" descr="Larynx_external_Cricothyrotomy.gif"/>
          <p:cNvPicPr>
            <a:picLocks noGrp="1" noChangeAspect="1"/>
          </p:cNvPicPr>
          <p:nvPr>
            <p:ph sz="half" idx="4294967295"/>
          </p:nvPr>
        </p:nvPicPr>
        <p:blipFill>
          <a:blip r:embed="rId3">
            <a:extLst>
              <a:ext uri="{28A0092B-C50C-407E-A947-70E740481C1C}">
                <a14:useLocalDpi xmlns:a14="http://schemas.microsoft.com/office/drawing/2010/main" xmlns="" val="0"/>
              </a:ext>
            </a:extLst>
          </a:blip>
          <a:srcRect l="6525" t="8154" r="8662" b="5400"/>
          <a:stretch>
            <a:fillRect/>
          </a:stretch>
        </p:blipFill>
        <p:spPr>
          <a:xfrm>
            <a:off x="285750" y="1785938"/>
            <a:ext cx="4808764" cy="4901240"/>
          </a:xfrm>
          <a:prstGeom prst="rect">
            <a:avLst/>
          </a:prstGeom>
        </p:spPr>
      </p:pic>
    </p:spTree>
    <p:extLst>
      <p:ext uri="{BB962C8B-B14F-4D97-AF65-F5344CB8AC3E}">
        <p14:creationId xmlns:p14="http://schemas.microsoft.com/office/powerpoint/2010/main" xmlns="" val="4007637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981200" y="704850"/>
            <a:ext cx="8229600" cy="1143000"/>
          </a:xfrm>
        </p:spPr>
        <p:txBody>
          <a:bodyPr/>
          <a:lstStyle/>
          <a:p>
            <a:pPr eaLnBrk="1" hangingPunct="1"/>
            <a:r>
              <a:rPr lang="en-US" altLang="en-US" smtClean="0"/>
              <a:t>Epiglottis</a:t>
            </a:r>
          </a:p>
        </p:txBody>
      </p:sp>
      <p:sp>
        <p:nvSpPr>
          <p:cNvPr id="11267" name="Content Placeholder 4"/>
          <p:cNvSpPr>
            <a:spLocks noGrp="1"/>
          </p:cNvSpPr>
          <p:nvPr>
            <p:ph sz="half" idx="4294967295"/>
          </p:nvPr>
        </p:nvSpPr>
        <p:spPr>
          <a:xfrm>
            <a:off x="1981200" y="2209801"/>
            <a:ext cx="4038600" cy="4144963"/>
          </a:xfrm>
        </p:spPr>
        <p:txBody>
          <a:bodyPr/>
          <a:lstStyle/>
          <a:p>
            <a:pPr eaLnBrk="1" hangingPunct="1"/>
            <a:r>
              <a:rPr lang="en-US" altLang="en-US" smtClean="0"/>
              <a:t>Fibroelastic cartilage</a:t>
            </a:r>
          </a:p>
          <a:p>
            <a:pPr eaLnBrk="1" hangingPunct="1"/>
            <a:r>
              <a:rPr lang="en-US" altLang="en-US" smtClean="0"/>
              <a:t>Leaf-shaped structure</a:t>
            </a:r>
          </a:p>
          <a:p>
            <a:pPr eaLnBrk="1" hangingPunct="1"/>
            <a:r>
              <a:rPr lang="en-US" altLang="en-US" b="1" u="sng" smtClean="0"/>
              <a:t>It never ossifies</a:t>
            </a:r>
          </a:p>
        </p:txBody>
      </p:sp>
      <p:pic>
        <p:nvPicPr>
          <p:cNvPr id="11268" name="Content Placeholder 6" descr="esophagus_epiglottis.jpg"/>
          <p:cNvPicPr>
            <a:picLocks noGrp="1" noChangeAspect="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a:xfrm>
            <a:off x="6553200" y="1295401"/>
            <a:ext cx="2743200" cy="4937125"/>
          </a:xfrm>
        </p:spPr>
      </p:pic>
    </p:spTree>
    <p:extLst>
      <p:ext uri="{BB962C8B-B14F-4D97-AF65-F5344CB8AC3E}">
        <p14:creationId xmlns:p14="http://schemas.microsoft.com/office/powerpoint/2010/main" xmlns="" val="959991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99</TotalTime>
  <Words>3055</Words>
  <Application>Microsoft Office PowerPoint</Application>
  <PresentationFormat>Custom</PresentationFormat>
  <Paragraphs>446</Paragraphs>
  <Slides>59</Slides>
  <Notes>7</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Droplet</vt:lpstr>
      <vt:lpstr>Larynx anatomy and physiology of phonation</vt:lpstr>
      <vt:lpstr>Slide 2</vt:lpstr>
      <vt:lpstr>ANATOMY OF THE LARYNX </vt:lpstr>
      <vt:lpstr>Slide 4</vt:lpstr>
      <vt:lpstr>Laryngeal Cartilages</vt:lpstr>
      <vt:lpstr>Slide 6</vt:lpstr>
      <vt:lpstr>Thyroid Cartilage</vt:lpstr>
      <vt:lpstr>Cricoid Cartilage</vt:lpstr>
      <vt:lpstr>Epiglottis</vt:lpstr>
      <vt:lpstr>Arytenoid Cartilage</vt:lpstr>
      <vt:lpstr>Arytenoid Cartilage</vt:lpstr>
      <vt:lpstr>Corniculate Cartilages</vt:lpstr>
      <vt:lpstr>Cuneiform Cartilages</vt:lpstr>
      <vt:lpstr>Laryngeal Joints</vt:lpstr>
      <vt:lpstr>Laryngeal Muscles</vt:lpstr>
      <vt:lpstr>Slide 16</vt:lpstr>
      <vt:lpstr>Slide 17</vt:lpstr>
      <vt:lpstr>Laryngeal compartments</vt:lpstr>
      <vt:lpstr>Slide 19</vt:lpstr>
      <vt:lpstr>NERVE SUPPLY OF LARYNX</vt:lpstr>
      <vt:lpstr>NERVE SUPPLY OF LARYNX</vt:lpstr>
      <vt:lpstr>RECURRENT LARYNGEAL NERVE</vt:lpstr>
      <vt:lpstr>SUPERIOR LARYNGEAL NERVE</vt:lpstr>
      <vt:lpstr>FUNCTIONS OF VOCAL CORDS</vt:lpstr>
      <vt:lpstr>ADDUCTION OF VOCAL CORDS</vt:lpstr>
      <vt:lpstr>Slide 26</vt:lpstr>
      <vt:lpstr>Slide 27</vt:lpstr>
      <vt:lpstr>Slide 28</vt:lpstr>
      <vt:lpstr>Slide 29</vt:lpstr>
      <vt:lpstr>Physiology</vt:lpstr>
      <vt:lpstr>Three important functions</vt:lpstr>
      <vt:lpstr>Phonation</vt:lpstr>
      <vt:lpstr>Slide 33</vt:lpstr>
      <vt:lpstr>Slide 34</vt:lpstr>
      <vt:lpstr>Slide 35</vt:lpstr>
      <vt:lpstr>Slide 36</vt:lpstr>
      <vt:lpstr>The Glottic Cycle</vt:lpstr>
      <vt:lpstr>Slide 38</vt:lpstr>
      <vt:lpstr>Slide 39</vt:lpstr>
      <vt:lpstr>Pitch</vt:lpstr>
      <vt:lpstr>Vocal cord palsy</vt:lpstr>
      <vt:lpstr>CLASSIFICATION OF LARYNGEAL PARALYSIS</vt:lpstr>
      <vt:lpstr>CAUSES OF LARYNGEAL PARALYSIS</vt:lpstr>
      <vt:lpstr>INTRODUCTION</vt:lpstr>
      <vt:lpstr>Slide 45</vt:lpstr>
      <vt:lpstr>VOCAL CORD POSITIONS</vt:lpstr>
      <vt:lpstr>THEORIES ON POSITION  OF VOCAL  CORD IN VOCAL CORD PARALYSIS</vt:lpstr>
      <vt:lpstr>RECURRENT LARYNGEAL NERVE PARALYSIS</vt:lpstr>
      <vt:lpstr>Slide 49</vt:lpstr>
      <vt:lpstr>(B) BILATERAL (B/L Abductor paralysis) :</vt:lpstr>
      <vt:lpstr>Movement of Vocal cord during inspiration &amp; expiration</vt:lpstr>
      <vt:lpstr>Slide 52</vt:lpstr>
      <vt:lpstr>PARALYSIS OF SUPERIOR LARYNGEAL NERVE</vt:lpstr>
      <vt:lpstr>COMBINED/COMPLETE VOCAL CORD PARALYSIS (Recurrent &amp; Superior Laryngeal Nerve Paralysis)</vt:lpstr>
      <vt:lpstr>Slide 55</vt:lpstr>
      <vt:lpstr>(B) Bilateral:</vt:lpstr>
      <vt:lpstr>Treatment</vt:lpstr>
      <vt:lpstr>CONGENITAL VOCAL CORD PARALYSIS</vt:lpstr>
      <vt:lpstr>EVALUATION OF VOCAL CORD PARALYSIS PATIENT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Larynx anatomy and physiology of phonation</dc:title>
  <dc:creator>pranshuta sehgal</dc:creator>
  <cp:lastModifiedBy>user</cp:lastModifiedBy>
  <cp:revision>22</cp:revision>
  <dcterms:created xsi:type="dcterms:W3CDTF">2017-12-11T15:57:23Z</dcterms:created>
  <dcterms:modified xsi:type="dcterms:W3CDTF">2017-06-14T17:56:52Z</dcterms:modified>
</cp:coreProperties>
</file>