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9" r:id="rId6"/>
    <p:sldId id="265" r:id="rId7"/>
    <p:sldId id="260" r:id="rId8"/>
    <p:sldId id="266" r:id="rId9"/>
    <p:sldId id="261" r:id="rId10"/>
    <p:sldId id="267" r:id="rId11"/>
    <p:sldId id="262" r:id="rId12"/>
    <p:sldId id="263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93" r:id="rId21"/>
    <p:sldId id="294" r:id="rId22"/>
    <p:sldId id="295" r:id="rId23"/>
    <p:sldId id="296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E953C52-2D63-44D9-8240-081E534CBD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8BC80-25B8-4692-A3AC-A4EC26C926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73B15-7BDC-4E43-AB52-D1BC888ABC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F0DC46-3391-405D-85B4-05567269AC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C4E60DC-0399-455F-877C-9C0AB138B0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4659FA4-8E43-45F0-8633-1E4473287D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635D2C-45FB-4ED0-A069-F246B03B40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DB8B4B-4C58-4A70-AEF5-006C6D0B10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CA467-48A3-42CF-B66B-6C328323C8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7AF0F-B455-4A7C-93A5-B458363606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9AAAF-92C1-4AC5-943D-A0EC964D4B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F4415-BA7D-4BE1-BC55-713045E445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8B3AF-A07E-4D30-99C1-98375B3DCEF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AE46C-FDE1-4B1D-A93F-33E803DB46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251BF-5128-45FC-BDB7-B7C8479F54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en-US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0298938A-552A-4BE1-BD1D-445537A9607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1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dlinkMouseOver(event,this,1);" TargetMode="External"/><Relationship Id="rId2" Type="http://schemas.openxmlformats.org/officeDocument/2006/relationships/hyperlink" Target="../Desktop/vcp/Vocal%20Cord%20Paralysis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APPLIED LARYNGEAL(VOCAL CORD) MOVEMENT</a:t>
            </a:r>
            <a:br>
              <a:rPr lang="en-US" sz="4000" dirty="0" smtClean="0"/>
            </a:br>
            <a:r>
              <a:rPr lang="en-US" sz="4000" dirty="0" smtClean="0"/>
              <a:t>BY DR TAPAN NAGPAL</a:t>
            </a:r>
            <a:endParaRPr lang="en-US" sz="4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Vocal cord paralysis is a common problem found in the practice of Otolaryngology. It is a sign of disease and not a diagnosis.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Abductor of Larynx</a:t>
            </a:r>
          </a:p>
        </p:txBody>
      </p:sp>
      <p:pic>
        <p:nvPicPr>
          <p:cNvPr id="30724" name="Picture 4" descr="action of posterior cricoarytenoid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535113"/>
            <a:ext cx="4800600" cy="44481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 sz="2800" dirty="0"/>
              <a:t>Lateral </a:t>
            </a:r>
            <a:r>
              <a:rPr lang="en-US" sz="2800" dirty="0" err="1"/>
              <a:t>cricoarytenoid</a:t>
            </a:r>
            <a:r>
              <a:rPr lang="en-US" sz="2800" dirty="0"/>
              <a:t> - - functions to close glottis by rotating arytenoids medially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dirty="0"/>
              <a:t>Transverse </a:t>
            </a:r>
            <a:r>
              <a:rPr lang="en-US" sz="2800" dirty="0" err="1"/>
              <a:t>arytenoid</a:t>
            </a:r>
            <a:r>
              <a:rPr lang="en-US" sz="2800" dirty="0"/>
              <a:t> - - only unpaired muscle of the larynx. Functions to approximate bodies of arytenoids closing posterior aspect of glottis.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Oblique </a:t>
            </a:r>
            <a:r>
              <a:rPr lang="en-US" sz="2800" dirty="0" err="1"/>
              <a:t>arytenoid</a:t>
            </a:r>
            <a:r>
              <a:rPr lang="en-US" sz="2800" dirty="0"/>
              <a:t> - - this muscle plus action of transverse </a:t>
            </a:r>
            <a:r>
              <a:rPr lang="en-US" sz="2800" dirty="0" err="1"/>
              <a:t>arytenoid</a:t>
            </a:r>
            <a:r>
              <a:rPr lang="en-US" sz="2800" dirty="0"/>
              <a:t> function to close laryngeal </a:t>
            </a:r>
            <a:r>
              <a:rPr lang="en-US" sz="2800" dirty="0" err="1"/>
              <a:t>introitus</a:t>
            </a:r>
            <a:r>
              <a:rPr lang="en-US" sz="2800" dirty="0"/>
              <a:t> during swallowing.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73725"/>
          </a:xfrm>
        </p:spPr>
        <p:txBody>
          <a:bodyPr/>
          <a:lstStyle/>
          <a:p>
            <a:r>
              <a:rPr lang="en-US" sz="3200" dirty="0" err="1"/>
              <a:t>Thyroarytenoid</a:t>
            </a:r>
            <a:r>
              <a:rPr lang="en-US" sz="2800" dirty="0"/>
              <a:t> - - very broad muscle, usually divided into three parts: </a:t>
            </a:r>
          </a:p>
          <a:p>
            <a:pPr lvl="1"/>
            <a:r>
              <a:rPr lang="en-US" sz="2800" dirty="0" err="1"/>
              <a:t>Thyroarytenoideus</a:t>
            </a:r>
            <a:r>
              <a:rPr lang="en-US" sz="2800" dirty="0"/>
              <a:t> </a:t>
            </a:r>
            <a:r>
              <a:rPr lang="en-US" sz="2800" dirty="0" err="1"/>
              <a:t>internus</a:t>
            </a:r>
            <a:r>
              <a:rPr lang="en-US" sz="2800" dirty="0"/>
              <a:t> (</a:t>
            </a:r>
            <a:r>
              <a:rPr lang="en-US" sz="2800" dirty="0" err="1"/>
              <a:t>vocalis</a:t>
            </a:r>
            <a:r>
              <a:rPr lang="en-US" sz="2800" dirty="0"/>
              <a:t>) - adductor and major tensor of free edge of vocal fold.</a:t>
            </a:r>
          </a:p>
          <a:p>
            <a:pPr lvl="1"/>
            <a:r>
              <a:rPr lang="en-US" sz="2800" dirty="0" err="1"/>
              <a:t>Thyroarytenoideus</a:t>
            </a:r>
            <a:r>
              <a:rPr lang="en-US" sz="2800" dirty="0"/>
              <a:t> </a:t>
            </a:r>
            <a:r>
              <a:rPr lang="en-US" sz="2800" dirty="0" err="1"/>
              <a:t>externus</a:t>
            </a:r>
            <a:r>
              <a:rPr lang="en-US" sz="2800" dirty="0"/>
              <a:t> - major adductor of vocal fold</a:t>
            </a:r>
          </a:p>
          <a:p>
            <a:pPr lvl="1"/>
            <a:r>
              <a:rPr lang="en-US" sz="2800" dirty="0" err="1"/>
              <a:t>Thyroepiglotticus</a:t>
            </a:r>
            <a:r>
              <a:rPr lang="en-US" sz="2800" dirty="0"/>
              <a:t> - shortens vocal ligaments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Anatomy of the Larynx - Motion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75525" cy="1260475"/>
          </a:xfrm>
        </p:spPr>
        <p:txBody>
          <a:bodyPr/>
          <a:lstStyle/>
          <a:p>
            <a:r>
              <a:rPr lang="en-US" sz="2600"/>
              <a:t>Adductors of the Vocal Folds:</a:t>
            </a:r>
          </a:p>
        </p:txBody>
      </p:sp>
      <p:pic>
        <p:nvPicPr>
          <p:cNvPr id="34820" name="Picture 4" descr="action of lateral cricoarytenoi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03875" y="3028950"/>
            <a:ext cx="2914650" cy="2543175"/>
          </a:xfrm>
          <a:noFill/>
          <a:ln/>
        </p:spPr>
      </p:pic>
      <p:pic>
        <p:nvPicPr>
          <p:cNvPr id="34821" name="Picture 5" descr="actions of transverse arytenoid and vocalis and thyroarytenoi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124200"/>
            <a:ext cx="5257800" cy="21510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/>
              <a:t>Wegner and Grossman Theory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r>
              <a:rPr lang="en-US" sz="2800" dirty="0"/>
              <a:t>“In the absence of </a:t>
            </a:r>
            <a:r>
              <a:rPr lang="en-US" sz="2800" dirty="0" err="1"/>
              <a:t>cricoarytenoid</a:t>
            </a:r>
            <a:r>
              <a:rPr lang="en-US" sz="2800" dirty="0"/>
              <a:t> joint fixation, an immobile vocal cord in </a:t>
            </a:r>
            <a:r>
              <a:rPr lang="en-US" sz="2800" dirty="0" err="1"/>
              <a:t>paramedian</a:t>
            </a:r>
            <a:r>
              <a:rPr lang="en-US" sz="2800" dirty="0"/>
              <a:t> position has total pure unilateral recurrent nerve paralysis, and an immobile vocal cord in lateral position has a combined paralysis of superior and recurrent nerves (the adductive action of </a:t>
            </a:r>
            <a:r>
              <a:rPr lang="en-US" sz="2800" dirty="0" err="1"/>
              <a:t>cricothyroid</a:t>
            </a:r>
            <a:r>
              <a:rPr lang="en-US" sz="2800" dirty="0"/>
              <a:t> muscle is lost)”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vocal cord paralysis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Malignant</a:t>
            </a:r>
            <a:r>
              <a:rPr lang="en-US" sz="2800" dirty="0"/>
              <a:t> : This accounts for 25% of cases, one half being caused by carcinoma of 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vocal cord paralysis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r>
              <a:rPr lang="en-US" sz="2800" b="1" dirty="0"/>
              <a:t>Surgical/Traumatic: (20% cases)</a:t>
            </a:r>
            <a:endParaRPr lang="en-US" sz="2800" dirty="0"/>
          </a:p>
          <a:p>
            <a:pPr lvl="1"/>
            <a:r>
              <a:rPr lang="en-US" sz="2800" dirty="0" err="1"/>
              <a:t>Thyroidectomy</a:t>
            </a:r>
            <a:endParaRPr lang="en-US" sz="2800" dirty="0"/>
          </a:p>
          <a:p>
            <a:pPr lvl="1"/>
            <a:r>
              <a:rPr lang="en-US" sz="2800" dirty="0" err="1"/>
              <a:t>Pneumonectomy</a:t>
            </a:r>
            <a:endParaRPr lang="en-US" sz="2800" dirty="0"/>
          </a:p>
          <a:p>
            <a:pPr lvl="1"/>
            <a:r>
              <a:rPr lang="en-US" sz="2800" dirty="0"/>
              <a:t>CABG </a:t>
            </a:r>
          </a:p>
          <a:p>
            <a:pPr lvl="1"/>
            <a:r>
              <a:rPr lang="en-US" sz="2800" dirty="0"/>
              <a:t>Penetrating neck or chest trauma.</a:t>
            </a:r>
          </a:p>
          <a:p>
            <a:pPr lvl="1"/>
            <a:r>
              <a:rPr lang="en-US" sz="2800" dirty="0"/>
              <a:t>Post intubation</a:t>
            </a:r>
          </a:p>
          <a:p>
            <a:pPr lvl="1"/>
            <a:r>
              <a:rPr lang="en-US" sz="2800" dirty="0"/>
              <a:t>Whiplash injuries</a:t>
            </a:r>
          </a:p>
          <a:p>
            <a:pPr lvl="1"/>
            <a:r>
              <a:rPr lang="en-US" sz="2800" dirty="0"/>
              <a:t>Posterior fossa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/>
              <a:t>Causes of vocal cord paralysis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r>
              <a:rPr lang="en-US" sz="2800" b="1" dirty="0" err="1"/>
              <a:t>Neurulogical</a:t>
            </a:r>
            <a:r>
              <a:rPr lang="en-US" sz="2800" b="1" dirty="0"/>
              <a:t> (5-10%)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Wallenberg syndrome (lateral </a:t>
            </a:r>
            <a:r>
              <a:rPr lang="en-US" sz="2800" dirty="0" err="1"/>
              <a:t>medullary</a:t>
            </a:r>
            <a:r>
              <a:rPr lang="en-US" sz="2800" dirty="0"/>
              <a:t> stroke)</a:t>
            </a:r>
          </a:p>
          <a:p>
            <a:pPr lvl="1"/>
            <a:r>
              <a:rPr lang="en-US" sz="2800" dirty="0" err="1"/>
              <a:t>Syringomyelia</a:t>
            </a:r>
            <a:endParaRPr lang="en-US" sz="2800" dirty="0"/>
          </a:p>
          <a:p>
            <a:pPr lvl="1"/>
            <a:r>
              <a:rPr lang="en-US" sz="2800" dirty="0"/>
              <a:t>Encephalitis</a:t>
            </a:r>
          </a:p>
          <a:p>
            <a:pPr lvl="1"/>
            <a:r>
              <a:rPr lang="en-US" sz="2800" dirty="0" err="1"/>
              <a:t>Parkinsons</a:t>
            </a:r>
            <a:r>
              <a:rPr lang="en-US" sz="2800" dirty="0"/>
              <a:t>, </a:t>
            </a:r>
          </a:p>
          <a:p>
            <a:pPr lvl="1"/>
            <a:r>
              <a:rPr lang="en-US" sz="2800" dirty="0"/>
              <a:t>Poliomyelitis</a:t>
            </a:r>
          </a:p>
          <a:p>
            <a:pPr lvl="1"/>
            <a:r>
              <a:rPr lang="en-US" sz="2800" dirty="0"/>
              <a:t>Multiple Sclerosis</a:t>
            </a:r>
          </a:p>
          <a:p>
            <a:pPr lvl="1"/>
            <a:r>
              <a:rPr lang="en-US" sz="2800" dirty="0"/>
              <a:t>Myasthenia Gravis, </a:t>
            </a:r>
          </a:p>
          <a:p>
            <a:pPr lvl="1"/>
            <a:r>
              <a:rPr lang="en-US" sz="2800" dirty="0" err="1"/>
              <a:t>Guillian-Barre</a:t>
            </a:r>
            <a:endParaRPr lang="en-US" sz="2800" dirty="0"/>
          </a:p>
          <a:p>
            <a:pPr lvl="1"/>
            <a:r>
              <a:rPr lang="en-US" sz="2800" dirty="0"/>
              <a:t>Diabetes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vocal cord paralysis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Inflammatory:</a:t>
            </a:r>
            <a:endParaRPr lang="en-US" sz="2800" dirty="0">
              <a:hlinkClick r:id="rId2" action="ppaction://hlinkfile"/>
              <a:hlinkMouseOver r:id="rId3" action="ppaction://hlinkfile"/>
            </a:endParaRPr>
          </a:p>
          <a:p>
            <a:pPr lvl="1"/>
            <a:r>
              <a:rPr lang="en-US" sz="2800" u="sng" dirty="0">
                <a:hlinkClick r:id="rId2" action="ppaction://hlinkfile"/>
                <a:hlinkMouseOver r:id="rId3" action="ppaction://hlinkfile"/>
              </a:rPr>
              <a:t>Rheumatoid arthritis</a:t>
            </a:r>
            <a:r>
              <a:rPr lang="en-US" sz="2800" dirty="0">
                <a:hlinkClick r:id="rId2" action="ppaction://hlinkfile"/>
                <a:hlinkMouseOver r:id="rId3" action="ppaction://hlinkfile"/>
              </a:rPr>
              <a:t> ,</a:t>
            </a:r>
            <a:r>
              <a:rPr lang="en-US" sz="2800" dirty="0"/>
              <a:t>( really a "fixed" cord here)</a:t>
            </a:r>
            <a:endParaRPr lang="en-US" sz="2800" b="1" dirty="0"/>
          </a:p>
          <a:p>
            <a:r>
              <a:rPr lang="en-US" sz="2800" b="1" dirty="0"/>
              <a:t>Infectious:</a:t>
            </a:r>
            <a:endParaRPr lang="en-US" sz="2800" dirty="0"/>
          </a:p>
          <a:p>
            <a:pPr lvl="1"/>
            <a:r>
              <a:rPr lang="en-US" sz="2800" dirty="0"/>
              <a:t>Syphilis</a:t>
            </a:r>
          </a:p>
          <a:p>
            <a:pPr lvl="1"/>
            <a:r>
              <a:rPr lang="en-US" sz="2800" dirty="0"/>
              <a:t>Tuberculosis</a:t>
            </a:r>
          </a:p>
          <a:p>
            <a:pPr lvl="1"/>
            <a:r>
              <a:rPr lang="en-US" sz="2800" dirty="0" err="1"/>
              <a:t>Thyroiditis</a:t>
            </a:r>
            <a:endParaRPr lang="en-US" sz="2800" dirty="0"/>
          </a:p>
          <a:p>
            <a:pPr lvl="1"/>
            <a:r>
              <a:rPr lang="en-US" sz="2800" dirty="0"/>
              <a:t> Viral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/>
              <a:t>Causes of vocal cord paralysis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410200"/>
          </a:xfrm>
        </p:spPr>
        <p:txBody>
          <a:bodyPr/>
          <a:lstStyle/>
          <a:p>
            <a:r>
              <a:rPr lang="en-US" sz="2800" b="1" dirty="0"/>
              <a:t>Idiopathic (20-25%):</a:t>
            </a:r>
            <a:endParaRPr lang="en-US" sz="2800" dirty="0"/>
          </a:p>
          <a:p>
            <a:pPr lvl="1"/>
            <a:r>
              <a:rPr lang="en-US" sz="2800" dirty="0" err="1"/>
              <a:t>Sarcoidosis</a:t>
            </a:r>
            <a:r>
              <a:rPr lang="en-US" sz="2800" dirty="0"/>
              <a:t>, </a:t>
            </a:r>
          </a:p>
          <a:p>
            <a:pPr lvl="1"/>
            <a:r>
              <a:rPr lang="en-US" sz="2800" dirty="0"/>
              <a:t>Lupus</a:t>
            </a:r>
          </a:p>
          <a:p>
            <a:pPr lvl="1"/>
            <a:r>
              <a:rPr lang="en-US" sz="2800" dirty="0" err="1"/>
              <a:t>Polyarteritis</a:t>
            </a:r>
            <a:r>
              <a:rPr lang="en-US" sz="2800" dirty="0"/>
              <a:t> </a:t>
            </a:r>
            <a:r>
              <a:rPr lang="en-US" sz="2800" dirty="0" err="1"/>
              <a:t>nodosa</a:t>
            </a:r>
            <a:endParaRPr lang="en-US" sz="2800" dirty="0"/>
          </a:p>
          <a:p>
            <a:pPr lvl="1"/>
            <a:r>
              <a:rPr lang="en-US" sz="2800" dirty="0" err="1"/>
              <a:t>Ortner's</a:t>
            </a:r>
            <a:r>
              <a:rPr lang="en-US" sz="2800" dirty="0"/>
              <a:t> syndrome (left </a:t>
            </a:r>
            <a:r>
              <a:rPr lang="en-US" sz="2800" dirty="0" err="1"/>
              <a:t>atrial</a:t>
            </a:r>
            <a:r>
              <a:rPr lang="en-US" sz="2800" dirty="0"/>
              <a:t> hypertrophy).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Vagus</a:t>
            </a:r>
            <a:r>
              <a:rPr lang="en-US"/>
              <a:t>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vagus nerve has three nuclei located within the medulla: </a:t>
            </a:r>
          </a:p>
          <a:p>
            <a:pPr lvl="1"/>
            <a:r>
              <a:rPr lang="en-US"/>
              <a:t>1. The nucleus ambiguus</a:t>
            </a:r>
          </a:p>
          <a:p>
            <a:pPr lvl="1"/>
            <a:r>
              <a:rPr lang="en-US"/>
              <a:t>2. The dorsal nucleus</a:t>
            </a:r>
          </a:p>
          <a:p>
            <a:pPr lvl="1"/>
            <a:r>
              <a:rPr lang="en-US"/>
              <a:t>3. The nucleus of the tract of solitarius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Intracranial causes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Head injury</a:t>
            </a:r>
          </a:p>
          <a:p>
            <a:r>
              <a:rPr lang="en-US" dirty="0"/>
              <a:t>CVA</a:t>
            </a:r>
          </a:p>
          <a:p>
            <a:r>
              <a:rPr lang="en-US" dirty="0"/>
              <a:t>Bulbar poliomyelitis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Distinctive features</a:t>
            </a:r>
          </a:p>
          <a:p>
            <a:r>
              <a:rPr lang="en-US" dirty="0"/>
              <a:t>Other neurological signs and symptoms due to combined paralysis of soft palate, pharynx and larynx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Cranial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30725"/>
          </a:xfrm>
        </p:spPr>
        <p:txBody>
          <a:bodyPr/>
          <a:lstStyle/>
          <a:p>
            <a:r>
              <a:rPr lang="en-US" sz="3200" dirty="0"/>
              <a:t>Fracture base of skull</a:t>
            </a:r>
          </a:p>
          <a:p>
            <a:pPr lvl="1"/>
            <a:r>
              <a:rPr lang="en-US" sz="3200" dirty="0" err="1"/>
              <a:t>Juglar</a:t>
            </a:r>
            <a:r>
              <a:rPr lang="en-US" sz="3200" dirty="0"/>
              <a:t> foramen </a:t>
            </a:r>
            <a:r>
              <a:rPr lang="en-US" sz="2800" dirty="0"/>
              <a:t>lesions</a:t>
            </a:r>
            <a:r>
              <a:rPr lang="en-US" sz="3200" dirty="0"/>
              <a:t> (</a:t>
            </a:r>
            <a:r>
              <a:rPr lang="en-US" sz="3200" dirty="0" err="1"/>
              <a:t>Glomus</a:t>
            </a:r>
            <a:r>
              <a:rPr lang="en-US" sz="3200" dirty="0"/>
              <a:t> </a:t>
            </a:r>
            <a:r>
              <a:rPr lang="en-US" sz="3200" dirty="0" err="1"/>
              <a:t>tumours</a:t>
            </a:r>
            <a:r>
              <a:rPr lang="en-US" sz="3200" dirty="0"/>
              <a:t>, </a:t>
            </a:r>
            <a:r>
              <a:rPr lang="en-US" sz="3200" dirty="0" err="1"/>
              <a:t>Naspharyngeal</a:t>
            </a:r>
            <a:r>
              <a:rPr lang="en-US" sz="3200" dirty="0"/>
              <a:t> Carcinoma)</a:t>
            </a:r>
          </a:p>
          <a:p>
            <a:pPr lvl="1"/>
            <a:r>
              <a:rPr lang="en-US" sz="3200" dirty="0"/>
              <a:t>Skull base </a:t>
            </a:r>
            <a:r>
              <a:rPr lang="en-US" sz="3200" dirty="0" err="1"/>
              <a:t>osteomyelitis</a:t>
            </a:r>
            <a:endParaRPr lang="en-US" sz="3200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4038600" cy="4530725"/>
          </a:xfrm>
        </p:spPr>
        <p:txBody>
          <a:bodyPr/>
          <a:lstStyle/>
          <a:p>
            <a:r>
              <a:rPr lang="en-US" dirty="0"/>
              <a:t>Distinctive features</a:t>
            </a:r>
          </a:p>
          <a:p>
            <a:pPr lvl="1"/>
            <a:r>
              <a:rPr lang="en-US" sz="2800" dirty="0"/>
              <a:t>Other cranial nerve palsies (IX,X,XI)</a:t>
            </a:r>
          </a:p>
          <a:p>
            <a:pPr lvl="1"/>
            <a:r>
              <a:rPr lang="en-US" sz="2800" dirty="0"/>
              <a:t>Pharyngeal, superior and Recurrent Laryngeal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Neck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err="1"/>
              <a:t>Thyroidectomy</a:t>
            </a:r>
            <a:endParaRPr lang="en-US" dirty="0"/>
          </a:p>
          <a:p>
            <a:r>
              <a:rPr lang="en-US" dirty="0"/>
              <a:t>Thyroid </a:t>
            </a:r>
            <a:r>
              <a:rPr lang="en-US" dirty="0" err="1"/>
              <a:t>Tumours</a:t>
            </a:r>
            <a:endParaRPr lang="en-US" dirty="0"/>
          </a:p>
          <a:p>
            <a:r>
              <a:rPr lang="en-US" dirty="0"/>
              <a:t>Post Cricoid Carcinoma</a:t>
            </a:r>
          </a:p>
          <a:p>
            <a:r>
              <a:rPr lang="en-US" dirty="0"/>
              <a:t>Malignant Cervical </a:t>
            </a:r>
            <a:r>
              <a:rPr lang="en-US" dirty="0" smtClean="0"/>
              <a:t>Lymph nodes</a:t>
            </a:r>
            <a:endParaRPr lang="en-US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Distinctive features</a:t>
            </a:r>
          </a:p>
          <a:p>
            <a:r>
              <a:rPr lang="en-US" dirty="0"/>
              <a:t>Superior and Recurrent Laryngeal nerves involved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Chest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r>
              <a:rPr lang="en-US" dirty="0" err="1"/>
              <a:t>Bronchogenic</a:t>
            </a:r>
            <a:r>
              <a:rPr lang="en-US" dirty="0"/>
              <a:t> Carcinoma</a:t>
            </a:r>
          </a:p>
          <a:p>
            <a:r>
              <a:rPr lang="en-US" dirty="0"/>
              <a:t>Cardiothoracic Surgery</a:t>
            </a:r>
          </a:p>
          <a:p>
            <a:r>
              <a:rPr lang="en-US" dirty="0"/>
              <a:t>Aortic Aneurysm</a:t>
            </a:r>
          </a:p>
          <a:p>
            <a:r>
              <a:rPr lang="en-US" dirty="0"/>
              <a:t>Mediastinal Lymphadenopathy</a:t>
            </a:r>
          </a:p>
          <a:p>
            <a:r>
              <a:rPr lang="en-US" dirty="0"/>
              <a:t>Tracheal/</a:t>
            </a:r>
            <a:r>
              <a:rPr lang="en-US" dirty="0" err="1"/>
              <a:t>Oesophageal</a:t>
            </a:r>
            <a:r>
              <a:rPr lang="en-US" dirty="0"/>
              <a:t> surgery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600200"/>
            <a:ext cx="3886200" cy="4530725"/>
          </a:xfrm>
        </p:spPr>
        <p:txBody>
          <a:bodyPr/>
          <a:lstStyle/>
          <a:p>
            <a:r>
              <a:rPr lang="en-US" dirty="0"/>
              <a:t>Distinctive feature</a:t>
            </a:r>
          </a:p>
          <a:p>
            <a:pPr lvl="1"/>
            <a:r>
              <a:rPr lang="en-US" sz="2800" dirty="0"/>
              <a:t>Involvement of Left Recurrent Laryngeal Nerve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Unilateral Superior Laryngeal Nerve Injury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5105400" cy="4835525"/>
          </a:xfrm>
        </p:spPr>
        <p:txBody>
          <a:bodyPr/>
          <a:lstStyle/>
          <a:p>
            <a:r>
              <a:rPr lang="en-US" sz="2400" dirty="0"/>
              <a:t>Normal vocal fold position during quiet respiration.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Noticeable deviation of posterior </a:t>
            </a:r>
            <a:r>
              <a:rPr lang="en-US" sz="2400" dirty="0" err="1"/>
              <a:t>commissure</a:t>
            </a:r>
            <a:r>
              <a:rPr lang="en-US" sz="2400" dirty="0"/>
              <a:t> to paralyzed side during </a:t>
            </a:r>
            <a:r>
              <a:rPr lang="en-US" sz="2400" dirty="0" err="1"/>
              <a:t>phonatory</a:t>
            </a:r>
            <a:r>
              <a:rPr lang="en-US" sz="2400" dirty="0"/>
              <a:t> effort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/>
              <a:t>At rest, the vocal fold on paralyzed side is slightly shortened and bowed, and may be depressed below level of normal side.</a:t>
            </a:r>
          </a:p>
        </p:txBody>
      </p:sp>
      <p:pic>
        <p:nvPicPr>
          <p:cNvPr id="4506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2209800"/>
            <a:ext cx="2649538" cy="297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Unilateral Superior Laryngeal Nerve Injury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r>
              <a:rPr lang="en-US" sz="2800" dirty="0"/>
              <a:t>Loss of sensation to the supraglottic larynx can cause subtle symptoms such as frequent throat clearing, paroxysmal coughing, voice fatigue, vague foreign body sensations</a:t>
            </a:r>
            <a:r>
              <a:rPr lang="en-US" sz="2800" dirty="0" smtClean="0"/>
              <a:t>. </a:t>
            </a:r>
          </a:p>
          <a:p>
            <a:endParaRPr lang="en-US" sz="2800" dirty="0"/>
          </a:p>
          <a:p>
            <a:r>
              <a:rPr lang="en-US" sz="2800" dirty="0"/>
              <a:t>Loss of motor function to </a:t>
            </a:r>
            <a:r>
              <a:rPr lang="en-US" sz="2800" dirty="0" err="1"/>
              <a:t>cricothyroid</a:t>
            </a:r>
            <a:r>
              <a:rPr lang="en-US" sz="2800" dirty="0"/>
              <a:t> muscle can cause a slight voice change, which the patient usually interprets as hoarseness. Most common finding is </a:t>
            </a:r>
            <a:r>
              <a:rPr lang="en-US" sz="2800" dirty="0" err="1"/>
              <a:t>diplophonia</a:t>
            </a:r>
            <a:r>
              <a:rPr lang="en-US" sz="2800" dirty="0"/>
              <a:t> (with decreased range of pitch, most noticeable when trying to sing.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Unilateral Recurrent Laryngeal Nerve Injury 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638800" cy="4454525"/>
          </a:xfrm>
        </p:spPr>
        <p:txBody>
          <a:bodyPr/>
          <a:lstStyle/>
          <a:p>
            <a:r>
              <a:rPr lang="en-US" sz="2400" dirty="0" err="1"/>
              <a:t>Nonfunction</a:t>
            </a:r>
            <a:r>
              <a:rPr lang="en-US" sz="2400" dirty="0"/>
              <a:t> of the intrinsic muscles of the larynx on the affected side (loss of abduction with intact adduction by </a:t>
            </a:r>
            <a:r>
              <a:rPr lang="en-US" sz="2400" dirty="0" err="1"/>
              <a:t>cricothyroid</a:t>
            </a:r>
            <a:r>
              <a:rPr lang="en-US" sz="2400" dirty="0"/>
              <a:t>) cause the vocal cord to assume a </a:t>
            </a:r>
            <a:r>
              <a:rPr lang="en-US" sz="2400" dirty="0" err="1"/>
              <a:t>paramedian</a:t>
            </a:r>
            <a:r>
              <a:rPr lang="en-US" sz="2400" dirty="0"/>
              <a:t> position.</a:t>
            </a:r>
          </a:p>
          <a:p>
            <a:r>
              <a:rPr lang="en-US" sz="2400" dirty="0"/>
              <a:t>The voice is breathy but compensation occurs, though rarely back to normal. </a:t>
            </a:r>
          </a:p>
          <a:p>
            <a:r>
              <a:rPr lang="en-US" sz="2400" dirty="0"/>
              <a:t>The airway is adequate and may become compromised only with exertion.</a:t>
            </a:r>
          </a:p>
        </p:txBody>
      </p:sp>
      <p:pic>
        <p:nvPicPr>
          <p:cNvPr id="48138" name="Picture 10" descr="left_paralysi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1066800"/>
            <a:ext cx="304800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800"/>
              <a:t>Bilateral Recurrent Laryngeal Nerve Injury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5410200" cy="3581400"/>
          </a:xfrm>
        </p:spPr>
        <p:txBody>
          <a:bodyPr/>
          <a:lstStyle/>
          <a:p>
            <a:r>
              <a:rPr lang="en-US" sz="2800" dirty="0"/>
              <a:t>Usually result of damage to both RLN.</a:t>
            </a:r>
          </a:p>
          <a:p>
            <a:r>
              <a:rPr lang="en-US" sz="2800" dirty="0"/>
              <a:t>Cords lie in </a:t>
            </a:r>
            <a:r>
              <a:rPr lang="en-US" sz="2800" dirty="0" err="1"/>
              <a:t>paramedian</a:t>
            </a:r>
            <a:r>
              <a:rPr lang="en-US" sz="2800" dirty="0"/>
              <a:t> position</a:t>
            </a:r>
          </a:p>
          <a:p>
            <a:r>
              <a:rPr lang="en-US" sz="2800" dirty="0"/>
              <a:t>Voice is good</a:t>
            </a:r>
          </a:p>
          <a:p>
            <a:r>
              <a:rPr lang="en-US" sz="2800" dirty="0"/>
              <a:t>Variable degree of stridor</a:t>
            </a:r>
          </a:p>
        </p:txBody>
      </p:sp>
      <p:pic>
        <p:nvPicPr>
          <p:cNvPr id="51208" name="Picture 8" descr="bilateral_abducto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3505200"/>
            <a:ext cx="3048000" cy="228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– Physical Examination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Complete Head and Neck Examination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Flexible Fiberoptic Laryngoscopy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90 degree Hopkins Rod-lens Telescope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Adequacy of Airway, Gross Aspiration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Assess Position of Cords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Median, </a:t>
            </a:r>
            <a:r>
              <a:rPr lang="en-US" sz="2400" dirty="0" err="1"/>
              <a:t>Paramedian</a:t>
            </a:r>
            <a:r>
              <a:rPr lang="en-US" sz="2400" dirty="0"/>
              <a:t>, Lateral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Posterior </a:t>
            </a:r>
            <a:r>
              <a:rPr lang="en-US" sz="2400" dirty="0" err="1"/>
              <a:t>Glottic</a:t>
            </a:r>
            <a:r>
              <a:rPr lang="en-US" sz="2400" dirty="0"/>
              <a:t> Gap on Phonation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54276" name="Picture 4" descr="unilateral vocal cord paralys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1752600"/>
            <a:ext cx="2743200" cy="2101850"/>
          </a:xfrm>
          <a:noFill/>
          <a:ln/>
        </p:spPr>
      </p:pic>
      <p:pic>
        <p:nvPicPr>
          <p:cNvPr id="54277" name="Picture 5" descr="bilateral vocal cord paralysis on inspira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3962400"/>
            <a:ext cx="2743200" cy="2058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– Unilateral Paralysis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18425" cy="1008063"/>
          </a:xfrm>
        </p:spPr>
        <p:txBody>
          <a:bodyPr/>
          <a:lstStyle/>
          <a:p>
            <a:r>
              <a:rPr lang="en-US" sz="2600"/>
              <a:t>Manual Compression Test</a:t>
            </a:r>
          </a:p>
        </p:txBody>
      </p:sp>
      <p:pic>
        <p:nvPicPr>
          <p:cNvPr id="53252" name="Picture 4" descr="manual pinch te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3124200"/>
            <a:ext cx="4114800" cy="2678113"/>
          </a:xfrm>
          <a:noFill/>
          <a:ln/>
        </p:spPr>
      </p:pic>
      <p:pic>
        <p:nvPicPr>
          <p:cNvPr id="53253" name="Picture 5" descr="manual pinch test diagram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955925"/>
            <a:ext cx="3686175" cy="3092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r>
              <a:rPr lang="en-US" sz="2800" dirty="0"/>
              <a:t>The nucleus </a:t>
            </a:r>
            <a:r>
              <a:rPr lang="en-US" sz="2800" dirty="0" err="1"/>
              <a:t>ambiguus</a:t>
            </a:r>
            <a:r>
              <a:rPr lang="en-US" sz="2800" dirty="0"/>
              <a:t> is the motor nucleus of the </a:t>
            </a:r>
            <a:r>
              <a:rPr lang="en-US" sz="2800" dirty="0" err="1"/>
              <a:t>vagus</a:t>
            </a:r>
            <a:r>
              <a:rPr lang="en-US" sz="2800" dirty="0"/>
              <a:t> nerve.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efferent fibers </a:t>
            </a:r>
            <a:r>
              <a:rPr lang="en-US" sz="2800" dirty="0"/>
              <a:t>of the dorsal (parasympathetic) nucleus innervate the involuntary muscles of the bronchi, esophagus, heart, stomach, small intestine, and part of the large intestine. 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afferent fibers </a:t>
            </a:r>
            <a:r>
              <a:rPr lang="en-US" sz="2800" dirty="0"/>
              <a:t>of the nucleus of the tract of </a:t>
            </a:r>
            <a:r>
              <a:rPr lang="en-US" sz="2800" dirty="0" err="1"/>
              <a:t>solitarius</a:t>
            </a:r>
            <a:r>
              <a:rPr lang="en-US" sz="2800" dirty="0"/>
              <a:t> carry sensory fibers from the pharynx, larynx, and esophagus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Management – Unilateral Paralysis</a:t>
            </a:r>
            <a:br>
              <a:rPr lang="en-US" sz="3800"/>
            </a:br>
            <a:r>
              <a:rPr lang="en-US" sz="3800"/>
              <a:t>Vocal Cord Injection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573587"/>
          </a:xfrm>
        </p:spPr>
        <p:txBody>
          <a:bodyPr/>
          <a:lstStyle/>
          <a:p>
            <a:r>
              <a:rPr lang="en-US" sz="2800" dirty="0"/>
              <a:t>Adds fullness to the vocal cord to help it better appose the other side</a:t>
            </a:r>
          </a:p>
          <a:p>
            <a:r>
              <a:rPr lang="en-US" sz="2800" dirty="0"/>
              <a:t>Injection technique is similar regardless of material used</a:t>
            </a:r>
          </a:p>
          <a:p>
            <a:r>
              <a:rPr lang="en-US" sz="2800" dirty="0"/>
              <a:t>Injection into </a:t>
            </a:r>
            <a:r>
              <a:rPr lang="en-US" sz="2800" dirty="0" err="1"/>
              <a:t>thyroarytenoid</a:t>
            </a:r>
            <a:r>
              <a:rPr lang="en-US" sz="2800" dirty="0"/>
              <a:t>/</a:t>
            </a:r>
            <a:r>
              <a:rPr lang="en-US" sz="2800" dirty="0" err="1"/>
              <a:t>vocalis</a:t>
            </a:r>
            <a:endParaRPr lang="en-US" sz="2800" dirty="0"/>
          </a:p>
          <a:p>
            <a:r>
              <a:rPr lang="en-US" sz="2800" dirty="0"/>
              <a:t>Injection can be done endoscopically or </a:t>
            </a:r>
            <a:r>
              <a:rPr lang="en-US" sz="2800" dirty="0" err="1"/>
              <a:t>percutaneiously</a:t>
            </a:r>
            <a:endParaRPr lang="en-US" sz="2800" dirty="0"/>
          </a:p>
          <a:p>
            <a:r>
              <a:rPr lang="en-US" sz="2800" dirty="0"/>
              <a:t>Poor correction of posterior </a:t>
            </a:r>
            <a:r>
              <a:rPr lang="en-US" sz="2800" dirty="0" err="1"/>
              <a:t>glottic</a:t>
            </a:r>
            <a:r>
              <a:rPr lang="en-US" sz="2800" dirty="0"/>
              <a:t>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vocal fold injectio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12863" y="1600200"/>
            <a:ext cx="6516687" cy="4530725"/>
          </a:xfrm>
          <a:noFill/>
          <a:ln/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n-US" sz="3800"/>
              <a:t>Management – Unilateral Paralysis</a:t>
            </a:r>
            <a:br>
              <a:rPr lang="en-US" sz="3800"/>
            </a:br>
            <a:r>
              <a:rPr lang="en-US" sz="3800"/>
              <a:t>Vocal Cord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Management – Unilateral Paralysis</a:t>
            </a:r>
            <a:br>
              <a:rPr lang="en-US" sz="3800"/>
            </a:br>
            <a:r>
              <a:rPr lang="en-US" sz="3800"/>
              <a:t>Vocal Cord Injection - Materials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Teflon</a:t>
            </a:r>
          </a:p>
          <a:p>
            <a:r>
              <a:rPr lang="en-US" sz="2600" dirty="0"/>
              <a:t>Fat</a:t>
            </a:r>
          </a:p>
          <a:p>
            <a:r>
              <a:rPr lang="en-US" sz="2600" dirty="0"/>
              <a:t>Collagen</a:t>
            </a:r>
          </a:p>
          <a:p>
            <a:pPr lvl="1"/>
            <a:r>
              <a:rPr lang="en-US" sz="2200" dirty="0" err="1"/>
              <a:t>Autologous</a:t>
            </a:r>
            <a:r>
              <a:rPr lang="en-US" sz="2200" dirty="0"/>
              <a:t> Collagen</a:t>
            </a:r>
          </a:p>
          <a:p>
            <a:pPr lvl="1"/>
            <a:r>
              <a:rPr lang="en-US" sz="2200" dirty="0"/>
              <a:t>Homologous Micronized </a:t>
            </a:r>
            <a:r>
              <a:rPr lang="en-US" sz="2200" dirty="0" err="1"/>
              <a:t>Alloderm</a:t>
            </a:r>
            <a:r>
              <a:rPr lang="en-US" sz="2200" dirty="0"/>
              <a:t> (</a:t>
            </a:r>
            <a:r>
              <a:rPr lang="en-US" sz="2200" dirty="0" err="1"/>
              <a:t>Cymetra</a:t>
            </a:r>
            <a:r>
              <a:rPr lang="en-US" sz="2200" dirty="0"/>
              <a:t>)</a:t>
            </a:r>
          </a:p>
          <a:p>
            <a:pPr lvl="1"/>
            <a:r>
              <a:rPr lang="en-US" sz="2200" dirty="0" err="1"/>
              <a:t>Heterologous</a:t>
            </a:r>
            <a:r>
              <a:rPr lang="en-US" sz="2200" dirty="0"/>
              <a:t> Bovine Collagen (</a:t>
            </a:r>
            <a:r>
              <a:rPr lang="en-US" sz="2200" dirty="0" err="1"/>
              <a:t>Zyderm</a:t>
            </a:r>
            <a:endParaRPr lang="en-US" sz="2200" dirty="0"/>
          </a:p>
          <a:p>
            <a:r>
              <a:rPr lang="en-US" sz="2600" dirty="0"/>
              <a:t>Hyaluronic Acid</a:t>
            </a:r>
          </a:p>
          <a:p>
            <a:r>
              <a:rPr lang="en-US" sz="2600" dirty="0"/>
              <a:t>Calcium </a:t>
            </a:r>
            <a:r>
              <a:rPr lang="en-US" sz="2600" dirty="0" err="1"/>
              <a:t>Hydroxyapatite</a:t>
            </a:r>
            <a:r>
              <a:rPr lang="en-US" sz="2600" dirty="0"/>
              <a:t> gel (Radiance FN)</a:t>
            </a:r>
          </a:p>
          <a:p>
            <a:r>
              <a:rPr lang="en-US" sz="2600" dirty="0" err="1"/>
              <a:t>Polydimethylsiloxane</a:t>
            </a:r>
            <a:r>
              <a:rPr lang="en-US" sz="2600" dirty="0"/>
              <a:t> gel (</a:t>
            </a:r>
            <a:r>
              <a:rPr lang="en-US" sz="2600" dirty="0" err="1"/>
              <a:t>Bioplastique</a:t>
            </a:r>
            <a:r>
              <a:rPr lang="en-US" sz="26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epth-measureme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7488" y="2020888"/>
            <a:ext cx="5316537" cy="3921125"/>
          </a:xfrm>
          <a:noFill/>
          <a:ln/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b"/>
          <a:lstStyle/>
          <a:p>
            <a:r>
              <a:rPr lang="en-US" sz="3800"/>
              <a:t>Management – Unilateral Paralysis</a:t>
            </a:r>
            <a:br>
              <a:rPr lang="en-US" sz="3800"/>
            </a:br>
            <a:r>
              <a:rPr lang="en-US" sz="3800"/>
              <a:t>Type I Thyroplasty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Management</a:t>
            </a:r>
            <a:br>
              <a:rPr lang="en-US" sz="3800"/>
            </a:br>
            <a:r>
              <a:rPr lang="en-US" sz="3800"/>
              <a:t>Bilateral Abductor Paralysis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30725"/>
          </a:xfrm>
        </p:spPr>
        <p:txBody>
          <a:bodyPr/>
          <a:lstStyle/>
          <a:p>
            <a:r>
              <a:rPr lang="en-US" sz="2200" dirty="0"/>
              <a:t>Patients exhibit lack of abduction during inspiration, but good phonation</a:t>
            </a:r>
          </a:p>
          <a:p>
            <a:r>
              <a:rPr lang="en-US" sz="2200" dirty="0"/>
              <a:t>Maintenance of airway is the primary goal</a:t>
            </a:r>
          </a:p>
          <a:p>
            <a:r>
              <a:rPr lang="en-US" sz="2200" dirty="0"/>
              <a:t>Airway preservation often damages an otherwise good voice</a:t>
            </a:r>
          </a:p>
        </p:txBody>
      </p:sp>
      <p:pic>
        <p:nvPicPr>
          <p:cNvPr id="59396" name="Picture 4" descr="bilateral vocal cord paralysis on expira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62600" y="4038600"/>
            <a:ext cx="2641600" cy="1981200"/>
          </a:xfrm>
          <a:noFill/>
          <a:ln/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6391275" y="6021388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Expiration</a:t>
            </a:r>
          </a:p>
        </p:txBody>
      </p:sp>
      <p:pic>
        <p:nvPicPr>
          <p:cNvPr id="59398" name="Picture 6" descr="bilateral vocal cord paralysis on inspira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1752600"/>
            <a:ext cx="2641600" cy="1981200"/>
          </a:xfrm>
          <a:noFill/>
          <a:ln/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400800" y="3733800"/>
            <a:ext cx="1146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Verdana" pitchFamily="34" charset="0"/>
              </a:rPr>
              <a:t>Inspiration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Management</a:t>
            </a:r>
            <a:br>
              <a:rPr lang="en-US" sz="3800"/>
            </a:br>
            <a:r>
              <a:rPr lang="en-US" sz="3800"/>
              <a:t>Bilateral Abductor Paralysis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Tracheostomy</a:t>
            </a:r>
          </a:p>
          <a:p>
            <a:pPr lvl="1"/>
            <a:r>
              <a:rPr lang="en-US" sz="2800" dirty="0"/>
              <a:t>Gold standard</a:t>
            </a:r>
          </a:p>
          <a:p>
            <a:pPr lvl="1"/>
            <a:r>
              <a:rPr lang="en-US" sz="2800" dirty="0"/>
              <a:t>Most adults will require this</a:t>
            </a:r>
          </a:p>
          <a:p>
            <a:pPr lvl="1"/>
            <a:r>
              <a:rPr lang="en-US" sz="2800" dirty="0"/>
              <a:t>Speaking valves aid in phonation</a:t>
            </a:r>
          </a:p>
          <a:p>
            <a:r>
              <a:rPr lang="en-US" sz="2800" dirty="0"/>
              <a:t>Laser </a:t>
            </a:r>
            <a:r>
              <a:rPr lang="en-US" sz="2800" dirty="0" err="1"/>
              <a:t>Cordectomy</a:t>
            </a:r>
            <a:r>
              <a:rPr lang="en-US" sz="2800" dirty="0"/>
              <a:t> </a:t>
            </a:r>
          </a:p>
          <a:p>
            <a:r>
              <a:rPr lang="en-US" sz="2800" dirty="0"/>
              <a:t>Laser </a:t>
            </a:r>
            <a:r>
              <a:rPr lang="en-US" sz="2800" dirty="0" err="1"/>
              <a:t>Cordotomy</a:t>
            </a:r>
            <a:endParaRPr lang="en-US" sz="2800" dirty="0"/>
          </a:p>
          <a:p>
            <a:r>
              <a:rPr lang="en-US" sz="2800" dirty="0"/>
              <a:t>Woodman </a:t>
            </a:r>
            <a:r>
              <a:rPr lang="en-US" sz="2800" dirty="0" err="1"/>
              <a:t>Arytenoidectomy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– Key Points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 – Unilateral Paralysis</a:t>
            </a:r>
          </a:p>
          <a:p>
            <a:pPr lvl="1"/>
            <a:r>
              <a:rPr lang="en-US" dirty="0"/>
              <a:t>Anterior and Posterior </a:t>
            </a:r>
            <a:r>
              <a:rPr lang="en-US" dirty="0" err="1"/>
              <a:t>Glottic</a:t>
            </a:r>
            <a:r>
              <a:rPr lang="en-US" dirty="0"/>
              <a:t> gap must be addressed</a:t>
            </a:r>
          </a:p>
          <a:p>
            <a:pPr lvl="1"/>
            <a:r>
              <a:rPr lang="en-US" dirty="0" err="1"/>
              <a:t>Arytenoid</a:t>
            </a:r>
            <a:r>
              <a:rPr lang="en-US" dirty="0"/>
              <a:t> adduction is irreversible</a:t>
            </a:r>
          </a:p>
          <a:p>
            <a:pPr lvl="1"/>
            <a:r>
              <a:rPr lang="en-US" dirty="0"/>
              <a:t>Continued improvement up to 1yr after Type I </a:t>
            </a:r>
            <a:r>
              <a:rPr lang="en-US" dirty="0" err="1"/>
              <a:t>thyroplasty</a:t>
            </a:r>
            <a:endParaRPr lang="en-US" dirty="0"/>
          </a:p>
          <a:p>
            <a:r>
              <a:rPr lang="en-US" dirty="0"/>
              <a:t>Management – Bilateral Paralysis</a:t>
            </a:r>
          </a:p>
          <a:p>
            <a:pPr lvl="1"/>
            <a:r>
              <a:rPr lang="en-US" dirty="0"/>
              <a:t>Preservation of airway is most important goal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MCQ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superior laryngeal nerve </a:t>
            </a:r>
            <a:r>
              <a:rPr lang="en-US" sz="2800" dirty="0"/>
              <a:t>branches into internal and external branches.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internal</a:t>
            </a:r>
            <a:r>
              <a:rPr lang="en-US" sz="2800" dirty="0"/>
              <a:t> superior laryngeal nerve penetrates the </a:t>
            </a:r>
            <a:r>
              <a:rPr lang="en-US" sz="2800" dirty="0" err="1"/>
              <a:t>thyrohyoid</a:t>
            </a:r>
            <a:r>
              <a:rPr lang="en-US" sz="2800" dirty="0"/>
              <a:t> membrane to supply </a:t>
            </a:r>
            <a:r>
              <a:rPr lang="en-US" sz="2800" b="1" dirty="0"/>
              <a:t>sensation to the larynx above the glottis. </a:t>
            </a: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</a:t>
            </a:r>
            <a:endParaRPr lang="en-US" sz="2800" b="1" dirty="0"/>
          </a:p>
          <a:p>
            <a:r>
              <a:rPr lang="en-US" sz="2800" dirty="0"/>
              <a:t>The </a:t>
            </a:r>
            <a:r>
              <a:rPr lang="en-US" sz="2800" b="1" dirty="0"/>
              <a:t>external </a:t>
            </a:r>
            <a:r>
              <a:rPr lang="en-US" sz="2800" dirty="0"/>
              <a:t>superior laryngeal nerve innervates the one muscle of the larynx not innervated by the recurrent laryngeal nerve, the </a:t>
            </a:r>
            <a:r>
              <a:rPr lang="en-US" sz="2800" b="1" dirty="0" err="1"/>
              <a:t>cricothyroid</a:t>
            </a:r>
            <a:r>
              <a:rPr lang="en-US" sz="2800" b="1" dirty="0"/>
              <a:t> muscle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1. Which is the only muscle for abduction of vocal cord?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Posterior </a:t>
            </a:r>
            <a:r>
              <a:rPr lang="en-US" sz="2800" dirty="0" err="1" smtClean="0"/>
              <a:t>cricoarytenoid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Lateral </a:t>
            </a:r>
            <a:r>
              <a:rPr lang="en-US" sz="2800" dirty="0" err="1" smtClean="0"/>
              <a:t>cricoarytenoid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Inter </a:t>
            </a:r>
            <a:r>
              <a:rPr lang="en-US" sz="2800" dirty="0" err="1" smtClean="0"/>
              <a:t>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Thyroarytenoid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2. Which muscle is supplied by external branch of superior laryngeal nerve?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Cricoarytenoid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Cricothyroid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Interarytenoid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Oblique </a:t>
            </a:r>
            <a:r>
              <a:rPr lang="en-US" sz="2800" dirty="0" err="1" smtClean="0"/>
              <a:t>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3. Which of the following nerve is supplying the larynx above the level of vocal cord? 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Internal branch of SLN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External branch  of SLN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Recurrent laryngeal nerve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Vagus</a:t>
            </a:r>
            <a:r>
              <a:rPr lang="en-US" sz="2800" dirty="0" smtClean="0"/>
              <a:t> nerve</a:t>
            </a:r>
            <a:endParaRPr 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Which are the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folowing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muscles are supplied by recurrent laryngeal nerve?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Posterior </a:t>
            </a:r>
            <a:r>
              <a:rPr lang="en-US" sz="2800" dirty="0" err="1" smtClean="0"/>
              <a:t>cricoarytenoid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Cricoarytenoid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Cricothyroid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err="1" smtClean="0"/>
              <a:t>Interarytenoid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Oblique </a:t>
            </a:r>
            <a:r>
              <a:rPr lang="en-US" sz="2800" dirty="0" err="1" smtClean="0"/>
              <a:t>arytenoid</a:t>
            </a: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endParaRPr lang="en-US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5. What is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otrner’s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syndrome? 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Left </a:t>
            </a:r>
            <a:r>
              <a:rPr lang="en-US" sz="2800" dirty="0" err="1" smtClean="0"/>
              <a:t>atrial</a:t>
            </a:r>
            <a:r>
              <a:rPr lang="en-US" sz="2800" dirty="0" smtClean="0"/>
              <a:t> hypertrophy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Right </a:t>
            </a:r>
            <a:r>
              <a:rPr lang="en-US" sz="2800" dirty="0" err="1" smtClean="0"/>
              <a:t>atrial</a:t>
            </a:r>
            <a:r>
              <a:rPr lang="en-US" sz="2800" dirty="0" smtClean="0"/>
              <a:t> hypertrophy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Recurrent laryngeal nerve paralysis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dirty="0" smtClean="0"/>
              <a:t>Superior laryngeal nerve paralysis</a:t>
            </a:r>
          </a:p>
          <a:p>
            <a:pPr marL="514350" indent="-514350">
              <a:buFont typeface="+mj-lt"/>
              <a:buAutoNum type="alphaLcPeriod"/>
            </a:pPr>
            <a:endParaRPr lang="en-US" sz="2800" dirty="0" smtClean="0"/>
          </a:p>
          <a:p>
            <a:pPr marL="514350" indent="-514350">
              <a:buFont typeface="+mj-lt"/>
              <a:buAutoNum type="alphaLcPeriod"/>
            </a:pPr>
            <a:endParaRPr lang="en-US" sz="2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3657600"/>
            <a:ext cx="6553200" cy="1752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Copperplate Gothic Bold" pitchFamily="34" charset="0"/>
              </a:rPr>
              <a:t>Thank you</a:t>
            </a:r>
            <a:endParaRPr lang="en-US" sz="4000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Adductors of the Vocal Folds</a:t>
            </a:r>
          </a:p>
        </p:txBody>
      </p:sp>
      <p:pic>
        <p:nvPicPr>
          <p:cNvPr id="32772" name="Picture 4" descr="action of cricothyro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76400"/>
            <a:ext cx="8001000" cy="347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lateral view of laryngeal nerves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987425"/>
            <a:ext cx="8305800" cy="43926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right </a:t>
            </a:r>
            <a:r>
              <a:rPr lang="en-US" sz="2800" b="1" dirty="0" err="1"/>
              <a:t>vagus</a:t>
            </a:r>
            <a:r>
              <a:rPr lang="en-US" sz="2800" b="1" dirty="0"/>
              <a:t> </a:t>
            </a:r>
            <a:r>
              <a:rPr lang="en-US" sz="2800" dirty="0"/>
              <a:t>nerve passes anterior to the </a:t>
            </a:r>
            <a:r>
              <a:rPr lang="en-US" sz="2800" dirty="0" err="1"/>
              <a:t>subclavian</a:t>
            </a:r>
            <a:r>
              <a:rPr lang="en-US" sz="2800" dirty="0"/>
              <a:t> artery and gives off the right recurrent laryngeal nerve. This loops around the </a:t>
            </a:r>
            <a:r>
              <a:rPr lang="en-US" sz="2800" dirty="0" err="1"/>
              <a:t>subclavian</a:t>
            </a:r>
            <a:r>
              <a:rPr lang="en-US" sz="2800" dirty="0"/>
              <a:t> and ascends in the </a:t>
            </a:r>
            <a:r>
              <a:rPr lang="en-US" sz="2800" dirty="0" err="1"/>
              <a:t>tracheo</a:t>
            </a:r>
            <a:r>
              <a:rPr lang="en-US" sz="2800" dirty="0"/>
              <a:t>-esophageal groove, before it enters the larynx just behind the </a:t>
            </a:r>
            <a:r>
              <a:rPr lang="en-US" sz="2800" dirty="0" err="1"/>
              <a:t>cricothyroid</a:t>
            </a:r>
            <a:r>
              <a:rPr lang="en-US" sz="2800" dirty="0"/>
              <a:t> joint.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b="1" dirty="0"/>
              <a:t>left </a:t>
            </a:r>
            <a:r>
              <a:rPr lang="en-US" sz="2800" b="1" dirty="0" err="1"/>
              <a:t>vagus</a:t>
            </a:r>
            <a:r>
              <a:rPr lang="en-US" sz="2800" b="1" dirty="0"/>
              <a:t> </a:t>
            </a:r>
            <a:r>
              <a:rPr lang="en-US" sz="2800" dirty="0"/>
              <a:t>does not give off its recurrent laryngeal nerve until it is in the thorax, where the left recurrent laryngeal nerve wraps around the aorta just posterior to the </a:t>
            </a:r>
            <a:r>
              <a:rPr lang="en-US" sz="2800" dirty="0" err="1"/>
              <a:t>ligamentum</a:t>
            </a:r>
            <a:r>
              <a:rPr lang="en-US" sz="2800" dirty="0"/>
              <a:t> </a:t>
            </a:r>
            <a:r>
              <a:rPr lang="en-US" sz="2800" dirty="0" err="1"/>
              <a:t>arteriosum</a:t>
            </a:r>
            <a:r>
              <a:rPr lang="en-US" sz="2800" dirty="0"/>
              <a:t>. It then ascends back toward the larynx  in the TE groove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scan000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82813" y="277813"/>
            <a:ext cx="4778375" cy="58531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sz="3800" b="1"/>
              <a:t>The Laryngeal Musculature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intrinsic muscles of the larynx, all of which are innervated by the recurrent laryngeal nerve, include the: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solidFill>
                  <a:srgbClr val="FF3300"/>
                </a:solidFill>
              </a:rPr>
              <a:t>Posterior </a:t>
            </a:r>
            <a:r>
              <a:rPr lang="en-US" sz="2800" dirty="0" err="1">
                <a:solidFill>
                  <a:srgbClr val="FF3300"/>
                </a:solidFill>
              </a:rPr>
              <a:t>cricoarytenoid</a:t>
            </a:r>
            <a:r>
              <a:rPr lang="en-US" sz="2800" dirty="0">
                <a:solidFill>
                  <a:srgbClr val="FF3300"/>
                </a:solidFill>
              </a:rPr>
              <a:t> - the ONLY abductor of the vocal folds.</a:t>
            </a: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Functions to open the glottis by rotary motion on the </a:t>
            </a:r>
            <a:r>
              <a:rPr lang="en-US" sz="2800" dirty="0" err="1"/>
              <a:t>arytenoid</a:t>
            </a:r>
            <a:r>
              <a:rPr lang="en-US" sz="2800" dirty="0"/>
              <a:t> cartilages.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Also tenses cords during phonation.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913</TotalTime>
  <Words>1267</Words>
  <Application>Microsoft Office PowerPoint</Application>
  <PresentationFormat>On-screen Show (4:3)</PresentationFormat>
  <Paragraphs>203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Edge</vt:lpstr>
      <vt:lpstr>APPLIED LARYNGEAL(VOCAL CORD) MOVEMENT BY DR TAPAN NAGPAL</vt:lpstr>
      <vt:lpstr>The Vagus </vt:lpstr>
      <vt:lpstr>Slide 3</vt:lpstr>
      <vt:lpstr>Slide 4</vt:lpstr>
      <vt:lpstr>Adductors of the Vocal Folds</vt:lpstr>
      <vt:lpstr>Slide 6</vt:lpstr>
      <vt:lpstr>Slide 7</vt:lpstr>
      <vt:lpstr>Slide 8</vt:lpstr>
      <vt:lpstr>The Laryngeal Musculature</vt:lpstr>
      <vt:lpstr>Abductor of Larynx</vt:lpstr>
      <vt:lpstr>Slide 11</vt:lpstr>
      <vt:lpstr>Slide 12</vt:lpstr>
      <vt:lpstr>Anatomy of the Larynx - Motion</vt:lpstr>
      <vt:lpstr>Wegner and Grossman Theory</vt:lpstr>
      <vt:lpstr>Causes of vocal cord paralysis</vt:lpstr>
      <vt:lpstr>Causes of vocal cord paralysis</vt:lpstr>
      <vt:lpstr>Causes of vocal cord paralysis</vt:lpstr>
      <vt:lpstr>Causes of vocal cord paralysis</vt:lpstr>
      <vt:lpstr>Causes of vocal cord paralysis</vt:lpstr>
      <vt:lpstr>Intracranial causes</vt:lpstr>
      <vt:lpstr>Cranial</vt:lpstr>
      <vt:lpstr>Neck</vt:lpstr>
      <vt:lpstr>Chest</vt:lpstr>
      <vt:lpstr>Unilateral Superior Laryngeal Nerve Injury </vt:lpstr>
      <vt:lpstr>Unilateral Superior Laryngeal Nerve Injury</vt:lpstr>
      <vt:lpstr>Unilateral Recurrent Laryngeal Nerve Injury </vt:lpstr>
      <vt:lpstr>Bilateral Recurrent Laryngeal Nerve Injury</vt:lpstr>
      <vt:lpstr>Evaluation – Physical Examination</vt:lpstr>
      <vt:lpstr>Evaluation – Unilateral Paralysis</vt:lpstr>
      <vt:lpstr>Management – Unilateral Paralysis Vocal Cord Injection </vt:lpstr>
      <vt:lpstr>Management – Unilateral Paralysis Vocal Cord Injection</vt:lpstr>
      <vt:lpstr>Management – Unilateral Paralysis Vocal Cord Injection - Materials</vt:lpstr>
      <vt:lpstr>Management – Unilateral Paralysis Type I Thyroplasty</vt:lpstr>
      <vt:lpstr>Management Bilateral Abductor Paralysis</vt:lpstr>
      <vt:lpstr>Management Bilateral Abductor Paralysis</vt:lpstr>
      <vt:lpstr>Conclusions – Key Points</vt:lpstr>
      <vt:lpstr>Slide 37</vt:lpstr>
      <vt:lpstr>References </vt:lpstr>
      <vt:lpstr>Slide 39</vt:lpstr>
      <vt:lpstr>1. Which is the only muscle for abduction of vocal cord?</vt:lpstr>
      <vt:lpstr>2. Which muscle is supplied by external branch of superior laryngeal nerve?</vt:lpstr>
      <vt:lpstr>3. Which of the following nerve is supplying the larynx above the level of vocal cord? </vt:lpstr>
      <vt:lpstr>4. Which are the folowing muscles are supplied by recurrent laryngeal nerve?</vt:lpstr>
      <vt:lpstr>5. What is otrner’s syndrome? </vt:lpstr>
      <vt:lpstr>Slide 45</vt:lpstr>
    </vt:vector>
  </TitlesOfParts>
  <Company>GMC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Laryngeal Paralysis</dc:title>
  <dc:creator>Dinesh Kumar</dc:creator>
  <cp:lastModifiedBy>user</cp:lastModifiedBy>
  <cp:revision>24</cp:revision>
  <dcterms:created xsi:type="dcterms:W3CDTF">2010-05-19T12:35:48Z</dcterms:created>
  <dcterms:modified xsi:type="dcterms:W3CDTF">2019-03-26T22:56:41Z</dcterms:modified>
</cp:coreProperties>
</file>