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71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37F55BE-98E9-47B3-A7E5-7597FD6E1D51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COMPLICATIONS OF RHINOSINUSITIS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DR </a:t>
            </a:r>
            <a:r>
              <a:rPr lang="en-US" dirty="0" smtClean="0"/>
              <a:t>GAURAV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668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Singh B. The management of </a:t>
            </a:r>
            <a:r>
              <a:rPr lang="en-US" dirty="0" err="1" smtClean="0"/>
              <a:t>sinogenic</a:t>
            </a:r>
            <a:r>
              <a:rPr lang="en-US" dirty="0" smtClean="0"/>
              <a:t> orbital complications. Journal of laryngology and otology. 1995; 109:300-3.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Hawkins DB, Clark RW. Orbital involvement in acute </a:t>
            </a:r>
            <a:r>
              <a:rPr lang="en-US" dirty="0" err="1" smtClean="0"/>
              <a:t>rhinosinusitis</a:t>
            </a:r>
            <a:r>
              <a:rPr lang="en-US" dirty="0" smtClean="0"/>
              <a:t>. Lessons from 24 childhood patients. Clinical pediatrics. 1977; 16:464-71.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authors given. Steroid therapy of acute </a:t>
            </a:r>
            <a:r>
              <a:rPr lang="en-US" dirty="0" err="1" smtClean="0"/>
              <a:t>ent</a:t>
            </a:r>
            <a:r>
              <a:rPr lang="en-US" dirty="0" smtClean="0"/>
              <a:t> infections: Rarely indicated. </a:t>
            </a:r>
            <a:r>
              <a:rPr lang="en-US" dirty="0" err="1" smtClean="0"/>
              <a:t>Prescrire</a:t>
            </a:r>
            <a:r>
              <a:rPr lang="en-US" dirty="0" smtClean="0"/>
              <a:t> international. 2001; 10:185-7.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79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9800" y="2633856"/>
            <a:ext cx="5554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THANK YOU</a:t>
            </a:r>
            <a:endParaRPr lang="en-IN" sz="7200" dirty="0"/>
          </a:p>
        </p:txBody>
      </p:sp>
    </p:spTree>
    <p:extLst>
      <p:ext uri="{BB962C8B-B14F-4D97-AF65-F5344CB8AC3E}">
        <p14:creationId xmlns="" xmlns:p14="http://schemas.microsoft.com/office/powerpoint/2010/main" val="28202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Acute</a:t>
            </a:r>
          </a:p>
          <a:p>
            <a:pPr marL="548640" lvl="2" indent="0" algn="just">
              <a:buNone/>
            </a:pPr>
            <a:r>
              <a:rPr lang="en-US" sz="2400" dirty="0" smtClean="0"/>
              <a:t>	A. Orbital</a:t>
            </a:r>
          </a:p>
          <a:p>
            <a:pPr marL="548640" lvl="2" indent="0" algn="just">
              <a:buNone/>
            </a:pPr>
            <a:r>
              <a:rPr lang="en-US" sz="2400" dirty="0" smtClean="0"/>
              <a:t>	B. Intracranial</a:t>
            </a:r>
          </a:p>
          <a:p>
            <a:pPr marL="548640" lvl="2" indent="0" algn="just">
              <a:buNone/>
            </a:pPr>
            <a:r>
              <a:rPr lang="en-US" sz="2400" dirty="0" smtClean="0"/>
              <a:t>	C. Bony</a:t>
            </a:r>
          </a:p>
          <a:p>
            <a:pPr marL="548640" lvl="2" indent="0" algn="just">
              <a:buNone/>
            </a:pPr>
            <a:r>
              <a:rPr lang="en-US" sz="2400" dirty="0" smtClean="0"/>
              <a:t>	D. Dental</a:t>
            </a:r>
          </a:p>
          <a:p>
            <a:pPr marL="548640" lvl="2" indent="0" algn="just">
              <a:buNone/>
            </a:pPr>
            <a:r>
              <a:rPr lang="en-US" sz="2400" dirty="0" smtClean="0"/>
              <a:t>	E. Toxic shock syndrome</a:t>
            </a:r>
          </a:p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Chronic</a:t>
            </a:r>
          </a:p>
          <a:p>
            <a:pPr marL="548640" lvl="2" indent="0" algn="just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Mucocele</a:t>
            </a:r>
            <a:r>
              <a:rPr lang="en-US" sz="2400" dirty="0" smtClean="0"/>
              <a:t>/</a:t>
            </a:r>
            <a:r>
              <a:rPr lang="en-US" sz="2400" dirty="0" err="1" smtClean="0"/>
              <a:t>Pyocele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Associated Diseases</a:t>
            </a:r>
          </a:p>
          <a:p>
            <a:pPr marL="548640" lvl="2" indent="0" algn="just">
              <a:buNone/>
            </a:pPr>
            <a:r>
              <a:rPr lang="en-US" sz="2400" dirty="0" smtClean="0"/>
              <a:t>	A. Otitis media</a:t>
            </a:r>
          </a:p>
          <a:p>
            <a:pPr marL="548640" lvl="2" indent="0" algn="just">
              <a:buNone/>
            </a:pPr>
            <a:r>
              <a:rPr lang="en-US" sz="2400" dirty="0" smtClean="0"/>
              <a:t>	B. </a:t>
            </a:r>
            <a:r>
              <a:rPr lang="en-US" sz="2400" dirty="0" err="1"/>
              <a:t>A</a:t>
            </a:r>
            <a:r>
              <a:rPr lang="en-US" sz="2400" dirty="0" err="1" smtClean="0"/>
              <a:t>denotonsillitis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8630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OSTEOMYELITIS/OSTEITIS</a:t>
            </a:r>
            <a:endParaRPr lang="en-IN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20240"/>
            <a:ext cx="2857500" cy="29241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700808"/>
            <a:ext cx="3621504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C/F:</a:t>
            </a:r>
          </a:p>
          <a:p>
            <a:pPr algn="just"/>
            <a:r>
              <a:rPr lang="en-US" dirty="0"/>
              <a:t>	E</a:t>
            </a:r>
            <a:r>
              <a:rPr lang="en-US" dirty="0" smtClean="0"/>
              <a:t>rythema</a:t>
            </a:r>
          </a:p>
          <a:p>
            <a:pPr algn="just"/>
            <a:r>
              <a:rPr lang="en-US" dirty="0"/>
              <a:t>	S</a:t>
            </a:r>
            <a:r>
              <a:rPr lang="en-US" dirty="0" smtClean="0"/>
              <a:t>welling of cheek</a:t>
            </a:r>
          </a:p>
          <a:p>
            <a:pPr algn="just"/>
            <a:r>
              <a:rPr lang="en-US" dirty="0"/>
              <a:t>	E</a:t>
            </a:r>
            <a:r>
              <a:rPr lang="en-US" dirty="0" smtClean="0"/>
              <a:t>dema of lower lid</a:t>
            </a:r>
          </a:p>
          <a:p>
            <a:pPr algn="just"/>
            <a:r>
              <a:rPr lang="en-US" dirty="0"/>
              <a:t>	P</a:t>
            </a:r>
            <a:r>
              <a:rPr lang="en-US" dirty="0" smtClean="0"/>
              <a:t>urulent nasal discharge</a:t>
            </a:r>
          </a:p>
          <a:p>
            <a:pPr algn="just"/>
            <a:r>
              <a:rPr lang="en-US" dirty="0"/>
              <a:t>	F</a:t>
            </a:r>
            <a:r>
              <a:rPr lang="en-US" dirty="0" smtClean="0"/>
              <a:t>ever</a:t>
            </a:r>
          </a:p>
          <a:p>
            <a:pPr algn="just"/>
            <a:r>
              <a:rPr lang="en-US" dirty="0"/>
              <a:t>	</a:t>
            </a:r>
            <a:r>
              <a:rPr lang="en-US" dirty="0" err="1"/>
              <a:t>S</a:t>
            </a:r>
            <a:r>
              <a:rPr lang="en-US" dirty="0" err="1" smtClean="0"/>
              <a:t>ubperiosteal</a:t>
            </a:r>
            <a:r>
              <a:rPr lang="en-US" dirty="0" smtClean="0"/>
              <a:t> abscess</a:t>
            </a:r>
          </a:p>
          <a:p>
            <a:pPr algn="just"/>
            <a:r>
              <a:rPr lang="en-US" dirty="0"/>
              <a:t>	S</a:t>
            </a:r>
            <a:r>
              <a:rPr lang="en-US" dirty="0" smtClean="0"/>
              <a:t>equestration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971256" y="4365104"/>
            <a:ext cx="378821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COMPLICATIONS:</a:t>
            </a:r>
          </a:p>
          <a:p>
            <a:r>
              <a:rPr lang="en-US" sz="2400" dirty="0"/>
              <a:t>	</a:t>
            </a:r>
            <a:r>
              <a:rPr lang="en-US" dirty="0" smtClean="0"/>
              <a:t>Damage to teeth</a:t>
            </a:r>
          </a:p>
          <a:p>
            <a:r>
              <a:rPr lang="en-US" dirty="0"/>
              <a:t>	</a:t>
            </a:r>
            <a:r>
              <a:rPr lang="en-US" dirty="0" err="1" smtClean="0"/>
              <a:t>Maldevelopment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Oroantral</a:t>
            </a:r>
            <a:r>
              <a:rPr lang="en-US" dirty="0" smtClean="0"/>
              <a:t> fistula</a:t>
            </a:r>
          </a:p>
          <a:p>
            <a:r>
              <a:rPr lang="en-US" dirty="0"/>
              <a:t>	P</a:t>
            </a:r>
            <a:r>
              <a:rPr lang="en-US" dirty="0" smtClean="0"/>
              <a:t>ersistently draining sinus</a:t>
            </a:r>
          </a:p>
          <a:p>
            <a:r>
              <a:rPr lang="en-US" dirty="0"/>
              <a:t>	</a:t>
            </a:r>
            <a:r>
              <a:rPr lang="en-US" dirty="0" err="1" smtClean="0"/>
              <a:t>Epiphora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5042212"/>
            <a:ext cx="3750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MAXILLARY BONE</a:t>
            </a: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40540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OSTEOMYELITIS/OSTEITIS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2827402" cy="3202602"/>
          </a:xfrm>
        </p:spPr>
      </p:pic>
      <p:sp>
        <p:nvSpPr>
          <p:cNvPr id="5" name="TextBox 4"/>
          <p:cNvSpPr txBox="1"/>
          <p:nvPr/>
        </p:nvSpPr>
        <p:spPr>
          <a:xfrm>
            <a:off x="4644008" y="2420888"/>
            <a:ext cx="4392488" cy="24006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TRAETMENT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2400" dirty="0" smtClean="0"/>
              <a:t>Antibiotics</a:t>
            </a:r>
          </a:p>
          <a:p>
            <a:r>
              <a:rPr lang="en-US" sz="2400" dirty="0" smtClean="0"/>
              <a:t>	Drainage of abscess</a:t>
            </a:r>
          </a:p>
          <a:p>
            <a:r>
              <a:rPr lang="en-US" sz="2400" dirty="0" smtClean="0"/>
              <a:t>	Trephination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Removal of </a:t>
            </a:r>
            <a:r>
              <a:rPr lang="en-US" sz="2400" dirty="0" err="1" smtClean="0"/>
              <a:t>sequestra</a:t>
            </a:r>
            <a:endParaRPr lang="en-IN" sz="2400" dirty="0"/>
          </a:p>
        </p:txBody>
      </p:sp>
      <p:sp>
        <p:nvSpPr>
          <p:cNvPr id="8" name="Rectangle 7"/>
          <p:cNvSpPr/>
          <p:nvPr/>
        </p:nvSpPr>
        <p:spPr>
          <a:xfrm>
            <a:off x="899592" y="3441196"/>
            <a:ext cx="2160240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532824"/>
            <a:ext cx="5001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POTT’S PUFFY TUMOUR</a:t>
            </a:r>
            <a:endParaRPr lang="en-IN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40585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ORBITAL </a:t>
            </a:r>
            <a:r>
              <a:rPr lang="en-US" dirty="0" smtClean="0"/>
              <a:t>CELLULITIS </a:t>
            </a:r>
            <a:r>
              <a:rPr lang="en-US" baseline="30000" dirty="0" smtClean="0"/>
              <a:t>(**)</a:t>
            </a:r>
            <a:endParaRPr lang="en-IN" baseline="30000" dirty="0"/>
          </a:p>
        </p:txBody>
      </p:sp>
      <p:pic>
        <p:nvPicPr>
          <p:cNvPr id="1026" name="Picture 2" descr="D:\Scott-Brown’s Otorhinolaryngology, Head and Neck Surgery\Part 13 The nose and paranasal sinuses\120 Complications of rhinosinusitis\120.1a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33"/>
          <a:stretch/>
        </p:blipFill>
        <p:spPr bwMode="auto">
          <a:xfrm>
            <a:off x="906018" y="1837690"/>
            <a:ext cx="3140964" cy="427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88024" y="2492896"/>
            <a:ext cx="40386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1. </a:t>
            </a:r>
            <a:r>
              <a:rPr lang="en-US" sz="2600" dirty="0" err="1" smtClean="0"/>
              <a:t>Preseptal</a:t>
            </a:r>
            <a:r>
              <a:rPr lang="en-US" sz="2600" dirty="0" smtClean="0"/>
              <a:t> cellulitis</a:t>
            </a:r>
          </a:p>
          <a:p>
            <a:pPr marL="0" indent="0">
              <a:buNone/>
            </a:pPr>
            <a:r>
              <a:rPr lang="en-US" sz="2600" dirty="0" smtClean="0"/>
              <a:t>2. </a:t>
            </a:r>
            <a:r>
              <a:rPr lang="en-US" sz="2600" dirty="0" err="1" smtClean="0"/>
              <a:t>Postseptal</a:t>
            </a:r>
            <a:r>
              <a:rPr lang="en-US" sz="2600" dirty="0" smtClean="0"/>
              <a:t> cellulitis</a:t>
            </a:r>
          </a:p>
          <a:p>
            <a:pPr marL="0" indent="0">
              <a:buNone/>
            </a:pPr>
            <a:r>
              <a:rPr lang="en-US" sz="2600" dirty="0" smtClean="0"/>
              <a:t>3. </a:t>
            </a:r>
            <a:r>
              <a:rPr lang="en-US" sz="2600" dirty="0" err="1" smtClean="0"/>
              <a:t>Subperiosteal</a:t>
            </a:r>
            <a:r>
              <a:rPr lang="en-US" sz="2600" dirty="0" smtClean="0"/>
              <a:t> abscess</a:t>
            </a:r>
          </a:p>
          <a:p>
            <a:pPr marL="0" indent="0">
              <a:buNone/>
            </a:pPr>
            <a:r>
              <a:rPr lang="en-US" sz="2600" dirty="0" smtClean="0"/>
              <a:t>4. Orbital abscess</a:t>
            </a:r>
          </a:p>
          <a:p>
            <a:pPr marL="0" indent="0">
              <a:buNone/>
            </a:pPr>
            <a:r>
              <a:rPr lang="en-US" sz="2600" dirty="0" smtClean="0"/>
              <a:t>5.Cavernous sinus 	thrombosis</a:t>
            </a:r>
            <a:endParaRPr lang="en-IN" sz="2600" dirty="0"/>
          </a:p>
        </p:txBody>
      </p:sp>
    </p:spTree>
    <p:extLst>
      <p:ext uri="{BB962C8B-B14F-4D97-AF65-F5344CB8AC3E}">
        <p14:creationId xmlns="" xmlns:p14="http://schemas.microsoft.com/office/powerpoint/2010/main" val="19113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1920" y="563946"/>
            <a:ext cx="4868640" cy="20005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CLINICAL FEATURES:</a:t>
            </a:r>
          </a:p>
          <a:p>
            <a:r>
              <a:rPr lang="en-US" dirty="0"/>
              <a:t>	</a:t>
            </a:r>
            <a:r>
              <a:rPr lang="en-US" sz="2000" dirty="0" smtClean="0"/>
              <a:t>Children &amp; Young adults </a:t>
            </a:r>
            <a:r>
              <a:rPr lang="en-US" sz="2000" baseline="30000" dirty="0" smtClean="0"/>
              <a:t>(1, 2)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History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Visual problems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Progressive </a:t>
            </a:r>
            <a:r>
              <a:rPr lang="en-US" sz="2000" dirty="0" err="1" smtClean="0"/>
              <a:t>ophthalmoplegia</a:t>
            </a:r>
            <a:endParaRPr lang="en-US" sz="2000" dirty="0" smtClean="0"/>
          </a:p>
          <a:p>
            <a:r>
              <a:rPr lang="en-US" sz="2000" dirty="0" smtClean="0"/>
              <a:t>	Superior orbital fissure syndrome</a:t>
            </a:r>
            <a:endParaRPr lang="en-IN" sz="2000" dirty="0"/>
          </a:p>
        </p:txBody>
      </p:sp>
      <p:pic>
        <p:nvPicPr>
          <p:cNvPr id="2050" name="Picture 2" descr="D:\Scott-Brown’s Otorhinolaryngology, Head and Neck Surgery\Part 13 The nose and paranasal sinuses\120 Complications of rhinosinusitis\120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38" b="67437"/>
          <a:stretch/>
        </p:blipFill>
        <p:spPr bwMode="auto">
          <a:xfrm>
            <a:off x="683568" y="1052735"/>
            <a:ext cx="2232248" cy="2952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365104"/>
            <a:ext cx="4248472" cy="16927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INVESTIGATIONS:</a:t>
            </a:r>
          </a:p>
          <a:p>
            <a:r>
              <a:rPr lang="en-US" dirty="0"/>
              <a:t>	</a:t>
            </a:r>
            <a:r>
              <a:rPr lang="en-US" sz="2000" dirty="0" smtClean="0"/>
              <a:t>Endoscopic examination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Hematological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Radiology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Others</a:t>
            </a:r>
            <a:endParaRPr lang="en-IN" sz="2000" dirty="0"/>
          </a:p>
        </p:txBody>
      </p:sp>
      <p:pic>
        <p:nvPicPr>
          <p:cNvPr id="2051" name="Picture 3" descr="D:\Scott-Brown’s Otorhinolaryngology, Head and Neck Surgery\Part 13 The nose and paranasal sinuses\120 Complications of rhinosinusitis\120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637"/>
          <a:stretch/>
        </p:blipFill>
        <p:spPr bwMode="auto">
          <a:xfrm>
            <a:off x="4982232" y="2708920"/>
            <a:ext cx="3040063" cy="4033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05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MEDICAL </a:t>
            </a:r>
            <a:r>
              <a:rPr lang="en-US" baseline="30000" dirty="0" smtClean="0"/>
              <a:t>(3)</a:t>
            </a:r>
            <a:endParaRPr lang="en-IN" baseline="300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AIM: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 smtClean="0"/>
              <a:t>1. Treat complications</a:t>
            </a:r>
          </a:p>
          <a:p>
            <a:pPr marL="0" indent="0">
              <a:buNone/>
            </a:pPr>
            <a:r>
              <a:rPr lang="en-US" sz="1800" dirty="0" smtClean="0"/>
              <a:t>	2. Treat primary 			            </a:t>
            </a:r>
            <a:r>
              <a:rPr lang="en-US" sz="1800" dirty="0" err="1" smtClean="0"/>
              <a:t>rhinosinusitis</a:t>
            </a:r>
            <a:endParaRPr lang="en-US" sz="18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ETIOLOGY: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dirty="0" err="1" smtClean="0"/>
              <a:t>Strept</a:t>
            </a:r>
            <a:r>
              <a:rPr lang="en-US" sz="1800" dirty="0" smtClean="0"/>
              <a:t>. </a:t>
            </a:r>
            <a:r>
              <a:rPr lang="en-US" sz="1800" dirty="0" err="1" smtClean="0"/>
              <a:t>Pneumoniae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Staph. </a:t>
            </a:r>
            <a:r>
              <a:rPr lang="en-US" sz="1800" dirty="0" err="1" smtClean="0"/>
              <a:t>Aureus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M. </a:t>
            </a:r>
            <a:r>
              <a:rPr lang="en-US" sz="1800" dirty="0" err="1" smtClean="0"/>
              <a:t>catarrhalis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H. </a:t>
            </a:r>
            <a:r>
              <a:rPr lang="en-US" sz="1800" dirty="0" err="1" smtClean="0"/>
              <a:t>influenzae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Anerobes</a:t>
            </a:r>
            <a:endParaRPr lang="en-U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SURGICAL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Ethmoidectomy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Endoscopic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External</a:t>
            </a:r>
            <a:endParaRPr lang="en-IN" sz="2400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276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INTRACRANIAL 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1. Meningitis</a:t>
            </a:r>
          </a:p>
          <a:p>
            <a:pPr marL="0" indent="0">
              <a:buNone/>
            </a:pPr>
            <a:r>
              <a:rPr lang="en-US" sz="2800" dirty="0" smtClean="0"/>
              <a:t>2. Encephalitis</a:t>
            </a:r>
          </a:p>
          <a:p>
            <a:pPr marL="0" indent="0">
              <a:buNone/>
            </a:pPr>
            <a:r>
              <a:rPr lang="en-US" sz="2800" dirty="0" smtClean="0"/>
              <a:t>3. Cavernous sinus thrombosis</a:t>
            </a:r>
          </a:p>
          <a:p>
            <a:pPr marL="0" indent="0">
              <a:buNone/>
            </a:pPr>
            <a:r>
              <a:rPr lang="en-US" sz="2800" dirty="0"/>
              <a:t>4</a:t>
            </a:r>
            <a:r>
              <a:rPr lang="en-US" sz="2800" dirty="0" smtClean="0"/>
              <a:t>. Abscess:</a:t>
            </a:r>
          </a:p>
          <a:p>
            <a:pPr marL="1188720" lvl="5" indent="0">
              <a:buNone/>
            </a:pPr>
            <a:r>
              <a:rPr lang="en-US" sz="2400" dirty="0" smtClean="0"/>
              <a:t>Extradural</a:t>
            </a:r>
          </a:p>
          <a:p>
            <a:pPr marL="1188720" lvl="5" indent="0">
              <a:buNone/>
            </a:pPr>
            <a:r>
              <a:rPr lang="en-US" sz="2400" dirty="0" smtClean="0"/>
              <a:t>Subdural</a:t>
            </a:r>
          </a:p>
          <a:p>
            <a:pPr marL="1188720" lvl="5" indent="0">
              <a:buNone/>
            </a:pPr>
            <a:r>
              <a:rPr lang="en-US" sz="2400" dirty="0" smtClean="0"/>
              <a:t>Brain</a:t>
            </a:r>
            <a:endParaRPr lang="en-IN" sz="2400" dirty="0" smtClean="0"/>
          </a:p>
          <a:p>
            <a:pPr marL="1188720" lvl="5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0109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CHRONIC 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Mucoceles</a:t>
            </a:r>
            <a:r>
              <a:rPr lang="en-US" dirty="0" smtClean="0"/>
              <a:t>/</a:t>
            </a:r>
            <a:r>
              <a:rPr lang="en-US" dirty="0" err="1" smtClean="0"/>
              <a:t>Pyoceles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2. Dental problems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3 Chronic </a:t>
            </a:r>
            <a:r>
              <a:rPr lang="en-US" dirty="0" err="1" smtClean="0"/>
              <a:t>otitis</a:t>
            </a:r>
            <a:r>
              <a:rPr lang="en-US" dirty="0" smtClean="0"/>
              <a:t> media and chronic </a:t>
            </a:r>
            <a:r>
              <a:rPr lang="en-US" dirty="0" err="1" smtClean="0"/>
              <a:t>tonsilitis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491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201</TotalTime>
  <Words>162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COMPLICATIONS OF RHINOSINUSITIS</vt:lpstr>
      <vt:lpstr>COMPLICATIONS</vt:lpstr>
      <vt:lpstr>OSTEOMYELITIS/OSTEITIS</vt:lpstr>
      <vt:lpstr>OSTEOMYELITIS/OSTEITIS</vt:lpstr>
      <vt:lpstr>ORBITAL CELLULITIS (**)</vt:lpstr>
      <vt:lpstr>Slide 6</vt:lpstr>
      <vt:lpstr>TREATMENT</vt:lpstr>
      <vt:lpstr>INTRACRANIAL COMPLICATIONS</vt:lpstr>
      <vt:lpstr>CHRONIC COMPLICATIONS</vt:lpstr>
      <vt:lpstr>REFERENCES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RHINOSINUSITIS</dc:title>
  <dc:creator>Mitali</dc:creator>
  <cp:lastModifiedBy>user</cp:lastModifiedBy>
  <cp:revision>73</cp:revision>
  <dcterms:created xsi:type="dcterms:W3CDTF">2013-12-29T12:13:57Z</dcterms:created>
  <dcterms:modified xsi:type="dcterms:W3CDTF">2024-11-27T05:04:11Z</dcterms:modified>
</cp:coreProperties>
</file>