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3" r:id="rId6"/>
    <p:sldId id="264" r:id="rId7"/>
    <p:sldId id="266" r:id="rId8"/>
    <p:sldId id="261" r:id="rId9"/>
    <p:sldId id="262" r:id="rId10"/>
    <p:sldId id="260" r:id="rId11"/>
    <p:sldId id="267" r:id="rId12"/>
    <p:sldId id="271" r:id="rId13"/>
    <p:sldId id="27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18" autoAdjust="0"/>
    <p:restoredTop sz="94660"/>
  </p:normalViewPr>
  <p:slideViewPr>
    <p:cSldViewPr>
      <p:cViewPr>
        <p:scale>
          <a:sx n="75" d="100"/>
          <a:sy n="75" d="100"/>
        </p:scale>
        <p:origin x="-125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FCEDC5-55D2-42DB-9DA9-73DFD34DFDF1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A19F3-4BAD-4982-948A-4B5C902C33C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423334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err="1" smtClean="0"/>
              <a:t>Acc</a:t>
            </a:r>
            <a:r>
              <a:rPr lang="en-IN" baseline="0" dirty="0" smtClean="0"/>
              <a:t> to time frame.by </a:t>
            </a:r>
            <a:r>
              <a:rPr lang="en-IN" baseline="0" dirty="0" err="1" smtClean="0"/>
              <a:t>rhinosinusitis</a:t>
            </a:r>
            <a:r>
              <a:rPr lang="en-IN" baseline="0" dirty="0" smtClean="0"/>
              <a:t> task force of the </a:t>
            </a:r>
            <a:r>
              <a:rPr lang="en-IN" baseline="0" dirty="0" err="1" smtClean="0"/>
              <a:t>american</a:t>
            </a:r>
            <a:r>
              <a:rPr lang="en-IN" baseline="0" dirty="0" smtClean="0"/>
              <a:t> </a:t>
            </a:r>
            <a:r>
              <a:rPr lang="en-IN" baseline="0" dirty="0" err="1" smtClean="0"/>
              <a:t>acedemy</a:t>
            </a:r>
            <a:r>
              <a:rPr lang="en-IN" baseline="0" dirty="0" smtClean="0"/>
              <a:t> of otorhinolaryngology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A19F3-4BAD-4982-948A-4B5C902C33CE}" type="slidenum">
              <a:rPr lang="en-IN" smtClean="0"/>
              <a:pPr/>
              <a:t>3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506261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1*10</a:t>
            </a:r>
            <a:r>
              <a:rPr lang="en-IN" baseline="30000" dirty="0" smtClean="0"/>
              <a:t>4 </a:t>
            </a:r>
            <a:r>
              <a:rPr lang="en-IN" baseline="0" dirty="0" smtClean="0"/>
              <a:t>colony forming units/ml in </a:t>
            </a:r>
            <a:r>
              <a:rPr lang="en-IN" baseline="0" smtClean="0"/>
              <a:t>sinus aspirate</a:t>
            </a:r>
            <a:endParaRPr lang="en-IN" baseline="300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A19F3-4BAD-4982-948A-4B5C902C33CE}" type="slidenum">
              <a:rPr lang="en-IN" smtClean="0"/>
              <a:pPr/>
              <a:t>11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472525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685A-37FD-4949-84CB-E68F63D6BA4E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D48E159-E216-46E5-A7E6-A6AA40868AB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685A-37FD-4949-84CB-E68F63D6BA4E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E159-E216-46E5-A7E6-A6AA40868AB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685A-37FD-4949-84CB-E68F63D6BA4E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E159-E216-46E5-A7E6-A6AA40868AB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685A-37FD-4949-84CB-E68F63D6BA4E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E159-E216-46E5-A7E6-A6AA40868AB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685A-37FD-4949-84CB-E68F63D6BA4E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48E159-E216-46E5-A7E6-A6AA40868AB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685A-37FD-4949-84CB-E68F63D6BA4E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E159-E216-46E5-A7E6-A6AA40868AB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685A-37FD-4949-84CB-E68F63D6BA4E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E159-E216-46E5-A7E6-A6AA40868AB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685A-37FD-4949-84CB-E68F63D6BA4E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E159-E216-46E5-A7E6-A6AA40868AB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685A-37FD-4949-84CB-E68F63D6BA4E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E159-E216-46E5-A7E6-A6AA40868AB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685A-37FD-4949-84CB-E68F63D6BA4E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E159-E216-46E5-A7E6-A6AA40868AB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685A-37FD-4949-84CB-E68F63D6BA4E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48E159-E216-46E5-A7E6-A6AA40868AB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46A685A-37FD-4949-84CB-E68F63D6BA4E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D48E159-E216-46E5-A7E6-A6AA40868AB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smtClean="0"/>
              <a:t>BY </a:t>
            </a:r>
            <a:r>
              <a:rPr lang="en-IN" smtClean="0"/>
              <a:t>DR GAURAV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RHINOSINUSITIS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853815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Resistance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Mechanism—</a:t>
            </a:r>
          </a:p>
          <a:p>
            <a:r>
              <a:rPr lang="en-IN" dirty="0"/>
              <a:t>Antibiotic deactivating enzymes</a:t>
            </a:r>
          </a:p>
          <a:p>
            <a:r>
              <a:rPr lang="en-IN" dirty="0"/>
              <a:t>Alteration in target site of enzymes</a:t>
            </a:r>
          </a:p>
          <a:p>
            <a:r>
              <a:rPr lang="en-IN" dirty="0"/>
              <a:t>Changes in influx/efflux </a:t>
            </a:r>
            <a:r>
              <a:rPr lang="en-IN" dirty="0" smtClean="0"/>
              <a:t>processes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Formation of </a:t>
            </a:r>
            <a:r>
              <a:rPr lang="en-IN" dirty="0" err="1" smtClean="0">
                <a:solidFill>
                  <a:srgbClr val="FF0000"/>
                </a:solidFill>
              </a:rPr>
              <a:t>Biofilms</a:t>
            </a:r>
            <a:r>
              <a:rPr lang="en-IN" dirty="0" smtClean="0">
                <a:solidFill>
                  <a:srgbClr val="FF0000"/>
                </a:solidFill>
              </a:rPr>
              <a:t> (Bacterial colonies)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4150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Diagnosis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There are many possible methods to make a diagnosis of </a:t>
            </a:r>
            <a:r>
              <a:rPr lang="en-IN" dirty="0" err="1"/>
              <a:t>rhinosinusitis</a:t>
            </a:r>
            <a:r>
              <a:rPr lang="en-IN" dirty="0"/>
              <a:t>, but there is much debate related to the best method. </a:t>
            </a:r>
            <a:r>
              <a:rPr lang="en-IN" dirty="0" smtClean="0"/>
              <a:t>[****/***]</a:t>
            </a:r>
          </a:p>
          <a:p>
            <a:r>
              <a:rPr lang="en-IN" dirty="0"/>
              <a:t>History</a:t>
            </a:r>
          </a:p>
          <a:p>
            <a:r>
              <a:rPr lang="en-IN" dirty="0"/>
              <a:t> General ENT examination</a:t>
            </a:r>
          </a:p>
          <a:p>
            <a:r>
              <a:rPr lang="en-IN" dirty="0"/>
              <a:t> Endoscopy </a:t>
            </a:r>
          </a:p>
          <a:p>
            <a:r>
              <a:rPr lang="en-IN" dirty="0"/>
              <a:t>Allergy tests </a:t>
            </a:r>
          </a:p>
          <a:p>
            <a:r>
              <a:rPr lang="en-IN" dirty="0"/>
              <a:t>Nasal swabs  </a:t>
            </a:r>
          </a:p>
          <a:p>
            <a:r>
              <a:rPr lang="en-IN" dirty="0"/>
              <a:t>Radiology </a:t>
            </a:r>
          </a:p>
          <a:p>
            <a:r>
              <a:rPr lang="en-IN" dirty="0"/>
              <a:t>Nasal biopsy for histology </a:t>
            </a:r>
            <a:r>
              <a:rPr lang="en-IN" dirty="0" err="1"/>
              <a:t>Mucociliary</a:t>
            </a:r>
            <a:r>
              <a:rPr lang="en-IN" dirty="0"/>
              <a:t> function  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267831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NATURAL HISTORY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ABRS – self limiting disease.</a:t>
            </a:r>
          </a:p>
          <a:p>
            <a:r>
              <a:rPr lang="en-US" dirty="0"/>
              <a:t>Antibiotics play an important role in treatment.</a:t>
            </a:r>
          </a:p>
          <a:p>
            <a:r>
              <a:rPr lang="en-US" dirty="0"/>
              <a:t>They reduce symptoms &amp; speed the recovery </a:t>
            </a:r>
            <a:endParaRPr lang="en-US" dirty="0" smtClean="0"/>
          </a:p>
          <a:p>
            <a:r>
              <a:rPr lang="en-IN" dirty="0" smtClean="0"/>
              <a:t>The </a:t>
            </a:r>
            <a:r>
              <a:rPr lang="en-IN" dirty="0"/>
              <a:t>natural history of CRS is much more variable and is dependent on a number of factors including those of both the host and external factors. </a:t>
            </a:r>
            <a:r>
              <a:rPr lang="en-IN" dirty="0" smtClean="0"/>
              <a:t>[**** /** /</a:t>
            </a:r>
            <a:r>
              <a:rPr lang="en-IN" dirty="0"/>
              <a:t>*</a:t>
            </a:r>
            <a:r>
              <a:rPr lang="en-IN" dirty="0" smtClean="0"/>
              <a:t>]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554566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Glicklich</a:t>
            </a:r>
            <a:r>
              <a:rPr lang="en-US" dirty="0"/>
              <a:t> et al shown that rhino sinusitis has  a significant impact that are comparable to  chronic </a:t>
            </a:r>
            <a:r>
              <a:rPr lang="en-US" dirty="0" err="1"/>
              <a:t>debiliating</a:t>
            </a:r>
            <a:r>
              <a:rPr lang="en-US" dirty="0"/>
              <a:t>  diseases &amp;  congestive cardiac failure. </a:t>
            </a:r>
            <a:endParaRPr lang="en-IN" dirty="0"/>
          </a:p>
          <a:p>
            <a:r>
              <a:rPr lang="en-US" dirty="0" smtClean="0"/>
              <a:t>RSDI-Validated  </a:t>
            </a:r>
            <a:r>
              <a:rPr lang="en-US" dirty="0"/>
              <a:t>Instrument in measurement of physical ,functional  &amp; emotional  impact  of </a:t>
            </a:r>
            <a:r>
              <a:rPr lang="en-US" dirty="0" err="1"/>
              <a:t>rhinosinusitis</a:t>
            </a:r>
            <a:r>
              <a:rPr lang="en-US" dirty="0"/>
              <a:t>  on quality of life.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114356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RHINOSINUSITIS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 </a:t>
            </a:r>
            <a:r>
              <a:rPr lang="en-IN" dirty="0" err="1" smtClean="0"/>
              <a:t>Rhinosinusitis</a:t>
            </a:r>
            <a:r>
              <a:rPr lang="en-IN" dirty="0" smtClean="0"/>
              <a:t> is a group of disorders characterized by inflammation of the mucosa of the nose and </a:t>
            </a:r>
            <a:r>
              <a:rPr lang="en-IN" dirty="0" err="1" smtClean="0"/>
              <a:t>paranasal</a:t>
            </a:r>
            <a:r>
              <a:rPr lang="en-IN" dirty="0" smtClean="0"/>
              <a:t> sinuses</a:t>
            </a:r>
            <a:r>
              <a:rPr lang="en-IN" dirty="0"/>
              <a:t>. [****/**/*]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098" name="Picture 2" descr="C:\Users\drkamal\Downloads\rhinit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484784"/>
            <a:ext cx="3744416" cy="44644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56596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Classification of </a:t>
            </a:r>
            <a:r>
              <a:rPr lang="en-IN" dirty="0" err="1" smtClean="0"/>
              <a:t>rhinosinusitis</a:t>
            </a:r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Acute (ARS)</a:t>
            </a:r>
          </a:p>
          <a:p>
            <a:endParaRPr lang="en-IN" dirty="0" smtClean="0"/>
          </a:p>
          <a:p>
            <a:r>
              <a:rPr lang="en-IN" dirty="0" smtClean="0"/>
              <a:t> Sub acute </a:t>
            </a:r>
          </a:p>
          <a:p>
            <a:r>
              <a:rPr lang="en-IN" dirty="0" smtClean="0"/>
              <a:t>Recurrent acute</a:t>
            </a:r>
          </a:p>
          <a:p>
            <a:endParaRPr lang="en-IN" dirty="0" smtClean="0"/>
          </a:p>
          <a:p>
            <a:r>
              <a:rPr lang="en-IN" dirty="0" smtClean="0"/>
              <a:t> Chronic (CRS)</a:t>
            </a:r>
          </a:p>
          <a:p>
            <a:r>
              <a:rPr lang="en-IN" dirty="0" smtClean="0"/>
              <a:t> Acute exacerbation of chronic </a:t>
            </a:r>
          </a:p>
          <a:p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7 days to less than 4 weeks</a:t>
            </a:r>
          </a:p>
          <a:p>
            <a:endParaRPr lang="en-IN" dirty="0" smtClean="0"/>
          </a:p>
          <a:p>
            <a:r>
              <a:rPr lang="en-IN" dirty="0" smtClean="0"/>
              <a:t>4-12 weeks</a:t>
            </a:r>
          </a:p>
          <a:p>
            <a:r>
              <a:rPr lang="en-IN" dirty="0" smtClean="0"/>
              <a:t> 4 episodes of ARS per year </a:t>
            </a:r>
          </a:p>
          <a:p>
            <a:endParaRPr lang="en-IN" dirty="0" smtClean="0"/>
          </a:p>
          <a:p>
            <a:r>
              <a:rPr lang="en-IN" dirty="0"/>
              <a:t>&gt;</a:t>
            </a:r>
            <a:r>
              <a:rPr lang="en-IN" dirty="0" smtClean="0"/>
              <a:t>12 weeks</a:t>
            </a:r>
          </a:p>
          <a:p>
            <a:r>
              <a:rPr lang="en-IN" dirty="0" smtClean="0"/>
              <a:t> Sudden worsening of CRS with return to baseline after</a:t>
            </a:r>
          </a:p>
        </p:txBody>
      </p:sp>
    </p:spTree>
    <p:extLst>
      <p:ext uri="{BB962C8B-B14F-4D97-AF65-F5344CB8AC3E}">
        <p14:creationId xmlns="" xmlns:p14="http://schemas.microsoft.com/office/powerpoint/2010/main" val="2383009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296144"/>
          </a:xfrm>
        </p:spPr>
        <p:txBody>
          <a:bodyPr>
            <a:normAutofit/>
          </a:bodyPr>
          <a:lstStyle/>
          <a:p>
            <a:r>
              <a:rPr lang="en-IN" sz="3200" dirty="0" err="1" smtClean="0"/>
              <a:t>Rhinosinusitis</a:t>
            </a:r>
            <a:r>
              <a:rPr lang="en-IN" sz="3200" dirty="0" smtClean="0"/>
              <a:t> symptoms/signs (requires two major factors, or one major and two minor). </a:t>
            </a:r>
            <a:endParaRPr lang="en-IN" sz="32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906115"/>
          </a:xfrm>
        </p:spPr>
        <p:txBody>
          <a:bodyPr/>
          <a:lstStyle/>
          <a:p>
            <a:r>
              <a:rPr lang="en-IN" dirty="0" smtClean="0"/>
              <a:t>Major symptoms </a:t>
            </a:r>
          </a:p>
          <a:p>
            <a:endParaRPr lang="en-IN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3"/>
          </p:nvPr>
        </p:nvSpPr>
        <p:spPr>
          <a:xfrm>
            <a:off x="4716016" y="1268760"/>
            <a:ext cx="4041775" cy="397078"/>
          </a:xfrm>
        </p:spPr>
        <p:txBody>
          <a:bodyPr>
            <a:noAutofit/>
          </a:bodyPr>
          <a:lstStyle/>
          <a:p>
            <a:r>
              <a:rPr lang="en-IN" dirty="0" smtClean="0"/>
              <a:t>Minor symptoms</a:t>
            </a:r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IN" dirty="0" smtClean="0"/>
              <a:t>Facial pain/pressure</a:t>
            </a:r>
          </a:p>
          <a:p>
            <a:r>
              <a:rPr lang="en-IN" dirty="0" smtClean="0"/>
              <a:t> Facial congestion/fullness </a:t>
            </a:r>
          </a:p>
          <a:p>
            <a:r>
              <a:rPr lang="en-IN" dirty="0" smtClean="0"/>
              <a:t>Nasal obstruction/blockage </a:t>
            </a:r>
          </a:p>
          <a:p>
            <a:r>
              <a:rPr lang="en-IN" dirty="0" err="1" smtClean="0"/>
              <a:t>Nasaldischarge</a:t>
            </a:r>
            <a:r>
              <a:rPr lang="en-IN" dirty="0" smtClean="0"/>
              <a:t>/purulence/discoloured posterior drainage </a:t>
            </a:r>
          </a:p>
          <a:p>
            <a:r>
              <a:rPr lang="en-IN" dirty="0" err="1" smtClean="0"/>
              <a:t>Hyposmia</a:t>
            </a:r>
            <a:r>
              <a:rPr lang="en-IN" dirty="0" smtClean="0"/>
              <a:t>/anosmia </a:t>
            </a:r>
          </a:p>
          <a:p>
            <a:r>
              <a:rPr lang="en-IN" dirty="0" smtClean="0"/>
              <a:t>Purulence on nasal examination </a:t>
            </a:r>
          </a:p>
          <a:p>
            <a:r>
              <a:rPr lang="en-IN" dirty="0" smtClean="0"/>
              <a:t>Fever (acute RS only) </a:t>
            </a:r>
          </a:p>
          <a:p>
            <a:endParaRPr lang="en-IN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IN" dirty="0" smtClean="0"/>
              <a:t>Headache </a:t>
            </a:r>
          </a:p>
          <a:p>
            <a:r>
              <a:rPr lang="en-IN" dirty="0" smtClean="0"/>
              <a:t>Fever (</a:t>
            </a:r>
            <a:r>
              <a:rPr lang="en-IN" dirty="0" err="1" smtClean="0"/>
              <a:t>nonacute</a:t>
            </a:r>
            <a:r>
              <a:rPr lang="en-IN" dirty="0" smtClean="0"/>
              <a:t>)</a:t>
            </a:r>
          </a:p>
          <a:p>
            <a:r>
              <a:rPr lang="en-IN" dirty="0" smtClean="0"/>
              <a:t> Halitosis </a:t>
            </a:r>
          </a:p>
          <a:p>
            <a:r>
              <a:rPr lang="en-IN" dirty="0" smtClean="0"/>
              <a:t>Fatigue </a:t>
            </a:r>
          </a:p>
          <a:p>
            <a:r>
              <a:rPr lang="en-IN" dirty="0" smtClean="0"/>
              <a:t>Dental pain</a:t>
            </a:r>
          </a:p>
          <a:p>
            <a:r>
              <a:rPr lang="en-IN" dirty="0" smtClean="0"/>
              <a:t> Cough</a:t>
            </a:r>
          </a:p>
          <a:p>
            <a:r>
              <a:rPr lang="en-IN" dirty="0" smtClean="0"/>
              <a:t> Ear pain/pressure/ fullness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409313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Pathophysiology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An inflammatory response is an expected </a:t>
            </a:r>
            <a:r>
              <a:rPr lang="en-IN" dirty="0" err="1" smtClean="0"/>
              <a:t>sequela</a:t>
            </a:r>
            <a:r>
              <a:rPr lang="en-IN" dirty="0" smtClean="0"/>
              <a:t> of an infectious process.</a:t>
            </a:r>
          </a:p>
          <a:p>
            <a:r>
              <a:rPr lang="en-IN" dirty="0" smtClean="0"/>
              <a:t> Inflammation in the nose and sinuses from a variety of causes can result in sinus </a:t>
            </a:r>
            <a:r>
              <a:rPr lang="en-IN" dirty="0" err="1" smtClean="0"/>
              <a:t>ostia</a:t>
            </a:r>
            <a:r>
              <a:rPr lang="en-IN" dirty="0" smtClean="0"/>
              <a:t> obstruction and predispose to the development of an infection</a:t>
            </a:r>
            <a:endParaRPr lang="en-IN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908720"/>
            <a:ext cx="4608512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843135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Factors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Genetic factors - immotile cilia syndrome or cystic fibrosis.</a:t>
            </a:r>
          </a:p>
          <a:p>
            <a:r>
              <a:rPr lang="en-IN" dirty="0" smtClean="0"/>
              <a:t> Anatomic abnormalities such as a concha </a:t>
            </a:r>
            <a:r>
              <a:rPr lang="en-IN" dirty="0" err="1" smtClean="0"/>
              <a:t>bullosa</a:t>
            </a:r>
            <a:r>
              <a:rPr lang="en-IN" dirty="0" smtClean="0"/>
              <a:t>, </a:t>
            </a:r>
            <a:r>
              <a:rPr lang="en-IN" dirty="0" err="1" smtClean="0"/>
              <a:t>septal</a:t>
            </a:r>
            <a:r>
              <a:rPr lang="en-IN" dirty="0" smtClean="0"/>
              <a:t> spur or paradoxical turbinate.</a:t>
            </a:r>
          </a:p>
          <a:p>
            <a:r>
              <a:rPr lang="en-IN" dirty="0" smtClean="0"/>
              <a:t> </a:t>
            </a:r>
            <a:r>
              <a:rPr lang="en-IN" dirty="0"/>
              <a:t>A</a:t>
            </a:r>
            <a:r>
              <a:rPr lang="en-IN" dirty="0" smtClean="0"/>
              <a:t>llergic or immune disorders.</a:t>
            </a:r>
          </a:p>
          <a:p>
            <a:r>
              <a:rPr lang="en-IN" dirty="0" smtClean="0"/>
              <a:t> Environ­mental factors: bacterial, viral, or fungal infections.</a:t>
            </a:r>
          </a:p>
          <a:p>
            <a:r>
              <a:rPr lang="en-IN" dirty="0"/>
              <a:t>P</a:t>
            </a:r>
            <a:r>
              <a:rPr lang="en-IN" dirty="0" smtClean="0"/>
              <a:t>rimary or secondary tobacco smoke exposure</a:t>
            </a:r>
          </a:p>
          <a:p>
            <a:r>
              <a:rPr lang="en-IN" dirty="0"/>
              <a:t>C</a:t>
            </a:r>
            <a:r>
              <a:rPr lang="en-IN" dirty="0" smtClean="0"/>
              <a:t>hronic or acute irritants or noxious chemicals; </a:t>
            </a:r>
          </a:p>
          <a:p>
            <a:r>
              <a:rPr lang="en-IN" dirty="0"/>
              <a:t>I</a:t>
            </a:r>
            <a:r>
              <a:rPr lang="en-IN" dirty="0" smtClean="0"/>
              <a:t>atrogenic factors including surgery, med­ications, nasal packing or nasogastric tube placement.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513279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Histology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Acute  </a:t>
            </a:r>
            <a:r>
              <a:rPr lang="en-IN" dirty="0" err="1" smtClean="0"/>
              <a:t>rhinosinusitis</a:t>
            </a:r>
            <a:r>
              <a:rPr lang="en-IN" dirty="0" smtClean="0"/>
              <a:t>—Predominance of neutrophils, Visible areas of necrosis, haemorrhage , ulcerations, necrosis.</a:t>
            </a:r>
          </a:p>
          <a:p>
            <a:r>
              <a:rPr lang="en-IN" dirty="0" smtClean="0"/>
              <a:t>Chronic </a:t>
            </a:r>
            <a:r>
              <a:rPr lang="en-IN" dirty="0" err="1" smtClean="0"/>
              <a:t>rhinosinusitis</a:t>
            </a:r>
            <a:r>
              <a:rPr lang="en-IN" dirty="0" smtClean="0"/>
              <a:t>—Proliferative process ,lymphocytes , plasma cells , </a:t>
            </a:r>
            <a:r>
              <a:rPr lang="en-IN" dirty="0" err="1" smtClean="0"/>
              <a:t>eosinophils</a:t>
            </a:r>
            <a:r>
              <a:rPr lang="en-IN" dirty="0" smtClean="0"/>
              <a:t>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05545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Microbiology of acute bacterial </a:t>
            </a:r>
            <a:r>
              <a:rPr lang="en-IN" dirty="0" err="1" smtClean="0"/>
              <a:t>rhinosinusitis</a:t>
            </a:r>
            <a:r>
              <a:rPr lang="en-IN" dirty="0" smtClean="0"/>
              <a:t> in adults. </a:t>
            </a:r>
            <a:endParaRPr lang="en-IN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C:\Users\drkamal\Documents\Scott-Brown’s Otorhinolaryngology, Head and Neck Surgery\Part 13 The nose and paranasal sinuses\113 Rhinosinusitis\113.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24178"/>
            <a:ext cx="8568952" cy="46691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095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Microbiology of acute bacterial </a:t>
            </a:r>
            <a:r>
              <a:rPr lang="en-IN" dirty="0" err="1" smtClean="0"/>
              <a:t>rhinosinusitis</a:t>
            </a:r>
            <a:r>
              <a:rPr lang="en-IN" dirty="0" smtClean="0"/>
              <a:t> in children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2050" name="Picture 2" descr="C:\Users\drkamal\Documents\Scott-Brown’s Otorhinolaryngology, Head and Neck Surgery\Part 13 The nose and paranasal sinuses\113 Rhinosinusitis\113.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8748464" cy="46805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24954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764</TotalTime>
  <Words>471</Words>
  <Application>Microsoft Office PowerPoint</Application>
  <PresentationFormat>On-screen Show (4:3)</PresentationFormat>
  <Paragraphs>78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RHINOSINUSITIS</vt:lpstr>
      <vt:lpstr>RHINOSINUSITIS</vt:lpstr>
      <vt:lpstr>Classification of rhinosinusitis.</vt:lpstr>
      <vt:lpstr>Rhinosinusitis symptoms/signs (requires two major factors, or one major and two minor). </vt:lpstr>
      <vt:lpstr>Pathophysiology </vt:lpstr>
      <vt:lpstr>Factors </vt:lpstr>
      <vt:lpstr>Histology</vt:lpstr>
      <vt:lpstr>Microbiology of acute bacterial rhinosinusitis in adults. </vt:lpstr>
      <vt:lpstr>Microbiology of acute bacterial rhinosinusitis in children</vt:lpstr>
      <vt:lpstr>Resistance </vt:lpstr>
      <vt:lpstr>Diagnosis </vt:lpstr>
      <vt:lpstr>NATURAL HISTORY</vt:lpstr>
      <vt:lpstr>Slide 13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RHINOSINUSITIS</dc:title>
  <dc:creator>drkamal</dc:creator>
  <cp:lastModifiedBy>user</cp:lastModifiedBy>
  <cp:revision>39</cp:revision>
  <dcterms:created xsi:type="dcterms:W3CDTF">2013-07-15T12:02:45Z</dcterms:created>
  <dcterms:modified xsi:type="dcterms:W3CDTF">2024-11-27T05:03:56Z</dcterms:modified>
</cp:coreProperties>
</file>