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60" r:id="rId5"/>
    <p:sldId id="258" r:id="rId6"/>
    <p:sldId id="261" r:id="rId7"/>
    <p:sldId id="259" r:id="rId8"/>
    <p:sldId id="262" r:id="rId9"/>
    <p:sldId id="277" r:id="rId10"/>
    <p:sldId id="276" r:id="rId11"/>
    <p:sldId id="271" r:id="rId12"/>
    <p:sldId id="263" r:id="rId13"/>
    <p:sldId id="272" r:id="rId14"/>
    <p:sldId id="264" r:id="rId15"/>
    <p:sldId id="273" r:id="rId16"/>
    <p:sldId id="265" r:id="rId17"/>
    <p:sldId id="274" r:id="rId18"/>
    <p:sldId id="266" r:id="rId19"/>
    <p:sldId id="278" r:id="rId20"/>
    <p:sldId id="279" r:id="rId21"/>
    <p:sldId id="267" r:id="rId22"/>
    <p:sldId id="268" r:id="rId23"/>
    <p:sldId id="269" r:id="rId24"/>
    <p:sldId id="27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67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CF23-CAA0-4179-BEB7-162C38A5B0CD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6340-9D1B-4A70-9089-E8BB7325A9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66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6340-9D1B-4A70-9089-E8BB7325A9E4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363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6340-9D1B-4A70-9089-E8BB7325A9E4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293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6340-9D1B-4A70-9089-E8BB7325A9E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14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6340-9D1B-4A70-9089-E8BB7325A9E4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14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6340-9D1B-4A70-9089-E8BB7325A9E4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18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6340-9D1B-4A70-9089-E8BB7325A9E4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69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IN" sz="6000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Laboratories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0"/>
            <a:ext cx="7048500" cy="1295400"/>
          </a:xfrm>
        </p:spPr>
        <p:txBody>
          <a:bodyPr>
            <a:no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Dr</a:t>
            </a:r>
            <a:r>
              <a:rPr lang="en-IN" sz="2400" b="1" dirty="0" smtClean="0">
                <a:solidFill>
                  <a:srgbClr val="0070C0"/>
                </a:solidFill>
              </a:rPr>
              <a:t>. </a:t>
            </a:r>
            <a:r>
              <a:rPr lang="en-IN" sz="2400" b="1" dirty="0">
                <a:solidFill>
                  <a:srgbClr val="0070C0"/>
                </a:solidFill>
              </a:rPr>
              <a:t>Navneet   </a:t>
            </a:r>
            <a:r>
              <a:rPr lang="en-IN" sz="2400" b="1" dirty="0" smtClean="0">
                <a:solidFill>
                  <a:srgbClr val="0070C0"/>
                </a:solidFill>
              </a:rPr>
              <a:t>Kumar Singh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Associate professor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Department of </a:t>
            </a:r>
            <a:r>
              <a:rPr lang="en-GB" sz="2400" b="1" dirty="0" smtClean="0">
                <a:solidFill>
                  <a:srgbClr val="0070C0"/>
                </a:solidFill>
              </a:rPr>
              <a:t>Paramedical, </a:t>
            </a:r>
            <a:r>
              <a:rPr lang="en-GB" sz="2400" b="1" dirty="0" err="1" smtClean="0">
                <a:solidFill>
                  <a:srgbClr val="0070C0"/>
                </a:solidFill>
              </a:rPr>
              <a:t>Sumadeep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Vidyapeeth</a:t>
            </a:r>
            <a:endParaRPr lang="en-IN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Navya\Pictures\teno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14600"/>
            <a:ext cx="5334000" cy="28194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6675" y="1"/>
            <a:ext cx="9077325" cy="2290762"/>
            <a:chOff x="66675" y="1"/>
            <a:chExt cx="9077325" cy="229076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"/>
              <a:ext cx="2362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Sumandeep Vidyapeeth - Wikiped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71437"/>
              <a:ext cx="2066925" cy="221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Navya\Pictures\hot air o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886200" cy="4800600"/>
          </a:xfrm>
          <a:prstGeom prst="rect">
            <a:avLst/>
          </a:prstGeom>
          <a:noFill/>
        </p:spPr>
      </p:pic>
      <p:pic>
        <p:nvPicPr>
          <p:cNvPr id="10243" name="Picture 3" descr="C:\Users\Navya\Pictures\autocla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71601"/>
            <a:ext cx="3600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Different types of Laboratories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343400"/>
          </a:xfrm>
        </p:spPr>
        <p:txBody>
          <a:bodyPr>
            <a:normAutofit/>
          </a:bodyPr>
          <a:lstStyle/>
          <a:p>
            <a:r>
              <a:rPr lang="en-IN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BIOCONTAINMENT LABORATORIES</a:t>
            </a:r>
          </a:p>
          <a:p>
            <a:r>
              <a:rPr lang="en-IN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ANIMAL LABORATORIES</a:t>
            </a:r>
          </a:p>
          <a:p>
            <a:r>
              <a:rPr lang="en-IN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WET LABORATORIES</a:t>
            </a:r>
          </a:p>
          <a:p>
            <a:r>
              <a:rPr lang="en-IN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Dry LABORATORIES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IN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cap="all" dirty="0">
                <a:solidFill>
                  <a:schemeClr val="accent4">
                    <a:lumMod val="75000"/>
                  </a:schemeClr>
                </a:solidFill>
              </a:rPr>
              <a:t>BIOCONTAINMENT LABORATORIES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IN" dirty="0">
                <a:solidFill>
                  <a:schemeClr val="accent4">
                    <a:lumMod val="75000"/>
                  </a:schemeClr>
                </a:solidFill>
              </a:rPr>
            </a:b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57912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IN" dirty="0"/>
              <a:t>     </a:t>
            </a:r>
            <a:r>
              <a:rPr lang="en-IN" sz="5100" dirty="0"/>
              <a:t>The concept of biocontainment is related to laboratory </a:t>
            </a:r>
            <a:r>
              <a:rPr lang="en-IN" sz="5100" u="sng" dirty="0" err="1">
                <a:solidFill>
                  <a:schemeClr val="tx2"/>
                </a:solidFill>
              </a:rPr>
              <a:t>biosafety</a:t>
            </a:r>
            <a:r>
              <a:rPr lang="en-IN" sz="5100" u="sng" dirty="0">
                <a:solidFill>
                  <a:schemeClr val="tx2"/>
                </a:solidFill>
              </a:rPr>
              <a:t> </a:t>
            </a:r>
            <a:r>
              <a:rPr lang="en-IN" sz="5100" dirty="0"/>
              <a:t>and pertains to microbiology laboratories in which the physical containment of highly pathogenic organisms or agents is required, usually ...Pressurization Control</a:t>
            </a:r>
          </a:p>
          <a:p>
            <a:pPr fontAlgn="base"/>
            <a:endParaRPr lang="en-IN" dirty="0"/>
          </a:p>
          <a:p>
            <a:pPr fontAlgn="base"/>
            <a:endParaRPr lang="en-IN" sz="4400" dirty="0"/>
          </a:p>
          <a:p>
            <a:pPr fontAlgn="base"/>
            <a:r>
              <a:rPr lang="en-IN" sz="4400" dirty="0"/>
              <a:t>BSL-1 through 3</a:t>
            </a:r>
          </a:p>
          <a:p>
            <a:pPr fontAlgn="base"/>
            <a:r>
              <a:rPr lang="en-IN" sz="4400" dirty="0"/>
              <a:t>ABSL-1 through 3</a:t>
            </a:r>
          </a:p>
          <a:p>
            <a:pPr fontAlgn="base"/>
            <a:r>
              <a:rPr lang="en-IN" sz="4400" dirty="0"/>
              <a:t>Solvent Storage and Distribution</a:t>
            </a:r>
          </a:p>
          <a:p>
            <a:pPr fontAlgn="base"/>
            <a:r>
              <a:rPr lang="en-IN" sz="4400" dirty="0"/>
              <a:t>AIDS, HIV, TB, Anthrax, etc.</a:t>
            </a:r>
          </a:p>
          <a:p>
            <a:pPr fontAlgn="base"/>
            <a:r>
              <a:rPr lang="en-IN" sz="4400" dirty="0"/>
              <a:t>Biological Safety Cabinets</a:t>
            </a:r>
          </a:p>
          <a:p>
            <a:pPr fontAlgn="base"/>
            <a:r>
              <a:rPr lang="en-IN" sz="4400" dirty="0"/>
              <a:t>Fume Hoods (Chemical, Radioisotope)</a:t>
            </a:r>
          </a:p>
          <a:p>
            <a:pPr fontAlgn="base"/>
            <a:r>
              <a:rPr lang="en-IN" sz="4400" dirty="0"/>
              <a:t>Distillation</a:t>
            </a:r>
          </a:p>
          <a:p>
            <a:endParaRPr lang="en-IN" dirty="0"/>
          </a:p>
        </p:txBody>
      </p:sp>
      <p:pic>
        <p:nvPicPr>
          <p:cNvPr id="2053" name="Picture 5" descr="C:\Users\Navya\Pictures\MG_6958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38862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Highly sophisticated bio containment Laboratory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Navya\Pictures\si-biosaf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9154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cap="all" dirty="0">
                <a:solidFill>
                  <a:schemeClr val="accent4">
                    <a:lumMod val="75000"/>
                  </a:schemeClr>
                </a:solidFill>
              </a:rPr>
              <a:t>Animal LABORATORIES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525963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en-IN" sz="2400" b="1" dirty="0"/>
              <a:t>      Animal testing</a:t>
            </a:r>
            <a:r>
              <a:rPr lang="en-IN" sz="2400" dirty="0"/>
              <a:t>, also known as </a:t>
            </a:r>
            <a:r>
              <a:rPr lang="en-IN" sz="2400" b="1" dirty="0"/>
              <a:t>animal experimentation</a:t>
            </a:r>
            <a:r>
              <a:rPr lang="en-IN" sz="2400" dirty="0"/>
              <a:t>, </a:t>
            </a:r>
            <a:r>
              <a:rPr lang="en-IN" sz="2400" b="1" dirty="0"/>
              <a:t>animal research</a:t>
            </a:r>
            <a:r>
              <a:rPr lang="en-IN" sz="2400" dirty="0"/>
              <a:t> and </a:t>
            </a:r>
            <a:r>
              <a:rPr lang="en-IN" sz="2400" b="1" i="1" dirty="0"/>
              <a:t>in vivo</a:t>
            </a:r>
            <a:r>
              <a:rPr lang="en-IN" sz="2400" b="1" dirty="0"/>
              <a:t> testing</a:t>
            </a:r>
            <a:r>
              <a:rPr lang="en-IN" sz="2400" dirty="0"/>
              <a:t>, is the use of non-human animals in experiments that seek to control the variables that affect the behaviour or biological system under study.</a:t>
            </a:r>
          </a:p>
          <a:p>
            <a:pPr algn="just" fontAlgn="base"/>
            <a:r>
              <a:rPr lang="en-IN" sz="2400" dirty="0"/>
              <a:t>ABSL-1 through 3</a:t>
            </a:r>
          </a:p>
          <a:p>
            <a:pPr algn="just" fontAlgn="base"/>
            <a:r>
              <a:rPr lang="en-IN" sz="2400" dirty="0"/>
              <a:t>Non-Human Primates</a:t>
            </a:r>
          </a:p>
          <a:p>
            <a:pPr algn="just" fontAlgn="base"/>
            <a:r>
              <a:rPr lang="en-IN" sz="2400" dirty="0"/>
              <a:t>Large </a:t>
            </a:r>
            <a:r>
              <a:rPr lang="en-IN" sz="2400" dirty="0" err="1"/>
              <a:t>Animal,Swine</a:t>
            </a:r>
            <a:r>
              <a:rPr lang="en-IN" sz="2400" dirty="0"/>
              <a:t>, Aquatic, Amphibian</a:t>
            </a:r>
          </a:p>
          <a:p>
            <a:pPr algn="just" fontAlgn="base">
              <a:buNone/>
            </a:pPr>
            <a:r>
              <a:rPr lang="en-IN" sz="2400" dirty="0"/>
              <a:t>     Avian, Canine &amp; Rodents</a:t>
            </a:r>
          </a:p>
          <a:p>
            <a:pPr algn="just" fontAlgn="base"/>
            <a:r>
              <a:rPr lang="en-IN" sz="2400" dirty="0" err="1"/>
              <a:t>Biowaste</a:t>
            </a:r>
            <a:r>
              <a:rPr lang="en-IN" sz="2400" dirty="0"/>
              <a:t> Decontamination and </a:t>
            </a:r>
            <a:r>
              <a:rPr lang="en-IN" sz="2400" dirty="0" err="1"/>
              <a:t>Biokill</a:t>
            </a:r>
            <a:endParaRPr lang="en-IN" sz="2400" dirty="0"/>
          </a:p>
          <a:p>
            <a:pPr algn="just" fontAlgn="base"/>
            <a:r>
              <a:rPr lang="en-IN" sz="2400" dirty="0"/>
              <a:t>Pathological Incinerators and Tissue Digesters</a:t>
            </a:r>
          </a:p>
          <a:p>
            <a:pPr algn="just"/>
            <a:endParaRPr lang="en-IN" sz="2400" dirty="0"/>
          </a:p>
        </p:txBody>
      </p:sp>
      <p:pic>
        <p:nvPicPr>
          <p:cNvPr id="4098" name="Picture 2" descr="C:\Users\Navya\Pictures\animal labor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6600"/>
            <a:ext cx="2819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Animal laboratories</a:t>
            </a:r>
          </a:p>
        </p:txBody>
      </p:sp>
      <p:pic>
        <p:nvPicPr>
          <p:cNvPr id="5122" name="Picture 2" descr="C:\Users\Navya\Pictures\animal 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76400"/>
            <a:ext cx="3886199" cy="2362200"/>
          </a:xfrm>
          <a:prstGeom prst="rect">
            <a:avLst/>
          </a:prstGeom>
          <a:noFill/>
        </p:spPr>
      </p:pic>
      <p:pic>
        <p:nvPicPr>
          <p:cNvPr id="5123" name="Picture 3" descr="C:\Users\Navya\Pictures\pp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962400" cy="2514600"/>
          </a:xfrm>
          <a:prstGeom prst="rect">
            <a:avLst/>
          </a:prstGeom>
          <a:noFill/>
        </p:spPr>
      </p:pic>
      <p:pic>
        <p:nvPicPr>
          <p:cNvPr id="5124" name="Picture 4" descr="C:\Users\Navya\Pictures\monkey la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8001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cap="all" dirty="0">
                <a:solidFill>
                  <a:schemeClr val="accent4">
                    <a:lumMod val="75000"/>
                  </a:schemeClr>
                </a:solidFill>
              </a:rPr>
              <a:t>WET LABORATORIES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algn="just" fontAlgn="base">
              <a:buNone/>
            </a:pPr>
            <a:r>
              <a:rPr lang="en-IN" b="1" dirty="0"/>
              <a:t>    Wet Laboratory</a:t>
            </a:r>
            <a:r>
              <a:rPr lang="en-IN" dirty="0"/>
              <a:t> space types are defined as </a:t>
            </a:r>
            <a:r>
              <a:rPr lang="en-IN" b="1" dirty="0"/>
              <a:t>laboratories</a:t>
            </a:r>
            <a:r>
              <a:rPr lang="en-IN" dirty="0"/>
              <a:t> where chemicals, drugs, or other material or biological matter are tested and analyzed requiring water, direct ventilation, and specialized piped utilities.</a:t>
            </a:r>
          </a:p>
          <a:p>
            <a:pPr fontAlgn="base"/>
            <a:r>
              <a:rPr lang="en-IN" dirty="0"/>
              <a:t>Biochemistry/Pathology</a:t>
            </a:r>
          </a:p>
          <a:p>
            <a:pPr fontAlgn="base"/>
            <a:r>
              <a:rPr lang="en-IN" dirty="0"/>
              <a:t>Combinatorial Chemistry</a:t>
            </a:r>
          </a:p>
          <a:p>
            <a:pPr fontAlgn="base"/>
            <a:r>
              <a:rPr lang="en-IN" dirty="0"/>
              <a:t>Physical Chemistry</a:t>
            </a:r>
          </a:p>
          <a:p>
            <a:pPr fontAlgn="base"/>
            <a:r>
              <a:rPr lang="en-IN" dirty="0"/>
              <a:t>Organic Chemistry</a:t>
            </a:r>
          </a:p>
          <a:p>
            <a:pPr fontAlgn="base"/>
            <a:r>
              <a:rPr lang="en-IN" dirty="0"/>
              <a:t>Pharmacokinetics</a:t>
            </a:r>
          </a:p>
          <a:p>
            <a:pPr fontAlgn="base"/>
            <a:r>
              <a:rPr lang="en-IN" dirty="0"/>
              <a:t>Cell Biology</a:t>
            </a:r>
          </a:p>
          <a:p>
            <a:pPr fontAlgn="base"/>
            <a:r>
              <a:rPr lang="en-IN" dirty="0"/>
              <a:t>Molecular Biology</a:t>
            </a:r>
          </a:p>
          <a:p>
            <a:endParaRPr lang="en-IN" dirty="0"/>
          </a:p>
        </p:txBody>
      </p:sp>
      <p:pic>
        <p:nvPicPr>
          <p:cNvPr id="6146" name="Picture 2" descr="C:\Users\Navya\Pictures\wet_chemistry_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0400"/>
            <a:ext cx="4038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Ideal wet Laboratory of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1" name="Picture 3" descr="C:\Users\Navya\Pictures\wet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cap="all" dirty="0">
                <a:solidFill>
                  <a:schemeClr val="accent4">
                    <a:lumMod val="75000"/>
                  </a:schemeClr>
                </a:solidFill>
              </a:rPr>
              <a:t>DRY LABORATORIES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/>
              <a:t>A </a:t>
            </a:r>
            <a:r>
              <a:rPr lang="en-IN" b="1" dirty="0"/>
              <a:t>dry lab</a:t>
            </a:r>
            <a:r>
              <a:rPr lang="en-IN" dirty="0"/>
              <a:t> is a </a:t>
            </a:r>
            <a:r>
              <a:rPr lang="en-IN" b="1" dirty="0"/>
              <a:t>laboratory</a:t>
            </a:r>
            <a:r>
              <a:rPr lang="en-IN" dirty="0"/>
              <a:t> where computational or applied mathematical analyses are done on a computer-generated model to simulate a phenomenon in the physical realm.</a:t>
            </a:r>
          </a:p>
          <a:p>
            <a:pPr algn="just" fontAlgn="base"/>
            <a:r>
              <a:rPr lang="en-IN" dirty="0"/>
              <a:t>Bioinformatics/Robotics</a:t>
            </a:r>
          </a:p>
          <a:p>
            <a:pPr algn="just" fontAlgn="base"/>
            <a:r>
              <a:rPr lang="en-IN" dirty="0"/>
              <a:t>Electrophysiology/Biophysics</a:t>
            </a:r>
          </a:p>
          <a:p>
            <a:pPr algn="just" fontAlgn="base"/>
            <a:r>
              <a:rPr lang="en-IN" dirty="0"/>
              <a:t>Electron Microscopy</a:t>
            </a:r>
          </a:p>
          <a:p>
            <a:pPr algn="just" fontAlgn="base"/>
            <a:r>
              <a:rPr lang="en-IN" dirty="0"/>
              <a:t>Laser</a:t>
            </a:r>
          </a:p>
          <a:p>
            <a:pPr algn="just" fontAlgn="base"/>
            <a:r>
              <a:rPr lang="en-IN" dirty="0"/>
              <a:t>Magnetic Resonance Imaging (MRI)</a:t>
            </a:r>
          </a:p>
          <a:p>
            <a:pPr algn="just" fontAlgn="base"/>
            <a:r>
              <a:rPr lang="en-IN" dirty="0"/>
              <a:t>Nuclear Magnetic Resonance (NMR)</a:t>
            </a:r>
          </a:p>
          <a:p>
            <a:pPr algn="just" fontAlgn="base"/>
            <a:r>
              <a:rPr lang="en-IN" dirty="0"/>
              <a:t>X-Ray Crystallography</a:t>
            </a:r>
          </a:p>
          <a:p>
            <a:pPr algn="just" fontAlgn="base"/>
            <a:r>
              <a:rPr lang="en-IN" dirty="0"/>
              <a:t>Mass Spectrometer</a:t>
            </a:r>
          </a:p>
          <a:p>
            <a:pPr algn="just" fontAlgn="base"/>
            <a:r>
              <a:rPr lang="en-IN" dirty="0"/>
              <a:t>HPLCs</a:t>
            </a:r>
          </a:p>
          <a:p>
            <a:pPr algn="just"/>
            <a:endParaRPr lang="en-IN" dirty="0"/>
          </a:p>
        </p:txBody>
      </p:sp>
      <p:pic>
        <p:nvPicPr>
          <p:cNvPr id="8194" name="Picture 2" descr="C:\Users\Navya\Pictures\dry lab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667000"/>
            <a:ext cx="3505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Laboratory and Bio</a:t>
            </a:r>
            <a:br>
              <a:rPr lang="en-IN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Safety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A943D6-97CD-4C0B-821B-7B14F8C84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0500"/>
            <a:ext cx="7924800" cy="532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50000"/>
                  </a:schemeClr>
                </a:solidFill>
              </a:rPr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Historical perspective</a:t>
            </a:r>
          </a:p>
          <a:p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Definition</a:t>
            </a:r>
          </a:p>
          <a:p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Components </a:t>
            </a:r>
          </a:p>
          <a:p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 of laboratories</a:t>
            </a:r>
          </a:p>
          <a:p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Laboratory safety</a:t>
            </a:r>
          </a:p>
          <a:p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Laboratory accreditation</a:t>
            </a:r>
          </a:p>
          <a:p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Laboratory safety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Navya\Pictures\ehs-lab-safety-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39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Laboratory 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Laboratory accreditation is a means of determining the </a:t>
            </a:r>
            <a:r>
              <a:rPr lang="en-IN" b="1" dirty="0"/>
              <a:t>technical competence</a:t>
            </a:r>
            <a:r>
              <a:rPr lang="en-IN" dirty="0"/>
              <a:t> of laboratories to perform specific types of testing, measurement and calibration. </a:t>
            </a:r>
          </a:p>
          <a:p>
            <a:pPr algn="just"/>
            <a:r>
              <a:rPr lang="en-IN" dirty="0"/>
              <a:t> To maintain this recognition, laboratories are re-evaluated periodically by the </a:t>
            </a:r>
            <a:r>
              <a:rPr lang="en-IN" b="1" dirty="0"/>
              <a:t>accreditation body </a:t>
            </a:r>
            <a:r>
              <a:rPr lang="en-IN" dirty="0"/>
              <a:t>to ensure their continued compliance with requirements, and to check that their standard of operation is being maintained.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Laboratory 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In short </a:t>
            </a:r>
            <a:r>
              <a:rPr lang="en-IN" b="1" dirty="0"/>
              <a:t>accreditation</a:t>
            </a:r>
            <a:r>
              <a:rPr lang="en-IN" dirty="0"/>
              <a:t> has worldwide acceptance. </a:t>
            </a:r>
            <a:r>
              <a:rPr lang="en-IN" b="1" dirty="0"/>
              <a:t>NABL</a:t>
            </a:r>
            <a:r>
              <a:rPr lang="en-IN" dirty="0"/>
              <a:t> is an autonomous body under the aegis of Department of Science &amp; Technology, Government of India, and is registered under the Societies Act. </a:t>
            </a:r>
          </a:p>
          <a:p>
            <a:pPr algn="just"/>
            <a:r>
              <a:rPr lang="en-IN" dirty="0"/>
              <a:t>It is only one of its kinds that assess </a:t>
            </a:r>
            <a:r>
              <a:rPr lang="en-IN" b="1" dirty="0"/>
              <a:t>laboratories</a:t>
            </a:r>
            <a:r>
              <a:rPr lang="en-IN" dirty="0"/>
              <a:t> in India for quality and consistency in the results.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College of American Pathologist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The CAP Laboratory Accreditation Program is an internationally recognised program based on rigorous accreditation standards, covering a complete array of disciplines and testing procedures, whereby helps in achieving a consistently high level of service throughout the institution and the healthcare system.</a:t>
            </a:r>
          </a:p>
          <a:p>
            <a:pPr algn="just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solidFill>
                  <a:schemeClr val="accent4">
                    <a:lumMod val="75000"/>
                  </a:schemeClr>
                </a:solidFill>
              </a:rPr>
              <a:t>Example of CAP </a:t>
            </a:r>
            <a:r>
              <a:rPr lang="en-IN" sz="3600" dirty="0" err="1">
                <a:solidFill>
                  <a:schemeClr val="accent4">
                    <a:lumMod val="75000"/>
                  </a:schemeClr>
                </a:solidFill>
              </a:rPr>
              <a:t>accrediated</a:t>
            </a:r>
            <a:r>
              <a:rPr lang="en-IN" sz="3600" dirty="0">
                <a:solidFill>
                  <a:schemeClr val="accent4">
                    <a:lumMod val="75000"/>
                  </a:schemeClr>
                </a:solidFill>
              </a:rPr>
              <a:t> laboratory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u="sng" dirty="0" err="1"/>
              <a:t>Kokilaben</a:t>
            </a:r>
            <a:r>
              <a:rPr lang="en-IN" u="sng" dirty="0"/>
              <a:t> hospital, </a:t>
            </a:r>
            <a:r>
              <a:rPr lang="en-IN" u="sng" dirty="0" err="1"/>
              <a:t>mumbai</a:t>
            </a:r>
            <a:endParaRPr lang="en-IN" u="sng" dirty="0"/>
          </a:p>
          <a:p>
            <a:pPr algn="just"/>
            <a:r>
              <a:rPr lang="en-IN" u="sng" dirty="0"/>
              <a:t>Strand Life Sciences</a:t>
            </a:r>
            <a:r>
              <a:rPr lang="en-IN" dirty="0"/>
              <a:t> for Genomics and Personalized Medicine — the company's next-generation laboratory based in Bangalore, India — has received accreditation certificates from both the College of American Pathologists (CAP), and the National Accreditation Board for Testing &amp; Calibration Laboratories (NABL).</a:t>
            </a:r>
          </a:p>
          <a:p>
            <a:pPr algn="just"/>
            <a:r>
              <a:rPr lang="en-IN" u="sng" dirty="0"/>
              <a:t>Metropolis Pathology Laboratory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Thanks for your kind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Navya\Pictures\scientists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05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Historical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Origin: </a:t>
            </a:r>
            <a:r>
              <a:rPr lang="en-IN" dirty="0"/>
              <a:t> Early 17th century: from medieval Latin </a:t>
            </a:r>
            <a:r>
              <a:rPr lang="en-IN" dirty="0" err="1"/>
              <a:t>laboratorium</a:t>
            </a:r>
            <a:r>
              <a:rPr lang="en-IN" dirty="0"/>
              <a:t>, from Latin </a:t>
            </a:r>
            <a:r>
              <a:rPr lang="en-IN" dirty="0" err="1"/>
              <a:t>laborare</a:t>
            </a:r>
            <a:r>
              <a:rPr lang="en-IN" dirty="0"/>
              <a:t> ‘to labour’.</a:t>
            </a:r>
          </a:p>
          <a:p>
            <a:pPr algn="just"/>
            <a:r>
              <a:rPr lang="en-IN" dirty="0"/>
              <a:t>Webster: Workroom of a chemist</a:t>
            </a:r>
          </a:p>
          <a:p>
            <a:pPr algn="just"/>
            <a:r>
              <a:rPr lang="en-IN" dirty="0"/>
              <a:t>Greek philosopher and scientist </a:t>
            </a:r>
            <a:r>
              <a:rPr lang="en-IN" dirty="0">
                <a:solidFill>
                  <a:srgbClr val="FF0000"/>
                </a:solidFill>
              </a:rPr>
              <a:t>Pythagoras:</a:t>
            </a:r>
            <a:r>
              <a:rPr lang="en-IN" dirty="0"/>
              <a:t> The earliest laboratory according to the present evidence is a home laboratory of Pythagoras of Samos, the well-known. </a:t>
            </a:r>
          </a:p>
          <a:p>
            <a:pPr marL="0" indent="0" algn="just"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This laboratory was created when conducted an experiment about tones of sound and vibration of string.</a:t>
            </a:r>
          </a:p>
          <a:p>
            <a:pPr algn="just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858470"/>
            <a:ext cx="8987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Refernce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 </a:t>
            </a:r>
            <a:r>
              <a:rPr lang="en-IN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Schummer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Joachim; </a:t>
            </a:r>
            <a:r>
              <a:rPr lang="en-IN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Spector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Tami I (July 2007). "The Visual Image of Chemistry: </a:t>
            </a:r>
          </a:p>
          <a:p>
            <a:pPr algn="just"/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Perspectives from the History of Art and Science“. </a:t>
            </a:r>
            <a:r>
              <a:rPr lang="en-I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HYLE International Journal for Philosophy of </a:t>
            </a:r>
          </a:p>
          <a:p>
            <a:pPr algn="just"/>
            <a:r>
              <a:rPr lang="en-I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Chemistry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(1): 3–41.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r>
              <a:rPr lang="en-IN" sz="3200" dirty="0"/>
              <a:t>Laboratory of the 18th century, of the sort used by Antoine Lavoisier and his contemporaries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endParaRPr lang="en-IN"/>
          </a:p>
        </p:txBody>
      </p:sp>
      <p:pic>
        <p:nvPicPr>
          <p:cNvPr id="3074" name="Picture 2" descr="https://upload.wikimedia.org/wikipedia/commons/thumb/f/fa/Chemielabor_des_18._Jahrhunderts%2C_Naturhistorisches_Museum_Wien.jpg/1024px-Chemielabor_des_18._Jahrhunderts%2C_Naturhistorisches_Museum_Wi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229600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8780" y="6412468"/>
            <a:ext cx="835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Reference: Chemielabor_des_18._Jahrhunderts,_Naturhistorisches_Museum_Wien.jpg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Definition of Laboratory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IN" dirty="0"/>
              <a:t>A laboratory is a facility that provides controlled</a:t>
            </a:r>
          </a:p>
          <a:p>
            <a:pPr algn="just">
              <a:buNone/>
            </a:pPr>
            <a:r>
              <a:rPr lang="en-IN" dirty="0"/>
              <a:t>conditions in which scientific or technological</a:t>
            </a:r>
          </a:p>
          <a:p>
            <a:pPr algn="just">
              <a:buNone/>
            </a:pPr>
            <a:r>
              <a:rPr lang="en-IN" dirty="0"/>
              <a:t>research, experiments, and measurement may be</a:t>
            </a:r>
          </a:p>
          <a:p>
            <a:pPr algn="just">
              <a:buNone/>
            </a:pPr>
            <a:r>
              <a:rPr lang="en-IN" dirty="0"/>
              <a:t>performed.</a:t>
            </a:r>
          </a:p>
        </p:txBody>
      </p:sp>
      <p:pic>
        <p:nvPicPr>
          <p:cNvPr id="2049" name="Picture 1" descr="C:\Users\Navya\Pictures\Edison_in_his_NJ_laboratory_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739" y="3048000"/>
            <a:ext cx="2754261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114800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room or building equipped for scientific experiments, research, or teaching, or for the manufacture of drugs or chemicals.</a:t>
            </a:r>
          </a:p>
          <a:p>
            <a:pPr algn="just"/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en-IN" sz="2800" b="1" dirty="0">
                <a:solidFill>
                  <a:schemeClr val="accent6">
                    <a:lumMod val="75000"/>
                  </a:schemeClr>
                </a:solidFill>
              </a:rPr>
              <a:t>By Oxford dictionaries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avya\Pictures\800px-Lab_glassw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648200"/>
            <a:ext cx="2971800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Laboratory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190999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Laboratory techniques are the set of procedures used on </a:t>
            </a:r>
            <a:r>
              <a:rPr lang="en-IN" u="sng" dirty="0">
                <a:solidFill>
                  <a:schemeClr val="tx2"/>
                </a:solidFill>
              </a:rPr>
              <a:t>natural sciences</a:t>
            </a:r>
            <a:r>
              <a:rPr lang="en-IN" dirty="0">
                <a:solidFill>
                  <a:schemeClr val="tx2"/>
                </a:solidFill>
              </a:rPr>
              <a:t> such as chemistry, biology, physics</a:t>
            </a:r>
            <a:r>
              <a:rPr lang="en-IN" dirty="0"/>
              <a:t> to conduct an experiment, all of them follow the scientific method; while some of them involve the use of complex laboratory equipment from laboratory glassware to electrical devices, and others require more specific or expensive supplies.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Laboratory: Equipment and supplies</a:t>
            </a:r>
            <a:br>
              <a:rPr lang="en-IN" dirty="0">
                <a:solidFill>
                  <a:schemeClr val="accent4">
                    <a:lumMod val="75000"/>
                  </a:schemeClr>
                </a:solidFill>
              </a:rPr>
            </a:b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en-IN" dirty="0"/>
              <a:t>	The classical equipment includes tools such as Bunsen burners and microscopes as well as specialty equipment such as operant conditioning chambers, Spectrophotometer, calorimeter and many others…….</a:t>
            </a:r>
          </a:p>
        </p:txBody>
      </p:sp>
      <p:pic>
        <p:nvPicPr>
          <p:cNvPr id="12290" name="Picture 2" descr="C:\Users\Navya\Pictures\BombCalorimeter.jpg"/>
          <p:cNvPicPr>
            <a:picLocks noChangeAspect="1" noChangeArrowheads="1"/>
          </p:cNvPicPr>
          <p:nvPr/>
        </p:nvPicPr>
        <p:blipFill rotWithShape="1">
          <a:blip r:embed="rId2" cstate="print"/>
          <a:srcRect t="8455"/>
          <a:stretch/>
        </p:blipFill>
        <p:spPr bwMode="auto">
          <a:xfrm>
            <a:off x="3810000" y="4114800"/>
            <a:ext cx="2438400" cy="2743199"/>
          </a:xfrm>
          <a:prstGeom prst="rect">
            <a:avLst/>
          </a:prstGeom>
          <a:noFill/>
        </p:spPr>
      </p:pic>
      <p:pic>
        <p:nvPicPr>
          <p:cNvPr id="12291" name="Picture 3" descr="C:\Users\Navya\Pictures\advance-uv-visible-spectrophotometer-500x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343400"/>
            <a:ext cx="2438400" cy="2209800"/>
          </a:xfrm>
          <a:prstGeom prst="rect">
            <a:avLst/>
          </a:prstGeom>
          <a:noFill/>
        </p:spPr>
      </p:pic>
      <p:pic>
        <p:nvPicPr>
          <p:cNvPr id="12292" name="Picture 4" descr="C:\Users\Navya\Pictures\Buns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257675"/>
            <a:ext cx="2857500" cy="23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Equipments &amp;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 numCol="2">
            <a:noAutofit/>
          </a:bodyPr>
          <a:lstStyle/>
          <a:p>
            <a:r>
              <a:rPr lang="en-IN" sz="2000" dirty="0"/>
              <a:t>Laboratory glassware such as the beaker or reagent bottle</a:t>
            </a:r>
          </a:p>
          <a:p>
            <a:r>
              <a:rPr lang="en-IN" sz="2000" dirty="0"/>
              <a:t>Analytical devices as HPLC or spectrophotometer</a:t>
            </a:r>
          </a:p>
          <a:p>
            <a:r>
              <a:rPr lang="en-IN" sz="2000" dirty="0"/>
              <a:t>Molecular biology laboratories + Life science laboratories</a:t>
            </a:r>
          </a:p>
          <a:p>
            <a:r>
              <a:rPr lang="en-IN" sz="2000" dirty="0"/>
              <a:t>Autoclave</a:t>
            </a:r>
          </a:p>
          <a:p>
            <a:r>
              <a:rPr lang="en-IN" sz="2000" dirty="0"/>
              <a:t>Microscope</a:t>
            </a:r>
          </a:p>
          <a:p>
            <a:r>
              <a:rPr lang="en-IN" sz="2000" dirty="0"/>
              <a:t>Centrifuge</a:t>
            </a:r>
          </a:p>
          <a:p>
            <a:r>
              <a:rPr lang="en-IN" sz="2000" dirty="0"/>
              <a:t>Shaker &amp; mixers</a:t>
            </a:r>
          </a:p>
          <a:p>
            <a:r>
              <a:rPr lang="en-IN" sz="2000" dirty="0"/>
              <a:t>Pipette</a:t>
            </a:r>
          </a:p>
          <a:p>
            <a:r>
              <a:rPr lang="en-IN" sz="2000" dirty="0"/>
              <a:t>Thermal cyclers</a:t>
            </a:r>
          </a:p>
          <a:p>
            <a:r>
              <a:rPr lang="en-IN" sz="2000" dirty="0"/>
              <a:t>Photometer</a:t>
            </a:r>
          </a:p>
          <a:p>
            <a:r>
              <a:rPr lang="en-IN" sz="2000" dirty="0"/>
              <a:t>Refrigerators and Freezers</a:t>
            </a:r>
          </a:p>
          <a:p>
            <a:r>
              <a:rPr lang="en-IN" sz="2000" dirty="0"/>
              <a:t>Universal testing machine</a:t>
            </a:r>
          </a:p>
          <a:p>
            <a:r>
              <a:rPr lang="en-IN" sz="2000" dirty="0"/>
              <a:t>ULT Freezer</a:t>
            </a:r>
          </a:p>
          <a:p>
            <a:r>
              <a:rPr lang="en-IN" sz="2000" dirty="0"/>
              <a:t>Incubators</a:t>
            </a:r>
          </a:p>
          <a:p>
            <a:r>
              <a:rPr lang="en-IN" sz="2000" dirty="0"/>
              <a:t>Bioreactor</a:t>
            </a:r>
          </a:p>
          <a:p>
            <a:r>
              <a:rPr lang="en-IN" sz="2000" dirty="0"/>
              <a:t>Biological safety cabinet</a:t>
            </a:r>
          </a:p>
          <a:p>
            <a:r>
              <a:rPr lang="en-IN" sz="2000" dirty="0"/>
              <a:t>Sequencing instruments</a:t>
            </a:r>
          </a:p>
          <a:p>
            <a:r>
              <a:rPr lang="en-IN" sz="2000" dirty="0"/>
              <a:t>Fume hoods</a:t>
            </a:r>
          </a:p>
          <a:p>
            <a:r>
              <a:rPr lang="en-IN" sz="2000" dirty="0"/>
              <a:t>Environmental chamber</a:t>
            </a:r>
          </a:p>
          <a:p>
            <a:r>
              <a:rPr lang="en-IN" sz="2000" dirty="0"/>
              <a:t>Humidifier</a:t>
            </a:r>
          </a:p>
          <a:p>
            <a:r>
              <a:rPr lang="en-IN" sz="2000" dirty="0"/>
              <a:t>Weighing scale</a:t>
            </a:r>
          </a:p>
          <a:p>
            <a:r>
              <a:rPr lang="en-IN" sz="2000" dirty="0"/>
              <a:t>Reagents (supply)</a:t>
            </a:r>
          </a:p>
          <a:p>
            <a:r>
              <a:rPr lang="en-IN" sz="2000" dirty="0"/>
              <a:t>Pipettes tips (supply)</a:t>
            </a:r>
          </a:p>
          <a:p>
            <a:r>
              <a:rPr lang="en-IN" sz="2000" dirty="0"/>
              <a:t>Polymer (supply) consumables for small volumes (µL and </a:t>
            </a:r>
            <a:r>
              <a:rPr lang="en-IN" sz="2000" dirty="0" err="1"/>
              <a:t>mL</a:t>
            </a:r>
            <a:r>
              <a:rPr lang="en-IN" sz="2000" dirty="0"/>
              <a:t> scale), mainly sterile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Laboratory Equipments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 descr="C:\Users\Navya\Pictures\lab equipments.jpg"/>
          <p:cNvPicPr>
            <a:picLocks noChangeAspect="1" noChangeArrowheads="1"/>
          </p:cNvPicPr>
          <p:nvPr/>
        </p:nvPicPr>
        <p:blipFill>
          <a:blip r:embed="rId2" cstate="print"/>
          <a:srcRect t="8400" b="3600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442</Words>
  <Application>Microsoft Office PowerPoint</Application>
  <PresentationFormat>On-screen Show (4:3)</PresentationFormat>
  <Paragraphs>127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Algerian</vt:lpstr>
      <vt:lpstr>Arial</vt:lpstr>
      <vt:lpstr>Calibri</vt:lpstr>
      <vt:lpstr>Office Theme</vt:lpstr>
      <vt:lpstr>Laboratories</vt:lpstr>
      <vt:lpstr>Outline of Presentation</vt:lpstr>
      <vt:lpstr>Historical perspectives</vt:lpstr>
      <vt:lpstr>Laboratory of the 18th century, of the sort used by Antoine Lavoisier and his contemporaries</vt:lpstr>
      <vt:lpstr>Definition of Laboratory </vt:lpstr>
      <vt:lpstr>Laboratory components</vt:lpstr>
      <vt:lpstr> Laboratory: Equipment and supplies </vt:lpstr>
      <vt:lpstr>Equipments &amp; Supplies</vt:lpstr>
      <vt:lpstr>Laboratory Equipments</vt:lpstr>
      <vt:lpstr>PowerPoint Presentation</vt:lpstr>
      <vt:lpstr>Different types of Laboratories</vt:lpstr>
      <vt:lpstr>BIOCONTAINMENT LABORATORIES </vt:lpstr>
      <vt:lpstr>Highly sophisticated bio containment Laboratory</vt:lpstr>
      <vt:lpstr>Animal LABORATORIES</vt:lpstr>
      <vt:lpstr>Animal laboratories</vt:lpstr>
      <vt:lpstr>WET LABORATORIES</vt:lpstr>
      <vt:lpstr>Ideal wet Laboratory of Chemistry</vt:lpstr>
      <vt:lpstr>DRY LABORATORIES</vt:lpstr>
      <vt:lpstr>Laboratory and Bio Safety</vt:lpstr>
      <vt:lpstr>Laboratory safety signs</vt:lpstr>
      <vt:lpstr>Laboratory accreditation</vt:lpstr>
      <vt:lpstr>Laboratory accreditation</vt:lpstr>
      <vt:lpstr>College of American Pathologist</vt:lpstr>
      <vt:lpstr>Example of CAP accrediated laboratory</vt:lpstr>
      <vt:lpstr>Thanks for your kind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Laboratories</dc:title>
  <dc:creator>Navya</dc:creator>
  <cp:lastModifiedBy>user</cp:lastModifiedBy>
  <cp:revision>32</cp:revision>
  <dcterms:created xsi:type="dcterms:W3CDTF">2006-08-16T00:00:00Z</dcterms:created>
  <dcterms:modified xsi:type="dcterms:W3CDTF">2025-01-07T10:29:05Z</dcterms:modified>
</cp:coreProperties>
</file>