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0" r:id="rId9"/>
    <p:sldId id="314" r:id="rId10"/>
    <p:sldId id="264" r:id="rId11"/>
    <p:sldId id="265" r:id="rId12"/>
    <p:sldId id="289" r:id="rId13"/>
    <p:sldId id="266" r:id="rId14"/>
    <p:sldId id="267" r:id="rId15"/>
    <p:sldId id="291" r:id="rId16"/>
    <p:sldId id="316" r:id="rId17"/>
    <p:sldId id="268" r:id="rId18"/>
    <p:sldId id="292" r:id="rId19"/>
    <p:sldId id="315" r:id="rId20"/>
    <p:sldId id="269" r:id="rId21"/>
    <p:sldId id="270" r:id="rId22"/>
    <p:sldId id="271" r:id="rId23"/>
    <p:sldId id="293" r:id="rId24"/>
    <p:sldId id="272" r:id="rId25"/>
    <p:sldId id="273" r:id="rId26"/>
    <p:sldId id="299" r:id="rId27"/>
    <p:sldId id="300" r:id="rId28"/>
    <p:sldId id="303" r:id="rId29"/>
    <p:sldId id="306" r:id="rId30"/>
    <p:sldId id="307" r:id="rId31"/>
    <p:sldId id="308" r:id="rId32"/>
    <p:sldId id="304" r:id="rId33"/>
    <p:sldId id="305" r:id="rId34"/>
    <p:sldId id="319" r:id="rId35"/>
    <p:sldId id="324" r:id="rId36"/>
    <p:sldId id="323" r:id="rId37"/>
    <p:sldId id="320" r:id="rId38"/>
    <p:sldId id="309" r:id="rId39"/>
    <p:sldId id="310" r:id="rId40"/>
    <p:sldId id="311" r:id="rId41"/>
    <p:sldId id="312" r:id="rId42"/>
    <p:sldId id="274" r:id="rId43"/>
    <p:sldId id="275" r:id="rId44"/>
    <p:sldId id="276" r:id="rId45"/>
    <p:sldId id="301" r:id="rId46"/>
    <p:sldId id="294" r:id="rId47"/>
    <p:sldId id="277" r:id="rId48"/>
    <p:sldId id="295" r:id="rId49"/>
    <p:sldId id="278" r:id="rId50"/>
    <p:sldId id="279" r:id="rId51"/>
    <p:sldId id="302" r:id="rId52"/>
    <p:sldId id="280" r:id="rId53"/>
    <p:sldId id="281" r:id="rId54"/>
    <p:sldId id="296" r:id="rId55"/>
    <p:sldId id="282" r:id="rId56"/>
    <p:sldId id="283" r:id="rId57"/>
    <p:sldId id="297" r:id="rId58"/>
    <p:sldId id="284" r:id="rId59"/>
    <p:sldId id="317" r:id="rId60"/>
    <p:sldId id="286" r:id="rId61"/>
    <p:sldId id="318" r:id="rId62"/>
    <p:sldId id="285" r:id="rId63"/>
    <p:sldId id="287" r:id="rId64"/>
    <p:sldId id="313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60093"/>
    <a:srgbClr val="33CC33"/>
    <a:srgbClr val="FFFF66"/>
    <a:srgbClr val="FF99FF"/>
    <a:srgbClr val="FF00FF"/>
    <a:srgbClr val="0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>
      <p:cViewPr varScale="1">
        <p:scale>
          <a:sx n="69" d="100"/>
          <a:sy n="69" d="100"/>
        </p:scale>
        <p:origin x="13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EF975E-27B1-4184-9A12-99A5D6DE19DB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8B8FE6-65B8-4F12-B94D-147C0E9A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7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Chocolate agar</a:t>
            </a:r>
          </a:p>
        </p:txBody>
      </p:sp>
    </p:spTree>
    <p:extLst>
      <p:ext uri="{BB962C8B-B14F-4D97-AF65-F5344CB8AC3E}">
        <p14:creationId xmlns:p14="http://schemas.microsoft.com/office/powerpoint/2010/main" val="353259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TCBS</a:t>
            </a:r>
          </a:p>
        </p:txBody>
      </p:sp>
    </p:spTree>
    <p:extLst>
      <p:ext uri="{BB962C8B-B14F-4D97-AF65-F5344CB8AC3E}">
        <p14:creationId xmlns:p14="http://schemas.microsoft.com/office/powerpoint/2010/main" val="83574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902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C.Diphtheriae on Potassium tellurite media</a:t>
            </a:r>
          </a:p>
        </p:txBody>
      </p:sp>
    </p:spTree>
    <p:extLst>
      <p:ext uri="{BB962C8B-B14F-4D97-AF65-F5344CB8AC3E}">
        <p14:creationId xmlns:p14="http://schemas.microsoft.com/office/powerpoint/2010/main" val="48818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Mac Conkey’s medium</a:t>
            </a:r>
          </a:p>
        </p:txBody>
      </p:sp>
    </p:spTree>
    <p:extLst>
      <p:ext uri="{BB962C8B-B14F-4D97-AF65-F5344CB8AC3E}">
        <p14:creationId xmlns:p14="http://schemas.microsoft.com/office/powerpoint/2010/main" val="269793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Antibiotic sensitivity testing</a:t>
            </a:r>
          </a:p>
        </p:txBody>
      </p:sp>
    </p:spTree>
    <p:extLst>
      <p:ext uri="{BB962C8B-B14F-4D97-AF65-F5344CB8AC3E}">
        <p14:creationId xmlns:p14="http://schemas.microsoft.com/office/powerpoint/2010/main" val="247158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Motility medium</a:t>
            </a:r>
          </a:p>
        </p:txBody>
      </p:sp>
    </p:spTree>
    <p:extLst>
      <p:ext uri="{BB962C8B-B14F-4D97-AF65-F5344CB8AC3E}">
        <p14:creationId xmlns:p14="http://schemas.microsoft.com/office/powerpoint/2010/main" val="667275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777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9EF95C-01A4-4CD8-A41F-4BFDF39D17DC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F30C31-936B-4D02-ABBD-5E89AB8B6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8BBC4C-768D-404F-AB1A-BEDCA35D155A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A76EED-E349-49A0-B371-507B87090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D9DF30-B550-4F3D-8C85-9F87D23340B9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4FA6F8-5A38-4A76-9525-E84F61745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4EC36-2835-436B-8A27-1484AEB50505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A67943-9F81-4613-B1B3-D5532EA3B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1BF56F-E2D9-4E37-A158-63260678B67F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0CED97-B73B-454E-8337-A50CC0352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E2AA4-004E-4679-A05C-290F72D58D39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FEFD05-1755-4060-8D06-F5578A98B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7A12D0-5D21-4C51-9413-279957893EFA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94EC5-ECA0-4512-BBE6-5AFF0427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2C6CE-9A24-472B-A9A8-B64541DAC2B5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797B2E-DF74-4729-99C0-5CE5D9BE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F49A31-21C9-43D6-8E52-ADCAC09916E2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4841C9-36E9-4339-A38B-30B99CCF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AFE6C-0048-432C-AD92-1705861575EF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701532-6139-4141-AF29-D19FFEE54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761459-3195-41A0-B5D8-6AF8F6136574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FA8BE4-22E8-425C-92E7-D1FA06C4C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8AA73A6-5FA5-4D5D-ADEA-1B8186B42F53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731B03-2933-4AFB-BDB2-79CAFB2CB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362200"/>
            <a:ext cx="8001000" cy="175577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CULTURE  MEDIA &amp; CULTURE METHODS</a:t>
            </a:r>
          </a:p>
        </p:txBody>
      </p:sp>
      <p:pic>
        <p:nvPicPr>
          <p:cNvPr id="4100" name="Picture 7" descr="prot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710113"/>
            <a:ext cx="21272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SF%20bro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648200"/>
            <a:ext cx="137636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692636" y="5014911"/>
            <a:ext cx="4784364" cy="16621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IN" sz="2000" b="1" kern="0" dirty="0" smtClean="0">
                <a:solidFill>
                  <a:srgbClr val="FFFF00"/>
                </a:solidFill>
              </a:rPr>
              <a:t>Dr. Navneet </a:t>
            </a:r>
            <a:r>
              <a:rPr lang="en-IN" sz="2000" b="1" kern="0" dirty="0">
                <a:solidFill>
                  <a:srgbClr val="FFFF00"/>
                </a:solidFill>
              </a:rPr>
              <a:t>Kumar </a:t>
            </a:r>
            <a:r>
              <a:rPr lang="en-IN" sz="2000" b="1" kern="0" dirty="0" smtClean="0">
                <a:solidFill>
                  <a:srgbClr val="FFFF00"/>
                </a:solidFill>
              </a:rPr>
              <a:t> Singh</a:t>
            </a:r>
          </a:p>
          <a:p>
            <a:pPr marL="0" indent="0" algn="ctr">
              <a:buNone/>
            </a:pPr>
            <a:r>
              <a:rPr lang="en-GB" sz="2000" b="1" kern="0" dirty="0" smtClean="0">
                <a:solidFill>
                  <a:srgbClr val="FFFF00"/>
                </a:solidFill>
              </a:rPr>
              <a:t>Associate professor</a:t>
            </a:r>
          </a:p>
          <a:p>
            <a:pPr marL="0" indent="0" algn="ctr">
              <a:buNone/>
            </a:pPr>
            <a:r>
              <a:rPr lang="en-GB" sz="2000" b="1" kern="0" dirty="0" smtClean="0">
                <a:solidFill>
                  <a:srgbClr val="FFFF00"/>
                </a:solidFill>
              </a:rPr>
              <a:t>Department of Paramedical ,</a:t>
            </a:r>
          </a:p>
          <a:p>
            <a:pPr marL="0" indent="0" algn="ctr">
              <a:buNone/>
            </a:pPr>
            <a:r>
              <a:rPr lang="en-GB" sz="2000" b="1" kern="0" dirty="0" smtClean="0">
                <a:solidFill>
                  <a:srgbClr val="FFFF00"/>
                </a:solidFill>
              </a:rPr>
              <a:t>Sumadeep Vidyapeeth</a:t>
            </a:r>
            <a:endParaRPr lang="en-IN" sz="2000" b="1" kern="0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75" y="0"/>
            <a:ext cx="9077325" cy="2290762"/>
            <a:chOff x="66675" y="1"/>
            <a:chExt cx="9077325" cy="2290762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"/>
              <a:ext cx="23622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Sumandeep Vidyapeeth - Wikiped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" y="71437"/>
              <a:ext cx="2066925" cy="221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4294967295"/>
          </p:nvPr>
        </p:nvSpPr>
        <p:spPr>
          <a:xfrm>
            <a:off x="228600" y="457200"/>
            <a:ext cx="8458200" cy="609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Complex media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Media other than basal media.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They have added ingredients.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Provide special nutrients 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Synthetic or defined media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Media prepared from pure chemical substances and its exact composition is known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Eg: peptone water – 1% peptone + 0.5% NaCl in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Enriched media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Substances like blood, serum, egg are added to the basal medium.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Used to grow bacteria that are exacting in their nutritional needs.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Eg: Blood agar, Chocolate agar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7975"/>
            <a:ext cx="35814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C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228600"/>
            <a:ext cx="355441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219200" y="5029200"/>
            <a:ext cx="190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/>
              <a:t>Blood agar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5791200" y="4953000"/>
            <a:ext cx="2601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/>
              <a:t>Chocolate agar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"/>
            <a:ext cx="6248400" cy="6553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Enrichment media 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Liquid media used to isolate pathogens from a mixed culture.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Media is incorporated  with inhibitory substances to suppress the unwanted organism.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Eg: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Selenite F Broth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for the isolation of Salmonella, Shigella 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Alkaline Peptone Water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for Vibrio cholerae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6387" name="Picture 5" descr="SF%20bro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667000"/>
            <a:ext cx="2308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52400" y="304800"/>
            <a:ext cx="8534400" cy="6172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Selective media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inhibitory substance is added to a solid media.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Eg: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Conkey’s medium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for gram negative bacteria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TCBS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– for V.cholerae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LJ medium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– M.tuberculosis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Wilson and Blair medium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– S.typhi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Potassium tellurite medium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– Diphtheria bacilli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TCBS with colon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33400"/>
            <a:ext cx="38925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6400800" y="5057775"/>
            <a:ext cx="1131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/>
              <a:t>TCBS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51054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endParaRPr lang="en-US" sz="280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228600" y="533400"/>
          <a:ext cx="3962400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Photo Editor Photo" r:id="rId5" imgW="7020905" imgH="6866667" progId="">
                  <p:embed/>
                </p:oleObj>
              </mc:Choice>
              <mc:Fallback>
                <p:oleObj name="Photo Editor Photo" r:id="rId5" imgW="7020905" imgH="686666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"/>
                        <a:ext cx="3962400" cy="387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09600" y="4953000"/>
            <a:ext cx="3787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Mac Conkey’s medium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L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8775" y="381000"/>
            <a:ext cx="3221038" cy="3962400"/>
          </a:xfrm>
          <a:prstGeom prst="rect">
            <a:avLst/>
          </a:prstGeom>
          <a:noFill/>
        </p:spPr>
      </p:pic>
      <p:pic>
        <p:nvPicPr>
          <p:cNvPr id="86019" name="Picture 4" descr="CD on PT"/>
          <p:cNvPicPr>
            <a:picLocks noChangeAspect="1" noChangeArrowheads="1"/>
          </p:cNvPicPr>
          <p:nvPr/>
        </p:nvPicPr>
        <p:blipFill>
          <a:blip r:embed="rId4">
            <a:lum bright="-2000" contrast="20000"/>
          </a:blip>
          <a:srcRect b="9334"/>
          <a:stretch>
            <a:fillRect/>
          </a:stretch>
        </p:blipFill>
        <p:spPr bwMode="auto">
          <a:xfrm>
            <a:off x="685800" y="458788"/>
            <a:ext cx="3886200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57200" y="5105400"/>
            <a:ext cx="428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Potassium Tellurite media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6553200" y="5105400"/>
            <a:ext cx="1425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>
                <a:latin typeface="Calibri" pitchFamily="34" charset="0"/>
              </a:rPr>
              <a:t>LJ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Indicator media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These media contain an indicator which changes its colour when a bacterium grows in them.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Eg: </a:t>
            </a:r>
          </a:p>
          <a:p>
            <a:pPr lvl="1" eaLnBrk="1" hangingPunct="1"/>
            <a:r>
              <a:rPr 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 agar</a:t>
            </a:r>
          </a:p>
          <a:p>
            <a:pPr lvl="1" eaLnBrk="1" hangingPunct="1"/>
            <a:r>
              <a:rPr 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Conkey’s medium</a:t>
            </a:r>
          </a:p>
          <a:p>
            <a:pPr lvl="1" eaLnBrk="1" hangingPunct="1"/>
            <a:r>
              <a:rPr 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Christensen’s urease medium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347hemolysi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6248400" cy="577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2" descr="Urea"/>
          <p:cNvPicPr>
            <a:picLocks noChangeAspect="1" noChangeArrowheads="1"/>
          </p:cNvPicPr>
          <p:nvPr/>
        </p:nvPicPr>
        <p:blipFill>
          <a:blip r:embed="rId3"/>
          <a:srcRect l="21875" r="18750" b="8971"/>
          <a:stretch>
            <a:fillRect/>
          </a:stretch>
        </p:blipFill>
        <p:spPr bwMode="auto">
          <a:xfrm>
            <a:off x="3048000" y="381000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838200" y="58674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>
              <a:latin typeface="Calibri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124200" y="57912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Urease medium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Bacteria have to be grown (cultured) for them to be identified.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By appropriate procedures they have to be grown separately (isolated) on culture media and obtained as pure for study.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History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 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 original media used by Louis Pasteur – urine or meat broth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Liquid medium – diffuse growth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Solid medium – discrete colonies.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304800" y="228600"/>
            <a:ext cx="8458200" cy="640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Differential media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 media which has substances incorporated in it enabling it to distinguish between bacteria.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Eg: Mac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Conkey’s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medium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eptone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actose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gar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eutral red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aurocholate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Distinguish between lactose fermenters &amp; non lactose fermenters.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228600" y="381000"/>
            <a:ext cx="86868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Lactose fermenters – </a:t>
            </a: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Pink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colonies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Non lactose fermenters – colourless colonies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4" descr="mac conkey LF &amp; NL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908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38862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Sugar media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Media containing any fermentable substance.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Eg: glucose,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arabinose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, lactose, starch etc.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Media consists of 1% of the sugar in peptone water.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Contain a small tube (Durham’s tube) for the detection of gas by the bacteria.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edia with durha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5491163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sugar fermentation"/>
          <p:cNvPicPr>
            <a:picLocks noChangeAspect="1" noChangeArrowheads="1"/>
          </p:cNvPicPr>
          <p:nvPr/>
        </p:nvPicPr>
        <p:blipFill>
          <a:blip r:embed="rId3"/>
          <a:srcRect l="10286" r="7428"/>
          <a:stretch>
            <a:fillRect/>
          </a:stretch>
        </p:blipFill>
        <p:spPr bwMode="auto">
          <a:xfrm>
            <a:off x="5867400" y="1295400"/>
            <a:ext cx="289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"/>
            <a:ext cx="6324600" cy="6553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Transport media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Media used for transporting the samples.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Delicate organisms may not survive the time taken for transporting the specimen without a transport media.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Eg: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Stuart’s medium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non nutrient soft agar gel containing a reducing agent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Buffered glycerol saline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enteric bacilli </a:t>
            </a: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5603" name="Picture 5" descr="Transport_m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963" y="3124200"/>
            <a:ext cx="28400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2400"/>
            <a:ext cx="8686800" cy="6553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Anaerobic media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These media are used to grow anaerobic organisms.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Eg: Robertson’s cooked meat medium, Thioglycolate medium.</a:t>
            </a:r>
          </a:p>
        </p:txBody>
      </p:sp>
      <p:pic>
        <p:nvPicPr>
          <p:cNvPr id="26627" name="Picture 5" descr="th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667000"/>
            <a:ext cx="13668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RCM"/>
          <p:cNvPicPr>
            <a:picLocks noChangeAspect="1" noChangeArrowheads="1"/>
          </p:cNvPicPr>
          <p:nvPr/>
        </p:nvPicPr>
        <p:blipFill>
          <a:blip r:embed="rId3"/>
          <a:srcRect l="33333" b="9488"/>
          <a:stretch>
            <a:fillRect/>
          </a:stretch>
        </p:blipFill>
        <p:spPr bwMode="auto">
          <a:xfrm>
            <a:off x="1828800" y="2590800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BIOCHEMICAL TEST &amp; REACTIONS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They provide additional information for the identification of the bacterium.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 tests include: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Oxidase test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Triple sugar iron agar (TSI)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Indole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test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MR Test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VP test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Citrate utilization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Urease test</a:t>
            </a: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1027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457200"/>
            <a:ext cx="8689975" cy="6019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OXIDASE TEST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Detects the presence of an enzyme “oxidase” produced by certain bacteria which will reduce the dye – tetramethyl-p-phenylene diamine dihydrochloride.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Positive test is indicated by the development of a </a:t>
            </a:r>
            <a:r>
              <a:rPr lang="en-US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purple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colour.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Oxidase positive – Pseudomonas, Vibrio, Neisseriae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Oxidase negative – Salmonella, Shigella</a:t>
            </a: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838200" y="838200"/>
          <a:ext cx="7086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3" imgW="1905266" imgH="1905266" progId="PBrush">
                  <p:embed/>
                </p:oleObj>
              </mc:Choice>
              <mc:Fallback>
                <p:oleObj name="Bitmap Image" r:id="rId3" imgW="1905266" imgH="1905266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82" t="1819" r="7272" b="50000"/>
                      <a:stretch>
                        <a:fillRect/>
                      </a:stretch>
                    </p:blipFill>
                    <p:spPr bwMode="auto">
                      <a:xfrm>
                        <a:off x="838200" y="838200"/>
                        <a:ext cx="7086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28600"/>
            <a:ext cx="8610600" cy="609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TRIPLE SUGAR IRON AGAR (TSI)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It is a composite media used to study different properties of a bacterium – sugar fermentation, gas production and H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 production.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 addition to peptone, yeast extract &amp; agar, it contains 3 sugars – Glucose, Lactose, Sucrose.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Iron salt – Ferric citrate indicates H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 production.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Phenol red is the indicator.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It is an orange red medium with a slant and a butt.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 of the medium – 7.4</a:t>
            </a:r>
          </a:p>
          <a:p>
            <a:pPr>
              <a:buFont typeface="Wingdings" pitchFamily="2" charset="2"/>
              <a:buNone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Colony</a:t>
            </a:r>
            <a:r>
              <a:rPr lang="en-US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– macroscopically visible collection of millions of bacteria originating from a single bacterial cell.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Cooked cut potato by Robert Koch – earliest solid medium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Gelatin – not satisfactory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		- liquefy at 24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8991600" cy="6629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TSI REACTIONS</a:t>
            </a: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Yellow – Acid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		Pink	    - Alkaline</a:t>
            </a:r>
          </a:p>
          <a:p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 slant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/ 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 butt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(A/A) – Lactose fermenters.</a:t>
            </a:r>
          </a:p>
          <a:p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Pink slant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/ 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 butt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(K/A) – Non lactose fermenters.</a:t>
            </a:r>
          </a:p>
          <a:p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Pink slant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/ </a:t>
            </a:r>
            <a:r>
              <a:rPr lang="en-US" sz="2800">
                <a:solidFill>
                  <a:srgbClr val="BC4D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colour change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(K/K) – Non fermenters</a:t>
            </a:r>
          </a:p>
          <a:p>
            <a:r>
              <a:rPr lang="en-US" sz="2800" b="1">
                <a:solidFill>
                  <a:srgbClr val="000000"/>
                </a:solidFill>
              </a:rPr>
              <a:t>Black colour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– H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 production.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Gas bubbles or crack in the medium – gas production.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LF – E.coli, Klebsiella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NLF – Salmonella, Shigella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 - Proteus</a:t>
            </a:r>
          </a:p>
          <a:p>
            <a:pPr>
              <a:buFont typeface="Wingdings" pitchFamily="2" charset="2"/>
              <a:buNone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TSI1%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71755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228600"/>
            <a:ext cx="8540750" cy="632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INDOLE TEST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Used to detect indole production by the organism.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They produce indole from tryptophan present in peptone water.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After overnight incubation, a few drops of indole reagent (Kovac’s reagent) is added.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Positive test is indicated by a pink ring.</a:t>
            </a:r>
          </a:p>
          <a:p>
            <a:pPr lvl="1" eaLnBrk="1" hangingPunct="1"/>
            <a:r>
              <a:rPr lang="en-US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Positive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indole test – </a:t>
            </a:r>
            <a:r>
              <a:rPr lang="en-US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pink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ring</a:t>
            </a:r>
          </a:p>
          <a:p>
            <a:pPr lvl="1" eaLnBrk="1" hangingPunct="1"/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Negative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indole test  -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ring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Indole positive – E.coli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Indole negative – Klebsiella, Salmonella.</a:t>
            </a: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ncl\My Documents\babi\mycology\indo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Methyl Red (</a:t>
            </a:r>
            <a:r>
              <a:rPr lang="en-US" sz="2800" b="1" dirty="0" smtClean="0"/>
              <a:t>MR)Test</a:t>
            </a:r>
            <a:endParaRPr lang="en-US" sz="2800" b="1" dirty="0"/>
          </a:p>
          <a:p>
            <a:pPr algn="just"/>
            <a:r>
              <a:rPr lang="en-US" sz="2800" b="1" dirty="0" smtClean="0"/>
              <a:t>Methyl </a:t>
            </a:r>
            <a:r>
              <a:rPr lang="en-US" sz="2800" b="1" dirty="0"/>
              <a:t>red test and </a:t>
            </a:r>
            <a:r>
              <a:rPr lang="en-US" sz="2800" b="1" dirty="0" err="1"/>
              <a:t>Voges-Proskauer</a:t>
            </a:r>
            <a:r>
              <a:rPr lang="en-US" sz="2800" b="1" dirty="0"/>
              <a:t> test</a:t>
            </a:r>
            <a:r>
              <a:rPr lang="en-US" sz="2800" dirty="0"/>
              <a:t> both are done in methyl red–</a:t>
            </a:r>
            <a:r>
              <a:rPr lang="en-US" sz="2800" dirty="0" err="1"/>
              <a:t>Voges-Proskauer</a:t>
            </a:r>
            <a:r>
              <a:rPr lang="en-US" sz="2800" dirty="0"/>
              <a:t> (MR-VP) broth, but the reagents that are added varies according to the </a:t>
            </a:r>
            <a:r>
              <a:rPr lang="en-US" sz="2800" dirty="0" smtClean="0"/>
              <a:t>test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3182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1.wp.com/microbeonline.com/wp-content/uploads/2014/01/Methyl-Red-Test.jpg?resize=289%2C378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267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7526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Positive methyl red test are indicated by the development of red color after the addition of methyl red reagent.</a:t>
            </a:r>
          </a:p>
          <a:p>
            <a:pPr algn="just"/>
            <a:r>
              <a:rPr lang="en-US" sz="2400" dirty="0"/>
              <a:t>A negative methyl red test is indicated by no color change after the addition of methyl red reagent</a:t>
            </a:r>
          </a:p>
          <a:p>
            <a:pPr algn="just"/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17039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0.wp.com/microbeonline.com/wp-content/uploads/2015/03/Positive-and-negative-VP-test.jpg?resize=350%2C35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1524000"/>
            <a:ext cx="464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Negative test is indicated by lack of color change after the addition of </a:t>
            </a:r>
            <a:r>
              <a:rPr lang="en-US" sz="2000" dirty="0" err="1"/>
              <a:t>Barritt’s</a:t>
            </a:r>
            <a:r>
              <a:rPr lang="en-US" sz="2000" dirty="0"/>
              <a:t> A and </a:t>
            </a:r>
            <a:r>
              <a:rPr lang="en-US" sz="2000" dirty="0" err="1"/>
              <a:t>Barritt’s</a:t>
            </a:r>
            <a:r>
              <a:rPr lang="en-US" sz="2000" dirty="0"/>
              <a:t> B reagents.</a:t>
            </a:r>
          </a:p>
          <a:p>
            <a:r>
              <a:rPr lang="en-US" sz="2000" dirty="0"/>
              <a:t>A positive </a:t>
            </a:r>
            <a:r>
              <a:rPr lang="en-US" sz="2000" dirty="0" err="1"/>
              <a:t>Voges-Proskauer</a:t>
            </a:r>
            <a:r>
              <a:rPr lang="en-US" sz="2000" dirty="0"/>
              <a:t> test is indicated by the development of red-brown color after the addition of </a:t>
            </a:r>
            <a:r>
              <a:rPr lang="en-US" sz="2000" dirty="0" err="1" smtClean="0"/>
              <a:t>Barritt’s</a:t>
            </a:r>
            <a:r>
              <a:rPr lang="en-US" sz="2000" dirty="0" smtClean="0"/>
              <a:t> A and </a:t>
            </a:r>
            <a:r>
              <a:rPr lang="en-US" sz="2000" dirty="0" err="1"/>
              <a:t>Barritt’s</a:t>
            </a:r>
            <a:r>
              <a:rPr lang="en-US" sz="2000" dirty="0"/>
              <a:t> B reagents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Barritt’s</a:t>
            </a:r>
            <a:r>
              <a:rPr lang="en-US" sz="2000" dirty="0" smtClean="0"/>
              <a:t> A Reagent</a:t>
            </a:r>
          </a:p>
          <a:p>
            <a:r>
              <a:rPr lang="en-IN" sz="2000" dirty="0"/>
              <a:t>Ingredients a-</a:t>
            </a:r>
            <a:r>
              <a:rPr lang="en-IN" sz="2000" dirty="0" err="1"/>
              <a:t>Naphthol</a:t>
            </a:r>
            <a:r>
              <a:rPr lang="en-IN" sz="2000" dirty="0"/>
              <a:t> (1-Naphthol) 5.000 gm Absolute ethanol 100.000 </a:t>
            </a:r>
            <a:r>
              <a:rPr lang="en-IN" sz="2000" dirty="0" smtClean="0"/>
              <a:t>ml</a:t>
            </a:r>
          </a:p>
          <a:p>
            <a:r>
              <a:rPr lang="en-US" sz="2000" dirty="0" err="1" smtClean="0"/>
              <a:t>Barritt’s</a:t>
            </a:r>
            <a:r>
              <a:rPr lang="en-US" sz="2000" dirty="0" smtClean="0"/>
              <a:t> B Reagent</a:t>
            </a:r>
            <a:endParaRPr lang="en-IN" sz="2000" dirty="0" smtClean="0"/>
          </a:p>
          <a:p>
            <a:r>
              <a:rPr lang="en-IN" sz="2000" dirty="0" smtClean="0"/>
              <a:t>Ingredients </a:t>
            </a:r>
            <a:r>
              <a:rPr lang="en-IN" sz="2000" dirty="0"/>
              <a:t>Potassium hydroxide 40.000 gm Distilled water 100.000 ml</a:t>
            </a:r>
            <a:endParaRPr lang="en-US" sz="2000" dirty="0"/>
          </a:p>
          <a:p>
            <a:endParaRPr lang="en-IN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28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Voges</a:t>
            </a:r>
            <a:r>
              <a:rPr lang="en-US" sz="2800" dirty="0" smtClean="0"/>
              <a:t> </a:t>
            </a:r>
            <a:r>
              <a:rPr lang="en-US" sz="2800" dirty="0" err="1" smtClean="0"/>
              <a:t>proskauer</a:t>
            </a:r>
            <a:r>
              <a:rPr lang="en-US" sz="2800" dirty="0" smtClean="0"/>
              <a:t>(V.P) Test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813770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ViC Test of Ecoli: ++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610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33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IMViC</a:t>
            </a:r>
            <a:r>
              <a:rPr lang="en-US" sz="3200" dirty="0" smtClean="0"/>
              <a:t> Reaction of E. coli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07749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1625" y="228600"/>
            <a:ext cx="8540750" cy="609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CITRATE UTILIZATION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Done in  Simmon’s Citrate medium.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 detect the ability of certain bacteria to utilize citrate as the sole source of carbon.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Contains Sodium citrate and bromothymol blue as the indicator.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If citrate is utilized, alkali is produced which turns the medium to blue.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Citrate positive –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blue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colour 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Citrate negative – 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green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colour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Positive – Klebsiella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Negative – E.coli</a:t>
            </a:r>
          </a:p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ncl\My Documents\babi\mycology\citrate 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609600"/>
            <a:ext cx="54864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Agar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Frau Hesse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Used for preparing solid medium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Obtained from seaweeds.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 nutritive value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Not affected by the growth of the bacteria.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Melts at 98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 &amp; sets at 42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2% agar is employed in solid medium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1625" y="381000"/>
            <a:ext cx="8540750" cy="6172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UREASE TEST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Done in Christensen’s urease medium.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This test is used to detect organisms that produce urease.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Urease produced by the organisms split urea into ammonia and CO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2. </a:t>
            </a:r>
            <a:endParaRPr lang="en-US" baseline="300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lvl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Urease positive – </a:t>
            </a:r>
            <a:r>
              <a:rPr 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pink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colour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Urease negative – 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yellow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colour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Positive – Proteus, Klebsiella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Negative – E.coli, Salmonella</a:t>
            </a:r>
          </a:p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endParaRPr lang="en-US" baseline="-250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Ur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50875"/>
            <a:ext cx="48768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CULTURE METHODS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304800" y="762000"/>
            <a:ext cx="8610600" cy="5867400"/>
          </a:xfrm>
        </p:spPr>
        <p:txBody>
          <a:bodyPr/>
          <a:lstStyle/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Culture methods employed depend on the purpose for which  they are intended.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indications for culture are: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To isolate bacteria in pure cultures.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To demonstrate their properties.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To obtain sufficient growth for the preparation of antigens and for other tests.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For bacteriophage &amp; bacteriocin susceptibility.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To determine sensitivity to antibiotics.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To estimate viable counts.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Maintain stock cultures.</a:t>
            </a:r>
          </a:p>
          <a:p>
            <a:pPr lvl="1"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Culture methods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include: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Streak culture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Lawn culture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Stroke culture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Stab culture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Pour plate method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Liquid culture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Anaerobic culture methods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8600"/>
            <a:ext cx="8382000" cy="632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STREAK CULTURE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Used for the isolation of bacteria in pure culture from clinical specimens.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Platinum wire or Nichrome wire is used.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One loopful of  the specimen is transferred onto the surface of a well dried plate.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Spread over a small area at the periphery.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inoculum is then distributed thinly over the plate by streaking it with a loop  in a series of parallel lines in different segments of the plate.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On incubation, separated colonies are obtained over the last series of streaks.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tre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7500"/>
            <a:ext cx="7620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1524000" y="914400"/>
          <a:ext cx="52578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3" imgW="7020905" imgH="6866667" progId="">
                  <p:embed/>
                </p:oleObj>
              </mc:Choice>
              <mc:Fallback>
                <p:oleObj name="Photo Editor Photo" r:id="rId3" imgW="7020905" imgH="686666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14400"/>
                        <a:ext cx="52578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LAWN CULTURE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Provides a uniform surface growth of the bacterium.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Uses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For bacteriophage typing.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Antibiotic sensitivity testing.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 the preparation of bacterial antigens and vaccines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Lawn cultures are prepared by flooding the surface of the plate with a liquid suspension of the bacterium.</a:t>
            </a:r>
          </a:p>
          <a:p>
            <a:pPr eaLnBrk="1" hangingPunct="1">
              <a:buFont typeface="Wingdings" pitchFamily="2" charset="2"/>
              <a:buNone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AST2"/>
          <p:cNvPicPr>
            <a:picLocks noChangeAspect="1" noChangeArrowheads="1"/>
          </p:cNvPicPr>
          <p:nvPr/>
        </p:nvPicPr>
        <p:blipFill>
          <a:blip r:embed="rId3"/>
          <a:srcRect l="7506" r="9354"/>
          <a:stretch>
            <a:fillRect/>
          </a:stretch>
        </p:blipFill>
        <p:spPr bwMode="auto">
          <a:xfrm>
            <a:off x="1066800" y="381000"/>
            <a:ext cx="67818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209800" y="6096000"/>
            <a:ext cx="4418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/>
              <a:t>Antibiotic sensitivity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381000"/>
            <a:ext cx="5943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STROKE CULTURE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Stroke culture is made in tubes containing agar slope / slant.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Uses </a:t>
            </a:r>
          </a:p>
          <a:p>
            <a:pPr lvl="1" eaLnBrk="1" hangingPunct="1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Provide  a pure growth of bacterium for slide agglutination and other diagnostic tests.</a:t>
            </a:r>
          </a:p>
          <a:p>
            <a:pPr eaLnBrk="1" hangingPunct="1">
              <a:buFont typeface="Wingdings" pitchFamily="2" charset="2"/>
              <a:buNone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5" name="Picture 4" descr="agar slant"/>
          <p:cNvPicPr>
            <a:picLocks noChangeAspect="1" noChangeArrowheads="1"/>
          </p:cNvPicPr>
          <p:nvPr/>
        </p:nvPicPr>
        <p:blipFill>
          <a:blip r:embed="rId2"/>
          <a:srcRect l="25999" r="29201"/>
          <a:stretch>
            <a:fillRect/>
          </a:stretch>
        </p:blipFill>
        <p:spPr bwMode="auto">
          <a:xfrm>
            <a:off x="6629400" y="457200"/>
            <a:ext cx="186055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10588" cy="5651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Types of culture media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 marL="812800" indent="-812800" eaLnBrk="1" hangingPunct="1">
              <a:buFontTx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Based on their consistency 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a) solid medium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b) liquid medium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c) semi solid medium</a:t>
            </a:r>
          </a:p>
          <a:p>
            <a:pPr marL="812800" indent="-812800" eaLnBrk="1" hangingPunct="1">
              <a:buFontTx/>
              <a:buAutoNum type="romanUcPeriod" startAt="2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Based on the constituents/ ingredients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a) simple medium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b) complex medium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c) synthetic or defined medium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d) Special media</a:t>
            </a:r>
          </a:p>
          <a:p>
            <a:pPr marL="812800" indent="-812800" eaLnBrk="1" hangingPunct="1">
              <a:buFontTx/>
              <a:buAutoNum type="romanUcPeriod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 CULTURE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Prepared by puncturing a suitable medium – gelatin or glucose agar with a long, straight, charged wire.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Uses</a:t>
            </a:r>
          </a:p>
          <a:p>
            <a:pPr lvl="1" eaLnBrk="1" hangingPunct="1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Demonstration of gelatin liquefaction.</a:t>
            </a:r>
          </a:p>
          <a:p>
            <a:pPr lvl="1" eaLnBrk="1" hangingPunct="1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Oxygen requirements of the bacterium under study.</a:t>
            </a:r>
          </a:p>
          <a:p>
            <a:pPr lvl="1" eaLnBrk="1" hangingPunct="1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Maintenance of stoke cultures.</a:t>
            </a:r>
          </a:p>
          <a:p>
            <a:pPr lvl="1" eaLnBrk="1" hangingPunct="1"/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gelatin_hydroly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2573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304800" y="5181600"/>
            <a:ext cx="3019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800">
                <a:latin typeface="Calibri" pitchFamily="34" charset="0"/>
              </a:rPr>
              <a:t>Gelatin liquefaction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5181600" y="51816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400">
                <a:latin typeface="Calibri" pitchFamily="34" charset="0"/>
              </a:rPr>
              <a:t>Oxidation – Fermentation medium</a:t>
            </a:r>
          </a:p>
        </p:txBody>
      </p:sp>
      <p:pic>
        <p:nvPicPr>
          <p:cNvPr id="35848" name="Picture 8" descr="OFglucose%20oxidative%20metabolism%20fig15"/>
          <p:cNvPicPr>
            <a:picLocks noChangeAspect="1" noChangeArrowheads="1"/>
          </p:cNvPicPr>
          <p:nvPr/>
        </p:nvPicPr>
        <p:blipFill>
          <a:blip r:embed="rId4"/>
          <a:srcRect l="12436" r="5492" b="5092"/>
          <a:stretch>
            <a:fillRect/>
          </a:stretch>
        </p:blipFill>
        <p:spPr bwMode="auto">
          <a:xfrm>
            <a:off x="5410200" y="1066800"/>
            <a:ext cx="28289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POUR PLATE CULTURE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Agar medium is melted (15 ml) and cooled to 45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 ml of the inoculum is added to the molten agar.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Mix well and pour to a sterile petri dish.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Allow it to set.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Incubate at 37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C, colonies will be distributed throughout the depth of the medium.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Uses</a:t>
            </a:r>
          </a:p>
          <a:p>
            <a:pPr lvl="1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Gives an estimate of the viable bacterial count  in a suspension.</a:t>
            </a:r>
          </a:p>
          <a:p>
            <a:pPr lvl="1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For the quantitative urine cultures.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00" y="228600"/>
            <a:ext cx="8305800" cy="6172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LIQUID CULTURES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Liquid cultures are inoculated by touching  with a charged loop or by adding the inoculum with pipettes or syringes.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Uses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Blood culture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Sterility tests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Continuous culture methods</a:t>
            </a:r>
          </a:p>
          <a:p>
            <a:pPr eaLnBrk="1" hangingPunct="1"/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Disadvantage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It does not provide a pure culture from mixed inocula.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TS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950913"/>
            <a:ext cx="48768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276600" y="5791200"/>
            <a:ext cx="3217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Blood culture bottles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10588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ANAEROBIC CULTURE METHODS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Anaerobic bacteria differ in their requirement and sensitivity to oxygen.</a:t>
            </a:r>
          </a:p>
          <a:p>
            <a:pPr eaLnBrk="1" hangingPunct="1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Cl.tetani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is a strict anaerobe – grows at an oxygen tension &lt; 2 mm Hg.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Methods: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Production of vacuum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Displacement of oxygen with other gases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Chemical method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Biological method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Reduction of medium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Production of vacuum: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Incubate the cultures in a vacuum desiccator.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Displacement of oxygen with other gases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Displacement of oxygen with hydrogen, nitrogen, helium or CO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Eg: Candle jar</a:t>
            </a:r>
            <a:endParaRPr 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andle j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method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Alkaline pyrogallol absorbs oxygen.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McIntosh – Fildes’ anaerobic jar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Consists of a metal jar or glass jar with a metal lid which can be clamped air tight.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lid has 2 tubes – gas inlet and gas outlet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lid has two terminals – connected to electrical supply.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Under the lid – small grooved porcelain spool, wrapped with a layer of palladinised asbestos.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anaero j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7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28600"/>
            <a:ext cx="8305800" cy="632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Special media</a:t>
            </a:r>
          </a:p>
          <a:p>
            <a:pPr lvl="1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Enriched media</a:t>
            </a:r>
          </a:p>
          <a:p>
            <a:pPr lvl="1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Enrichment media</a:t>
            </a:r>
          </a:p>
          <a:p>
            <a:pPr lvl="1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Selective media</a:t>
            </a:r>
          </a:p>
          <a:p>
            <a:pPr lvl="1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Indicator media</a:t>
            </a:r>
          </a:p>
          <a:p>
            <a:pPr lvl="1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Differential media</a:t>
            </a:r>
          </a:p>
          <a:p>
            <a:pPr lvl="1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Sugar media</a:t>
            </a:r>
          </a:p>
          <a:p>
            <a:pPr lvl="1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Transport media</a:t>
            </a:r>
          </a:p>
          <a:p>
            <a:pPr lvl="1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Media for biochemical reactions</a:t>
            </a:r>
          </a:p>
          <a:p>
            <a:pPr lvl="1" eaLnBrk="1" hangingPunct="1">
              <a:buFontTx/>
              <a:buNone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AutoNum type="romanUcPeriod" startAt="3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Based on Oxygen requirement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- Aerobic media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- Anaerobic media</a:t>
            </a:r>
          </a:p>
          <a:p>
            <a:pPr lvl="1" eaLnBrk="1" hangingPunct="1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Working: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Inoculated plates are placed inside the jar and the lid clamped air tight.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 outlet tube is connected to a vacuum pump and the air inside is evacuated. 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 outlet tap is then closed and the inlet tube is connected to a hydrogen supply.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After the jar is filled with hydrogen, the electric terminals are connected to a current supply, so that the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palladinised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asbestos is heated.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Act as a catalyst for the combination of hydrogen with residual oxygen.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457200"/>
            <a:ext cx="8540750" cy="564197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FF"/>
                </a:solidFill>
              </a:rPr>
              <a:t>Gaspak</a:t>
            </a:r>
          </a:p>
          <a:p>
            <a:r>
              <a:rPr lang="en-US"/>
              <a:t>Commercially available disposable envelope.</a:t>
            </a:r>
          </a:p>
          <a:p>
            <a:r>
              <a:rPr lang="en-US"/>
              <a:t>Contains chemicals which generate H</a:t>
            </a:r>
            <a:r>
              <a:rPr lang="en-US" baseline="-25000"/>
              <a:t>2</a:t>
            </a:r>
            <a:r>
              <a:rPr lang="en-US"/>
              <a:t> and CO</a:t>
            </a:r>
            <a:r>
              <a:rPr lang="en-US" baseline="-25000"/>
              <a:t>2</a:t>
            </a:r>
            <a:r>
              <a:rPr lang="en-US"/>
              <a:t> on addition of water.</a:t>
            </a:r>
          </a:p>
          <a:p>
            <a:r>
              <a:rPr lang="en-US"/>
              <a:t>Cold catalyst – in the envelope</a:t>
            </a:r>
          </a:p>
          <a:p>
            <a:r>
              <a:rPr lang="en-US"/>
              <a:t>Indicator  is used – reduced methylene blue.</a:t>
            </a:r>
          </a:p>
          <a:p>
            <a:pPr lvl="1"/>
            <a:r>
              <a:rPr lang="en-US"/>
              <a:t>Colourless – anaerobically</a:t>
            </a:r>
          </a:p>
          <a:p>
            <a:pPr lvl="1"/>
            <a:r>
              <a:rPr lang="en-US"/>
              <a:t>Blue colour – on exposure to oxygen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anj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Biological method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Absorption of oxygen by incubation with aerobic bacteria, germinating seeds or chopped vegetables.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Reduction of oxygen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By using reducing agents – 1% glucose, 0.1% Thioglycolate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3200"/>
            <a:ext cx="8510588" cy="1325563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4294967295"/>
          </p:nvPr>
        </p:nvSpPr>
        <p:spPr>
          <a:xfrm>
            <a:off x="228600" y="381000"/>
            <a:ext cx="8763000" cy="6019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Solid media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– contains 2% agar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Colony morphology, pigmentation, hemolysis can be appreciated.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Eg: Nutrient agar, Blood agar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Liquid media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– no agar. 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For inoculum preparation, Blood culture, for the isolation of pathogens from a mixture.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Eg: Nutrient broth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Semi solid medium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– 0.5% agar. 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Eg: Motility medium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8" descr="Nutrient%20Agar"/>
          <p:cNvPicPr>
            <a:picLocks noChangeAspect="1" noChangeArrowheads="1"/>
          </p:cNvPicPr>
          <p:nvPr/>
        </p:nvPicPr>
        <p:blipFill>
          <a:blip r:embed="rId2"/>
          <a:srcRect l="21307" t="10645" r="19128" b="11948"/>
          <a:stretch>
            <a:fillRect/>
          </a:stretch>
        </p:blipFill>
        <p:spPr bwMode="auto">
          <a:xfrm>
            <a:off x="152400" y="304800"/>
            <a:ext cx="33528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030" descr="PW"/>
          <p:cNvPicPr>
            <a:picLocks noChangeAspect="1" noChangeArrowheads="1"/>
          </p:cNvPicPr>
          <p:nvPr/>
        </p:nvPicPr>
        <p:blipFill>
          <a:blip r:embed="rId3"/>
          <a:srcRect l="12631" r="15790" b="3305"/>
          <a:stretch>
            <a:fillRect/>
          </a:stretch>
        </p:blipFill>
        <p:spPr bwMode="auto">
          <a:xfrm>
            <a:off x="3752850" y="3276600"/>
            <a:ext cx="1562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31" descr="motility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28600"/>
            <a:ext cx="2867025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1625" y="533400"/>
            <a:ext cx="854075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Simple media / basal media 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Eg: NB, NA</a:t>
            </a:r>
          </a:p>
          <a:p>
            <a:pPr lvl="1" eaLnBrk="1" hangingPunct="1">
              <a:buFontTx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NB consists of peptone, meat extract, NaCl, </a:t>
            </a:r>
          </a:p>
          <a:p>
            <a:pPr lvl="1" eaLnBrk="1" hangingPunct="1">
              <a:buFontTx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NB + 2% agar = Nutrient agar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963</TotalTime>
  <Words>1901</Words>
  <Application>Microsoft Office PowerPoint</Application>
  <PresentationFormat>On-screen Show (4:3)</PresentationFormat>
  <Paragraphs>318</Paragraphs>
  <Slides>64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Bodoni MT Black</vt:lpstr>
      <vt:lpstr>Calibri</vt:lpstr>
      <vt:lpstr>Times New Roman</vt:lpstr>
      <vt:lpstr>Wingdings</vt:lpstr>
      <vt:lpstr>Clouds</vt:lpstr>
      <vt:lpstr>Photo Editor Photo</vt:lpstr>
      <vt:lpstr>Bitmap Image</vt:lpstr>
      <vt:lpstr>CULTURE  MEDIA &amp; CULTURE METHODS</vt:lpstr>
      <vt:lpstr>PowerPoint Presentation</vt:lpstr>
      <vt:lpstr>PowerPoint Presentation</vt:lpstr>
      <vt:lpstr>PowerPoint Presentation</vt:lpstr>
      <vt:lpstr>Types of culture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BIOCHEMICAL TEST &amp;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CULTURE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ANAEROBIC CULTURE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kutpm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 MEDIA &amp; CULTURE METHODS</dc:title>
  <dc:creator>admin</dc:creator>
  <cp:lastModifiedBy>user</cp:lastModifiedBy>
  <cp:revision>175</cp:revision>
  <dcterms:created xsi:type="dcterms:W3CDTF">2008-11-21T05:43:49Z</dcterms:created>
  <dcterms:modified xsi:type="dcterms:W3CDTF">2025-01-07T10:19:27Z</dcterms:modified>
</cp:coreProperties>
</file>