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notesMasterIdLst>
    <p:notesMasterId r:id="rId23"/>
  </p:notesMasterIdLst>
  <p:sldIdLst>
    <p:sldId id="285" r:id="rId3"/>
    <p:sldId id="286" r:id="rId4"/>
    <p:sldId id="423" r:id="rId5"/>
    <p:sldId id="424" r:id="rId6"/>
    <p:sldId id="425" r:id="rId7"/>
    <p:sldId id="426" r:id="rId8"/>
    <p:sldId id="427" r:id="rId9"/>
    <p:sldId id="428" r:id="rId10"/>
    <p:sldId id="429" r:id="rId11"/>
    <p:sldId id="430" r:id="rId12"/>
    <p:sldId id="431" r:id="rId13"/>
    <p:sldId id="432" r:id="rId14"/>
    <p:sldId id="433" r:id="rId15"/>
    <p:sldId id="434" r:id="rId16"/>
    <p:sldId id="435" r:id="rId17"/>
    <p:sldId id="301" r:id="rId18"/>
    <p:sldId id="436" r:id="rId19"/>
    <p:sldId id="304" r:id="rId20"/>
    <p:sldId id="437" r:id="rId21"/>
    <p:sldId id="42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464" autoAdjust="0"/>
  </p:normalViewPr>
  <p:slideViewPr>
    <p:cSldViewPr snapToGrid="0">
      <p:cViewPr varScale="1">
        <p:scale>
          <a:sx n="55" d="100"/>
          <a:sy n="55" d="100"/>
        </p:scale>
        <p:origin x="10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EBC1F8-FC67-4699-A7A8-FFCABBEA5531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B32E-9D84-4F82-BD90-EAE21CFBE2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81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>
            <a:extLst>
              <a:ext uri="{FF2B5EF4-FFF2-40B4-BE49-F238E27FC236}">
                <a16:creationId xmlns:a16="http://schemas.microsoft.com/office/drawing/2014/main" id="{A7AE69ED-C792-00F5-8B41-74CD2E0C9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82B15-4362-44BF-BC3A-672DD4C0CAB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340047E-C815-55D4-9B26-9EED2B7050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4813" y="587375"/>
            <a:ext cx="6062662" cy="3411538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A970922-D6E8-B913-A607-F53ECB42F5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F4933C60-77EE-B5A4-98E8-CE6AF94BE3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A1F48279-A723-2081-0213-FEECA1337E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4FC25F-6F99-4E92-919C-982D0290BC1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98433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153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4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8938A751-E9A5-F97E-DAD1-4A3C465669A6}"/>
              </a:ext>
            </a:extLst>
          </p:cNvPr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363FB94-9E57-07EF-908C-1ED9EE3EBF53}"/>
              </a:ext>
            </a:extLst>
          </p:cNvPr>
          <p:cNvSpPr/>
          <p:nvPr/>
        </p:nvSpPr>
        <p:spPr>
          <a:xfrm>
            <a:off x="1543051" y="1344614"/>
            <a:ext cx="84667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F7114AB9-7443-1841-46F9-B43F447C5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CB4A2A6-42C7-4E60-AE49-ACF76592B063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19">
            <a:extLst>
              <a:ext uri="{FF2B5EF4-FFF2-40B4-BE49-F238E27FC236}">
                <a16:creationId xmlns:a16="http://schemas.microsoft.com/office/drawing/2014/main" id="{0C55877D-48FB-D4F8-5C6A-E75766DFE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9DEAFD6-10A8-01BE-4110-3367FBD57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13F61-F9ED-4251-94EC-1722BF2E3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465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C1257AE3-2BC7-484A-7F77-D2D29A005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5D1FE-3F83-4B29-BF83-5E4F8653D95E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96A95D36-9B99-00B6-8BAF-3AEBA2940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3DFB6D11-36BB-D5EE-9B83-D8FF96D1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7B581-4B72-4F52-8E3C-277A47013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734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36F8675-38A8-6413-C63F-27AEFD30A737}"/>
              </a:ext>
            </a:extLst>
          </p:cNvPr>
          <p:cNvSpPr/>
          <p:nvPr/>
        </p:nvSpPr>
        <p:spPr>
          <a:xfrm>
            <a:off x="3043767" y="0"/>
            <a:ext cx="9144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C8A62B-44B9-1CD6-954D-7DF2F6C11F7A}"/>
              </a:ext>
            </a:extLst>
          </p:cNvPr>
          <p:cNvSpPr/>
          <p:nvPr/>
        </p:nvSpPr>
        <p:spPr bwMode="invGray">
          <a:xfrm>
            <a:off x="3048000" y="0"/>
            <a:ext cx="1016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04A6B89-13E7-0DB2-AF39-C12B824D83C3}"/>
              </a:ext>
            </a:extLst>
          </p:cNvPr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C6A02B7-489F-70D2-4782-A812975C9C56}"/>
              </a:ext>
            </a:extLst>
          </p:cNvPr>
          <p:cNvSpPr/>
          <p:nvPr/>
        </p:nvSpPr>
        <p:spPr>
          <a:xfrm>
            <a:off x="3210984" y="2746375"/>
            <a:ext cx="84667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34C5474-F496-3144-4F9F-978F944BB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91923C-4A27-4652-88AA-05BEEC62973A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6A58691-F72E-9B1F-6189-2997CBB14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D03A648-DD56-5A97-10D0-E7B1D4128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68549-D582-4F63-B1C3-ED5D37599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894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3">
            <a:extLst>
              <a:ext uri="{FF2B5EF4-FFF2-40B4-BE49-F238E27FC236}">
                <a16:creationId xmlns:a16="http://schemas.microsoft.com/office/drawing/2014/main" id="{FBF2A7DF-4F80-923F-960D-3103AF29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1D959-B42F-418D-8540-05D0D42C8265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9">
            <a:extLst>
              <a:ext uri="{FF2B5EF4-FFF2-40B4-BE49-F238E27FC236}">
                <a16:creationId xmlns:a16="http://schemas.microsoft.com/office/drawing/2014/main" id="{4E766B92-5E2C-B0F5-5727-618DBBFAF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>
            <a:extLst>
              <a:ext uri="{FF2B5EF4-FFF2-40B4-BE49-F238E27FC236}">
                <a16:creationId xmlns:a16="http://schemas.microsoft.com/office/drawing/2014/main" id="{BD9DB744-9101-B72F-0057-888122315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5C87C-80C9-43F6-9AC9-D68FDFF8B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924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A311F-F4CF-9F0D-9979-0B4050960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832457-90AE-48AC-B6C1-1494FE5E15EF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7CCF5C-E43C-CAD7-BE82-56A6B219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115CA-4501-0816-4EA9-74D2B7A8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D0A0-C06E-4EE4-9DA0-60811256B8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901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3">
            <a:extLst>
              <a:ext uri="{FF2B5EF4-FFF2-40B4-BE49-F238E27FC236}">
                <a16:creationId xmlns:a16="http://schemas.microsoft.com/office/drawing/2014/main" id="{F3F810DE-8B19-6061-05E0-72AF628DC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8645-9057-4F18-BEB2-858802227F66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4" name="Footer Placeholder 9">
            <a:extLst>
              <a:ext uri="{FF2B5EF4-FFF2-40B4-BE49-F238E27FC236}">
                <a16:creationId xmlns:a16="http://schemas.microsoft.com/office/drawing/2014/main" id="{80618A9E-41C5-D5E0-D2DF-DCBA11C64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>
            <a:extLst>
              <a:ext uri="{FF2B5EF4-FFF2-40B4-BE49-F238E27FC236}">
                <a16:creationId xmlns:a16="http://schemas.microsoft.com/office/drawing/2014/main" id="{4F126261-0E0D-42E8-BDE9-62526F7D2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955A7-B144-4504-94FD-9300EC15E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6686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73E292-14CE-DC93-3C01-E35C19FF620B}"/>
              </a:ext>
            </a:extLst>
          </p:cNvPr>
          <p:cNvSpPr/>
          <p:nvPr/>
        </p:nvSpPr>
        <p:spPr>
          <a:xfrm>
            <a:off x="1352552" y="0"/>
            <a:ext cx="10839449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1F9CE8-9121-0EBC-92B1-F72A18CF8A73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651ED7CB-C1DD-80D1-C09F-1D428D4A5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45B010-2C68-42A3-8904-0CA244CDFDB4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2C62A14-A3B3-E16B-A0BF-5174FB580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4585B80-C97C-1A31-451A-BB9EE239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0E1D2-20FA-4091-B874-7D5E0D8812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7594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D37D7B-A859-241B-B12F-3B3870B5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0FA0B3-CFDD-4F83-A60D-8EAB1E170764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92CAA7-9658-4D4C-5099-AD664FD8B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A2C8F-EEBA-F61D-C32D-56AB0122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63A28-FBD3-49D4-9C4E-585E64903F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929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04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569FD70-BDAA-5059-2464-55DA777375DB}"/>
              </a:ext>
            </a:extLst>
          </p:cNvPr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DBA5F3FB-1BE2-AAC2-34BE-BCA4DEBB90C8}"/>
              </a:ext>
            </a:extLst>
          </p:cNvPr>
          <p:cNvSpPr/>
          <p:nvPr/>
        </p:nvSpPr>
        <p:spPr>
          <a:xfrm rot="19468671">
            <a:off x="529167" y="954089"/>
            <a:ext cx="9144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8E795F9-F037-878E-900C-2BF4FCB1816B}"/>
              </a:ext>
            </a:extLst>
          </p:cNvPr>
          <p:cNvSpPr/>
          <p:nvPr/>
        </p:nvSpPr>
        <p:spPr>
          <a:xfrm rot="2103354" flipH="1">
            <a:off x="6671734" y="936625"/>
            <a:ext cx="865717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B8527FE9-A701-B0E6-98BD-424ABBBD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190F5E-43FC-493E-9DD8-8E9363417452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A43E752-DB9B-66C0-7CE3-D28C3104B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97655B47-D38A-F78C-65A3-9F27AF3EF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4FAF9-E4D2-42AC-9F6D-49EC1EA69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930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32697F4C-6CB4-936C-957B-00890E081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E5218-DD7D-49CC-8B19-740E8D1A51B0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B87E9B05-D548-9284-A838-786C9EEA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248AD290-73A5-2C3B-679B-C9CA89593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B45EB-4670-4570-AE6F-940F92DF3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6934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3">
            <a:extLst>
              <a:ext uri="{FF2B5EF4-FFF2-40B4-BE49-F238E27FC236}">
                <a16:creationId xmlns:a16="http://schemas.microsoft.com/office/drawing/2014/main" id="{37771578-1DAC-4B64-9DFE-7B7DD5B9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B047-290F-45A1-97C1-C93C2735A471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5" name="Footer Placeholder 9">
            <a:extLst>
              <a:ext uri="{FF2B5EF4-FFF2-40B4-BE49-F238E27FC236}">
                <a16:creationId xmlns:a16="http://schemas.microsoft.com/office/drawing/2014/main" id="{310E8844-0E7D-4329-8A11-77803A84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>
            <a:extLst>
              <a:ext uri="{FF2B5EF4-FFF2-40B4-BE49-F238E27FC236}">
                <a16:creationId xmlns:a16="http://schemas.microsoft.com/office/drawing/2014/main" id="{505C2D06-AD3D-3A76-4284-BEF50E751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0C6D2-B44D-4E6E-819F-C5F2F64DCC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79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35862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4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80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8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976973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7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316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6920C23-03B8-44C1-93E7-96CD7BAC749A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70E4EB8-0538-4EA8-B01B-A631235C5D9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25410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>
            <a:extLst>
              <a:ext uri="{FF2B5EF4-FFF2-40B4-BE49-F238E27FC236}">
                <a16:creationId xmlns:a16="http://schemas.microsoft.com/office/drawing/2014/main" id="{C4A0D7BB-C814-838E-9799-C2F3C8B32977}"/>
              </a:ext>
            </a:extLst>
          </p:cNvPr>
          <p:cNvSpPr/>
          <p:nvPr/>
        </p:nvSpPr>
        <p:spPr>
          <a:xfrm>
            <a:off x="-1087967" y="-815975"/>
            <a:ext cx="21844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486359-49F8-31D5-74E4-3972B69ECD35}"/>
              </a:ext>
            </a:extLst>
          </p:cNvPr>
          <p:cNvSpPr/>
          <p:nvPr/>
        </p:nvSpPr>
        <p:spPr>
          <a:xfrm>
            <a:off x="224367" y="20639"/>
            <a:ext cx="2271184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Donut 10">
            <a:extLst>
              <a:ext uri="{FF2B5EF4-FFF2-40B4-BE49-F238E27FC236}">
                <a16:creationId xmlns:a16="http://schemas.microsoft.com/office/drawing/2014/main" id="{65A6B5A5-B6D8-67B2-AC36-119F243AE851}"/>
              </a:ext>
            </a:extLst>
          </p:cNvPr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BA5C20-587B-E135-9F94-B159CBF76819}"/>
              </a:ext>
            </a:extLst>
          </p:cNvPr>
          <p:cNvSpPr/>
          <p:nvPr/>
        </p:nvSpPr>
        <p:spPr>
          <a:xfrm>
            <a:off x="1350434" y="0"/>
            <a:ext cx="108415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61CD8EF7-170B-D4D6-A13C-10BA4E657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7" y="274638"/>
            <a:ext cx="999913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8">
            <a:extLst>
              <a:ext uri="{FF2B5EF4-FFF2-40B4-BE49-F238E27FC236}">
                <a16:creationId xmlns:a16="http://schemas.microsoft.com/office/drawing/2014/main" id="{09A8D018-1824-6479-E2C3-AE1D422687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913467" y="1447800"/>
            <a:ext cx="999913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9E6B243F-FA1D-426A-93C2-9A733A533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D72F400B-AA47-4685-98CC-9F5D0E624C34}" type="datetimeFigureOut">
              <a:rPr lang="en-US"/>
              <a:pPr>
                <a:defRPr/>
              </a:pPr>
              <a:t>1/8/2025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18D0B0E8-72A9-9CF5-212A-33B6026307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BAC8221-7C6E-929D-556B-D4CFFC90B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5033" y="6305550"/>
            <a:ext cx="609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5A788"/>
                </a:solidFill>
              </a:defRPr>
            </a:lvl1pPr>
          </a:lstStyle>
          <a:p>
            <a:pPr>
              <a:defRPr/>
            </a:pPr>
            <a:fld id="{72CC7579-C092-4C1E-8D51-354FC4C31C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CDAAE9-EB77-90D3-9E73-91589FF4CAD6}"/>
              </a:ext>
            </a:extLst>
          </p:cNvPr>
          <p:cNvSpPr/>
          <p:nvPr/>
        </p:nvSpPr>
        <p:spPr bwMode="invGray">
          <a:xfrm>
            <a:off x="1352551" y="0"/>
            <a:ext cx="9736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652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>
            <a:extLst>
              <a:ext uri="{FF2B5EF4-FFF2-40B4-BE49-F238E27FC236}">
                <a16:creationId xmlns:a16="http://schemas.microsoft.com/office/drawing/2014/main" id="{6DDA1125-DDE0-46D1-A5FB-20E46DBFD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10" y="3029971"/>
            <a:ext cx="4496890" cy="3372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>
            <a:extLst>
              <a:ext uri="{FF2B5EF4-FFF2-40B4-BE49-F238E27FC236}">
                <a16:creationId xmlns:a16="http://schemas.microsoft.com/office/drawing/2014/main" id="{02E534EC-86C3-097E-92F7-F77D204A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25" y="1357231"/>
            <a:ext cx="7920038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B02139-E44A-C4E0-16CC-2252F9A978D6}"/>
              </a:ext>
            </a:extLst>
          </p:cNvPr>
          <p:cNvSpPr txBox="1"/>
          <p:nvPr/>
        </p:nvSpPr>
        <p:spPr>
          <a:xfrm>
            <a:off x="6096000" y="3657853"/>
            <a:ext cx="60111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820A0"/>
                </a:solidFill>
              </a:rPr>
              <a:t>DR. JAYAPANDIYAN</a:t>
            </a:r>
          </a:p>
          <a:p>
            <a:pPr algn="ctr"/>
            <a:r>
              <a:rPr lang="en-US" sz="2400" b="1" dirty="0">
                <a:solidFill>
                  <a:srgbClr val="3820A0"/>
                </a:solidFill>
              </a:rPr>
              <a:t>Department of Paramedical Sciences,</a:t>
            </a:r>
          </a:p>
          <a:p>
            <a:pPr algn="ctr"/>
            <a:r>
              <a:rPr lang="en-US" sz="2400" b="1" dirty="0">
                <a:solidFill>
                  <a:srgbClr val="3820A0"/>
                </a:solidFill>
              </a:rPr>
              <a:t>SVDU</a:t>
            </a:r>
            <a:endParaRPr lang="en-IN" sz="2400" b="1" dirty="0">
              <a:solidFill>
                <a:srgbClr val="3820A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0655A0-41A5-E27C-0316-69D25F65A7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746" y="167734"/>
            <a:ext cx="2292295" cy="228619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BBA0A355-9ADB-02E1-0302-EE6FDDAF1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880" y="82552"/>
            <a:ext cx="1009396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Focused grids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b="1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 strips are tilted toward the center to correspond with the divergence of the X-ray  beam.</a:t>
            </a:r>
          </a:p>
        </p:txBody>
      </p:sp>
      <p:pic>
        <p:nvPicPr>
          <p:cNvPr id="20483" name="Picture 3">
            <a:extLst>
              <a:ext uri="{FF2B5EF4-FFF2-40B4-BE49-F238E27FC236}">
                <a16:creationId xmlns:a16="http://schemas.microsoft.com/office/drawing/2014/main" id="{BC8167B5-50B0-35C0-A026-3F5FBDFC0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50" y="3106736"/>
            <a:ext cx="3054350" cy="197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5">
            <a:extLst>
              <a:ext uri="{FF2B5EF4-FFF2-40B4-BE49-F238E27FC236}">
                <a16:creationId xmlns:a16="http://schemas.microsoft.com/office/drawing/2014/main" id="{22EA81E7-C544-20C4-DC68-7D228203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440" y="2443208"/>
            <a:ext cx="7238366" cy="309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F7CF888B-5B55-C232-E13D-04022B312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6143" y="253322"/>
            <a:ext cx="7543800" cy="52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Crisscross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Contains two sets of lead strips at 90 degrees from one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another.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Cross-hatched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800" b="1" u="sng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 of two linear grids not quite at 90 degrees.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E5B78CC2-3E40-6505-9C9D-ACA00C2CD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2807" y="3429000"/>
            <a:ext cx="30861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87ACB950-1ACA-0148-C5CF-DD2091D1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913" y="253322"/>
            <a:ext cx="1893888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2828234-873D-B6DD-AEC6-DAFA80A0D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285" y="258763"/>
            <a:ext cx="73152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 Selection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8560C5D-DA98-1AF5-97AF-99490E922A71}"/>
              </a:ext>
            </a:extLst>
          </p:cNvPr>
          <p:cNvSpPr txBox="1">
            <a:spLocks noChangeArrowheads="1"/>
          </p:cNvSpPr>
          <p:nvPr/>
        </p:nvSpPr>
        <p:spPr>
          <a:xfrm>
            <a:off x="1687284" y="1295401"/>
            <a:ext cx="5697363" cy="4530725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3891A7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Patient Dose </a:t>
            </a:r>
          </a:p>
          <a:p>
            <a:pPr>
              <a:buClr>
                <a:srgbClr val="3891A7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Examination</a:t>
            </a:r>
          </a:p>
          <a:p>
            <a:pPr>
              <a:buClr>
                <a:srgbClr val="3891A7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Details required</a:t>
            </a:r>
          </a:p>
          <a:p>
            <a:pPr>
              <a:buClr>
                <a:srgbClr val="3891A7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Part/organ  thickness or properties</a:t>
            </a:r>
          </a:p>
          <a:p>
            <a:pPr>
              <a:buClr>
                <a:srgbClr val="3891A7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Desired technique (</a:t>
            </a:r>
            <a:r>
              <a:rPr lang="en-US" alt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kVp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buClr>
                <a:srgbClr val="3891A7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Equipment availability</a:t>
            </a:r>
          </a:p>
          <a:p>
            <a:pPr>
              <a:buClr>
                <a:srgbClr val="3891A7"/>
              </a:buClr>
              <a:defRPr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550" indent="0">
              <a:buClr>
                <a:srgbClr val="3891A7"/>
              </a:buClr>
              <a:buNone/>
              <a:defRPr/>
            </a:pPr>
            <a:r>
              <a:rPr lang="en-MY" altLang="en-US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Indications for Grid Use</a:t>
            </a:r>
          </a:p>
          <a:p>
            <a:pPr>
              <a:buClr>
                <a:srgbClr val="3891A7"/>
              </a:buClr>
              <a:defRPr/>
            </a:pPr>
            <a:r>
              <a:rPr lang="en-MY" altLang="en-US" sz="2400" dirty="0">
                <a:solidFill>
                  <a:prstClr val="black"/>
                </a:solidFill>
                <a:latin typeface="Gill Sans MT"/>
              </a:rPr>
              <a:t>Part thickness &gt; 10 cm</a:t>
            </a:r>
          </a:p>
          <a:p>
            <a:pPr>
              <a:buClr>
                <a:srgbClr val="3891A7"/>
              </a:buClr>
              <a:defRPr/>
            </a:pPr>
            <a:r>
              <a:rPr lang="en-MY" altLang="en-US" sz="2400" dirty="0" err="1">
                <a:solidFill>
                  <a:prstClr val="black"/>
                </a:solidFill>
                <a:latin typeface="Gill Sans MT"/>
              </a:rPr>
              <a:t>kVp</a:t>
            </a:r>
            <a:r>
              <a:rPr lang="en-MY" altLang="en-US" sz="2400" dirty="0">
                <a:solidFill>
                  <a:prstClr val="black"/>
                </a:solidFill>
                <a:latin typeface="Gill Sans MT"/>
              </a:rPr>
              <a:t> &gt; 60</a:t>
            </a:r>
          </a:p>
          <a:p>
            <a:pPr>
              <a:buClr>
                <a:srgbClr val="3891A7"/>
              </a:buClr>
              <a:defRPr/>
            </a:pPr>
            <a:endParaRPr lang="en-US" altLang="en-US" sz="2400" dirty="0">
              <a:solidFill>
                <a:prstClr val="black"/>
              </a:solidFill>
              <a:latin typeface="Gill Sans MT"/>
            </a:endParaRPr>
          </a:p>
          <a:p>
            <a:pPr>
              <a:buClr>
                <a:srgbClr val="3891A7"/>
              </a:buClr>
              <a:defRPr/>
            </a:pPr>
            <a:endParaRPr lang="en-US" altLang="en-US" sz="2400" dirty="0">
              <a:solidFill>
                <a:prstClr val="black"/>
              </a:solidFill>
              <a:latin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880B4F1-1CBF-549F-767C-BED81987F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9055"/>
            <a:ext cx="7924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8DC765"/>
              </a:buClr>
              <a:buSz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 Dimensions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AD80CF2-C141-CE20-6F5D-299588D43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828" y="1698172"/>
            <a:ext cx="4038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4F271C"/>
              </a:buClr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 = the height of the radiopaque strips</a:t>
            </a:r>
          </a:p>
          <a:p>
            <a:pPr eaLnBrk="0" fontAlgn="base" hangingPunct="0">
              <a:spcAft>
                <a:spcPct val="0"/>
              </a:spcAft>
              <a:buClr>
                <a:srgbClr val="4F271C"/>
              </a:buClr>
              <a:buFontTx/>
              <a:buChar char="•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= the distance between the strips </a:t>
            </a:r>
          </a:p>
          <a:p>
            <a:pPr lvl="1" eaLnBrk="0" fontAlgn="base" hangingPunct="0">
              <a:spcAft>
                <a:spcPct val="0"/>
              </a:spcAft>
              <a:buClr>
                <a:srgbClr val="3891A7"/>
              </a:buClr>
              <a:buFontTx/>
              <a:buChar char="–"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the thickness of the interspace material</a:t>
            </a:r>
          </a:p>
        </p:txBody>
      </p:sp>
      <p:pic>
        <p:nvPicPr>
          <p:cNvPr id="23556" name="Picture 4" descr="slide 10">
            <a:extLst>
              <a:ext uri="{FF2B5EF4-FFF2-40B4-BE49-F238E27FC236}">
                <a16:creationId xmlns:a16="http://schemas.microsoft.com/office/drawing/2014/main" id="{63967446-BD54-140B-18DB-40A93E9B5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7980" r="12122" b="16209"/>
          <a:stretch>
            <a:fillRect/>
          </a:stretch>
        </p:blipFill>
        <p:spPr bwMode="auto">
          <a:xfrm>
            <a:off x="6572347" y="546555"/>
            <a:ext cx="4360767" cy="295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4">
            <a:extLst>
              <a:ext uri="{FF2B5EF4-FFF2-40B4-BE49-F238E27FC236}">
                <a16:creationId xmlns:a16="http://schemas.microsoft.com/office/drawing/2014/main" id="{58EE2887-2FD2-0F51-E85B-5C7D6B66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3339" y="953292"/>
            <a:ext cx="2520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 ratio = h/D</a:t>
            </a:r>
          </a:p>
        </p:txBody>
      </p:sp>
      <p:sp>
        <p:nvSpPr>
          <p:cNvPr id="23558" name="Rectangle 5">
            <a:extLst>
              <a:ext uri="{FF2B5EF4-FFF2-40B4-BE49-F238E27FC236}">
                <a16:creationId xmlns:a16="http://schemas.microsoft.com/office/drawing/2014/main" id="{986B5543-75E3-5DE5-25F1-4B08FC991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9" y="4127727"/>
            <a:ext cx="10254343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distance between lead strips may remain constant so the hight of the grid must increase as grid ratios increase. </a:t>
            </a:r>
          </a:p>
          <a:p>
            <a:pPr fontAlgn="base"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High ratio grids usually "clean-up the beam," removing scatter radiation more effectively than low ratio grids.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AFB2B94-E640-6A69-2F50-10233194C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799" y="0"/>
            <a:ext cx="7924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 Ratio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FDCE7E3-8E0A-4D9A-EC7E-47BAB4CB6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8592" y="623506"/>
            <a:ext cx="5072743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3891A7"/>
              </a:buClr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grid ratio</a:t>
            </a:r>
          </a:p>
          <a:p>
            <a:pPr lvl="1" eaLnBrk="0" fontAlgn="base" hangingPunct="0">
              <a:spcAft>
                <a:spcPct val="0"/>
              </a:spcAft>
              <a:buClr>
                <a:srgbClr val="3891A7"/>
              </a:buClr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More efficient in removing scatter</a:t>
            </a: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 grid ratio range is 5:1 to 16:1</a:t>
            </a:r>
          </a:p>
        </p:txBody>
      </p:sp>
      <p:pic>
        <p:nvPicPr>
          <p:cNvPr id="24580" name="Picture 4" descr="slide 12">
            <a:extLst>
              <a:ext uri="{FF2B5EF4-FFF2-40B4-BE49-F238E27FC236}">
                <a16:creationId xmlns:a16="http://schemas.microsoft.com/office/drawing/2014/main" id="{3C93223B-D7CB-FBC2-4CA8-E68EBDA9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933" y="159307"/>
            <a:ext cx="4282071" cy="6331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>
            <a:extLst>
              <a:ext uri="{FF2B5EF4-FFF2-40B4-BE49-F238E27FC236}">
                <a16:creationId xmlns:a16="http://schemas.microsoft.com/office/drawing/2014/main" id="{D71A0797-3C4C-B475-A95B-B5B0C416B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26" y="1928885"/>
            <a:ext cx="4282071" cy="322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DA878A-4D3B-AD31-D628-D90055908577}"/>
              </a:ext>
            </a:extLst>
          </p:cNvPr>
          <p:cNvSpPr txBox="1"/>
          <p:nvPr/>
        </p:nvSpPr>
        <p:spPr>
          <a:xfrm>
            <a:off x="1447799" y="5313538"/>
            <a:ext cx="60940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41000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Grid ratios vary from 5:1 to 16:1, with 5:1 being the most common for mammography. 8:1 is used for 70-90 </a:t>
            </a:r>
            <a:r>
              <a:rPr lang="en-US" sz="2000" b="0" i="0" dirty="0" err="1">
                <a:solidFill>
                  <a:srgbClr val="41000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kVp</a:t>
            </a:r>
            <a:r>
              <a:rPr lang="en-US" sz="2000" b="0" i="0" dirty="0">
                <a:solidFill>
                  <a:srgbClr val="41000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technique and 12:1 is used for &gt;90 </a:t>
            </a:r>
            <a:r>
              <a:rPr lang="en-US" sz="2000" b="0" i="0" dirty="0" err="1">
                <a:solidFill>
                  <a:srgbClr val="41000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kVp</a:t>
            </a:r>
            <a:r>
              <a:rPr lang="en-US" sz="2000" b="0" i="0" dirty="0">
                <a:solidFill>
                  <a:srgbClr val="410007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technique.</a:t>
            </a:r>
            <a:endParaRPr lang="en-IN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D6A335D4-EBD1-4333-22E7-0DDB9AF5E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1" y="82325"/>
            <a:ext cx="7924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 Frequency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5F5A151D-541D-BFAA-1FB3-AB1C6C593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435" y="1281827"/>
            <a:ext cx="4959349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number of lead strips per inch or cm</a:t>
            </a:r>
          </a:p>
          <a:p>
            <a:pPr eaLnBrk="0" fontAlgn="base" hangingPunct="0"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Frequency range</a:t>
            </a:r>
          </a:p>
          <a:p>
            <a:pPr marL="403225" lvl="1" indent="0" eaLnBrk="0" fontAlgn="base" hangingPunct="0">
              <a:spcAft>
                <a:spcPct val="0"/>
              </a:spcAft>
              <a:buClr>
                <a:srgbClr val="C00000"/>
              </a:buClr>
              <a:buNone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 60-200 lines/in</a:t>
            </a:r>
          </a:p>
          <a:p>
            <a:pPr marL="403225" lvl="1" indent="0" eaLnBrk="0" fontAlgn="base" hangingPunct="0">
              <a:spcAft>
                <a:spcPct val="0"/>
              </a:spcAft>
              <a:buClr>
                <a:srgbClr val="C00000"/>
              </a:buClr>
              <a:buNone/>
            </a:pPr>
            <a:r>
              <a:rPr lang="en-US" altLang="en-US" sz="2000" dirty="0">
                <a:solidFill>
                  <a:prstClr val="black"/>
                </a:solidFill>
                <a:cs typeface="Arial" panose="020B0604020202020204" pitchFamily="34" charset="0"/>
              </a:rPr>
              <a:t> 25-80 lines/cm</a:t>
            </a:r>
          </a:p>
          <a:p>
            <a:pPr eaLnBrk="0" fontAlgn="base" hangingPunct="0"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Typically higher frequency grids have thinner lead strips</a:t>
            </a: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endParaRPr lang="en-US" alt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5604" name="Picture 4" descr="slide 14">
            <a:extLst>
              <a:ext uri="{FF2B5EF4-FFF2-40B4-BE49-F238E27FC236}">
                <a16:creationId xmlns:a16="http://schemas.microsoft.com/office/drawing/2014/main" id="{2B46EFDB-F4A3-D434-D1AA-FE31C4606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99" y="147639"/>
            <a:ext cx="4757057" cy="290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 descr="017006">
            <a:extLst>
              <a:ext uri="{FF2B5EF4-FFF2-40B4-BE49-F238E27FC236}">
                <a16:creationId xmlns:a16="http://schemas.microsoft.com/office/drawing/2014/main" id="{27EAE535-FC57-0265-8677-CCC7C3C62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12" y="3048573"/>
            <a:ext cx="4550229" cy="359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>
            <a:extLst>
              <a:ext uri="{FF2B5EF4-FFF2-40B4-BE49-F238E27FC236}">
                <a16:creationId xmlns:a16="http://schemas.microsoft.com/office/drawing/2014/main" id="{9CFAF129-8626-455A-94F9-6F0038FA0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2" t="40935" r="40567" b="27029"/>
          <a:stretch>
            <a:fillRect/>
          </a:stretch>
        </p:blipFill>
        <p:spPr bwMode="auto">
          <a:xfrm>
            <a:off x="3132819" y="239486"/>
            <a:ext cx="6969125" cy="3352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2">
            <a:extLst>
              <a:ext uri="{FF2B5EF4-FFF2-40B4-BE49-F238E27FC236}">
                <a16:creationId xmlns:a16="http://schemas.microsoft.com/office/drawing/2014/main" id="{27D7ADF1-33D3-F81C-2747-49FC6CB1B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6419" y="3722915"/>
            <a:ext cx="7426325" cy="2678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cs typeface="Arial" panose="020B0604020202020204" pitchFamily="34" charset="0"/>
              </a:rPr>
              <a:t>Grid ratios range from 5:1 to 16:1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MY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MY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common 8:1 to 10:1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MY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MY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5:1 grid will clean up 85%  (Mammography uses 5: 1)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MY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MY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16:1 clean up 97%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9C50A370-890B-76BB-22EB-1749BF9E7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087" y="180180"/>
            <a:ext cx="3897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FF0000"/>
                </a:solidFill>
                <a:cs typeface="Arial" panose="020B0604020202020204" pitchFamily="34" charset="0"/>
              </a:rPr>
              <a:t>LIMITATIONS OF GRIDS</a:t>
            </a: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F6A006A2-C7F0-9D80-666C-3B0654981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1087" y="990202"/>
            <a:ext cx="1008017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grid can be used  for higher exposure data (higher </a:t>
            </a:r>
            <a:r>
              <a:rPr lang="en-MY" alt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</a:t>
            </a:r>
            <a:r>
              <a:rPr lang="en-MY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values and higher kilovolts) is  a disadvantage.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endParaRPr lang="en-MY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Ø"/>
            </a:pPr>
            <a:r>
              <a:rPr lang="en-MY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mammography the grids cannot be used since they use low energy x ray for the imaging process.</a:t>
            </a: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C913BE-FE1F-36FE-5FC7-F7A7AFA26269}"/>
              </a:ext>
            </a:extLst>
          </p:cNvPr>
          <p:cNvSpPr txBox="1"/>
          <p:nvPr/>
        </p:nvSpPr>
        <p:spPr>
          <a:xfrm>
            <a:off x="1611087" y="3276599"/>
            <a:ext cx="1008017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Grid Cut - off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>
              <a:solidFill>
                <a:srgbClr val="FF0000"/>
              </a:solidFill>
              <a:latin typeface="Gill Sans MT" panose="020B0502020104020203" pitchFamily="34" charset="0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an undesirable absorption of primary x-ray beams by grid strips, which prevents the useful x-rays from reaching the image receptor. 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is caused by improper grid positioning and most often occurs with parallel grids.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>
            <a:extLst>
              <a:ext uri="{FF2B5EF4-FFF2-40B4-BE49-F238E27FC236}">
                <a16:creationId xmlns:a16="http://schemas.microsoft.com/office/drawing/2014/main" id="{FB289A50-4E44-21C3-B142-860DF53E3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4885" y="454480"/>
            <a:ext cx="10308771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 cut off  </a:t>
            </a: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Decrease in density on the film because the grid is absorbing the primary beam.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 cut off </a:t>
            </a: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Absorption of the primary beam due to the divergence of the beam at the periphery of a parallel grid.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 focus grid </a:t>
            </a: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Peripheral grid cut off that occurs because the SID is not within the recommended focal range. Higher grid ratios have narrower focal ranges.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 level grid </a:t>
            </a: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A decrease in density across the film that occurs when the grid or tube is angled.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 center grid </a:t>
            </a: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Decreased density across the film caused by incorrect centering. The center of the grid must be positioned directly under the x-ray tube target. Correct centering is more important with higher grid ratios.</a:t>
            </a: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3333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Upside down grid </a:t>
            </a:r>
            <a:r>
              <a:rPr lang="en-US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Severe cut off on either side of the central ray and increased density in the middle of the film caused by placing a focused grid in upside down.</a:t>
            </a:r>
          </a:p>
        </p:txBody>
      </p:sp>
      <p:sp>
        <p:nvSpPr>
          <p:cNvPr id="28675" name="TextBox 3">
            <a:extLst>
              <a:ext uri="{FF2B5EF4-FFF2-40B4-BE49-F238E27FC236}">
                <a16:creationId xmlns:a16="http://schemas.microsoft.com/office/drawing/2014/main" id="{FCE05A82-BA94-15D2-BC54-4806D132E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7286" y="64635"/>
            <a:ext cx="102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TYPES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>
            <a:extLst>
              <a:ext uri="{FF2B5EF4-FFF2-40B4-BE49-F238E27FC236}">
                <a16:creationId xmlns:a16="http://schemas.microsoft.com/office/drawing/2014/main" id="{B5100684-D454-A048-DD9D-642E4CE3B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450" y="983849"/>
            <a:ext cx="5701497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air gap technique is </a:t>
            </a:r>
            <a:r>
              <a:rPr lang="en-US" altLang="en-US" sz="22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old method for the rejection of scattered radiation</a:t>
            </a:r>
            <a:r>
              <a:rPr lang="en-US" alt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It is still used in lung examinations.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air gap technique is </a:t>
            </a:r>
            <a:r>
              <a:rPr lang="en-US" altLang="en-US" sz="22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radiographic technique that improves image contrast resolution by reducing the amount of scattered radiation that reaches the image receptor</a:t>
            </a:r>
            <a:r>
              <a:rPr lang="en-US" alt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200" dirty="0">
              <a:solidFill>
                <a:srgbClr val="20212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the air gap technique, </a:t>
            </a:r>
            <a:r>
              <a:rPr lang="en-US" altLang="en-US" sz="22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object-to-image distance (OID) is increased, resulting in a magnified image</a:t>
            </a:r>
            <a:r>
              <a:rPr lang="en-US" alt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To reduce magnification, source-to-image distance (SID) can be increased.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E62B13E6-EA25-330A-0CAB-1CFD483FB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9054"/>
            <a:ext cx="457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Air Gap Technique </a:t>
            </a:r>
            <a:endParaRPr lang="en-US" altLang="en-US" sz="2400" b="1" dirty="0">
              <a:solidFill>
                <a:srgbClr val="C00000"/>
              </a:solidFill>
            </a:endParaRP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55BD7094-15FB-2883-34F9-D576EF16B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947" y="1155008"/>
            <a:ext cx="4190035" cy="351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Box 7">
            <a:extLst>
              <a:ext uri="{FF2B5EF4-FFF2-40B4-BE49-F238E27FC236}">
                <a16:creationId xmlns:a16="http://schemas.microsoft.com/office/drawing/2014/main" id="{90DE9C7F-E5A5-6DDE-84C2-22D5D1627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449" y="5560871"/>
            <a:ext cx="100767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disadvantage of the grid-air gap technique is an </a:t>
            </a:r>
            <a:r>
              <a:rPr lang="en-US" altLang="en-US" sz="2200" b="1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patient skin dose</a:t>
            </a:r>
            <a:r>
              <a:rPr lang="en-US" altLang="en-US" sz="22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because of the short focal spot-object distance.</a:t>
            </a: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B8751DC2-B90D-E0BD-0BEE-AC713B826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8303" y="1113474"/>
            <a:ext cx="9834562" cy="42164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 eaLnBrk="0" hangingPunct="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fontAlgn="base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device placed between the patient </a:t>
            </a:r>
          </a:p>
          <a:p>
            <a:pPr marL="0" indent="0" fontAlgn="base">
              <a:spcAft>
                <a:spcPct val="0"/>
              </a:spcAft>
              <a:buClr>
                <a:prstClr val="black"/>
              </a:buClr>
              <a:buNone/>
              <a:defRPr/>
            </a:pPr>
            <a:r>
              <a:rPr lang="en-US" alt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film for the purpose  of absorbing </a:t>
            </a:r>
          </a:p>
          <a:p>
            <a:pPr marL="0" indent="0" fontAlgn="base">
              <a:spcAft>
                <a:spcPct val="0"/>
              </a:spcAft>
              <a:buClr>
                <a:prstClr val="black"/>
              </a:buClr>
              <a:buNone/>
              <a:defRPr/>
            </a:pPr>
            <a:r>
              <a:rPr lang="en-US" alt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scattered radiation before it can                </a:t>
            </a:r>
          </a:p>
          <a:p>
            <a:pPr marL="0" indent="0" fontAlgn="base">
              <a:spcAft>
                <a:spcPct val="0"/>
              </a:spcAft>
              <a:buClr>
                <a:prstClr val="black"/>
              </a:buClr>
              <a:buNone/>
              <a:defRPr/>
            </a:pPr>
            <a:r>
              <a:rPr lang="en-US" alt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interact  with the imaging receptor.</a:t>
            </a:r>
            <a:endParaRPr lang="en-MY" alt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MY" alt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MY" alt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lang="en-MY" alt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X-ray grid is the part of an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MY" alt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X-ray machine that filters out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MY" alt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randomly deflected radiation that </a:t>
            </a:r>
          </a:p>
          <a:p>
            <a:pPr marL="0" indent="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MY" altLang="en-US" sz="23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obscure or blur an image produced by the machine.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en-MY" altLang="en-US" sz="23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TextBox 1">
            <a:extLst>
              <a:ext uri="{FF2B5EF4-FFF2-40B4-BE49-F238E27FC236}">
                <a16:creationId xmlns:a16="http://schemas.microsoft.com/office/drawing/2014/main" id="{ADD4E6F4-7790-1A1B-D7D0-B4A833293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263" y="198438"/>
            <a:ext cx="3232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C00000"/>
                </a:solidFill>
              </a:rPr>
              <a:t>Radiographic Grid</a:t>
            </a:r>
          </a:p>
        </p:txBody>
      </p:sp>
      <p:pic>
        <p:nvPicPr>
          <p:cNvPr id="11268" name="Picture 2">
            <a:extLst>
              <a:ext uri="{FF2B5EF4-FFF2-40B4-BE49-F238E27FC236}">
                <a16:creationId xmlns:a16="http://schemas.microsoft.com/office/drawing/2014/main" id="{8AAF50A1-9FA2-7E96-DD02-FF2E0D4E4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440" y="858521"/>
            <a:ext cx="3852545" cy="33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72B4DD3-A0C3-0839-21B8-8138FF7FA8C0}"/>
              </a:ext>
            </a:extLst>
          </p:cNvPr>
          <p:cNvSpPr txBox="1"/>
          <p:nvPr/>
        </p:nvSpPr>
        <p:spPr>
          <a:xfrm>
            <a:off x="3124200" y="2427514"/>
            <a:ext cx="776161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>
                <a:latin typeface="Arial Black" panose="020B0A04020102020204" pitchFamily="34" charset="0"/>
              </a:rPr>
              <a:t>THANK YOU</a:t>
            </a:r>
            <a:endParaRPr lang="en-IN" sz="8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290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2">
            <a:extLst>
              <a:ext uri="{FF2B5EF4-FFF2-40B4-BE49-F238E27FC236}">
                <a16:creationId xmlns:a16="http://schemas.microsoft.com/office/drawing/2014/main" id="{D6CE0D7F-F1A8-65C0-876A-EFF146F30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6880" y="333375"/>
            <a:ext cx="981456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Grids are devices that are used to improve contrast on a radiographic image.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MY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improvement of contrast is achieved by absorption of scatter radiation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en-MY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produced by the patient as the primary beam interacts with the patient’s tissues.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MY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an X-ray machine sends radiation through an object, specifically a body, the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en-MY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object absorbs or deflects most of the rays.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MY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about 1 percent of the X-rays pass through the body on a straight line and   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en-MY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burn an image onto the film. The deflected X-rays can hit the film at random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</a:pPr>
            <a:r>
              <a:rPr lang="en-MY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angles, obscuring the image. The grid filters out these random X-rays.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MY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MY" altLang="en-US" sz="2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high quality grid can attenuate  80 –90 % of scatter radiation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endParaRPr lang="en-US" alt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l-medcell-xray2">
            <a:extLst>
              <a:ext uri="{FF2B5EF4-FFF2-40B4-BE49-F238E27FC236}">
                <a16:creationId xmlns:a16="http://schemas.microsoft.com/office/drawing/2014/main" id="{4D07C776-8599-62A1-6134-12EB2B120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336550"/>
            <a:ext cx="271303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l-medcell-xray2">
            <a:extLst>
              <a:ext uri="{FF2B5EF4-FFF2-40B4-BE49-F238E27FC236}">
                <a16:creationId xmlns:a16="http://schemas.microsoft.com/office/drawing/2014/main" id="{98D4AFE1-66D5-809B-749E-B0C5BAD16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358775"/>
            <a:ext cx="236220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2">
            <a:extLst>
              <a:ext uri="{FF2B5EF4-FFF2-40B4-BE49-F238E27FC236}">
                <a16:creationId xmlns:a16="http://schemas.microsoft.com/office/drawing/2014/main" id="{A753BA28-D493-1003-FC75-D581476B9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2259013"/>
            <a:ext cx="2333625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3">
            <a:extLst>
              <a:ext uri="{FF2B5EF4-FFF2-40B4-BE49-F238E27FC236}">
                <a16:creationId xmlns:a16="http://schemas.microsoft.com/office/drawing/2014/main" id="{E07FE546-7815-B91C-A24E-B555BC7FE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259013"/>
            <a:ext cx="2600325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5">
            <a:extLst>
              <a:ext uri="{FF2B5EF4-FFF2-40B4-BE49-F238E27FC236}">
                <a16:creationId xmlns:a16="http://schemas.microsoft.com/office/drawing/2014/main" id="{A560F737-30D0-B979-5FD7-348999E7F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4302126"/>
            <a:ext cx="2441575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6">
            <a:extLst>
              <a:ext uri="{FF2B5EF4-FFF2-40B4-BE49-F238E27FC236}">
                <a16:creationId xmlns:a16="http://schemas.microsoft.com/office/drawing/2014/main" id="{0921EBC0-EBF0-C17A-97E6-DBA1A9DD7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9" y="4197351"/>
            <a:ext cx="2827337" cy="222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F9FDA24-2019-A165-CDD5-B9986C090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-71120"/>
            <a:ext cx="7924800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Creating the Image- Factors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0D23764B-2F13-E877-42FB-0861B4759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520" y="813117"/>
            <a:ext cx="67056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Transmission</a:t>
            </a:r>
          </a:p>
          <a:p>
            <a:pPr lvl="1" eaLnBrk="0" fontAlgn="base" hangingPunct="0">
              <a:spcAft>
                <a:spcPct val="0"/>
              </a:spcAft>
              <a:buClr>
                <a:srgbClr val="3891A7"/>
              </a:buClr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 for dark areas</a:t>
            </a:r>
          </a:p>
          <a:p>
            <a:pPr eaLnBrk="0" fontAlgn="base" hangingPunct="0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Absorption</a:t>
            </a:r>
          </a:p>
          <a:p>
            <a:pPr lvl="1" eaLnBrk="0" fontAlgn="base" hangingPunct="0">
              <a:spcAft>
                <a:spcPct val="0"/>
              </a:spcAft>
              <a:buClr>
                <a:srgbClr val="3891A7"/>
              </a:buClr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Responsible for light areas</a:t>
            </a:r>
          </a:p>
          <a:p>
            <a:pPr eaLnBrk="0" fontAlgn="base" hangingPunct="0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Scatter</a:t>
            </a:r>
          </a:p>
          <a:p>
            <a:pPr lvl="1" eaLnBrk="0" fontAlgn="base" hangingPunct="0">
              <a:spcAft>
                <a:spcPct val="0"/>
              </a:spcAft>
              <a:buClr>
                <a:srgbClr val="3891A7"/>
              </a:buClr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Creates fog</a:t>
            </a:r>
          </a:p>
          <a:p>
            <a:pPr lvl="1" eaLnBrk="0" fontAlgn="base" hangingPunct="0">
              <a:spcAft>
                <a:spcPct val="0"/>
              </a:spcAft>
              <a:buClr>
                <a:srgbClr val="3891A7"/>
              </a:buClr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Lowers contrast</a:t>
            </a:r>
          </a:p>
          <a:p>
            <a:pPr eaLnBrk="0" fontAlgn="base" hangingPunct="0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MY" alt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factors contribute to an increase in scatter</a:t>
            </a:r>
          </a:p>
          <a:p>
            <a:pPr lvl="1" eaLnBrk="0" fontAlgn="base" hangingPunct="0">
              <a:spcAft>
                <a:spcPct val="0"/>
              </a:spcAft>
              <a:buClr>
                <a:srgbClr val="3891A7"/>
              </a:buClr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 increases</a:t>
            </a:r>
          </a:p>
          <a:p>
            <a:pPr lvl="1" eaLnBrk="0" fontAlgn="base" hangingPunct="0">
              <a:spcAft>
                <a:spcPct val="0"/>
              </a:spcAft>
              <a:buClr>
                <a:srgbClr val="3891A7"/>
              </a:buClr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Field size increases</a:t>
            </a:r>
          </a:p>
          <a:p>
            <a:pPr lvl="1" eaLnBrk="0" fontAlgn="base" hangingPunct="0">
              <a:spcAft>
                <a:spcPct val="0"/>
              </a:spcAft>
              <a:buClr>
                <a:srgbClr val="3891A7"/>
              </a:buClr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Thickness of part increases</a:t>
            </a:r>
          </a:p>
          <a:p>
            <a:pPr lvl="1"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340" name="Picture 4" descr="slide 6">
            <a:extLst>
              <a:ext uri="{FF2B5EF4-FFF2-40B4-BE49-F238E27FC236}">
                <a16:creationId xmlns:a16="http://schemas.microsoft.com/office/drawing/2014/main" id="{D20733DF-E65C-949F-CF8B-EC96327C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640" y="724895"/>
            <a:ext cx="3570605" cy="495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DAD03B0E-9761-758D-C71F-5196F2092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976" y="-533400"/>
            <a:ext cx="77311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endParaRPr lang="en-US" altLang="en-US" sz="240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CCDD0FA-D34E-3CAE-5370-22469AD06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659" y="73026"/>
            <a:ext cx="8162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4AEAD4F-F6BF-4C30-3840-44CF9224E31D}"/>
              </a:ext>
            </a:extLst>
          </p:cNvPr>
          <p:cNvSpPr txBox="1">
            <a:spLocks noChangeArrowheads="1"/>
          </p:cNvSpPr>
          <p:nvPr/>
        </p:nvSpPr>
        <p:spPr>
          <a:xfrm>
            <a:off x="1630042" y="791210"/>
            <a:ext cx="7910198" cy="5558790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-342900"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grid was made by Dr. Gustav Bucky  in 1913.</a:t>
            </a:r>
          </a:p>
          <a:p>
            <a:pPr marL="0" indent="-342900"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-342900"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Consisted of wide strips of lead approx. 2cm apart in a </a:t>
            </a:r>
          </a:p>
          <a:p>
            <a:pPr marL="0" indent="0">
              <a:spcBef>
                <a:spcPts val="0"/>
              </a:spcBef>
              <a:buClr>
                <a:prstClr val="black"/>
              </a:buClr>
              <a:buNone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crisscross pattern.</a:t>
            </a:r>
          </a:p>
          <a:p>
            <a:pPr marL="0" indent="-342900"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1920 – Dr. Hollis Potter  improved  the  grid device.</a:t>
            </a:r>
          </a:p>
          <a:p>
            <a:pPr marL="0" indent="0">
              <a:spcBef>
                <a:spcPts val="0"/>
              </a:spcBef>
              <a:buClr>
                <a:prstClr val="black"/>
              </a:buClr>
              <a:buNone/>
              <a:defRPr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Realigned the lead strips to run in one   direction.</a:t>
            </a:r>
          </a:p>
          <a:p>
            <a:pPr marL="0" indent="0">
              <a:spcBef>
                <a:spcPts val="0"/>
              </a:spcBef>
              <a:buClr>
                <a:prstClr val="black"/>
              </a:buClr>
              <a:buNone/>
              <a:defRPr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>
              <a:spcBef>
                <a:spcPts val="0"/>
              </a:spcBef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Made the lead strips thinner.</a:t>
            </a:r>
          </a:p>
          <a:p>
            <a:pPr marL="342900" indent="-342900">
              <a:buClr>
                <a:prstClr val="black"/>
              </a:buClr>
              <a:buFont typeface="Wingdings" panose="05000000000000000000" pitchFamily="2" charset="2"/>
              <a:buChar char="Ø"/>
              <a:defRPr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3400" indent="-533400">
              <a:buClr>
                <a:srgbClr val="3891A7"/>
              </a:buClr>
              <a:buNone/>
              <a:defRPr/>
            </a:pPr>
            <a:endParaRPr lang="en-US" altLang="en-US" sz="2400" dirty="0">
              <a:solidFill>
                <a:prstClr val="black"/>
              </a:solidFill>
              <a:latin typeface="Gill Sans MT"/>
            </a:endParaRPr>
          </a:p>
        </p:txBody>
      </p:sp>
      <p:pic>
        <p:nvPicPr>
          <p:cNvPr id="15365" name="Picture 5" descr="\\Harlemsrv\sguilbaud\My Document\Images for Pwer Point Presentations\Original Grid.jpg">
            <a:extLst>
              <a:ext uri="{FF2B5EF4-FFF2-40B4-BE49-F238E27FC236}">
                <a16:creationId xmlns:a16="http://schemas.microsoft.com/office/drawing/2014/main" id="{0B765891-2484-2D56-5EDC-2D163779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179" y="2786062"/>
            <a:ext cx="18843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3">
            <a:extLst>
              <a:ext uri="{FF2B5EF4-FFF2-40B4-BE49-F238E27FC236}">
                <a16:creationId xmlns:a16="http://schemas.microsoft.com/office/drawing/2014/main" id="{74D77BF0-8BAE-118F-E5E8-266B1A1D1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141" y="73026"/>
            <a:ext cx="167640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1">
            <a:extLst>
              <a:ext uri="{FF2B5EF4-FFF2-40B4-BE49-F238E27FC236}">
                <a16:creationId xmlns:a16="http://schemas.microsoft.com/office/drawing/2014/main" id="{6BCA5102-F569-1509-9232-FBF851502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53" y="4720429"/>
            <a:ext cx="2487613" cy="201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55AB5C1E-7EC7-23ED-0C4D-4F4DDD2B9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481" y="102236"/>
            <a:ext cx="7858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 Construction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44168A24-DFC4-C547-E246-32D4A3A67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481" y="864236"/>
            <a:ext cx="610828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400" b="1" dirty="0">
                <a:solidFill>
                  <a:srgbClr val="382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 Materials</a:t>
            </a: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series of radiopaque lead strips which </a:t>
            </a: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alternate with radiolucent materials.</a:t>
            </a: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Strips are held firmly together then sliced into flat sheets.</a:t>
            </a: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b. Lead is the radiopaque material of choice.</a:t>
            </a: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Interspace materials are radiolucent, made of</a:t>
            </a: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a. Aluminum</a:t>
            </a: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b. Plastic fibers</a:t>
            </a: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endParaRPr lang="en-US" altLang="en-US" sz="2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17413" name="Picture 2">
            <a:extLst>
              <a:ext uri="{FF2B5EF4-FFF2-40B4-BE49-F238E27FC236}">
                <a16:creationId xmlns:a16="http://schemas.microsoft.com/office/drawing/2014/main" id="{C31B598C-9DB8-ED80-4AF5-6E26AD78B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382" y="1030147"/>
            <a:ext cx="3775900" cy="326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F81547CC-ECB4-E3C6-63C9-F083E0DF5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6070" y="442913"/>
            <a:ext cx="94678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Aluminium is more common than plastic fiber because of ease to  manufacture, durability and provides additional absorption of low energy photons.</a:t>
            </a:r>
          </a:p>
          <a:p>
            <a:pPr eaLnBrk="0" fontAlgn="base" hangingPunct="0"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Disadvantage when using low </a:t>
            </a:r>
            <a:r>
              <a:rPr lang="en-US" alt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kVp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techniques.</a:t>
            </a:r>
          </a:p>
          <a:p>
            <a:pPr eaLnBrk="0" fontAlgn="base" hangingPunct="0"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Fiber Interspace grids are preferred when using low </a:t>
            </a:r>
            <a:r>
              <a:rPr lang="en-US" altLang="en-US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kVp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techniques (pediatric radiography).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4FFA5C39-D985-FCAA-7762-93CBC50F4AEA}"/>
              </a:ext>
            </a:extLst>
          </p:cNvPr>
          <p:cNvSpPr txBox="1">
            <a:spLocks noChangeArrowheads="1"/>
          </p:cNvSpPr>
          <p:nvPr/>
        </p:nvSpPr>
        <p:spPr>
          <a:xfrm>
            <a:off x="2571750" y="3200401"/>
            <a:ext cx="7086600" cy="4530725"/>
          </a:xfrm>
          <a:prstGeom prst="rect">
            <a:avLst/>
          </a:prstGeom>
        </p:spPr>
        <p:txBody>
          <a:bodyPr/>
          <a:lstStyle>
            <a:lvl1pPr marL="365125" indent="-282575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36538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58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32D2E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69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550" indent="0">
              <a:buClr>
                <a:srgbClr val="3891A7"/>
              </a:buClr>
              <a:buNone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Grid Patterns</a:t>
            </a:r>
          </a:p>
          <a:p>
            <a:pPr>
              <a:buClr>
                <a:srgbClr val="3891A7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Criss-cross or cross-hatched</a:t>
            </a:r>
          </a:p>
          <a:p>
            <a:pPr>
              <a:buClr>
                <a:srgbClr val="3891A7"/>
              </a:buClr>
              <a:defRPr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</a:t>
            </a:r>
          </a:p>
          <a:p>
            <a:pPr lvl="1">
              <a:buClr>
                <a:srgbClr val="3891A7"/>
              </a:buClr>
              <a:defRPr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</a:t>
            </a:r>
          </a:p>
          <a:p>
            <a:pPr lvl="1">
              <a:buClr>
                <a:srgbClr val="3891A7"/>
              </a:buClr>
              <a:defRPr/>
            </a:pPr>
            <a:r>
              <a:rPr lang="en-US" alt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Focused</a:t>
            </a:r>
          </a:p>
        </p:txBody>
      </p:sp>
      <p:pic>
        <p:nvPicPr>
          <p:cNvPr id="18436" name="Picture 5" descr="slide 18">
            <a:extLst>
              <a:ext uri="{FF2B5EF4-FFF2-40B4-BE49-F238E27FC236}">
                <a16:creationId xmlns:a16="http://schemas.microsoft.com/office/drawing/2014/main" id="{B9732DE6-3186-A4E8-6B49-386034CF1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2"/>
          <a:stretch>
            <a:fillRect/>
          </a:stretch>
        </p:blipFill>
        <p:spPr bwMode="auto">
          <a:xfrm>
            <a:off x="8375277" y="2538413"/>
            <a:ext cx="3056685" cy="186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7" descr="parallel1">
            <a:extLst>
              <a:ext uri="{FF2B5EF4-FFF2-40B4-BE49-F238E27FC236}">
                <a16:creationId xmlns:a16="http://schemas.microsoft.com/office/drawing/2014/main" id="{56E77560-52A9-4809-A7C6-824D1C81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312" y="4401535"/>
            <a:ext cx="2900885" cy="234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9" descr="focused1">
            <a:extLst>
              <a:ext uri="{FF2B5EF4-FFF2-40B4-BE49-F238E27FC236}">
                <a16:creationId xmlns:a16="http://schemas.microsoft.com/office/drawing/2014/main" id="{256C7379-F6AD-C9AD-D044-74C71D7BE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351" y="4664631"/>
            <a:ext cx="3385595" cy="197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9E494F62-4D14-B7A2-83DB-FDDC52749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01600"/>
            <a:ext cx="101600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639763" indent="-236538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885825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096963" indent="-173038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1296988" indent="-182563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17541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2113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26685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12578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 grids</a:t>
            </a:r>
          </a:p>
          <a:p>
            <a:pPr eaLnBrk="0" fontAlgn="base" hangingPunct="0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lead strips are </a:t>
            </a:r>
            <a:r>
              <a:rPr lang="en-MY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parallel to one another  and </a:t>
            </a: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straight up and down </a:t>
            </a:r>
          </a:p>
          <a:p>
            <a:pPr eaLnBrk="0" fontAlgn="base" hangingPunct="0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commonly employed than focused grids.</a:t>
            </a:r>
          </a:p>
          <a:p>
            <a:pPr eaLnBrk="0" fontAlgn="base" hangingPunct="0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 used with longer SIDs because the beam is straighter and more perpendicular at longer SIDs.</a:t>
            </a:r>
          </a:p>
          <a:p>
            <a:pPr eaLnBrk="0" fontAlgn="base" hangingPunct="0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r>
              <a:rPr lang="en-MY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Lead strips run the length of the cassette.</a:t>
            </a:r>
          </a:p>
          <a:p>
            <a:pPr eaLnBrk="0" fontAlgn="base" hangingPunct="0">
              <a:spcAft>
                <a:spcPct val="0"/>
              </a:spcAft>
              <a:buClr>
                <a:prstClr val="black"/>
              </a:buClr>
              <a:buFont typeface="Wingdings" panose="05000000000000000000" pitchFamily="2" charset="2"/>
              <a:buChar char="Ø"/>
            </a:pPr>
            <a:endParaRPr lang="en-MY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endParaRPr lang="en-US" alt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Aft>
                <a:spcPct val="0"/>
              </a:spcAft>
              <a:buClr>
                <a:srgbClr val="3891A7"/>
              </a:buClr>
              <a:buNone/>
            </a:pPr>
            <a:r>
              <a:rPr lang="en-US" alt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1800" dirty="0">
                <a:solidFill>
                  <a:prstClr val="black"/>
                </a:solidFill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4465C460-B680-1D3C-6776-8EA8F96E2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21" y="3804920"/>
            <a:ext cx="242093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5">
            <a:extLst>
              <a:ext uri="{FF2B5EF4-FFF2-40B4-BE49-F238E27FC236}">
                <a16:creationId xmlns:a16="http://schemas.microsoft.com/office/drawing/2014/main" id="{12D5E836-D483-7FB8-48C4-E89D8389E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940" y="3651569"/>
            <a:ext cx="2667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6">
            <a:extLst>
              <a:ext uri="{FF2B5EF4-FFF2-40B4-BE49-F238E27FC236}">
                <a16:creationId xmlns:a16="http://schemas.microsoft.com/office/drawing/2014/main" id="{4D0E1F73-268D-4A43-F246-A0774BA9D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580" y="3515043"/>
            <a:ext cx="26543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1070</Words>
  <Application>Microsoft Office PowerPoint</Application>
  <PresentationFormat>Widescreen</PresentationFormat>
  <Paragraphs>161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Black</vt:lpstr>
      <vt:lpstr>Calibri</vt:lpstr>
      <vt:lpstr>Gill Sans MT</vt:lpstr>
      <vt:lpstr>Times New Roman</vt:lpstr>
      <vt:lpstr>Verdana</vt:lpstr>
      <vt:lpstr>Wingdings</vt:lpstr>
      <vt:lpstr>Wingdings 2</vt:lpstr>
      <vt:lpstr>1_Solstice</vt:lpstr>
      <vt:lpstr>2_Solstice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jayapandiyan paraman</dc:creator>
  <cp:lastModifiedBy>Jayapandiyan Paraman</cp:lastModifiedBy>
  <cp:revision>101</cp:revision>
  <dcterms:created xsi:type="dcterms:W3CDTF">2022-12-26T10:43:14Z</dcterms:created>
  <dcterms:modified xsi:type="dcterms:W3CDTF">2025-01-08T09:09:03Z</dcterms:modified>
</cp:coreProperties>
</file>