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300" r:id="rId4"/>
    <p:sldId id="287" r:id="rId5"/>
    <p:sldId id="288" r:id="rId6"/>
    <p:sldId id="289" r:id="rId7"/>
    <p:sldId id="290" r:id="rId8"/>
    <p:sldId id="291" r:id="rId9"/>
    <p:sldId id="292" r:id="rId10"/>
    <p:sldId id="310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2" r:id="rId19"/>
    <p:sldId id="303" r:id="rId20"/>
    <p:sldId id="305" r:id="rId21"/>
    <p:sldId id="313" r:id="rId22"/>
    <p:sldId id="4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C1F8-FC67-4699-A7A8-FFCABBEA5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B32E-9D84-4F82-BD90-EAE21CFB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01EBE-7845-4547-B6FB-CF58725D6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0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E889C86-C363-463C-3037-7C1EEB3B3562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0F9C3B-E363-9EE1-2E39-E5AA12F6F400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1169E44-33EA-A4FE-7C75-B6CCBA18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A25852-10C8-4A42-9356-59568C805851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CFDB14DA-2E2E-B8B1-1A79-A15B5D3E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56B3A7A-D51F-1A4B-AC64-87B6D817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B432-40D8-4BB7-9225-E75AEA043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6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DC384589-E842-1257-5ABE-8625E756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3069A-F66E-4E53-B807-6DAEA2AFC572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26D7EA0-5F9B-8F6E-8E52-B8BE8EC2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7864F79-4177-3A2B-365E-009C3A99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BD6-E9D2-4114-A98E-F7A4CA3F7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2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128F11B-93F1-8E20-4629-83EEF245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6CAD-1632-40A1-8DB2-48575FF69FAF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AF343A1-E574-CAA3-BA6F-1AEFE54B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77031A6-71AA-991C-B6D6-FA274658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82B8-644E-42D1-AA80-08C495C19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50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98433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0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35862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8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76973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7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CB5BC28-E4B2-521C-21B4-CC5D9F13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9B75-1B6A-4DFC-84AB-B502581994BF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3A24AF0-BC30-8F0E-095D-37E668A0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43454B6-2BF5-B421-7B72-C220297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8FD0-9CF6-42A1-929E-31CE44606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858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31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41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991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1">
                <a:solidFill>
                  <a:srgbClr val="252525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798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096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"/>
            <a:ext cx="48768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365760" y="0"/>
                </a:moveTo>
                <a:lnTo>
                  <a:pt x="0" y="0"/>
                </a:lnTo>
                <a:lnTo>
                  <a:pt x="0" y="6854952"/>
                </a:lnTo>
                <a:lnTo>
                  <a:pt x="365760" y="6854952"/>
                </a:lnTo>
                <a:lnTo>
                  <a:pt x="365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341375" y="5047489"/>
            <a:ext cx="98213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73152" y="0"/>
                </a:moveTo>
                <a:lnTo>
                  <a:pt x="0" y="0"/>
                </a:lnTo>
                <a:lnTo>
                  <a:pt x="0" y="1691639"/>
                </a:lnTo>
                <a:lnTo>
                  <a:pt x="73152" y="1691639"/>
                </a:lnTo>
                <a:lnTo>
                  <a:pt x="73152" y="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341375" y="4797552"/>
            <a:ext cx="98213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73152" y="0"/>
                </a:moveTo>
                <a:lnTo>
                  <a:pt x="0" y="0"/>
                </a:lnTo>
                <a:lnTo>
                  <a:pt x="0" y="228600"/>
                </a:lnTo>
                <a:lnTo>
                  <a:pt x="73152" y="228600"/>
                </a:lnTo>
                <a:lnTo>
                  <a:pt x="73152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341375" y="4637532"/>
            <a:ext cx="98213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73152" y="0"/>
                </a:moveTo>
                <a:lnTo>
                  <a:pt x="0" y="0"/>
                </a:lnTo>
                <a:lnTo>
                  <a:pt x="0" y="137160"/>
                </a:lnTo>
                <a:lnTo>
                  <a:pt x="73152" y="137160"/>
                </a:lnTo>
                <a:lnTo>
                  <a:pt x="73152" y="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g object 21"/>
          <p:cNvSpPr/>
          <p:nvPr/>
        </p:nvSpPr>
        <p:spPr>
          <a:xfrm>
            <a:off x="341375" y="4543044"/>
            <a:ext cx="98213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2" y="0"/>
                </a:moveTo>
                <a:lnTo>
                  <a:pt x="0" y="0"/>
                </a:lnTo>
                <a:lnTo>
                  <a:pt x="0" y="73151"/>
                </a:lnTo>
                <a:lnTo>
                  <a:pt x="73152" y="73151"/>
                </a:lnTo>
                <a:lnTo>
                  <a:pt x="73152" y="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g object 22"/>
          <p:cNvSpPr/>
          <p:nvPr/>
        </p:nvSpPr>
        <p:spPr>
          <a:xfrm>
            <a:off x="296673" y="681227"/>
            <a:ext cx="176953" cy="365760"/>
          </a:xfrm>
          <a:custGeom>
            <a:avLst/>
            <a:gdLst/>
            <a:ahLst/>
            <a:cxnLst/>
            <a:rect l="l" t="t" r="r" b="b"/>
            <a:pathLst>
              <a:path w="132715" h="365759">
                <a:moveTo>
                  <a:pt x="9144" y="0"/>
                </a:moveTo>
                <a:lnTo>
                  <a:pt x="0" y="0"/>
                </a:lnTo>
                <a:lnTo>
                  <a:pt x="0" y="365760"/>
                </a:lnTo>
                <a:lnTo>
                  <a:pt x="9144" y="365760"/>
                </a:lnTo>
                <a:lnTo>
                  <a:pt x="9144" y="0"/>
                </a:lnTo>
                <a:close/>
              </a:path>
              <a:path w="132715" h="365759">
                <a:moveTo>
                  <a:pt x="36576" y="0"/>
                </a:moveTo>
                <a:lnTo>
                  <a:pt x="27432" y="0"/>
                </a:lnTo>
                <a:lnTo>
                  <a:pt x="27432" y="365760"/>
                </a:lnTo>
                <a:lnTo>
                  <a:pt x="36576" y="365760"/>
                </a:lnTo>
                <a:lnTo>
                  <a:pt x="36576" y="0"/>
                </a:lnTo>
                <a:close/>
              </a:path>
              <a:path w="132715" h="365759">
                <a:moveTo>
                  <a:pt x="74676" y="0"/>
                </a:moveTo>
                <a:lnTo>
                  <a:pt x="47244" y="0"/>
                </a:lnTo>
                <a:lnTo>
                  <a:pt x="47244" y="365760"/>
                </a:lnTo>
                <a:lnTo>
                  <a:pt x="74676" y="365760"/>
                </a:lnTo>
                <a:lnTo>
                  <a:pt x="74676" y="0"/>
                </a:lnTo>
                <a:close/>
              </a:path>
              <a:path w="132715" h="365759">
                <a:moveTo>
                  <a:pt x="132588" y="0"/>
                </a:moveTo>
                <a:lnTo>
                  <a:pt x="86868" y="0"/>
                </a:lnTo>
                <a:lnTo>
                  <a:pt x="86868" y="365760"/>
                </a:lnTo>
                <a:lnTo>
                  <a:pt x="132588" y="365760"/>
                </a:lnTo>
                <a:lnTo>
                  <a:pt x="1325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72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24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4D5862-87CC-7F75-5E48-2D60A40355D5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9A8671-2531-0B3A-ABC1-2CAE06161A59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A16E5B-344F-65F9-0707-E0DA6BD86A25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EC3660-B65A-4DB5-F39B-6840AC10F73B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B3F07D-85B8-6551-0E6E-4CCD297D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94054B-EFC5-485E-9A41-09108830FC1D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10A14A-2D0F-6DA0-D3B7-C9D24D4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C89FEE-CB3E-F335-8C76-1D164D2A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833B-DF9A-418D-9958-F1C32C0DA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8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866069D6-87D8-50BD-FAE0-EB9538AC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2C39-BAA5-4D28-A5B2-174ADFA8534D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FEF9F52-ED34-F326-1BFF-2B88C998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EA8F8130-3FA2-BCC0-CD15-E7E420B7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F6FD-FDAB-4C09-850D-E7454A395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9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52C51-FD79-9988-5C4C-CA2D5289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E5F00F-BA32-446E-9072-24D78B7C0425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000A6-4C06-91A8-0A8E-D80F9B4D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E3EDF-5B55-6C42-389A-4DF6F2A2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F169-7096-4F03-A82D-D4DD5C0A5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85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1C35DE41-4C0F-A5AF-5CD9-13855F63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329C-0318-458F-AF88-806A15D3E765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5E7DD3F2-3D37-08B7-2A4E-1B917D9B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FDCC5FED-AE8F-9016-6286-D12F4E64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5D71-8140-42E3-B1EE-A21441C1F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04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A8600-734E-B554-1257-AEC1BBC92A16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1DAB49-613C-3618-1441-4F78E561B26F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CCBDD04-7711-2199-AC5B-81613036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56FB8A-DD87-4623-9ED1-7B7DCB167063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829A72A-8D52-9529-4A6C-8E854DDB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9F28E7D-A2E3-55A2-D7DB-77347892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01F-0DE3-4746-8081-20AC06346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303D4-5848-130E-7CA6-B583E9A1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3E3115-AE27-4846-BAEA-34D19727938F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71253-928E-6A02-F436-C54FAA5B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B13E9-6A7D-F126-A849-BF3AF790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35BB-A2EF-4987-AB40-54AE2A8A8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4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60EEC6-2667-2E89-5114-04EC7EF8C090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C543257-A9ED-F16A-D90A-81A61DDB2926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840FE7A-2DB4-7E44-1DFD-26A0364D0CF1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0E031A4-C808-9051-D6C6-B6B06ED6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5E18E2-978D-4A74-9D92-D7056F9FCB6E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FB96E2A-9C6C-14BF-D083-BA59C6F4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5B7832A-CB2C-65C5-3164-343B062B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1D40-3391-4FEF-A32F-91E06B149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82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5C24D96A-7C66-5BC5-787E-EBDD78F6F737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0C7FE7-4874-A319-B909-04F0148892BF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415024EB-31F8-5A41-27BA-C3B5CF7DB5B1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75FFA5-F191-BEC6-C561-65B0428377DC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108B6DD-1901-43E5-6B02-C9D2142A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8AC2C179-BA55-2BBF-19BD-75B46AACF5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B700FB87-0EFD-D008-9470-44C4BC810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65DDAD0-BB21-470A-9685-043226385C01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1151FE2-EB1C-A650-986B-7E6ABAFB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B52A5EC-E447-BA1C-41E2-E991313B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82ABCA5F-0DBA-4FF7-88D6-4D03B0400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67185D-32F4-6B13-89E4-BC3325B555F9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904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2541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3045" y="623061"/>
            <a:ext cx="556090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3807" y="2229993"/>
            <a:ext cx="990938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252525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62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87AE4C-F355-FCA9-FDBE-02FF7650D8F4}"/>
              </a:ext>
            </a:extLst>
          </p:cNvPr>
          <p:cNvSpPr txBox="1"/>
          <p:nvPr/>
        </p:nvSpPr>
        <p:spPr>
          <a:xfrm>
            <a:off x="1741714" y="2158942"/>
            <a:ext cx="103632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                              X-RAY FILTERS </a:t>
            </a:r>
          </a:p>
          <a:p>
            <a:pPr algn="ctr"/>
            <a:endParaRPr lang="en-US" sz="3200" b="1" dirty="0"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latin typeface="Algerian" panose="04020705040A02060702" pitchFamily="82" charset="0"/>
              </a:rPr>
              <a:t>By</a:t>
            </a:r>
          </a:p>
          <a:p>
            <a:pPr algn="ctr"/>
            <a:endParaRPr lang="en-US" sz="2800" b="1" dirty="0">
              <a:latin typeface="Algerian" panose="04020705040A02060702" pitchFamily="82" charset="0"/>
            </a:endParaRPr>
          </a:p>
          <a:p>
            <a:pPr algn="ctr"/>
            <a:r>
              <a:rPr lang="en-US" sz="2800" b="1" dirty="0">
                <a:latin typeface="Algerian" panose="04020705040A02060702" pitchFamily="82" charset="0"/>
              </a:rPr>
              <a:t>Dr. Jayapandiyan</a:t>
            </a:r>
          </a:p>
          <a:p>
            <a:pPr algn="ctr"/>
            <a:r>
              <a:rPr lang="en-US" sz="2800" b="1" dirty="0">
                <a:latin typeface="Algerian" panose="04020705040A02060702" pitchFamily="82" charset="0"/>
              </a:rPr>
              <a:t>Department of Paramedical Sciences</a:t>
            </a:r>
          </a:p>
          <a:p>
            <a:pPr algn="ctr"/>
            <a:r>
              <a:rPr lang="en-US" sz="2800" b="1" dirty="0">
                <a:latin typeface="Algerian" panose="04020705040A02060702" pitchFamily="82" charset="0"/>
              </a:rPr>
              <a:t>SVDU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32986-A019-5E0B-C72C-031C07373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88" y="0"/>
            <a:ext cx="229449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2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317172" y="947057"/>
            <a:ext cx="7347857" cy="4465966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5600" indent="-342900">
              <a:spcBef>
                <a:spcPts val="68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b="1" spc="-5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r>
              <a:rPr sz="2200" b="1" spc="-25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535"/>
              </a:spcBef>
              <a:buClr>
                <a:srgbClr val="863623"/>
              </a:buClr>
              <a:buFont typeface="Wingdings" panose="05000000000000000000" pitchFamily="2" charset="2"/>
              <a:buChar char="§"/>
              <a:tabLst>
                <a:tab pos="789940" algn="l"/>
              </a:tabLst>
              <a:defRPr/>
            </a:pP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Boomerang</a:t>
            </a:r>
            <a:r>
              <a:rPr sz="2200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530"/>
              </a:spcBef>
              <a:buClr>
                <a:srgbClr val="863623"/>
              </a:buClr>
              <a:buFont typeface="Wingdings" panose="05000000000000000000" pitchFamily="2" charset="2"/>
              <a:buChar char="§"/>
              <a:tabLst>
                <a:tab pos="789940" algn="l"/>
              </a:tabLst>
              <a:defRPr/>
            </a:pP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Trough</a:t>
            </a:r>
            <a:r>
              <a:rPr sz="2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530"/>
              </a:spcBef>
              <a:buClr>
                <a:srgbClr val="863623"/>
              </a:buClr>
              <a:buFont typeface="Wingdings" panose="05000000000000000000" pitchFamily="2" charset="2"/>
              <a:buChar char="§"/>
              <a:tabLst>
                <a:tab pos="789940" algn="l"/>
              </a:tabLst>
              <a:defRPr/>
            </a:pP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Wedge</a:t>
            </a:r>
            <a:r>
              <a:rPr sz="22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530"/>
              </a:spcBef>
              <a:buClr>
                <a:srgbClr val="863623"/>
              </a:buClr>
              <a:buFont typeface="Wingdings" panose="05000000000000000000" pitchFamily="2" charset="2"/>
              <a:buChar char="§"/>
              <a:tabLst>
                <a:tab pos="789940" algn="l"/>
              </a:tabLst>
              <a:defRPr/>
            </a:pP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Ferlic</a:t>
            </a:r>
            <a:r>
              <a:rPr sz="22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525"/>
              </a:spcBef>
              <a:buClr>
                <a:srgbClr val="863623"/>
              </a:buClr>
              <a:buFont typeface="Wingdings" panose="05000000000000000000" pitchFamily="2" charset="2"/>
              <a:buChar char="§"/>
              <a:tabLst>
                <a:tab pos="789940" algn="l"/>
              </a:tabLst>
              <a:defRPr/>
            </a:pP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Flattening</a:t>
            </a:r>
            <a:r>
              <a:rPr sz="2200" spc="-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endParaRPr lang="en-US" sz="22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525"/>
              </a:spcBef>
              <a:buClr>
                <a:srgbClr val="863623"/>
              </a:buClr>
              <a:buFont typeface="Wingdings" panose="05000000000000000000" pitchFamily="2" charset="2"/>
              <a:buChar char="§"/>
              <a:tabLst>
                <a:tab pos="789940" algn="l"/>
              </a:tabLst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5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b="1" spc="-10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sz="2200" b="1" spc="-15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535"/>
              </a:spcBef>
              <a:buClr>
                <a:srgbClr val="863623"/>
              </a:buClr>
              <a:buFont typeface="Wingdings" panose="05000000000000000000" pitchFamily="2" charset="2"/>
              <a:buChar char="§"/>
              <a:tabLst>
                <a:tab pos="789940" algn="l"/>
              </a:tabLst>
              <a:defRPr/>
            </a:pP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Thoreau's</a:t>
            </a:r>
            <a:r>
              <a:rPr sz="2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endParaRPr lang="en-US" sz="2200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535"/>
              </a:spcBef>
              <a:buClr>
                <a:srgbClr val="863623"/>
              </a:buClr>
              <a:buFont typeface="Wingdings" panose="05000000000000000000" pitchFamily="2" charset="2"/>
              <a:buChar char="§"/>
              <a:tabLst>
                <a:tab pos="789940" algn="l"/>
              </a:tabLst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54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b="1" spc="-5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K-edge</a:t>
            </a:r>
            <a:r>
              <a:rPr sz="2200" b="1" spc="5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filers(heavy</a:t>
            </a:r>
            <a:r>
              <a:rPr sz="2200" b="1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sz="2200" b="1" spc="-15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10" dirty="0">
                <a:solidFill>
                  <a:prstClr val="black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filters)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29C624-025E-53AE-F72E-9828DF037587}"/>
              </a:ext>
            </a:extLst>
          </p:cNvPr>
          <p:cNvSpPr txBox="1"/>
          <p:nvPr/>
        </p:nvSpPr>
        <p:spPr>
          <a:xfrm>
            <a:off x="838201" y="174172"/>
            <a:ext cx="1887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5" dirty="0">
                <a:solidFill>
                  <a:srgbClr val="002060"/>
                </a:solidFill>
                <a:latin typeface="+mj-lt"/>
              </a:rPr>
              <a:t>OTHER TYPES</a:t>
            </a: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937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123008" y="1037686"/>
            <a:ext cx="4717089" cy="2339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1360" marR="64135" indent="-342900">
              <a:lnSpc>
                <a:spcPct val="80000"/>
              </a:lnSpc>
              <a:spcBef>
                <a:spcPts val="620"/>
              </a:spcBef>
              <a:buFont typeface="Wingdings" panose="05000000000000000000" pitchFamily="2" charset="2"/>
              <a:buChar char="Ø"/>
              <a:defRPr/>
            </a:pPr>
            <a:r>
              <a:rPr sz="2200" spc="-5" dirty="0">
                <a:latin typeface="Calibri"/>
                <a:cs typeface="Book Antiqua"/>
              </a:rPr>
              <a:t>Exposure</a:t>
            </a:r>
            <a:r>
              <a:rPr sz="2200" spc="-10" dirty="0">
                <a:latin typeface="Calibri"/>
                <a:cs typeface="Book Antiqua"/>
              </a:rPr>
              <a:t> </a:t>
            </a:r>
            <a:r>
              <a:rPr sz="2200" spc="-5" dirty="0">
                <a:latin typeface="Calibri"/>
                <a:cs typeface="Book Antiqua"/>
              </a:rPr>
              <a:t>of</a:t>
            </a:r>
            <a:r>
              <a:rPr lang="en-US" sz="2200" spc="-5" dirty="0">
                <a:latin typeface="Calibri"/>
                <a:cs typeface="Book Antiqua"/>
              </a:rPr>
              <a:t> tissue with various densities results </a:t>
            </a:r>
            <a:r>
              <a:rPr lang="en-US" sz="2200" spc="-10" dirty="0">
                <a:latin typeface="Calibri"/>
                <a:cs typeface="Book Antiqua"/>
              </a:rPr>
              <a:t>in </a:t>
            </a:r>
            <a:r>
              <a:rPr lang="en-US" sz="2200" spc="-5" dirty="0">
                <a:latin typeface="Calibri"/>
                <a:cs typeface="Book Antiqua"/>
              </a:rPr>
              <a:t>underexposed and</a:t>
            </a:r>
            <a:r>
              <a:rPr lang="en-US" sz="2200" spc="-65" dirty="0">
                <a:latin typeface="Calibri"/>
                <a:cs typeface="Book Antiqua"/>
              </a:rPr>
              <a:t> </a:t>
            </a:r>
            <a:r>
              <a:rPr lang="en-US" sz="2200" spc="-5" dirty="0">
                <a:latin typeface="Calibri"/>
                <a:cs typeface="Book Antiqua"/>
              </a:rPr>
              <a:t>overexposed areas</a:t>
            </a:r>
            <a:r>
              <a:rPr lang="en-US" sz="2200" dirty="0">
                <a:latin typeface="Calibri"/>
                <a:cs typeface="Book Antiqua"/>
              </a:rPr>
              <a:t> </a:t>
            </a:r>
            <a:r>
              <a:rPr lang="en-US" sz="2200" spc="-10" dirty="0">
                <a:latin typeface="Calibri"/>
                <a:cs typeface="Book Antiqua"/>
              </a:rPr>
              <a:t>in the radiographic</a:t>
            </a:r>
            <a:r>
              <a:rPr lang="en-US" sz="2200" spc="-5" dirty="0">
                <a:latin typeface="Calibri"/>
                <a:cs typeface="Book Antiqua"/>
              </a:rPr>
              <a:t> image.</a:t>
            </a:r>
          </a:p>
          <a:p>
            <a:pPr marL="721360" marR="64135" indent="-342900">
              <a:lnSpc>
                <a:spcPct val="80000"/>
              </a:lnSpc>
              <a:spcBef>
                <a:spcPts val="620"/>
              </a:spcBef>
              <a:buFont typeface="Wingdings" panose="05000000000000000000" pitchFamily="2" charset="2"/>
              <a:buChar char="Ø"/>
              <a:defRPr/>
            </a:pPr>
            <a:endParaRPr lang="en-US" sz="2200" dirty="0">
              <a:latin typeface="Calibri"/>
              <a:cs typeface="Book Antiqua"/>
            </a:endParaRPr>
          </a:p>
          <a:p>
            <a:pPr marL="721360" marR="64135" indent="-342900">
              <a:lnSpc>
                <a:spcPct val="80000"/>
              </a:lnSpc>
              <a:spcBef>
                <a:spcPts val="620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spc="-5" dirty="0">
                <a:latin typeface="Calibri"/>
                <a:cs typeface="Book Antiqua"/>
              </a:rPr>
              <a:t>Compensate</a:t>
            </a:r>
            <a:r>
              <a:rPr lang="en-US" sz="2200" spc="-45" dirty="0">
                <a:latin typeface="Calibri"/>
                <a:cs typeface="Book Antiqua"/>
              </a:rPr>
              <a:t> </a:t>
            </a:r>
            <a:r>
              <a:rPr lang="en-US" sz="2200" spc="-5" dirty="0">
                <a:latin typeface="Calibri"/>
                <a:cs typeface="Book Antiqua"/>
              </a:rPr>
              <a:t>for </a:t>
            </a:r>
            <a:r>
              <a:rPr lang="en-US" sz="2200" dirty="0">
                <a:latin typeface="Calibri"/>
                <a:cs typeface="Book Antiqua"/>
              </a:rPr>
              <a:t> </a:t>
            </a:r>
            <a:r>
              <a:rPr lang="en-US" sz="2200" spc="-5" dirty="0">
                <a:latin typeface="Calibri"/>
                <a:cs typeface="Book Antiqua"/>
              </a:rPr>
              <a:t>these variations </a:t>
            </a:r>
            <a:r>
              <a:rPr lang="en-US" sz="2200" dirty="0">
                <a:latin typeface="Calibri"/>
                <a:cs typeface="Book Antiqua"/>
              </a:rPr>
              <a:t> </a:t>
            </a:r>
            <a:r>
              <a:rPr lang="en-US" sz="2200" spc="-5" dirty="0">
                <a:latin typeface="Calibri"/>
                <a:cs typeface="Book Antiqua"/>
              </a:rPr>
              <a:t>and </a:t>
            </a:r>
            <a:r>
              <a:rPr lang="en-US" sz="2200" spc="-10" dirty="0">
                <a:latin typeface="Calibri"/>
                <a:cs typeface="Book Antiqua"/>
              </a:rPr>
              <a:t>produce </a:t>
            </a:r>
            <a:r>
              <a:rPr lang="en-US" sz="2200" spc="-5" dirty="0">
                <a:latin typeface="Calibri"/>
                <a:cs typeface="Book Antiqua"/>
              </a:rPr>
              <a:t> </a:t>
            </a:r>
            <a:r>
              <a:rPr lang="en-US" sz="2200" spc="-10" dirty="0">
                <a:latin typeface="Calibri"/>
                <a:cs typeface="Book Antiqua"/>
              </a:rPr>
              <a:t>uniform </a:t>
            </a:r>
            <a:r>
              <a:rPr lang="en-US" sz="2200" spc="-5" dirty="0">
                <a:latin typeface="Calibri"/>
                <a:cs typeface="Book Antiqua"/>
              </a:rPr>
              <a:t>densities </a:t>
            </a:r>
            <a:r>
              <a:rPr lang="en-US" sz="2200" spc="-535" dirty="0">
                <a:latin typeface="Calibri"/>
                <a:cs typeface="Book Antiqua"/>
              </a:rPr>
              <a:t> </a:t>
            </a:r>
            <a:r>
              <a:rPr lang="en-US" sz="2200" spc="-5" dirty="0">
                <a:latin typeface="Calibri"/>
                <a:cs typeface="Book Antiqua"/>
              </a:rPr>
              <a:t>in the </a:t>
            </a:r>
            <a:r>
              <a:rPr lang="en-US" sz="2200" spc="-10" dirty="0">
                <a:latin typeface="Calibri"/>
                <a:cs typeface="Book Antiqua"/>
              </a:rPr>
              <a:t>radiographic </a:t>
            </a:r>
            <a:r>
              <a:rPr lang="en-US" sz="2200" spc="-5" dirty="0">
                <a:latin typeface="Calibri"/>
                <a:cs typeface="Book Antiqua"/>
              </a:rPr>
              <a:t> image</a:t>
            </a:r>
            <a:endParaRPr sz="2200" dirty="0">
              <a:latin typeface="Calibri"/>
              <a:cs typeface="Book Antiqu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547305" y="157624"/>
            <a:ext cx="63747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r>
              <a:rPr sz="2400" b="1" spc="-95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373952" y="3187876"/>
            <a:ext cx="5814695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defRPr/>
            </a:pPr>
            <a:r>
              <a:rPr b="1" dirty="0">
                <a:solidFill>
                  <a:srgbClr val="FF0000"/>
                </a:solidFill>
                <a:latin typeface="Calibri"/>
                <a:cs typeface="Book Antiqua"/>
              </a:rPr>
              <a:t>A, Supertech wedge,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collimator-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mounted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Clear Pb filter used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for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AP projection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of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hips, knees, and ankles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on long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(51-inch) </a:t>
            </a:r>
            <a:r>
              <a:rPr b="1" spc="-26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film. </a:t>
            </a:r>
            <a:r>
              <a:rPr b="1" spc="-5" dirty="0">
                <a:solidFill>
                  <a:srgbClr val="FF0000"/>
                </a:solidFill>
                <a:latin typeface="Calibri"/>
                <a:cs typeface="Book Antiqua"/>
              </a:rPr>
              <a:t>B, Trough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, collimator-mounted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aluminum filter with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double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wedge used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for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AP </a:t>
            </a:r>
            <a:r>
              <a:rPr b="1" spc="5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projections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of thoracic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spine. </a:t>
            </a:r>
            <a:r>
              <a:rPr b="1" spc="-5" dirty="0">
                <a:solidFill>
                  <a:srgbClr val="FF0000"/>
                </a:solidFill>
                <a:latin typeface="Calibri"/>
                <a:cs typeface="Book Antiqua"/>
              </a:rPr>
              <a:t>C, Boomerang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contact filter used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for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AP projections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of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 shoulder and facial bones. </a:t>
            </a:r>
            <a:r>
              <a:rPr b="1" dirty="0">
                <a:solidFill>
                  <a:srgbClr val="FF0000"/>
                </a:solidFill>
                <a:latin typeface="Calibri"/>
                <a:cs typeface="Book Antiqua"/>
              </a:rPr>
              <a:t>D, </a:t>
            </a:r>
            <a:r>
              <a:rPr b="1" spc="-5" dirty="0">
                <a:solidFill>
                  <a:srgbClr val="FF0000"/>
                </a:solidFill>
                <a:latin typeface="Calibri"/>
                <a:cs typeface="Book Antiqua"/>
              </a:rPr>
              <a:t>Ferlic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collimator-mounted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filter used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for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AP and PA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oblique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 (scapular</a:t>
            </a:r>
            <a:r>
              <a:rPr b="1" spc="-3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Y)</a:t>
            </a:r>
            <a:r>
              <a:rPr b="1" spc="5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projections</a:t>
            </a:r>
            <a:r>
              <a:rPr b="1" spc="-45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of</a:t>
            </a:r>
            <a:r>
              <a:rPr b="1" spc="1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shoulder.</a:t>
            </a:r>
            <a:r>
              <a:rPr b="1" spc="-1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Book Antiqua"/>
              </a:rPr>
              <a:t>E,</a:t>
            </a:r>
            <a:r>
              <a:rPr b="1" spc="20" dirty="0">
                <a:solidFill>
                  <a:srgbClr val="FF0000"/>
                </a:solidFill>
                <a:latin typeface="Calibri"/>
                <a:cs typeface="Book Antiqua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Book Antiqua"/>
              </a:rPr>
              <a:t>Ferlic</a:t>
            </a:r>
            <a:r>
              <a:rPr b="1" spc="-30" dirty="0">
                <a:solidFill>
                  <a:srgbClr val="FF0000"/>
                </a:solidFill>
                <a:latin typeface="Calibri"/>
                <a:cs typeface="Book Antiqua"/>
              </a:rPr>
              <a:t>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collimator-mounted</a:t>
            </a:r>
            <a:r>
              <a:rPr b="1" spc="-4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filter</a:t>
            </a:r>
            <a:r>
              <a:rPr b="1" spc="-45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used</a:t>
            </a:r>
            <a:r>
              <a:rPr b="1" spc="5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for</a:t>
            </a:r>
            <a:r>
              <a:rPr b="1" spc="-1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lateral</a:t>
            </a:r>
            <a:endParaRPr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12700" marR="261620">
              <a:spcBef>
                <a:spcPts val="5"/>
              </a:spcBef>
              <a:defRPr/>
            </a:pP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projections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of cervicothoracic region (swimmer’s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technique) and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axiolateral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projections </a:t>
            </a:r>
            <a:r>
              <a:rPr b="1" spc="-26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(Danelius-Miller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method)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of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hip</a:t>
            </a:r>
            <a:r>
              <a:rPr b="1" dirty="0">
                <a:solidFill>
                  <a:srgbClr val="FF0000"/>
                </a:solidFill>
                <a:latin typeface="Calibri"/>
                <a:cs typeface="Book Antiqua"/>
              </a:rPr>
              <a:t>. </a:t>
            </a:r>
            <a:r>
              <a:rPr b="1" spc="-5" dirty="0">
                <a:solidFill>
                  <a:srgbClr val="FF0000"/>
                </a:solidFill>
                <a:latin typeface="Calibri"/>
                <a:cs typeface="Book Antiqua"/>
              </a:rPr>
              <a:t>F, </a:t>
            </a:r>
            <a:r>
              <a:rPr b="1" dirty="0">
                <a:solidFill>
                  <a:srgbClr val="FF0000"/>
                </a:solidFill>
                <a:latin typeface="Calibri"/>
                <a:cs typeface="Book Antiqua"/>
              </a:rPr>
              <a:t>Ferlic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collimator-mounted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filter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for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AP axial </a:t>
            </a:r>
            <a:r>
              <a:rPr b="1" spc="5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dirty="0">
                <a:solidFill>
                  <a:srgbClr val="252525"/>
                </a:solidFill>
                <a:latin typeface="Calibri"/>
                <a:cs typeface="Book Antiqua"/>
              </a:rPr>
              <a:t>projections</a:t>
            </a:r>
            <a:r>
              <a:rPr b="1" spc="-4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of</a:t>
            </a:r>
            <a:r>
              <a:rPr b="1" spc="-15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b="1" spc="-5" dirty="0">
                <a:solidFill>
                  <a:srgbClr val="252525"/>
                </a:solidFill>
                <a:latin typeface="Calibri"/>
                <a:cs typeface="Book Antiqua"/>
              </a:rPr>
              <a:t>foot.</a:t>
            </a:r>
            <a:endParaRPr dirty="0">
              <a:solidFill>
                <a:prstClr val="black"/>
              </a:solidFill>
              <a:latin typeface="Calibri"/>
              <a:cs typeface="Book Antiqua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C032A5C-D380-5F97-5E0A-E03393AEE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031" y="170389"/>
            <a:ext cx="2700762" cy="2700762"/>
          </a:xfrm>
          <a:prstGeom prst="rect">
            <a:avLst/>
          </a:prstGeom>
        </p:spPr>
      </p:pic>
      <p:grpSp>
        <p:nvGrpSpPr>
          <p:cNvPr id="53" name="object 48">
            <a:extLst>
              <a:ext uri="{FF2B5EF4-FFF2-40B4-BE49-F238E27FC236}">
                <a16:creationId xmlns:a16="http://schemas.microsoft.com/office/drawing/2014/main" id="{01EF735D-BC27-6227-ACA4-EF5FEEA51565}"/>
              </a:ext>
            </a:extLst>
          </p:cNvPr>
          <p:cNvGrpSpPr/>
          <p:nvPr/>
        </p:nvGrpSpPr>
        <p:grpSpPr>
          <a:xfrm>
            <a:off x="4744085" y="69999"/>
            <a:ext cx="3435350" cy="2760345"/>
            <a:chOff x="2580132" y="2013204"/>
            <a:chExt cx="3435350" cy="2760345"/>
          </a:xfrm>
        </p:grpSpPr>
        <p:pic>
          <p:nvPicPr>
            <p:cNvPr id="54" name="object 49">
              <a:extLst>
                <a:ext uri="{FF2B5EF4-FFF2-40B4-BE49-F238E27FC236}">
                  <a16:creationId xmlns:a16="http://schemas.microsoft.com/office/drawing/2014/main" id="{2D7CB127-AABB-5843-3621-8990D27712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0132" y="2013204"/>
              <a:ext cx="3435096" cy="2759964"/>
            </a:xfrm>
            <a:prstGeom prst="rect">
              <a:avLst/>
            </a:prstGeom>
          </p:spPr>
        </p:pic>
        <p:pic>
          <p:nvPicPr>
            <p:cNvPr id="55" name="object 50">
              <a:extLst>
                <a:ext uri="{FF2B5EF4-FFF2-40B4-BE49-F238E27FC236}">
                  <a16:creationId xmlns:a16="http://schemas.microsoft.com/office/drawing/2014/main" id="{4C8B0A47-D57D-E783-E1C2-718D12D60F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2156" y="2205228"/>
              <a:ext cx="3051047" cy="2375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52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2286000" y="685801"/>
            <a:ext cx="7620000" cy="58830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  <a:defRPr/>
            </a:pPr>
            <a:r>
              <a:rPr sz="2200" spc="45" dirty="0">
                <a:solidFill>
                  <a:srgbClr val="863623"/>
                </a:solidFill>
                <a:latin typeface="Calibri"/>
                <a:cs typeface="Times New Roman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Book Antiqua"/>
              </a:rPr>
              <a:t>Consists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Book Antiqua"/>
              </a:rPr>
              <a:t>of</a:t>
            </a:r>
            <a:r>
              <a:rPr sz="2200" spc="1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Book Antiqua"/>
              </a:rPr>
              <a:t>two</a:t>
            </a:r>
            <a:r>
              <a:rPr sz="2200" spc="1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Book Antiqua"/>
              </a:rPr>
              <a:t>or</a:t>
            </a:r>
            <a:r>
              <a:rPr sz="220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Book Antiqua"/>
              </a:rPr>
              <a:t>more</a:t>
            </a:r>
            <a:r>
              <a:rPr sz="2200" spc="2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Book Antiqua"/>
              </a:rPr>
              <a:t>layers</a:t>
            </a:r>
            <a:r>
              <a:rPr sz="2200" spc="1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Book Antiqua"/>
              </a:rPr>
              <a:t>of</a:t>
            </a:r>
            <a:r>
              <a:rPr sz="2200" spc="10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Book Antiqua"/>
              </a:rPr>
              <a:t>different</a:t>
            </a:r>
            <a:r>
              <a:rPr sz="2200" spc="15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Calibri"/>
                <a:cs typeface="Book Antiqua"/>
              </a:rPr>
              <a:t>materials.</a:t>
            </a:r>
            <a:endParaRPr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123189" algn="ctr">
              <a:lnSpc>
                <a:spcPts val="2635"/>
              </a:lnSpc>
              <a:defRPr/>
            </a:pPr>
            <a:endParaRPr lang="en-US" sz="2200" b="1" u="sng" spc="-10" dirty="0">
              <a:solidFill>
                <a:srgbClr val="001F5F"/>
              </a:solidFill>
              <a:uFill>
                <a:solidFill>
                  <a:srgbClr val="001F5F"/>
                </a:solidFill>
              </a:uFill>
              <a:latin typeface="Calibri"/>
              <a:cs typeface="Book Antiqua"/>
            </a:endParaRPr>
          </a:p>
          <a:p>
            <a:pPr marL="123189">
              <a:lnSpc>
                <a:spcPts val="2635"/>
              </a:lnSpc>
              <a:defRPr/>
            </a:pPr>
            <a:r>
              <a:rPr sz="22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Book Antiqua"/>
              </a:rPr>
              <a:t>THORAEUS</a:t>
            </a:r>
            <a:r>
              <a:rPr sz="2200" b="1" u="sng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Book Antiqua"/>
              </a:rPr>
              <a:t> </a:t>
            </a:r>
            <a:r>
              <a:rPr sz="22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Book Antiqua"/>
              </a:rPr>
              <a:t>FILTERS</a:t>
            </a:r>
            <a:endParaRPr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78460" indent="-365760">
              <a:spcBef>
                <a:spcPts val="600"/>
              </a:spcBef>
              <a:spcAft>
                <a:spcPts val="600"/>
              </a:spcAft>
              <a:buClr>
                <a:srgbClr val="863623"/>
              </a:buClr>
              <a:buFont typeface="Wingdings"/>
              <a:buChar char=""/>
              <a:tabLst>
                <a:tab pos="377825" algn="l"/>
                <a:tab pos="378460" algn="l"/>
              </a:tabLst>
              <a:defRPr/>
            </a:pP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Contains</a:t>
            </a:r>
            <a:r>
              <a:rPr sz="2200" spc="-2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3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 layers(tin,</a:t>
            </a:r>
            <a:r>
              <a:rPr sz="2200" spc="-3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copper,</a:t>
            </a:r>
            <a:r>
              <a:rPr sz="2200" spc="-2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aluminum)</a:t>
            </a:r>
            <a:endParaRPr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77825" marR="5080" indent="-365760">
              <a:spcBef>
                <a:spcPts val="600"/>
              </a:spcBef>
              <a:spcAft>
                <a:spcPts val="600"/>
              </a:spcAft>
              <a:buClr>
                <a:srgbClr val="863623"/>
              </a:buClr>
              <a:buFont typeface="Wingdings"/>
              <a:buChar char=""/>
              <a:tabLst>
                <a:tab pos="377825" algn="l"/>
                <a:tab pos="378460" algn="l"/>
              </a:tabLst>
              <a:defRPr/>
            </a:pP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Each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layer </a:t>
            </a:r>
            <a:r>
              <a:rPr sz="2200" dirty="0">
                <a:solidFill>
                  <a:srgbClr val="FF0000"/>
                </a:solidFill>
                <a:latin typeface="Calibri"/>
                <a:cs typeface="Book Antiqua"/>
              </a:rPr>
              <a:t>absorbs </a:t>
            </a:r>
            <a:r>
              <a:rPr sz="2200" spc="-5" dirty="0">
                <a:solidFill>
                  <a:srgbClr val="FF0000"/>
                </a:solidFill>
                <a:latin typeface="Calibri"/>
                <a:cs typeface="Book Antiqua"/>
              </a:rPr>
              <a:t>characteristics photons </a:t>
            </a:r>
            <a:r>
              <a:rPr sz="2200" dirty="0">
                <a:solidFill>
                  <a:srgbClr val="FF0000"/>
                </a:solidFill>
                <a:latin typeface="Calibri"/>
                <a:cs typeface="Book Antiqua"/>
              </a:rPr>
              <a:t>created </a:t>
            </a:r>
            <a:r>
              <a:rPr sz="2200" spc="-5" dirty="0">
                <a:solidFill>
                  <a:srgbClr val="FF0000"/>
                </a:solidFill>
                <a:latin typeface="Calibri"/>
                <a:cs typeface="Book Antiqua"/>
              </a:rPr>
              <a:t>in </a:t>
            </a:r>
            <a:r>
              <a:rPr lang="en-US" sz="2200" spc="-5" dirty="0">
                <a:solidFill>
                  <a:srgbClr val="FF0000"/>
                </a:solidFill>
                <a:latin typeface="Calibri"/>
                <a:cs typeface="Book Antiqua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Book Antiqua"/>
              </a:rPr>
              <a:t>previous</a:t>
            </a:r>
            <a:r>
              <a:rPr lang="en-US" sz="2200" spc="-5" dirty="0">
                <a:solidFill>
                  <a:srgbClr val="FF0000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Book Antiqua"/>
              </a:rPr>
              <a:t>layer.</a:t>
            </a:r>
            <a:endParaRPr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77825" marR="1308735" indent="-365760">
              <a:spcBef>
                <a:spcPts val="600"/>
              </a:spcBef>
              <a:spcAft>
                <a:spcPts val="600"/>
              </a:spcAft>
              <a:buClr>
                <a:srgbClr val="863623"/>
              </a:buClr>
              <a:buFont typeface="Wingdings"/>
              <a:buChar char=""/>
              <a:tabLst>
                <a:tab pos="377825" algn="l"/>
                <a:tab pos="378460" algn="l"/>
              </a:tabLst>
              <a:defRPr/>
            </a:pP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Harden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and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smooth the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spectrum of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higher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energy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kilovoltage.</a:t>
            </a:r>
            <a:endParaRPr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77825" marR="408305" indent="-365760">
              <a:spcBef>
                <a:spcPts val="600"/>
              </a:spcBef>
              <a:spcAft>
                <a:spcPts val="600"/>
              </a:spcAft>
              <a:buClr>
                <a:srgbClr val="863623"/>
              </a:buClr>
              <a:buFont typeface="Wingdings"/>
              <a:buChar char=""/>
              <a:tabLst>
                <a:tab pos="377825" algn="l"/>
                <a:tab pos="378460" algn="l"/>
              </a:tabLst>
              <a:defRPr/>
            </a:pPr>
            <a:r>
              <a:rPr sz="2200" spc="-5" dirty="0">
                <a:solidFill>
                  <a:srgbClr val="FF0000"/>
                </a:solidFill>
                <a:latin typeface="Calibri"/>
                <a:cs typeface="Book Antiqua"/>
              </a:rPr>
              <a:t>Tin(K-edge </a:t>
            </a:r>
            <a:r>
              <a:rPr sz="2200" dirty="0">
                <a:solidFill>
                  <a:srgbClr val="FF0000"/>
                </a:solidFill>
                <a:latin typeface="Calibri"/>
                <a:cs typeface="Book Antiqua"/>
              </a:rPr>
              <a:t>= </a:t>
            </a:r>
            <a:r>
              <a:rPr sz="2200" spc="-5" dirty="0">
                <a:solidFill>
                  <a:srgbClr val="FF0000"/>
                </a:solidFill>
                <a:latin typeface="Calibri"/>
                <a:cs typeface="Book Antiqua"/>
              </a:rPr>
              <a:t>29.2keV)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absorbs characteristic radiation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produced by tungsten.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Unfortunately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tin produces its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own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characteristic</a:t>
            </a:r>
            <a:r>
              <a:rPr lang="en-US" sz="2200" spc="-1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x-rays.</a:t>
            </a:r>
          </a:p>
          <a:p>
            <a:pPr marL="377825" marR="401320" indent="-365760">
              <a:spcBef>
                <a:spcPts val="600"/>
              </a:spcBef>
              <a:spcAft>
                <a:spcPts val="600"/>
              </a:spcAft>
              <a:buClr>
                <a:srgbClr val="863623"/>
              </a:buClr>
              <a:buFont typeface="Wingdings"/>
              <a:buChar char=""/>
              <a:tabLst>
                <a:tab pos="377825" algn="l"/>
                <a:tab pos="378460" algn="l"/>
              </a:tabLst>
              <a:defRPr/>
            </a:pPr>
            <a:r>
              <a:rPr lang="en-US" sz="2200" spc="-5" dirty="0">
                <a:solidFill>
                  <a:srgbClr val="FF0000"/>
                </a:solidFill>
                <a:latin typeface="Calibri"/>
                <a:cs typeface="Book Antiqua"/>
              </a:rPr>
              <a:t>Copper(K-edge=9keV)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compensates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the characteristic </a:t>
            </a:r>
            <a:r>
              <a:rPr lang="en-US" sz="2200" spc="5" dirty="0">
                <a:solidFill>
                  <a:prstClr val="black"/>
                </a:solidFill>
                <a:latin typeface="Calibri"/>
                <a:cs typeface="Book Antiqua"/>
              </a:rPr>
              <a:t>x-ray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(9-30keV)</a:t>
            </a:r>
            <a:r>
              <a:rPr lang="en-US" sz="2200" spc="-3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produced</a:t>
            </a:r>
            <a:r>
              <a:rPr lang="en-US" sz="2200" spc="-2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by tin.</a:t>
            </a:r>
            <a:endParaRPr lang="en-US"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77825" marR="11430" indent="-365760">
              <a:spcBef>
                <a:spcPts val="600"/>
              </a:spcBef>
              <a:spcAft>
                <a:spcPts val="600"/>
              </a:spcAft>
              <a:buClr>
                <a:srgbClr val="863623"/>
              </a:buClr>
              <a:buFont typeface="Wingdings"/>
              <a:buChar char=""/>
              <a:tabLst>
                <a:tab pos="377825" algn="l"/>
                <a:tab pos="378460" algn="l"/>
              </a:tabLst>
              <a:defRPr/>
            </a:pPr>
            <a:r>
              <a:rPr sz="2200" spc="-5" dirty="0">
                <a:solidFill>
                  <a:srgbClr val="FF0000"/>
                </a:solidFill>
                <a:latin typeface="Calibri"/>
                <a:cs typeface="Book Antiqua"/>
              </a:rPr>
              <a:t>Aluminum(K-edge=1.6keV)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filter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beyond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copper absorbs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the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very</a:t>
            </a:r>
            <a:r>
              <a:rPr sz="2200" spc="-1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low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energy</a:t>
            </a:r>
            <a:r>
              <a:rPr sz="2200" spc="-2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characteristics</a:t>
            </a:r>
            <a:r>
              <a:rPr sz="2200" spc="-1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x-ray produced</a:t>
            </a:r>
            <a:r>
              <a:rPr sz="2200" spc="-2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by the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copper.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24000" y="-152400"/>
            <a:ext cx="4136020" cy="713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4375">
              <a:lnSpc>
                <a:spcPts val="6320"/>
              </a:lnSpc>
              <a:spcBef>
                <a:spcPts val="100"/>
              </a:spcBef>
            </a:pPr>
            <a:r>
              <a:rPr sz="2800" b="1" dirty="0">
                <a:solidFill>
                  <a:srgbClr val="002060"/>
                </a:solidFill>
                <a:latin typeface="+mn-lt"/>
              </a:rPr>
              <a:t>Compound</a:t>
            </a:r>
            <a:r>
              <a:rPr sz="2800" b="1" spc="-95" dirty="0">
                <a:solidFill>
                  <a:srgbClr val="002060"/>
                </a:solidFill>
                <a:latin typeface="+mn-l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+mn-lt"/>
              </a:rPr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409443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965705" y="1393905"/>
            <a:ext cx="8001001" cy="27719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41475" indent="-342900">
              <a:spcBef>
                <a:spcPts val="9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202124"/>
                </a:solidFill>
                <a:latin typeface="Calibri"/>
              </a:rPr>
              <a:t>A K-edge filter is used as an X-ray filter to separate X-rays’ energy spectrum into high and low-energy regions.</a:t>
            </a:r>
          </a:p>
          <a:p>
            <a:pPr marL="355600" marR="1641475" indent="-342900">
              <a:spcBef>
                <a:spcPts val="9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spc="-5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55600" marR="1641475" indent="-342900">
              <a:spcBef>
                <a:spcPts val="9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Make</a:t>
            </a:r>
            <a:r>
              <a:rPr lang="en-US" sz="2200" spc="1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spc="-10" dirty="0">
                <a:solidFill>
                  <a:prstClr val="black"/>
                </a:solidFill>
                <a:latin typeface="Calibri"/>
                <a:cs typeface="Book Antiqua"/>
              </a:rPr>
              <a:t>use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of</a:t>
            </a:r>
            <a:r>
              <a:rPr lang="en-US" sz="2200" spc="15" dirty="0">
                <a:solidFill>
                  <a:prstClr val="black"/>
                </a:solidFill>
                <a:latin typeface="Calibri"/>
                <a:cs typeface="Book Antiqua"/>
              </a:rPr>
              <a:t> the </a:t>
            </a:r>
            <a:r>
              <a:rPr lang="en-US" sz="2200" spc="-10" dirty="0">
                <a:solidFill>
                  <a:prstClr val="black"/>
                </a:solidFill>
                <a:latin typeface="Calibri"/>
                <a:cs typeface="Book Antiqua"/>
              </a:rPr>
              <a:t>principle</a:t>
            </a:r>
            <a:r>
              <a:rPr lang="en-US" sz="2200" spc="-2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of</a:t>
            </a:r>
            <a:r>
              <a:rPr lang="en-US" sz="2200" spc="15" dirty="0">
                <a:solidFill>
                  <a:prstClr val="black"/>
                </a:solidFill>
                <a:latin typeface="Calibri"/>
                <a:cs typeface="Book Antiqua"/>
              </a:rPr>
              <a:t> the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K-edge of elements.</a:t>
            </a:r>
          </a:p>
          <a:p>
            <a:pPr marL="355600" marR="1641475" indent="-342900">
              <a:spcBef>
                <a:spcPts val="9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spc="-5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55600" marR="1641475" indent="-342900">
              <a:spcBef>
                <a:spcPts val="9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 Elements</a:t>
            </a:r>
            <a:r>
              <a:rPr lang="en-US" sz="2200" spc="-1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with</a:t>
            </a:r>
            <a:r>
              <a:rPr lang="en-US" sz="2200" spc="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atomic no.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&gt;60</a:t>
            </a:r>
            <a:r>
              <a:rPr lang="en-US" sz="2200" spc="-1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(except Mo)</a:t>
            </a:r>
            <a:endParaRPr lang="en-US"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>
              <a:buClr>
                <a:srgbClr val="C00000"/>
              </a:buClr>
            </a:pP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       e.g.:-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Gadolinium  - Chemical element with atom 64</a:t>
            </a:r>
            <a:endParaRPr sz="2200" dirty="0">
              <a:solidFill>
                <a:prstClr val="black"/>
              </a:solidFill>
              <a:latin typeface="Calibri"/>
              <a:cs typeface="Book Antiqu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9453" y="294349"/>
            <a:ext cx="8253095" cy="713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320"/>
              </a:lnSpc>
              <a:spcBef>
                <a:spcPts val="100"/>
              </a:spcBef>
            </a:pPr>
            <a:r>
              <a:rPr sz="2800" b="1" dirty="0">
                <a:solidFill>
                  <a:srgbClr val="002060"/>
                </a:solidFill>
                <a:latin typeface="+mn-lt"/>
              </a:rPr>
              <a:t>K-edge/heavy</a:t>
            </a:r>
            <a:r>
              <a:rPr sz="2800" b="1" spc="-60" dirty="0">
                <a:solidFill>
                  <a:srgbClr val="002060"/>
                </a:solidFill>
                <a:latin typeface="+mn-l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+mn-lt"/>
              </a:rPr>
              <a:t>metal</a:t>
            </a:r>
            <a:r>
              <a:rPr sz="2800" b="1" spc="-35" dirty="0">
                <a:solidFill>
                  <a:srgbClr val="002060"/>
                </a:solidFill>
                <a:latin typeface="+mn-l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+mn-lt"/>
              </a:rPr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263628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2309495" y="1294130"/>
            <a:ext cx="8156524" cy="3303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683895" indent="-365760">
              <a:spcBef>
                <a:spcPts val="1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454025" algn="l"/>
                <a:tab pos="6612255" algn="l"/>
              </a:tabLst>
              <a:defRPr/>
            </a:pP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Transmits</a:t>
            </a:r>
            <a:r>
              <a:rPr sz="2200" spc="1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a sig</a:t>
            </a:r>
            <a:r>
              <a:rPr sz="2200" spc="-10" dirty="0">
                <a:solidFill>
                  <a:prstClr val="black"/>
                </a:solidFill>
                <a:latin typeface="Calibri"/>
                <a:cs typeface="Book Antiqua"/>
              </a:rPr>
              <a:t>n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ificant</a:t>
            </a:r>
            <a:r>
              <a:rPr sz="2200" spc="-10" dirty="0">
                <a:solidFill>
                  <a:prstClr val="black"/>
                </a:solidFill>
                <a:latin typeface="Calibri"/>
                <a:cs typeface="Book Antiqua"/>
              </a:rPr>
              <a:t>l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y</a:t>
            </a:r>
            <a:r>
              <a:rPr sz="2200" spc="1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narr</a:t>
            </a:r>
            <a:r>
              <a:rPr sz="2200" spc="-10" dirty="0">
                <a:solidFill>
                  <a:prstClr val="black"/>
                </a:solidFill>
                <a:latin typeface="Calibri"/>
                <a:cs typeface="Book Antiqua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wer</a:t>
            </a:r>
            <a:r>
              <a:rPr sz="2200" spc="1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spectr</a:t>
            </a:r>
            <a:r>
              <a:rPr sz="2200" spc="5" dirty="0">
                <a:solidFill>
                  <a:prstClr val="black"/>
                </a:solidFill>
                <a:latin typeface="Calibri"/>
                <a:cs typeface="Book Antiqua"/>
              </a:rPr>
              <a:t>u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m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of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energies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 (hard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x-rays)</a:t>
            </a:r>
            <a:r>
              <a:rPr sz="2200" spc="-1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than</a:t>
            </a:r>
            <a:r>
              <a:rPr sz="2200" spc="1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aluminum,</a:t>
            </a:r>
            <a:r>
              <a:rPr sz="2200" spc="1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wit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h de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creased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no.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of both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low and high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energies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 of ph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otons.</a:t>
            </a:r>
            <a:endParaRPr lang="en-US" sz="2200" spc="-5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77825" marR="683895" indent="-365760">
              <a:spcBef>
                <a:spcPts val="1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454025" algn="l"/>
                <a:tab pos="6612255" algn="l"/>
              </a:tabLst>
              <a:defRPr/>
            </a:pPr>
            <a:endParaRPr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77825" marR="5080" indent="-365760"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606425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cs typeface="Times New Roman"/>
              </a:rPr>
              <a:t>A decrease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in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low-energy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photons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decreases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the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patient’s 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absorbed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dose.</a:t>
            </a:r>
            <a:endParaRPr lang="en-US" sz="2200" spc="-5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77825" marR="5080" indent="-365760"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606425" algn="l"/>
              </a:tabLst>
              <a:defRPr/>
            </a:pPr>
            <a:endParaRPr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77825" marR="988694" indent="-365760">
              <a:spcBef>
                <a:spcPts val="57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606425" algn="l"/>
                <a:tab pos="3898900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cs typeface="Times New Roman"/>
              </a:rPr>
              <a:t>A decrease in</a:t>
            </a:r>
            <a:r>
              <a:rPr sz="2200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high-energy</a:t>
            </a:r>
            <a:r>
              <a:rPr sz="2200" spc="1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photons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Book Antiqua"/>
              </a:rPr>
              <a:t> improves image contrast</a:t>
            </a:r>
            <a:r>
              <a:rPr sz="2200" spc="-5" dirty="0">
                <a:solidFill>
                  <a:prstClr val="black"/>
                </a:solidFill>
                <a:latin typeface="Calibri"/>
                <a:cs typeface="Book Antiqua"/>
              </a:rPr>
              <a:t>.</a:t>
            </a:r>
            <a:endParaRPr sz="2200" dirty="0">
              <a:solidFill>
                <a:prstClr val="black"/>
              </a:solidFill>
              <a:latin typeface="Calibri"/>
              <a:cs typeface="Book Antiqu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08759" y="550876"/>
            <a:ext cx="85572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800" b="1" spc="-10" dirty="0">
                <a:solidFill>
                  <a:srgbClr val="002060"/>
                </a:solidFill>
                <a:latin typeface="+mn-lt"/>
              </a:rPr>
              <a:t>k</a:t>
            </a:r>
            <a:r>
              <a:rPr sz="2800" b="1" spc="-5" dirty="0">
                <a:solidFill>
                  <a:srgbClr val="002060"/>
                </a:solidFill>
                <a:latin typeface="+mn-lt"/>
              </a:rPr>
              <a:t>-edge</a:t>
            </a:r>
            <a:r>
              <a:rPr sz="2800" b="1" spc="5" dirty="0">
                <a:solidFill>
                  <a:srgbClr val="002060"/>
                </a:solidFill>
                <a:latin typeface="+mn-lt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+mn-lt"/>
              </a:rPr>
              <a:t>filte</a:t>
            </a:r>
            <a:r>
              <a:rPr sz="2800" b="1" spc="5" dirty="0">
                <a:solidFill>
                  <a:srgbClr val="002060"/>
                </a:solidFill>
                <a:latin typeface="+mn-lt"/>
              </a:rPr>
              <a:t>r</a:t>
            </a:r>
            <a:r>
              <a:rPr sz="2800" b="1" spc="-5" dirty="0">
                <a:solidFill>
                  <a:srgbClr val="002060"/>
                </a:solidFill>
                <a:latin typeface="+mn-lt"/>
              </a:rPr>
              <a:t>s</a:t>
            </a:r>
            <a:r>
              <a:rPr sz="2800" b="1" spc="-15" dirty="0">
                <a:solidFill>
                  <a:srgbClr val="002060"/>
                </a:solidFill>
                <a:latin typeface="+mn-lt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+mn-lt"/>
              </a:rPr>
              <a:t>V/</a:t>
            </a:r>
            <a:r>
              <a:rPr sz="2800" b="1" dirty="0">
                <a:solidFill>
                  <a:srgbClr val="002060"/>
                </a:solidFill>
                <a:latin typeface="+mn-lt"/>
              </a:rPr>
              <a:t>S</a:t>
            </a:r>
            <a:r>
              <a:rPr sz="2800" b="1" spc="-5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spc="-500" dirty="0">
                <a:solidFill>
                  <a:srgbClr val="002060"/>
                </a:solidFill>
                <a:latin typeface="+mn-lt"/>
              </a:rPr>
              <a:t>      </a:t>
            </a:r>
            <a:r>
              <a:rPr sz="2800" b="1" spc="-5" dirty="0">
                <a:solidFill>
                  <a:srgbClr val="002060"/>
                </a:solidFill>
                <a:latin typeface="+mn-lt"/>
              </a:rPr>
              <a:t>Aluminum</a:t>
            </a:r>
            <a:r>
              <a:rPr sz="2800" b="1" spc="25" dirty="0">
                <a:solidFill>
                  <a:srgbClr val="002060"/>
                </a:solidFill>
                <a:latin typeface="+mn-lt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+mn-lt"/>
              </a:rPr>
              <a:t>filte</a:t>
            </a:r>
            <a:r>
              <a:rPr sz="2800" b="1" spc="5" dirty="0">
                <a:solidFill>
                  <a:srgbClr val="002060"/>
                </a:solidFill>
                <a:latin typeface="+mn-lt"/>
              </a:rPr>
              <a:t>r</a:t>
            </a:r>
            <a:r>
              <a:rPr sz="2800" b="1" spc="-5" dirty="0">
                <a:solidFill>
                  <a:srgbClr val="002060"/>
                </a:solidFill>
                <a:latin typeface="+mn-lt"/>
              </a:rPr>
              <a:t>s</a:t>
            </a:r>
            <a:endParaRPr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434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201" y="304801"/>
            <a:ext cx="66097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srgbClr val="7030A0"/>
                </a:solidFill>
                <a:latin typeface="+mn-lt"/>
              </a:rPr>
              <a:t>Applications</a:t>
            </a:r>
            <a:r>
              <a:rPr sz="2800" b="1" spc="-35" dirty="0">
                <a:solidFill>
                  <a:srgbClr val="7030A0"/>
                </a:solidFill>
                <a:latin typeface="+mn-lt"/>
              </a:rPr>
              <a:t> </a:t>
            </a:r>
            <a:r>
              <a:rPr sz="2800" b="1" dirty="0">
                <a:solidFill>
                  <a:srgbClr val="7030A0"/>
                </a:solidFill>
                <a:latin typeface="+mn-lt"/>
              </a:rPr>
              <a:t>of</a:t>
            </a:r>
            <a:r>
              <a:rPr sz="2800" b="1" spc="-50" dirty="0">
                <a:solidFill>
                  <a:srgbClr val="7030A0"/>
                </a:solidFill>
                <a:latin typeface="+mn-lt"/>
              </a:rPr>
              <a:t> </a:t>
            </a:r>
            <a:r>
              <a:rPr sz="2800" b="1" dirty="0">
                <a:solidFill>
                  <a:srgbClr val="7030A0"/>
                </a:solidFill>
                <a:latin typeface="+mn-lt"/>
              </a:rPr>
              <a:t>filters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54200" y="1447801"/>
          <a:ext cx="8568690" cy="5177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200" spc="-5" dirty="0">
                          <a:latin typeface="+mn-lt"/>
                          <a:cs typeface="Book Antiqua"/>
                        </a:rPr>
                        <a:t>Diagnostic x-ray</a:t>
                      </a:r>
                      <a:r>
                        <a:rPr sz="2200" spc="-1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energy</a:t>
                      </a:r>
                      <a:r>
                        <a:rPr sz="2200" spc="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range</a:t>
                      </a:r>
                      <a:endParaRPr sz="2200" dirty="0">
                        <a:latin typeface="+mn-lt"/>
                        <a:cs typeface="Book Antiqu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latin typeface="+mn-lt"/>
                          <a:cs typeface="Book Antiqua"/>
                        </a:rPr>
                        <a:t>Primary</a:t>
                      </a:r>
                      <a:r>
                        <a:rPr sz="2200" spc="-1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aluminum</a:t>
                      </a:r>
                      <a:r>
                        <a:rPr sz="2200" spc="2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filter</a:t>
                      </a:r>
                      <a:r>
                        <a:rPr sz="2200" spc="-1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(mm</a:t>
                      </a:r>
                      <a:r>
                        <a:rPr sz="2200" spc="-1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Al)</a:t>
                      </a: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234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200" spc="-5" dirty="0">
                          <a:latin typeface="+mn-lt"/>
                          <a:cs typeface="Book Antiqua"/>
                        </a:rPr>
                        <a:t>Orthovoltage</a:t>
                      </a:r>
                      <a:r>
                        <a:rPr sz="2200" spc="-3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range</a:t>
                      </a:r>
                      <a:endParaRPr sz="2200">
                        <a:latin typeface="+mn-lt"/>
                        <a:cs typeface="Book Antiqua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200" spc="-5" dirty="0">
                          <a:latin typeface="+mn-lt"/>
                          <a:cs typeface="Book Antiqua"/>
                        </a:rPr>
                        <a:t>Compound</a:t>
                      </a:r>
                      <a:r>
                        <a:rPr sz="2200" spc="1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filter</a:t>
                      </a:r>
                      <a:r>
                        <a:rPr sz="2200" spc="-2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(1-4mm</a:t>
                      </a:r>
                      <a:r>
                        <a:rPr sz="2200" spc="-1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Cu)</a:t>
                      </a:r>
                      <a:endParaRPr sz="2200">
                        <a:latin typeface="+mn-lt"/>
                        <a:cs typeface="Book Antiqua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77825" marR="1017905" indent="-287020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200" dirty="0">
                          <a:latin typeface="+mn-lt"/>
                          <a:cs typeface="Book Antiqua"/>
                        </a:rPr>
                        <a:t>Cesium</a:t>
                      </a:r>
                      <a:r>
                        <a:rPr sz="2200" spc="-2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&amp;</a:t>
                      </a:r>
                      <a:r>
                        <a:rPr sz="2200" spc="-1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cobalt</a:t>
                      </a:r>
                      <a:r>
                        <a:rPr sz="2200" spc="-1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teletherapy </a:t>
                      </a:r>
                      <a:r>
                        <a:rPr sz="2200" spc="-434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machines</a:t>
                      </a:r>
                      <a:endParaRPr sz="2200">
                        <a:latin typeface="+mn-lt"/>
                        <a:cs typeface="Book Antiqu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latin typeface="+mn-lt"/>
                          <a:cs typeface="Book Antiqua"/>
                        </a:rPr>
                        <a:t>No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filter</a:t>
                      </a:r>
                      <a:r>
                        <a:rPr sz="2200" spc="-1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(monoenergetic)</a:t>
                      </a:r>
                      <a:endParaRPr sz="2200">
                        <a:latin typeface="+mn-lt"/>
                        <a:cs typeface="Book Antiqu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200" dirty="0">
                          <a:latin typeface="+mn-lt"/>
                          <a:cs typeface="Book Antiqua"/>
                        </a:rPr>
                        <a:t>Megavoltage</a:t>
                      </a:r>
                      <a:r>
                        <a:rPr sz="2200" spc="-3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x-ray</a:t>
                      </a:r>
                      <a:r>
                        <a:rPr sz="2200" spc="-3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beam</a:t>
                      </a:r>
                      <a:endParaRPr sz="2200" dirty="0">
                        <a:latin typeface="+mn-lt"/>
                        <a:cs typeface="Book Antiqu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229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200" spc="-5" dirty="0">
                          <a:latin typeface="+mn-lt"/>
                          <a:cs typeface="Book Antiqua"/>
                        </a:rPr>
                        <a:t>Inherent</a:t>
                      </a:r>
                      <a:r>
                        <a:rPr sz="2200" spc="1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filtration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of</a:t>
                      </a:r>
                      <a:r>
                        <a:rPr sz="2200" spc="2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transmission</a:t>
                      </a:r>
                      <a:endParaRPr sz="2200" dirty="0">
                        <a:latin typeface="+mn-lt"/>
                        <a:cs typeface="Book Antiqua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5" dirty="0">
                          <a:latin typeface="+mn-lt"/>
                          <a:cs typeface="Book Antiqua"/>
                        </a:rPr>
                        <a:t>target</a:t>
                      </a:r>
                      <a:endParaRPr sz="2200" dirty="0">
                        <a:latin typeface="+mn-lt"/>
                        <a:cs typeface="Book Antiqua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200" spc="-5" dirty="0">
                          <a:latin typeface="+mn-lt"/>
                          <a:cs typeface="Book Antiqua"/>
                        </a:rPr>
                        <a:t>Flattening</a:t>
                      </a:r>
                      <a:r>
                        <a:rPr sz="2200" spc="-4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filter</a:t>
                      </a: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200" dirty="0">
                          <a:latin typeface="+mn-lt"/>
                          <a:cs typeface="Book Antiqua"/>
                        </a:rPr>
                        <a:t>Pediatric</a:t>
                      </a:r>
                      <a:r>
                        <a:rPr sz="2200" spc="-5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applications</a:t>
                      </a:r>
                      <a:endParaRPr sz="2200">
                        <a:latin typeface="+mn-lt"/>
                        <a:cs typeface="Book Antiqu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200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spc="-5" dirty="0">
                          <a:latin typeface="+mn-lt"/>
                          <a:cs typeface="Book Antiqua"/>
                        </a:rPr>
                        <a:t>K-edge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filters as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they use low kVp </a:t>
                      </a:r>
                      <a:r>
                        <a:rPr sz="2200" spc="-434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techniques</a:t>
                      </a:r>
                      <a:endParaRPr sz="2200">
                        <a:latin typeface="+mn-lt"/>
                        <a:cs typeface="Book Antiqu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200" spc="-5" dirty="0">
                          <a:latin typeface="+mn-lt"/>
                          <a:cs typeface="Book Antiqua"/>
                        </a:rPr>
                        <a:t>Mammography</a:t>
                      </a:r>
                      <a:r>
                        <a:rPr sz="2200" spc="-2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machines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66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spc="-5" dirty="0">
                          <a:latin typeface="+mn-lt"/>
                          <a:cs typeface="Book Antiqua"/>
                        </a:rPr>
                        <a:t>Molybdenum</a:t>
                      </a:r>
                      <a:r>
                        <a:rPr sz="2200" spc="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filters (k-edge</a:t>
                      </a:r>
                      <a:r>
                        <a:rPr sz="2200" spc="-1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filter)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reduce the</a:t>
                      </a:r>
                      <a:r>
                        <a:rPr sz="2200" spc="-1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amount</a:t>
                      </a:r>
                      <a:r>
                        <a:rPr sz="2200" spc="3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of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 high</a:t>
                      </a:r>
                      <a:r>
                        <a:rPr sz="2200" spc="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energies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x-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rays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and</a:t>
                      </a:r>
                      <a:r>
                        <a:rPr sz="2200" spc="-1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improve</a:t>
                      </a:r>
                      <a:r>
                        <a:rPr sz="2200" spc="1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the</a:t>
                      </a:r>
                      <a:r>
                        <a:rPr sz="2200" spc="-1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contrast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in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breast </a:t>
                      </a:r>
                      <a:r>
                        <a:rPr sz="2200" spc="-434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soft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 tissues.</a:t>
                      </a:r>
                      <a:endParaRPr sz="2200" dirty="0">
                        <a:latin typeface="+mn-lt"/>
                        <a:cs typeface="Book Antiqu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BE739D-2CBB-C5F0-6261-761714C82F80}"/>
              </a:ext>
            </a:extLst>
          </p:cNvPr>
          <p:cNvSpPr txBox="1"/>
          <p:nvPr/>
        </p:nvSpPr>
        <p:spPr>
          <a:xfrm>
            <a:off x="3139955" y="1566686"/>
            <a:ext cx="1456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prstClr val="white"/>
                </a:solidFill>
                <a:latin typeface="Calibri"/>
              </a:rPr>
              <a:t>Instrument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90247-0F2F-B7DF-9A76-9C11AC7AD539}"/>
              </a:ext>
            </a:extLst>
          </p:cNvPr>
          <p:cNvSpPr txBox="1"/>
          <p:nvPr/>
        </p:nvSpPr>
        <p:spPr>
          <a:xfrm>
            <a:off x="7800318" y="1534207"/>
            <a:ext cx="773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prstClr val="white"/>
                </a:solidFill>
                <a:latin typeface="Calibri"/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262532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444115" y="970788"/>
            <a:ext cx="7303770" cy="455253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spcBef>
                <a:spcPts val="580"/>
              </a:spcBef>
              <a:defRPr/>
            </a:pP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Increased filtration</a:t>
            </a:r>
            <a:r>
              <a:rPr sz="2400" spc="20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= decreased</a:t>
            </a:r>
            <a:r>
              <a:rPr sz="2400" spc="-2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Book Antiqua"/>
                <a:cs typeface="Book Antiqua"/>
              </a:rPr>
              <a:t>patient</a:t>
            </a:r>
            <a:r>
              <a:rPr sz="2400" spc="15" dirty="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252525"/>
                </a:solidFill>
                <a:latin typeface="Book Antiqua"/>
                <a:cs typeface="Book Antiqua"/>
              </a:rPr>
              <a:t>exposure dose</a:t>
            </a:r>
            <a:endParaRPr sz="2400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3201" y="2573092"/>
          <a:ext cx="6840855" cy="3023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885">
                <a:tc>
                  <a:txBody>
                    <a:bodyPr/>
                    <a:lstStyle/>
                    <a:p>
                      <a:pPr marL="91440" marR="6832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Aluminum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filt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ation(mm)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14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Exposure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dose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to </a:t>
                      </a:r>
                      <a:r>
                        <a:rPr sz="1800" b="1" spc="-434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skin(mR)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45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Decrease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in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exposure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dose(%)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92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Book Antiqua"/>
                          <a:cs typeface="Book Antiqua"/>
                        </a:rPr>
                        <a:t>None</a:t>
                      </a: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Book Antiqua"/>
                          <a:cs typeface="Book Antiqua"/>
                        </a:rPr>
                        <a:t>2380</a:t>
                      </a: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Book Antiqua"/>
                          <a:cs typeface="Book Antiqua"/>
                        </a:rPr>
                        <a:t>0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715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Book Antiqua"/>
                          <a:cs typeface="Book Antiqua"/>
                        </a:rPr>
                        <a:t>0.5</a:t>
                      </a: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Book Antiqua"/>
                          <a:cs typeface="Book Antiqua"/>
                        </a:rPr>
                        <a:t>1850</a:t>
                      </a: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Book Antiqua"/>
                          <a:cs typeface="Book Antiqua"/>
                        </a:rPr>
                        <a:t>22</a:t>
                      </a: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715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Book Antiqua"/>
                          <a:cs typeface="Book Antiqua"/>
                        </a:rPr>
                        <a:t>3</a:t>
                      </a: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Book Antiqua"/>
                          <a:cs typeface="Book Antiqua"/>
                        </a:rPr>
                        <a:t>465</a:t>
                      </a: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latin typeface="Book Antiqua"/>
                          <a:cs typeface="Book Antiqua"/>
                        </a:rPr>
                        <a:t>80</a:t>
                      </a: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093F9D82-0A1C-7EEA-30DE-B7B518F5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197208"/>
            <a:ext cx="4495800" cy="430887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Effect of Filtration on Patient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724B8-D4CA-CA8F-3D12-1543E5AA76C4}"/>
              </a:ext>
            </a:extLst>
          </p:cNvPr>
          <p:cNvSpPr txBox="1"/>
          <p:nvPr/>
        </p:nvSpPr>
        <p:spPr>
          <a:xfrm>
            <a:off x="2925128" y="1979347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At 60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kVp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beam </a:t>
            </a:r>
          </a:p>
        </p:txBody>
      </p:sp>
    </p:spTree>
    <p:extLst>
      <p:ext uri="{BB962C8B-B14F-4D97-AF65-F5344CB8AC3E}">
        <p14:creationId xmlns:p14="http://schemas.microsoft.com/office/powerpoint/2010/main" val="148466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970280" y="1083472"/>
            <a:ext cx="10510520" cy="460510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spcBef>
                <a:spcPts val="670"/>
              </a:spcBef>
              <a:defRPr/>
            </a:pPr>
            <a:endParaRPr lang="en-US"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12700">
              <a:spcBef>
                <a:spcPts val="670"/>
              </a:spcBef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Effect on exposure factors: </a:t>
            </a:r>
          </a:p>
          <a:p>
            <a:pPr marL="12700">
              <a:spcBef>
                <a:spcPts val="670"/>
              </a:spcBef>
              <a:defRPr/>
            </a:pPr>
            <a:endParaRPr lang="en-US"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55600" indent="-342900">
              <a:spcBef>
                <a:spcPts val="6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The major disadvantage of filtration is the reduction in the intensity of the X-ray beam.</a:t>
            </a:r>
          </a:p>
          <a:p>
            <a:pPr marL="355600" indent="-342900">
              <a:spcBef>
                <a:spcPts val="6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55600" indent="-342900">
              <a:spcBef>
                <a:spcPts val="6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We must compensate it by increasing </a:t>
            </a:r>
            <a:r>
              <a:rPr lang="en-US" sz="2200" dirty="0" err="1">
                <a:solidFill>
                  <a:prstClr val="black"/>
                </a:solidFill>
                <a:latin typeface="Calibri"/>
                <a:cs typeface="Book Antiqua"/>
              </a:rPr>
              <a:t>mAs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.</a:t>
            </a:r>
          </a:p>
          <a:p>
            <a:pPr marL="355600" indent="-342900">
              <a:spcBef>
                <a:spcPts val="6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55600" indent="-342900">
              <a:spcBef>
                <a:spcPts val="6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cs typeface="Book Antiqua"/>
              </a:rPr>
              <a:t>Filter absorbs many photons, hence the total number reaching the patient actually decreases.</a:t>
            </a:r>
          </a:p>
          <a:p>
            <a:pPr marL="355600" indent="-342900">
              <a:spcBef>
                <a:spcPts val="6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sz="2200" dirty="0">
              <a:solidFill>
                <a:prstClr val="black"/>
              </a:solidFill>
              <a:latin typeface="Calibri"/>
              <a:cs typeface="Book Antiqua"/>
            </a:endParaRPr>
          </a:p>
          <a:p>
            <a:pPr marL="355600" marR="5080" indent="-342900"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spc="-5" dirty="0">
                <a:solidFill>
                  <a:srgbClr val="252525"/>
                </a:solidFill>
                <a:latin typeface="Calibri"/>
                <a:cs typeface="Book Antiqua"/>
              </a:rPr>
              <a:t>Increased filtration</a:t>
            </a:r>
            <a:r>
              <a:rPr lang="en-US" sz="2200" spc="-5" dirty="0">
                <a:solidFill>
                  <a:srgbClr val="252525"/>
                </a:solidFill>
                <a:latin typeface="Calibri"/>
                <a:cs typeface="Book Antiqua"/>
              </a:rPr>
              <a:t> is </a:t>
            </a:r>
            <a:r>
              <a:rPr sz="2200" spc="-5" dirty="0">
                <a:solidFill>
                  <a:srgbClr val="252525"/>
                </a:solidFill>
                <a:latin typeface="Calibri"/>
                <a:cs typeface="Book Antiqua"/>
              </a:rPr>
              <a:t>responsible </a:t>
            </a:r>
            <a:r>
              <a:rPr sz="2200" dirty="0">
                <a:solidFill>
                  <a:srgbClr val="252525"/>
                </a:solidFill>
                <a:latin typeface="Calibri"/>
                <a:cs typeface="Book Antiqua"/>
              </a:rPr>
              <a:t>for </a:t>
            </a:r>
            <a:r>
              <a:rPr sz="2200" spc="-5" dirty="0">
                <a:solidFill>
                  <a:srgbClr val="252525"/>
                </a:solidFill>
                <a:latin typeface="Calibri"/>
                <a:cs typeface="Book Antiqua"/>
              </a:rPr>
              <a:t>increased</a:t>
            </a:r>
            <a:r>
              <a:rPr lang="en-US" sz="2200" spc="-5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Book Antiqua"/>
              </a:rPr>
              <a:t>exposure</a:t>
            </a:r>
            <a:r>
              <a:rPr sz="2200" spc="-25" dirty="0">
                <a:solidFill>
                  <a:srgbClr val="252525"/>
                </a:solidFill>
                <a:latin typeface="Calibri"/>
                <a:cs typeface="Book Antiqua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Book Antiqua"/>
              </a:rPr>
              <a:t>factors(</a:t>
            </a:r>
            <a:r>
              <a:rPr sz="2200" dirty="0" err="1">
                <a:solidFill>
                  <a:srgbClr val="252525"/>
                </a:solidFill>
                <a:latin typeface="Calibri"/>
                <a:cs typeface="Book Antiqua"/>
              </a:rPr>
              <a:t>mAs</a:t>
            </a:r>
            <a:r>
              <a:rPr sz="2200" dirty="0">
                <a:solidFill>
                  <a:srgbClr val="252525"/>
                </a:solidFill>
                <a:latin typeface="Calibri"/>
                <a:cs typeface="Book Antiqua"/>
              </a:rPr>
              <a:t>).</a:t>
            </a:r>
            <a:endParaRPr sz="2200" dirty="0">
              <a:solidFill>
                <a:prstClr val="black"/>
              </a:solidFill>
              <a:latin typeface="Calibri"/>
              <a:cs typeface="Book Antiqu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92491" y="166743"/>
            <a:ext cx="5715000" cy="713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32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Effect of Filtration on Exposure Factor</a:t>
            </a:r>
            <a:endParaRPr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41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19542" y="4818855"/>
            <a:ext cx="7085965" cy="170944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2900">
              <a:spcBef>
                <a:spcPts val="6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dirty="0">
                <a:solidFill>
                  <a:srgbClr val="252525"/>
                </a:solidFill>
                <a:cs typeface="Book Antiqua"/>
              </a:rPr>
              <a:t>Reduction</a:t>
            </a:r>
            <a:r>
              <a:rPr sz="2200" spc="-2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in</a:t>
            </a:r>
            <a:r>
              <a:rPr sz="2200" spc="-10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the</a:t>
            </a:r>
            <a:r>
              <a:rPr sz="2200" spc="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intensity</a:t>
            </a:r>
            <a:r>
              <a:rPr sz="2200" spc="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of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x-ray</a:t>
            </a:r>
            <a:r>
              <a:rPr sz="2200" spc="-1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photons</a:t>
            </a:r>
            <a:endParaRPr lang="en-US" sz="2200" dirty="0">
              <a:solidFill>
                <a:prstClr val="black"/>
              </a:solidFill>
              <a:cs typeface="Book Antiqua"/>
            </a:endParaRPr>
          </a:p>
          <a:p>
            <a:pPr marL="355600" indent="-342900">
              <a:spcBef>
                <a:spcPts val="6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spc="-5" dirty="0">
                <a:solidFill>
                  <a:srgbClr val="252525"/>
                </a:solidFill>
                <a:cs typeface="Book Antiqua"/>
              </a:rPr>
              <a:t>Lengthen</a:t>
            </a:r>
            <a:r>
              <a:rPr sz="2200" spc="20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the</a:t>
            </a:r>
            <a:r>
              <a:rPr sz="2200" spc="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time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required to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 make an</a:t>
            </a:r>
            <a:r>
              <a:rPr sz="2200" spc="-1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exposure</a:t>
            </a:r>
            <a:endParaRPr lang="en-US" sz="2200" dirty="0">
              <a:solidFill>
                <a:srgbClr val="252525"/>
              </a:solidFill>
              <a:cs typeface="Book Antiqua"/>
            </a:endParaRPr>
          </a:p>
          <a:p>
            <a:pPr marL="355600" indent="-342900">
              <a:spcBef>
                <a:spcPts val="6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dirty="0">
                <a:solidFill>
                  <a:srgbClr val="252525"/>
                </a:solidFill>
                <a:cs typeface="Book Antiqua"/>
              </a:rPr>
              <a:t>May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absorb</a:t>
            </a:r>
            <a:r>
              <a:rPr sz="2200" spc="-20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primary</a:t>
            </a:r>
            <a:r>
              <a:rPr sz="2200" spc="-10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x-ray</a:t>
            </a:r>
            <a:r>
              <a:rPr sz="2200" spc="-1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beam 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during</a:t>
            </a:r>
            <a:r>
              <a:rPr sz="2200" spc="-10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excessive </a:t>
            </a:r>
            <a:r>
              <a:rPr sz="2200" spc="-58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filtration</a:t>
            </a:r>
            <a:endParaRPr lang="en-US" sz="2200" dirty="0">
              <a:solidFill>
                <a:prstClr val="black"/>
              </a:solidFill>
              <a:cs typeface="Book Antiqua"/>
            </a:endParaRPr>
          </a:p>
          <a:p>
            <a:pPr marL="355600" indent="-342900">
              <a:spcBef>
                <a:spcPts val="67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spc="-5" dirty="0">
                <a:solidFill>
                  <a:srgbClr val="252525"/>
                </a:solidFill>
                <a:cs typeface="Book Antiqua"/>
              </a:rPr>
              <a:t>Increase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tube loading</a:t>
            </a:r>
            <a:r>
              <a:rPr sz="2200" spc="1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(due</a:t>
            </a:r>
            <a:r>
              <a:rPr sz="2200" spc="-10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spc="-5" dirty="0">
                <a:solidFill>
                  <a:srgbClr val="252525"/>
                </a:solidFill>
                <a:cs typeface="Book Antiqua"/>
              </a:rPr>
              <a:t>to 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more</a:t>
            </a:r>
            <a:r>
              <a:rPr sz="2200" spc="15" dirty="0">
                <a:solidFill>
                  <a:srgbClr val="252525"/>
                </a:solidFill>
                <a:cs typeface="Book Antiqua"/>
              </a:rPr>
              <a:t> </a:t>
            </a:r>
            <a:r>
              <a:rPr sz="2200" dirty="0">
                <a:solidFill>
                  <a:srgbClr val="252525"/>
                </a:solidFill>
                <a:cs typeface="Book Antiqua"/>
              </a:rPr>
              <a:t>mAs).</a:t>
            </a:r>
            <a:endParaRPr sz="2200" dirty="0">
              <a:solidFill>
                <a:prstClr val="black"/>
              </a:solidFill>
              <a:cs typeface="Book Antiqu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E4F60-E41E-050C-8820-04B08341C6BF}"/>
              </a:ext>
            </a:extLst>
          </p:cNvPr>
          <p:cNvSpPr txBox="1"/>
          <p:nvPr/>
        </p:nvSpPr>
        <p:spPr>
          <a:xfrm>
            <a:off x="822959" y="622121"/>
            <a:ext cx="105460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Calibri"/>
              </a:rPr>
              <a:t>The introduction of filters into the beam of x-rays in the diagnostic range improves both the sharpness and the number of identifiable values.</a:t>
            </a:r>
          </a:p>
          <a:p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r>
              <a:rPr lang="en-US" sz="2200" dirty="0">
                <a:solidFill>
                  <a:prstClr val="black"/>
                </a:solidFill>
                <a:latin typeface="Calibri"/>
              </a:rPr>
              <a:t>Appropriate filtration   =     Good image contrast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415438-54D8-9762-F72C-EFA56894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" y="2194389"/>
            <a:ext cx="5816088" cy="2121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8297F9-0356-7340-1DCE-705B6B114AD2}"/>
              </a:ext>
            </a:extLst>
          </p:cNvPr>
          <p:cNvSpPr txBox="1"/>
          <p:nvPr/>
        </p:nvSpPr>
        <p:spPr>
          <a:xfrm>
            <a:off x="189766" y="4044198"/>
            <a:ext cx="2332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bri"/>
              </a:rPr>
              <a:t>Disadvantages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04D30-C84C-8358-A64F-B783A450BC8A}"/>
              </a:ext>
            </a:extLst>
          </p:cNvPr>
          <p:cNvSpPr txBox="1"/>
          <p:nvPr/>
        </p:nvSpPr>
        <p:spPr>
          <a:xfrm>
            <a:off x="189766" y="6809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radiographic  image</a:t>
            </a:r>
          </a:p>
        </p:txBody>
      </p:sp>
    </p:spTree>
    <p:extLst>
      <p:ext uri="{BB962C8B-B14F-4D97-AF65-F5344CB8AC3E}">
        <p14:creationId xmlns:p14="http://schemas.microsoft.com/office/powerpoint/2010/main" val="2327733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F08D-E1D7-2922-4200-44F8321F0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960" y="350521"/>
            <a:ext cx="2514600" cy="430887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Half Value Layer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C4665-8C1A-5CFE-4168-DF0DADF5BEC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49960" y="1320801"/>
            <a:ext cx="9870440" cy="3847207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i="0" dirty="0">
                <a:latin typeface="+mn-lt"/>
              </a:rPr>
              <a:t>The concept of the half-value layer or HVL is used to quantify the ability of an x-ray beam to penetrate the material being examined. 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i="0" dirty="0">
                <a:latin typeface="+mn-lt"/>
              </a:rPr>
              <a:t>The HVL of an x-ray beam is the amount or thickness of absorbing material or filtration that must be placed in the beam to reduce the transmission of the beam by one-half.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i="0" dirty="0">
                <a:latin typeface="+mn-lt"/>
              </a:rPr>
              <a:t> The material predominantly used to determine the HVL of diagnostic X-ray equipment is aluminum, and hence HVL is expressed in terms of mm of aluminum. 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i="0" dirty="0">
                <a:latin typeface="+mn-lt"/>
              </a:rPr>
              <a:t>Medical diagnostic x-ray machines typically have HVLs ranging from 2.3 to 5 mm Al.</a:t>
            </a:r>
          </a:p>
        </p:txBody>
      </p:sp>
    </p:spTree>
    <p:extLst>
      <p:ext uri="{BB962C8B-B14F-4D97-AF65-F5344CB8AC3E}">
        <p14:creationId xmlns:p14="http://schemas.microsoft.com/office/powerpoint/2010/main" val="77662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4286" y="195944"/>
            <a:ext cx="6148343" cy="713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6430" algn="l">
              <a:lnSpc>
                <a:spcPts val="632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5541" y="1317172"/>
            <a:ext cx="10428515" cy="2659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391160" indent="-36576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x-ray beams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polychromatic</a:t>
            </a:r>
            <a:r>
              <a:rPr lang="en-US"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8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sz="22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sz="22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sz="22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energies).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marR="783590" indent="-36576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 </a:t>
            </a:r>
            <a:r>
              <a:rPr lang="en-US"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 to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radiographic</a:t>
            </a:r>
            <a:r>
              <a:rPr sz="22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image.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sz="22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sz="2200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  <a:r>
              <a:rPr sz="2200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absorbed/</a:t>
            </a:r>
            <a:r>
              <a:rPr sz="2200" spc="-3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scattered.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1200"/>
              </a:spcBef>
              <a:buClr>
                <a:srgbClr val="863623"/>
              </a:buClr>
              <a:buFont typeface="Wingdings"/>
              <a:buChar char=""/>
              <a:tabLst>
                <a:tab pos="789305" algn="l"/>
                <a:tab pos="789940" algn="l"/>
              </a:tabLst>
              <a:defRPr/>
            </a:pP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sz="22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sz="2200" spc="-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sz="22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dose.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1200"/>
              </a:spcBef>
              <a:buClr>
                <a:srgbClr val="863623"/>
              </a:buClr>
              <a:buFont typeface="Wingdings"/>
              <a:buChar char=""/>
              <a:tabLst>
                <a:tab pos="789305" algn="l"/>
                <a:tab pos="789940" algn="l"/>
              </a:tabLst>
              <a:defRPr/>
            </a:pP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if</a:t>
            </a:r>
            <a:r>
              <a:rPr sz="22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scattered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sz="2200" spc="-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degrade</a:t>
            </a:r>
            <a:r>
              <a:rPr sz="22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sz="22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quality.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8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2B4DD3-A0C3-0839-21B8-8138FF7FA8C0}"/>
              </a:ext>
            </a:extLst>
          </p:cNvPr>
          <p:cNvSpPr txBox="1"/>
          <p:nvPr/>
        </p:nvSpPr>
        <p:spPr>
          <a:xfrm>
            <a:off x="3124200" y="2427514"/>
            <a:ext cx="7761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Arial Black" panose="020B0A04020102020204" pitchFamily="34" charset="0"/>
              </a:rPr>
              <a:t>THANK YOU</a:t>
            </a:r>
            <a:endParaRPr lang="en-IN" sz="8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9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68784" y="609600"/>
            <a:ext cx="5523160" cy="354622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8460" marR="5080" indent="-365760">
              <a:lnSpc>
                <a:spcPct val="90100"/>
              </a:lnSpc>
              <a:spcBef>
                <a:spcPts val="38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sheets</a:t>
            </a:r>
            <a:r>
              <a:rPr sz="2200" spc="-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metals(Al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Cu)</a:t>
            </a:r>
            <a:r>
              <a:rPr lang="en-US"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placed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path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r>
              <a:rPr lang="en-US"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beam.</a:t>
            </a:r>
            <a:endParaRPr lang="en-US" sz="2200" spc="-5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90100"/>
              </a:lnSpc>
              <a:spcBef>
                <a:spcPts val="385"/>
              </a:spcBef>
              <a:buClr>
                <a:srgbClr val="C00000"/>
              </a:buClr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460" marR="116839" indent="-365760">
              <a:lnSpc>
                <a:spcPts val="2590"/>
              </a:lnSpc>
              <a:spcBef>
                <a:spcPts val="61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attenuate 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 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(soft) 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photons 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spectrum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reaching to</a:t>
            </a:r>
            <a:r>
              <a:rPr lang="en-US"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sz="22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sz="2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process</a:t>
            </a:r>
            <a:r>
              <a:rPr sz="2200" spc="-3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2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sz="2200" spc="-58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8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filtration/beam</a:t>
            </a:r>
            <a:r>
              <a:rPr sz="2200" spc="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hardening.</a:t>
            </a:r>
            <a:endParaRPr lang="en-US" sz="2200" spc="-5" dirty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460" marR="146050" indent="-365760">
              <a:lnSpc>
                <a:spcPts val="2590"/>
              </a:lnSpc>
              <a:spcBef>
                <a:spcPts val="58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254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sz="22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200" spc="-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200" spc="-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equivalent.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C8057-CF56-11E4-BDE0-70AA2FACE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55" y="609600"/>
            <a:ext cx="4633668" cy="38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689809" y="3285744"/>
            <a:ext cx="397319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9775" marR="5080" indent="-727710" algn="ctr">
              <a:spcBef>
                <a:spcPts val="105"/>
              </a:spcBef>
              <a:defRPr/>
            </a:pPr>
            <a:r>
              <a:rPr sz="2800" b="1" dirty="0">
                <a:solidFill>
                  <a:prstClr val="black"/>
                </a:solidFill>
                <a:latin typeface="Calibri"/>
                <a:cs typeface="Book Antiqua"/>
              </a:rPr>
              <a:t>ADDED/E</a:t>
            </a:r>
            <a:r>
              <a:rPr sz="2800" b="1" spc="-15" dirty="0">
                <a:solidFill>
                  <a:prstClr val="black"/>
                </a:solidFill>
                <a:latin typeface="Calibri"/>
                <a:cs typeface="Book Antiqua"/>
              </a:rPr>
              <a:t>X</a:t>
            </a:r>
            <a:r>
              <a:rPr sz="2800" b="1" dirty="0">
                <a:solidFill>
                  <a:prstClr val="black"/>
                </a:solidFill>
                <a:latin typeface="Calibri"/>
                <a:cs typeface="Book Antiqua"/>
              </a:rPr>
              <a:t>T</a:t>
            </a:r>
            <a:r>
              <a:rPr sz="2800" b="1" spc="-15" dirty="0">
                <a:solidFill>
                  <a:prstClr val="black"/>
                </a:solidFill>
                <a:latin typeface="Calibri"/>
                <a:cs typeface="Book Antiqua"/>
              </a:rPr>
              <a:t>E</a:t>
            </a:r>
            <a:r>
              <a:rPr sz="2800" b="1" dirty="0">
                <a:solidFill>
                  <a:prstClr val="black"/>
                </a:solidFill>
                <a:latin typeface="Calibri"/>
                <a:cs typeface="Book Antiqua"/>
              </a:rPr>
              <a:t>RN</a:t>
            </a:r>
            <a:r>
              <a:rPr sz="2800" b="1" spc="-15" dirty="0">
                <a:solidFill>
                  <a:prstClr val="black"/>
                </a:solidFill>
                <a:latin typeface="Calibri"/>
                <a:cs typeface="Book Antiqua"/>
              </a:rPr>
              <a:t>A</a:t>
            </a:r>
            <a:r>
              <a:rPr sz="2800" b="1" dirty="0">
                <a:solidFill>
                  <a:prstClr val="black"/>
                </a:solidFill>
                <a:latin typeface="Calibri"/>
                <a:cs typeface="Book Antiqua"/>
              </a:rPr>
              <a:t>L  </a:t>
            </a:r>
            <a:r>
              <a:rPr sz="2800" b="1" spc="-5" dirty="0">
                <a:solidFill>
                  <a:prstClr val="black"/>
                </a:solidFill>
                <a:latin typeface="Calibri"/>
                <a:cs typeface="Book Antiqua"/>
              </a:rPr>
              <a:t>FILTRATION</a:t>
            </a:r>
            <a:endParaRPr sz="2800" b="1" dirty="0">
              <a:solidFill>
                <a:prstClr val="black"/>
              </a:solidFill>
              <a:latin typeface="Calibri"/>
              <a:cs typeface="Book Antiqu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66488" y="1601333"/>
            <a:ext cx="28409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800" b="1" spc="-5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800" b="1" spc="-5" dirty="0">
                <a:solidFill>
                  <a:schemeClr val="tx1"/>
                </a:solidFill>
                <a:latin typeface="+mn-lt"/>
              </a:rPr>
              <a:t>ILTRATION</a:t>
            </a:r>
            <a:endParaRPr sz="2800" b="1" spc="-5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80944" y="2061210"/>
            <a:ext cx="6087110" cy="1225550"/>
            <a:chOff x="1456944" y="2061210"/>
            <a:chExt cx="6087110" cy="1225550"/>
          </a:xfrm>
        </p:grpSpPr>
        <p:sp>
          <p:nvSpPr>
            <p:cNvPr id="8" name="object 8"/>
            <p:cNvSpPr/>
            <p:nvPr/>
          </p:nvSpPr>
          <p:spPr>
            <a:xfrm>
              <a:off x="1475994" y="2061210"/>
              <a:ext cx="6049010" cy="1225550"/>
            </a:xfrm>
            <a:custGeom>
              <a:avLst/>
              <a:gdLst/>
              <a:ahLst/>
              <a:cxnLst/>
              <a:rect l="l" t="t" r="r" b="b"/>
              <a:pathLst>
                <a:path w="6049009" h="1225550">
                  <a:moveTo>
                    <a:pt x="2880360" y="0"/>
                  </a:moveTo>
                  <a:lnTo>
                    <a:pt x="2880360" y="540003"/>
                  </a:lnTo>
                </a:path>
                <a:path w="6049009" h="1225550">
                  <a:moveTo>
                    <a:pt x="0" y="541019"/>
                  </a:moveTo>
                  <a:lnTo>
                    <a:pt x="6048629" y="541019"/>
                  </a:lnTo>
                </a:path>
                <a:path w="6049009" h="1225550">
                  <a:moveTo>
                    <a:pt x="6048756" y="541019"/>
                  </a:moveTo>
                  <a:lnTo>
                    <a:pt x="6048756" y="1225041"/>
                  </a:lnTo>
                </a:path>
              </a:pathLst>
            </a:custGeom>
            <a:ln w="38100">
              <a:solidFill>
                <a:srgbClr val="742D1E"/>
              </a:solidFill>
            </a:ln>
          </p:spPr>
          <p:txBody>
            <a:bodyPr wrap="square" lIns="0" tIns="0" rIns="0" bIns="0" rtlCol="0"/>
            <a:lstStyle/>
            <a:p>
              <a:pPr algn="ctr">
                <a:defRPr/>
              </a:pPr>
              <a:endParaRPr sz="2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944" y="2595372"/>
              <a:ext cx="36575" cy="6903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48714" y="3288284"/>
            <a:ext cx="251777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  <a:defRPr/>
            </a:pPr>
            <a:r>
              <a:rPr sz="2800" b="1" dirty="0">
                <a:solidFill>
                  <a:prstClr val="black"/>
                </a:solidFill>
                <a:latin typeface="Calibri"/>
                <a:cs typeface="Book Antiqua"/>
              </a:rPr>
              <a:t>INHERENT </a:t>
            </a:r>
            <a:r>
              <a:rPr sz="2800" b="1" spc="5" dirty="0">
                <a:solidFill>
                  <a:prstClr val="black"/>
                </a:solidFill>
                <a:latin typeface="Calibri"/>
                <a:cs typeface="Book Antiqua"/>
              </a:rPr>
              <a:t> </a:t>
            </a:r>
            <a:r>
              <a:rPr sz="2800" b="1" spc="-5" dirty="0">
                <a:solidFill>
                  <a:prstClr val="black"/>
                </a:solidFill>
                <a:latin typeface="Calibri"/>
                <a:cs typeface="Book Antiqua"/>
              </a:rPr>
              <a:t>FILTRATI</a:t>
            </a:r>
            <a:r>
              <a:rPr sz="2800" b="1" spc="-15" dirty="0">
                <a:solidFill>
                  <a:prstClr val="black"/>
                </a:solidFill>
                <a:latin typeface="Calibri"/>
                <a:cs typeface="Book Antiqua"/>
              </a:rPr>
              <a:t>O</a:t>
            </a:r>
            <a:r>
              <a:rPr sz="2800" b="1" dirty="0">
                <a:solidFill>
                  <a:prstClr val="black"/>
                </a:solidFill>
                <a:latin typeface="Calibri"/>
                <a:cs typeface="Book Antiqua"/>
              </a:rPr>
              <a:t>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2649D4-4480-63D1-47EC-82A556012543}"/>
              </a:ext>
            </a:extLst>
          </p:cNvPr>
          <p:cNvSpPr txBox="1"/>
          <p:nvPr/>
        </p:nvSpPr>
        <p:spPr>
          <a:xfrm>
            <a:off x="4093630" y="296569"/>
            <a:ext cx="3571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FILTRATION</a:t>
            </a:r>
          </a:p>
        </p:txBody>
      </p:sp>
    </p:spTree>
    <p:extLst>
      <p:ext uri="{BB962C8B-B14F-4D97-AF65-F5344CB8AC3E}">
        <p14:creationId xmlns:p14="http://schemas.microsoft.com/office/powerpoint/2010/main" val="7850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58816" y="1276888"/>
            <a:ext cx="4886325" cy="2728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15875" indent="-365760">
              <a:spcBef>
                <a:spcPts val="1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sz="22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x-rays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pass </a:t>
            </a:r>
            <a:r>
              <a:rPr sz="2200" spc="-58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540"/>
              </a:spcBef>
              <a:buClr>
                <a:srgbClr val="863623"/>
              </a:buClr>
              <a:buFont typeface="Wingdings"/>
              <a:buChar char=""/>
              <a:tabLst>
                <a:tab pos="789940" algn="l"/>
              </a:tabLst>
              <a:defRPr/>
            </a:pP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Glass/metal</a:t>
            </a:r>
            <a:r>
              <a:rPr sz="2200" spc="-4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525"/>
              </a:spcBef>
              <a:buClr>
                <a:srgbClr val="863623"/>
              </a:buClr>
              <a:buFont typeface="Wingdings"/>
              <a:buChar char=""/>
              <a:tabLst>
                <a:tab pos="789940" algn="l"/>
              </a:tabLst>
              <a:defRPr/>
            </a:pP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insulating</a:t>
            </a:r>
            <a:r>
              <a:rPr sz="2200" spc="-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spcBef>
                <a:spcPts val="530"/>
              </a:spcBef>
              <a:buClr>
                <a:srgbClr val="863623"/>
              </a:buClr>
              <a:buFont typeface="Wingdings"/>
              <a:buChar char=""/>
              <a:tabLst>
                <a:tab pos="789940" algn="l"/>
              </a:tabLst>
              <a:defRPr/>
            </a:pP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3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</a:t>
            </a:r>
            <a:r>
              <a:rPr lang="en-US"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565"/>
              </a:spcBef>
              <a:defRPr/>
            </a:pPr>
            <a:endParaRPr lang="en-US" sz="2200" spc="-5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56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sz="22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0.5-1mm 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2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9444" y="229460"/>
            <a:ext cx="8061325" cy="713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320"/>
              </a:lnSpc>
              <a:spcBef>
                <a:spcPts val="100"/>
              </a:spcBef>
            </a:pPr>
            <a:r>
              <a:rPr sz="2400" b="1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INHERENT</a:t>
            </a:r>
            <a:r>
              <a:rPr sz="2400" b="1" spc="-95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F8BBA-7617-6F59-6130-0B47D72C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45017"/>
            <a:ext cx="4715737" cy="41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6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719734" y="1099459"/>
            <a:ext cx="5974980" cy="3598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marR="503555" indent="-365760">
              <a:lnSpc>
                <a:spcPct val="150000"/>
              </a:lnSpc>
              <a:spcBef>
                <a:spcPts val="51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r>
              <a:rPr sz="22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200" spc="-53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lnSpc>
                <a:spcPct val="150000"/>
              </a:lnSpc>
              <a:spcBef>
                <a:spcPts val="25"/>
              </a:spcBef>
              <a:buClr>
                <a:srgbClr val="863623"/>
              </a:buClr>
              <a:buFont typeface="Wingdings"/>
              <a:buChar char=""/>
              <a:tabLst>
                <a:tab pos="789305" algn="l"/>
                <a:tab pos="789940" algn="l"/>
              </a:tabLst>
              <a:defRPr/>
            </a:pP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sz="2200" spc="-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200" spc="-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</a:t>
            </a:r>
            <a:r>
              <a:rPr sz="2200" spc="-3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mirror,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 indent="-365760">
              <a:lnSpc>
                <a:spcPct val="150000"/>
              </a:lnSpc>
              <a:buClr>
                <a:srgbClr val="863623"/>
              </a:buClr>
              <a:buFont typeface="Wingdings"/>
              <a:buChar char=""/>
              <a:tabLst>
                <a:tab pos="789305" algn="l"/>
                <a:tab pos="789940" algn="l"/>
              </a:tabLst>
              <a:defRPr/>
            </a:pP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Al/Cu</a:t>
            </a:r>
            <a:r>
              <a:rPr sz="2200" spc="-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collimator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>
              <a:lnSpc>
                <a:spcPct val="150000"/>
              </a:lnSpc>
              <a:defRPr/>
            </a:pP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sz="2200" spc="-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housing.</a:t>
            </a:r>
            <a:endParaRPr lang="en-US" sz="2200" spc="-5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940">
              <a:lnSpc>
                <a:spcPts val="2155"/>
              </a:lnSpc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460" marR="1075690" indent="-365760">
              <a:lnSpc>
                <a:spcPct val="80000"/>
              </a:lnSpc>
              <a:spcBef>
                <a:spcPts val="52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1-1.5mm</a:t>
            </a:r>
            <a:r>
              <a:rPr sz="2200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equivalent.</a:t>
            </a:r>
            <a:endParaRPr lang="en-US" sz="2200" spc="-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460" marR="1075690" indent="-365760">
              <a:lnSpc>
                <a:spcPct val="80000"/>
              </a:lnSpc>
              <a:spcBef>
                <a:spcPts val="525"/>
              </a:spcBef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8460" marR="780415" indent="-365760">
              <a:lnSpc>
                <a:spcPts val="2110"/>
              </a:lnSpc>
              <a:spcBef>
                <a:spcPts val="515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2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customized(filter </a:t>
            </a:r>
            <a:r>
              <a:rPr sz="2200" spc="-5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thickness,</a:t>
            </a:r>
            <a:r>
              <a:rPr sz="22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22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2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metal)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21763" y="290576"/>
            <a:ext cx="69449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sz="2400" b="1" spc="-9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</a:p>
        </p:txBody>
      </p:sp>
      <p:grpSp>
        <p:nvGrpSpPr>
          <p:cNvPr id="13" name="object 13"/>
          <p:cNvGrpSpPr/>
          <p:nvPr/>
        </p:nvGrpSpPr>
        <p:grpSpPr>
          <a:xfrm rot="5400000">
            <a:off x="6044511" y="1447198"/>
            <a:ext cx="5220926" cy="3289838"/>
            <a:chOff x="4492751" y="2493264"/>
            <a:chExt cx="4543044" cy="2807208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2751" y="2493264"/>
              <a:ext cx="4543044" cy="28072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224522" y="3164586"/>
              <a:ext cx="1207135" cy="358140"/>
            </a:xfrm>
            <a:custGeom>
              <a:avLst/>
              <a:gdLst/>
              <a:ahLst/>
              <a:cxnLst/>
              <a:rect l="l" t="t" r="r" b="b"/>
              <a:pathLst>
                <a:path w="1207134" h="358139">
                  <a:moveTo>
                    <a:pt x="82296" y="9143"/>
                  </a:moveTo>
                  <a:lnTo>
                    <a:pt x="83802" y="57422"/>
                  </a:lnTo>
                  <a:lnTo>
                    <a:pt x="85497" y="105700"/>
                  </a:lnTo>
                  <a:lnTo>
                    <a:pt x="87227" y="153978"/>
                  </a:lnTo>
                  <a:lnTo>
                    <a:pt x="88840" y="202256"/>
                  </a:lnTo>
                  <a:lnTo>
                    <a:pt x="90182" y="250534"/>
                  </a:lnTo>
                  <a:lnTo>
                    <a:pt x="91100" y="298812"/>
                  </a:lnTo>
                  <a:lnTo>
                    <a:pt x="91439" y="347090"/>
                  </a:lnTo>
                  <a:lnTo>
                    <a:pt x="135865" y="348436"/>
                  </a:lnTo>
                  <a:lnTo>
                    <a:pt x="176414" y="349674"/>
                  </a:lnTo>
                  <a:lnTo>
                    <a:pt x="213352" y="350809"/>
                  </a:lnTo>
                  <a:lnTo>
                    <a:pt x="246942" y="351844"/>
                  </a:lnTo>
                  <a:lnTo>
                    <a:pt x="277449" y="352784"/>
                  </a:lnTo>
                  <a:lnTo>
                    <a:pt x="330271" y="354393"/>
                  </a:lnTo>
                  <a:lnTo>
                    <a:pt x="373932" y="355668"/>
                  </a:lnTo>
                  <a:lnTo>
                    <a:pt x="426869" y="357024"/>
                  </a:lnTo>
                  <a:lnTo>
                    <a:pt x="471083" y="357807"/>
                  </a:lnTo>
                  <a:lnTo>
                    <a:pt x="513709" y="358124"/>
                  </a:lnTo>
                  <a:lnTo>
                    <a:pt x="528798" y="358145"/>
                  </a:lnTo>
                  <a:lnTo>
                    <a:pt x="544767" y="358130"/>
                  </a:lnTo>
                  <a:lnTo>
                    <a:pt x="600600" y="357909"/>
                  </a:lnTo>
                  <a:lnTo>
                    <a:pt x="647069" y="357656"/>
                  </a:lnTo>
                  <a:lnTo>
                    <a:pt x="673871" y="357509"/>
                  </a:lnTo>
                  <a:lnTo>
                    <a:pt x="735928" y="357195"/>
                  </a:lnTo>
                  <a:lnTo>
                    <a:pt x="811020" y="356880"/>
                  </a:lnTo>
                  <a:lnTo>
                    <a:pt x="854114" y="356733"/>
                  </a:lnTo>
                  <a:lnTo>
                    <a:pt x="901260" y="356597"/>
                  </a:lnTo>
                  <a:lnTo>
                    <a:pt x="952721" y="356477"/>
                  </a:lnTo>
                  <a:lnTo>
                    <a:pt x="1008762" y="356377"/>
                  </a:lnTo>
                  <a:lnTo>
                    <a:pt x="1069648" y="356300"/>
                  </a:lnTo>
                  <a:lnTo>
                    <a:pt x="1135641" y="356252"/>
                  </a:lnTo>
                  <a:lnTo>
                    <a:pt x="1207007" y="356235"/>
                  </a:lnTo>
                  <a:lnTo>
                    <a:pt x="1207007" y="27431"/>
                  </a:lnTo>
                  <a:lnTo>
                    <a:pt x="1191260" y="27930"/>
                  </a:lnTo>
                  <a:lnTo>
                    <a:pt x="1165284" y="29481"/>
                  </a:lnTo>
                  <a:lnTo>
                    <a:pt x="1087413" y="34540"/>
                  </a:lnTo>
                  <a:lnTo>
                    <a:pt x="1037900" y="37450"/>
                  </a:lnTo>
                  <a:lnTo>
                    <a:pt x="982925" y="40215"/>
                  </a:lnTo>
                  <a:lnTo>
                    <a:pt x="923678" y="42534"/>
                  </a:lnTo>
                  <a:lnTo>
                    <a:pt x="861352" y="44109"/>
                  </a:lnTo>
                  <a:lnTo>
                    <a:pt x="797137" y="44641"/>
                  </a:lnTo>
                  <a:lnTo>
                    <a:pt x="732225" y="43829"/>
                  </a:lnTo>
                  <a:lnTo>
                    <a:pt x="667808" y="41374"/>
                  </a:lnTo>
                  <a:lnTo>
                    <a:pt x="605076" y="36978"/>
                  </a:lnTo>
                  <a:lnTo>
                    <a:pt x="545222" y="30340"/>
                  </a:lnTo>
                  <a:lnTo>
                    <a:pt x="489437" y="21162"/>
                  </a:lnTo>
                  <a:lnTo>
                    <a:pt x="438911" y="9143"/>
                  </a:lnTo>
                  <a:lnTo>
                    <a:pt x="418320" y="2339"/>
                  </a:lnTo>
                  <a:lnTo>
                    <a:pt x="411479" y="0"/>
                  </a:lnTo>
                  <a:lnTo>
                    <a:pt x="362659" y="853"/>
                  </a:lnTo>
                  <a:lnTo>
                    <a:pt x="313774" y="903"/>
                  </a:lnTo>
                  <a:lnTo>
                    <a:pt x="264890" y="952"/>
                  </a:lnTo>
                  <a:lnTo>
                    <a:pt x="216069" y="1806"/>
                  </a:lnTo>
                  <a:lnTo>
                    <a:pt x="167375" y="4268"/>
                  </a:lnTo>
                  <a:lnTo>
                    <a:pt x="118872" y="9143"/>
                  </a:lnTo>
                  <a:lnTo>
                    <a:pt x="78509" y="38147"/>
                  </a:lnTo>
                  <a:lnTo>
                    <a:pt x="64007" y="45719"/>
                  </a:lnTo>
                  <a:lnTo>
                    <a:pt x="40451" y="51897"/>
                  </a:lnTo>
                  <a:lnTo>
                    <a:pt x="29956" y="54467"/>
                  </a:lnTo>
                  <a:lnTo>
                    <a:pt x="20484" y="54917"/>
                  </a:lnTo>
                  <a:lnTo>
                    <a:pt x="0" y="54737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45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37950" y="925651"/>
            <a:ext cx="63985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>
              <a:spcBef>
                <a:spcPts val="100"/>
              </a:spcBef>
              <a:defRPr/>
            </a:pPr>
            <a:r>
              <a:rPr lang="en-IN" sz="2200" dirty="0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IN" sz="2200" spc="-15" dirty="0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spc="-5" dirty="0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r>
              <a:rPr lang="en-IN" sz="2200" spc="5" dirty="0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inherent filtration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sz="2200" spc="-3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7950" y="227956"/>
            <a:ext cx="44227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OTAL FILTRATION</a:t>
            </a:r>
            <a:endParaRPr sz="2400" b="1" spc="-5" dirty="0">
              <a:solidFill>
                <a:srgbClr val="382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60696"/>
              </p:ext>
            </p:extLst>
          </p:nvPr>
        </p:nvGraphicFramePr>
        <p:xfrm>
          <a:off x="983880" y="2398436"/>
          <a:ext cx="4865915" cy="3088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6310">
                <a:tc>
                  <a:txBody>
                    <a:bodyPr/>
                    <a:lstStyle/>
                    <a:p>
                      <a:pPr marL="91440" marR="3740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+mn-lt"/>
                          <a:cs typeface="Book Antiqua"/>
                        </a:rPr>
                        <a:t>Operating  kVp</a:t>
                      </a:r>
                      <a:endParaRPr sz="2200" dirty="0">
                        <a:latin typeface="+mn-lt"/>
                        <a:cs typeface="Book Antiqu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0228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+mn-lt"/>
                          <a:cs typeface="Book Antiqua"/>
                        </a:rPr>
                        <a:t>Total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+mn-lt"/>
                          <a:cs typeface="Book Antiqua"/>
                        </a:rPr>
                        <a:t>filt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+mn-lt"/>
                          <a:cs typeface="Book Antiqua"/>
                        </a:rPr>
                        <a:t>r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+mn-lt"/>
                          <a:cs typeface="Book Antiqua"/>
                        </a:rPr>
                        <a:t>ation</a:t>
                      </a:r>
                      <a:endParaRPr sz="2200" dirty="0">
                        <a:latin typeface="+mn-lt"/>
                        <a:cs typeface="Book Antiqu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2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dirty="0">
                          <a:latin typeface="+mn-lt"/>
                          <a:cs typeface="Book Antiqua"/>
                        </a:rPr>
                        <a:t>Below</a:t>
                      </a:r>
                      <a:r>
                        <a:rPr sz="2200" spc="-5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50kvp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822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dirty="0">
                          <a:latin typeface="+mn-lt"/>
                          <a:cs typeface="Book Antiqua"/>
                        </a:rPr>
                        <a:t>0.5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mm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 alu</a:t>
                      </a:r>
                      <a:r>
                        <a:rPr sz="2200" spc="-10" dirty="0">
                          <a:latin typeface="+mn-lt"/>
                          <a:cs typeface="Book Antiqua"/>
                        </a:rPr>
                        <a:t>m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inum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2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dirty="0">
                          <a:latin typeface="+mn-lt"/>
                          <a:cs typeface="Book Antiqua"/>
                        </a:rPr>
                        <a:t>50-70</a:t>
                      </a:r>
                      <a:r>
                        <a:rPr sz="2200" spc="-55" dirty="0">
                          <a:latin typeface="+mn-lt"/>
                          <a:cs typeface="Book Antiqua"/>
                        </a:rPr>
                        <a:t>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kVp</a:t>
                      </a:r>
                      <a:endParaRPr sz="2200">
                        <a:latin typeface="+mn-lt"/>
                        <a:cs typeface="Book Antiqu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822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dirty="0">
                          <a:latin typeface="+mn-lt"/>
                          <a:cs typeface="Book Antiqua"/>
                        </a:rPr>
                        <a:t>1.5 </a:t>
                      </a:r>
                      <a:r>
                        <a:rPr sz="2200" spc="-5" dirty="0">
                          <a:latin typeface="+mn-lt"/>
                          <a:cs typeface="Book Antiqua"/>
                        </a:rPr>
                        <a:t>mm 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 alu</a:t>
                      </a:r>
                      <a:r>
                        <a:rPr sz="2200" spc="-10" dirty="0">
                          <a:latin typeface="+mn-lt"/>
                          <a:cs typeface="Book Antiqua"/>
                        </a:rPr>
                        <a:t>m</a:t>
                      </a:r>
                      <a:r>
                        <a:rPr sz="2200" dirty="0">
                          <a:latin typeface="+mn-lt"/>
                          <a:cs typeface="Book Antiqua"/>
                        </a:rPr>
                        <a:t>inum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269">
                <a:tc>
                  <a:txBody>
                    <a:bodyPr/>
                    <a:lstStyle/>
                    <a:p>
                      <a:pPr marL="91440" marR="7727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Abo</a:t>
                      </a:r>
                      <a:r>
                        <a:rPr sz="2200" spc="5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v</a:t>
                      </a:r>
                      <a:r>
                        <a:rPr sz="2200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e  70k</a:t>
                      </a:r>
                      <a:r>
                        <a:rPr sz="2200" spc="-10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V</a:t>
                      </a:r>
                      <a:r>
                        <a:rPr sz="2200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p</a:t>
                      </a:r>
                      <a:endParaRPr sz="2200">
                        <a:latin typeface="+mn-lt"/>
                        <a:cs typeface="Book Antiqu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822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Minimum of </a:t>
                      </a:r>
                      <a:r>
                        <a:rPr sz="2200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2.5 </a:t>
                      </a:r>
                      <a:r>
                        <a:rPr sz="2200" spc="-5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mm </a:t>
                      </a:r>
                      <a:r>
                        <a:rPr sz="2200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 alu</a:t>
                      </a:r>
                      <a:r>
                        <a:rPr sz="2200" spc="-10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m</a:t>
                      </a:r>
                      <a:r>
                        <a:rPr sz="2200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inum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+mn-lt"/>
                          <a:cs typeface="Book Antiqua"/>
                        </a:rPr>
                        <a:t> </a:t>
                      </a:r>
                      <a:endParaRPr sz="2200" dirty="0">
                        <a:latin typeface="+mn-lt"/>
                        <a:cs typeface="Book Antiqu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81179975-D48B-6081-0490-90181F5ED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37" y="1370084"/>
            <a:ext cx="5025213" cy="44539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DA9145-0D75-7E5D-C241-4814342D92E1}"/>
              </a:ext>
            </a:extLst>
          </p:cNvPr>
          <p:cNvSpPr txBox="1"/>
          <p:nvPr/>
        </p:nvSpPr>
        <p:spPr>
          <a:xfrm>
            <a:off x="337206" y="1730422"/>
            <a:ext cx="45831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by NCRP</a:t>
            </a:r>
          </a:p>
        </p:txBody>
      </p:sp>
    </p:spTree>
    <p:extLst>
      <p:ext uri="{BB962C8B-B14F-4D97-AF65-F5344CB8AC3E}">
        <p14:creationId xmlns:p14="http://schemas.microsoft.com/office/powerpoint/2010/main" val="15421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4C0DBC-B323-790A-7EB9-8FBD3E9B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4867"/>
            <a:ext cx="7315200" cy="67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41614" y="1077686"/>
            <a:ext cx="10161815" cy="44864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spcBef>
                <a:spcPts val="365"/>
              </a:spcBef>
              <a:defRPr/>
            </a:pP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Copper(Z=29)</a:t>
            </a:r>
            <a:endParaRPr lang="en-US" sz="2200" spc="-5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365"/>
              </a:spcBef>
              <a:defRPr/>
            </a:pPr>
            <a:r>
              <a:rPr lang="en-US"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200" spc="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2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radiation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260"/>
              </a:spcBef>
              <a:defRPr/>
            </a:pPr>
            <a:endParaRPr lang="en-US" sz="2200" spc="-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260"/>
              </a:spcBef>
              <a:defRPr/>
            </a:pP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Aluminum(Z=13)</a:t>
            </a:r>
            <a:endParaRPr lang="en-US" sz="2200" spc="-5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260"/>
              </a:spcBef>
              <a:defRPr/>
            </a:pPr>
            <a:r>
              <a:rPr lang="en-IN"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2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sz="2200" spc="-3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sz="2200" spc="3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</a:t>
            </a:r>
            <a:r>
              <a:rPr sz="2200" spc="-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12700">
              <a:spcBef>
                <a:spcPts val="260"/>
              </a:spcBef>
              <a:defRPr/>
            </a:pPr>
            <a:r>
              <a:rPr lang="en-US" sz="2200" spc="-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radiology.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545" algn="ctr">
              <a:spcBef>
                <a:spcPts val="295"/>
              </a:spcBef>
              <a:defRPr/>
            </a:pPr>
            <a:endParaRPr lang="en-US" sz="2200" b="1" u="sng" spc="-5" dirty="0">
              <a:solidFill>
                <a:srgbClr val="252525"/>
              </a:solidFill>
              <a:uFill>
                <a:solidFill>
                  <a:srgbClr val="252525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545">
              <a:spcBef>
                <a:spcPts val="295"/>
              </a:spcBef>
              <a:defRPr/>
            </a:pPr>
            <a:r>
              <a:rPr lang="en-US" sz="22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REASONS FOR USING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9660" indent="-163195">
              <a:lnSpc>
                <a:spcPts val="2510"/>
              </a:lnSpc>
              <a:spcBef>
                <a:spcPts val="375"/>
              </a:spcBef>
              <a:buClr>
                <a:srgbClr val="252525"/>
              </a:buClr>
              <a:buFontTx/>
              <a:buChar char="-"/>
              <a:tabLst>
                <a:tab pos="1090295" algn="l"/>
              </a:tabLst>
              <a:defRPr/>
            </a:pP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</a:t>
            </a:r>
            <a:r>
              <a:rPr sz="2200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sz="22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en-US"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absorbing</a:t>
            </a:r>
            <a:r>
              <a:rPr sz="22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sz="2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r>
              <a:rPr sz="22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photons.</a:t>
            </a:r>
            <a:endParaRPr lang="en-US" sz="2200" spc="-5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9660" indent="-163195">
              <a:lnSpc>
                <a:spcPts val="2510"/>
              </a:lnSpc>
              <a:spcBef>
                <a:spcPts val="375"/>
              </a:spcBef>
              <a:buClr>
                <a:srgbClr val="252525"/>
              </a:buClr>
              <a:buFontTx/>
              <a:buChar char="-"/>
              <a:tabLst>
                <a:tab pos="1090295" algn="l"/>
              </a:tabLst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marR="5080">
              <a:lnSpc>
                <a:spcPts val="2380"/>
              </a:lnSpc>
              <a:spcBef>
                <a:spcPts val="560"/>
              </a:spcBef>
              <a:buClr>
                <a:srgbClr val="252525"/>
              </a:buClr>
              <a:buFontTx/>
              <a:buChar char="-"/>
              <a:tabLst>
                <a:tab pos="1090295" algn="l"/>
              </a:tabLst>
              <a:defRPr/>
            </a:pPr>
            <a:r>
              <a:rPr lang="en-US" sz="22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200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n-US" sz="22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n-US"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sz="22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r>
              <a:rPr sz="22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lighter</a:t>
            </a:r>
            <a:r>
              <a:rPr lang="en-US"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sz="2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handle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176134"/>
            <a:ext cx="3701143" cy="688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3294" algn="l">
              <a:lnSpc>
                <a:spcPts val="6320"/>
              </a:lnSpc>
              <a:spcBef>
                <a:spcPts val="100"/>
              </a:spcBef>
              <a:tabLst>
                <a:tab pos="3984625" algn="l"/>
              </a:tabLst>
            </a:pP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ATERIALS USED </a:t>
            </a:r>
            <a:endParaRPr sz="2400" b="1" spc="-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36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1052</Words>
  <Application>Microsoft Office PowerPoint</Application>
  <PresentationFormat>Widescreen</PresentationFormat>
  <Paragraphs>161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Algerian</vt:lpstr>
      <vt:lpstr>Arial</vt:lpstr>
      <vt:lpstr>Arial Black</vt:lpstr>
      <vt:lpstr>Book Antiqua</vt:lpstr>
      <vt:lpstr>Calibri</vt:lpstr>
      <vt:lpstr>Gill Sans MT</vt:lpstr>
      <vt:lpstr>Verdana</vt:lpstr>
      <vt:lpstr>Wingdings</vt:lpstr>
      <vt:lpstr>Wingdings 2</vt:lpstr>
      <vt:lpstr>Solstice</vt:lpstr>
      <vt:lpstr>1_Solstice</vt:lpstr>
      <vt:lpstr>Office Theme</vt:lpstr>
      <vt:lpstr>PowerPoint Presentation</vt:lpstr>
      <vt:lpstr>INTRODUCTION</vt:lpstr>
      <vt:lpstr>PowerPoint Presentation</vt:lpstr>
      <vt:lpstr>FILTRATION</vt:lpstr>
      <vt:lpstr>INHERENT FILTRATION</vt:lpstr>
      <vt:lpstr>ADDED FILTRATION</vt:lpstr>
      <vt:lpstr>TOTAL FILTRATION</vt:lpstr>
      <vt:lpstr>PowerPoint Presentation</vt:lpstr>
      <vt:lpstr>MATERIALS USED </vt:lpstr>
      <vt:lpstr>PowerPoint Presentation</vt:lpstr>
      <vt:lpstr>Compensation filters</vt:lpstr>
      <vt:lpstr>Compound filters</vt:lpstr>
      <vt:lpstr>K-edge/heavy metal filters</vt:lpstr>
      <vt:lpstr>k-edge filters V/S       Aluminum filters</vt:lpstr>
      <vt:lpstr>Applications of filters</vt:lpstr>
      <vt:lpstr>Effect of Filtration on Patient</vt:lpstr>
      <vt:lpstr>Effect of Filtration on Exposure Factor</vt:lpstr>
      <vt:lpstr>PowerPoint Presentation</vt:lpstr>
      <vt:lpstr>Half Value Layer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jayapandiyan paraman</dc:creator>
  <cp:lastModifiedBy>Jayapandiyan Paraman</cp:lastModifiedBy>
  <cp:revision>75</cp:revision>
  <dcterms:created xsi:type="dcterms:W3CDTF">2022-12-26T10:43:14Z</dcterms:created>
  <dcterms:modified xsi:type="dcterms:W3CDTF">2025-01-08T09:04:07Z</dcterms:modified>
</cp:coreProperties>
</file>