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06FC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64A5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6FC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64A5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6FC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6FC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F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984" y="432816"/>
            <a:ext cx="3459183" cy="61234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934462" y="2177033"/>
            <a:ext cx="8770620" cy="0"/>
          </a:xfrm>
          <a:custGeom>
            <a:avLst/>
            <a:gdLst/>
            <a:ahLst/>
            <a:cxnLst/>
            <a:rect l="l" t="t" r="r" b="b"/>
            <a:pathLst>
              <a:path w="8770620">
                <a:moveTo>
                  <a:pt x="0" y="0"/>
                </a:moveTo>
                <a:lnTo>
                  <a:pt x="8770619" y="0"/>
                </a:lnTo>
              </a:path>
            </a:pathLst>
          </a:custGeom>
          <a:ln w="38100">
            <a:solidFill>
              <a:srgbClr val="79A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" y="0"/>
            <a:ext cx="11388852" cy="65044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F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4984" y="432816"/>
            <a:ext cx="3459183" cy="61234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934462" y="2177033"/>
            <a:ext cx="8770620" cy="0"/>
          </a:xfrm>
          <a:custGeom>
            <a:avLst/>
            <a:gdLst/>
            <a:ahLst/>
            <a:cxnLst/>
            <a:rect l="l" t="t" r="r" b="b"/>
            <a:pathLst>
              <a:path w="8770620">
                <a:moveTo>
                  <a:pt x="0" y="0"/>
                </a:moveTo>
                <a:lnTo>
                  <a:pt x="8770619" y="0"/>
                </a:lnTo>
              </a:path>
            </a:pathLst>
          </a:custGeom>
          <a:ln w="38100">
            <a:solidFill>
              <a:srgbClr val="79A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9201" y="583438"/>
            <a:ext cx="8805925" cy="1361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06FC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42641" y="2719578"/>
            <a:ext cx="5648325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64A5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gri.nih.gov/DIR/VIP/Learning_Tools/genetic_illustration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positphotos.com/vector-images/protista.html?qview=19005464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levelbiology.co.uk/notes/the-five-kingdoms-classification-syste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ncert.nic.in/ncerts/l/kebo102.pdf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rf.com/profile_maerzkind" TargetMode="External"/><Relationship Id="rId7" Type="http://schemas.openxmlformats.org/officeDocument/2006/relationships/hyperlink" Target="https://www.kidsdiscover.com/teacherresources/fungi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hyperlink" Target="https://www.britannica.com/science/yeast-fungus" TargetMode="Externa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3037" y="1905000"/>
            <a:ext cx="8805925" cy="140423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79705" algn="ctr">
              <a:lnSpc>
                <a:spcPts val="5540"/>
              </a:lnSpc>
              <a:spcBef>
                <a:spcPts val="70"/>
              </a:spcBef>
            </a:pPr>
            <a:r>
              <a:rPr sz="4400" spc="-10"/>
              <a:t>Introduction </a:t>
            </a:r>
            <a:r>
              <a:rPr sz="4400" spc="-25" dirty="0"/>
              <a:t>to</a:t>
            </a:r>
            <a:endParaRPr sz="4400" dirty="0"/>
          </a:p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4400" spc="-10" dirty="0"/>
              <a:t>Microbiology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429000" y="4400796"/>
            <a:ext cx="6096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PRESENTATION BY: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   Ms. Pooja Shashikant </a:t>
            </a:r>
            <a:r>
              <a:rPr lang="en-IN" sz="2000" b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Chavan 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GB" alt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  </a:t>
            </a: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F Y Microbiology for B. Sc </a:t>
            </a:r>
            <a:r>
              <a:rPr lang="en-GB" alt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</a:t>
            </a: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Cardiac/Perfusion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Radio Imaging/Medical Laboratory Technology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792605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5905" y="1012316"/>
            <a:ext cx="5059045" cy="9055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200785">
              <a:lnSpc>
                <a:spcPts val="3440"/>
              </a:lnSpc>
              <a:spcBef>
                <a:spcPts val="250"/>
              </a:spcBef>
            </a:pPr>
            <a:r>
              <a:rPr dirty="0"/>
              <a:t>Introduction</a:t>
            </a:r>
            <a:r>
              <a:rPr spc="100" dirty="0"/>
              <a:t> </a:t>
            </a:r>
            <a:r>
              <a:rPr spc="-25" dirty="0"/>
              <a:t>to </a:t>
            </a:r>
            <a:r>
              <a:rPr dirty="0"/>
              <a:t>Prokaryotes</a:t>
            </a:r>
            <a:r>
              <a:rPr spc="25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spc="-10" dirty="0"/>
              <a:t>Eukaryotes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4516" y="2437003"/>
            <a:ext cx="6369050" cy="21888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5080" indent="-342900" algn="just">
              <a:lnSpc>
                <a:spcPct val="87000"/>
              </a:lnSpc>
              <a:spcBef>
                <a:spcPts val="380"/>
              </a:spcBef>
              <a:buFont typeface="Symbol" panose="05050102010706020507"/>
              <a:buChar char=""/>
              <a:tabLst>
                <a:tab pos="355600" algn="l"/>
              </a:tabLst>
            </a:pP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Cell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theory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50" dirty="0">
                <a:solidFill>
                  <a:srgbClr val="464A56"/>
                </a:solidFill>
                <a:latin typeface="Arial MT"/>
                <a:cs typeface="Arial MT"/>
              </a:rPr>
              <a:t>says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all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living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things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 made 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up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55" dirty="0">
                <a:solidFill>
                  <a:srgbClr val="464A56"/>
                </a:solidFill>
                <a:latin typeface="Arial MT"/>
                <a:cs typeface="Arial MT"/>
              </a:rPr>
              <a:t>of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cells(fundamental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unit)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300" dirty="0">
                <a:solidFill>
                  <a:srgbClr val="464A56"/>
                </a:solidFill>
                <a:latin typeface="Arial MT"/>
                <a:cs typeface="Arial MT"/>
              </a:rPr>
              <a:t>  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new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 cells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arise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from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existing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cells.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Font typeface="Symbol" panose="05050102010706020507"/>
              <a:buChar char=""/>
              <a:tabLst>
                <a:tab pos="354965" algn="l"/>
              </a:tabLst>
            </a:pP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It</a:t>
            </a:r>
            <a:r>
              <a:rPr sz="18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r>
              <a:rPr sz="1800" spc="4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structural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functional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unit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1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45" dirty="0">
                <a:solidFill>
                  <a:srgbClr val="464A56"/>
                </a:solidFill>
                <a:latin typeface="Arial MT"/>
                <a:cs typeface="Arial MT"/>
              </a:rPr>
              <a:t>life.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10"/>
              </a:spcBef>
              <a:buFont typeface="Symbol" panose="05050102010706020507"/>
              <a:buChar char=""/>
              <a:tabLst>
                <a:tab pos="354965" algn="l"/>
              </a:tabLst>
            </a:pP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On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structural</a:t>
            </a:r>
            <a:r>
              <a:rPr sz="18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basis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cell</a:t>
            </a:r>
            <a:r>
              <a:rPr sz="18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1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two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types</a:t>
            </a:r>
            <a:r>
              <a:rPr sz="18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" dirty="0">
                <a:solidFill>
                  <a:srgbClr val="464A56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Font typeface="Symbol" panose="05050102010706020507"/>
              <a:buChar char=""/>
              <a:tabLst>
                <a:tab pos="354965" algn="l"/>
              </a:tabLst>
            </a:pP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Prokaryotes</a:t>
            </a:r>
            <a:r>
              <a:rPr sz="1800" b="1" spc="-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(pro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=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before;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karyon</a:t>
            </a:r>
            <a:r>
              <a:rPr sz="18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=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nucleus)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&amp;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15"/>
              </a:spcBef>
              <a:buFont typeface="Symbol" panose="05050102010706020507"/>
              <a:buChar char=""/>
              <a:tabLst>
                <a:tab pos="354965" algn="l"/>
              </a:tabLst>
            </a:pP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Eukaryotes</a:t>
            </a:r>
            <a:r>
              <a:rPr sz="1800" b="1" spc="-6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55" dirty="0">
                <a:solidFill>
                  <a:srgbClr val="464A56"/>
                </a:solidFill>
                <a:latin typeface="Arial MT"/>
                <a:cs typeface="Arial MT"/>
              </a:rPr>
              <a:t>(eu</a:t>
            </a:r>
            <a:r>
              <a:rPr sz="18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=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true;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karyon</a:t>
            </a:r>
            <a:r>
              <a:rPr sz="18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=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nucleus)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90106" y="2328417"/>
            <a:ext cx="4114800" cy="3121025"/>
            <a:chOff x="6690106" y="2328417"/>
            <a:chExt cx="4114800" cy="3121025"/>
          </a:xfrm>
        </p:grpSpPr>
        <p:sp>
          <p:nvSpPr>
            <p:cNvPr id="5" name="object 5"/>
            <p:cNvSpPr/>
            <p:nvPr/>
          </p:nvSpPr>
          <p:spPr>
            <a:xfrm>
              <a:off x="10797540" y="4954523"/>
              <a:ext cx="0" cy="488315"/>
            </a:xfrm>
            <a:custGeom>
              <a:avLst/>
              <a:gdLst/>
              <a:ahLst/>
              <a:cxnLst/>
              <a:rect l="l" t="t" r="r" b="b"/>
              <a:pathLst>
                <a:path h="488314">
                  <a:moveTo>
                    <a:pt x="0" y="0"/>
                  </a:moveTo>
                  <a:lnTo>
                    <a:pt x="0" y="488060"/>
                  </a:lnTo>
                </a:path>
              </a:pathLst>
            </a:custGeom>
            <a:ln w="12192">
              <a:solidFill>
                <a:srgbClr val="555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59824" y="3400043"/>
              <a:ext cx="1538605" cy="488315"/>
            </a:xfrm>
            <a:custGeom>
              <a:avLst/>
              <a:gdLst/>
              <a:ahLst/>
              <a:cxnLst/>
              <a:rect l="l" t="t" r="r" b="b"/>
              <a:pathLst>
                <a:path w="1538604" h="488314">
                  <a:moveTo>
                    <a:pt x="0" y="0"/>
                  </a:moveTo>
                  <a:lnTo>
                    <a:pt x="0" y="332612"/>
                  </a:lnTo>
                  <a:lnTo>
                    <a:pt x="1538351" y="332612"/>
                  </a:lnTo>
                  <a:lnTo>
                    <a:pt x="1538351" y="488060"/>
                  </a:lnTo>
                </a:path>
              </a:pathLst>
            </a:custGeom>
            <a:ln w="12192">
              <a:solidFill>
                <a:srgbClr val="4A4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96456" y="4954523"/>
              <a:ext cx="2049780" cy="488315"/>
            </a:xfrm>
            <a:custGeom>
              <a:avLst/>
              <a:gdLst/>
              <a:ahLst/>
              <a:cxnLst/>
              <a:rect l="l" t="t" r="r" b="b"/>
              <a:pathLst>
                <a:path w="2049779" h="488314">
                  <a:moveTo>
                    <a:pt x="1024127" y="0"/>
                  </a:moveTo>
                  <a:lnTo>
                    <a:pt x="1024127" y="332613"/>
                  </a:lnTo>
                  <a:lnTo>
                    <a:pt x="2049652" y="332613"/>
                  </a:lnTo>
                  <a:lnTo>
                    <a:pt x="2049652" y="488060"/>
                  </a:lnTo>
                </a:path>
                <a:path w="2049779" h="488314">
                  <a:moveTo>
                    <a:pt x="1025525" y="0"/>
                  </a:moveTo>
                  <a:lnTo>
                    <a:pt x="1025525" y="332613"/>
                  </a:lnTo>
                  <a:lnTo>
                    <a:pt x="0" y="332613"/>
                  </a:lnTo>
                  <a:lnTo>
                    <a:pt x="0" y="488060"/>
                  </a:lnTo>
                </a:path>
              </a:pathLst>
            </a:custGeom>
            <a:ln w="12192">
              <a:solidFill>
                <a:srgbClr val="555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20584" y="3400043"/>
              <a:ext cx="1538605" cy="488315"/>
            </a:xfrm>
            <a:custGeom>
              <a:avLst/>
              <a:gdLst/>
              <a:ahLst/>
              <a:cxnLst/>
              <a:rect l="l" t="t" r="r" b="b"/>
              <a:pathLst>
                <a:path w="1538604" h="488314">
                  <a:moveTo>
                    <a:pt x="1538351" y="0"/>
                  </a:moveTo>
                  <a:lnTo>
                    <a:pt x="1538351" y="332612"/>
                  </a:lnTo>
                  <a:lnTo>
                    <a:pt x="0" y="332612"/>
                  </a:lnTo>
                  <a:lnTo>
                    <a:pt x="0" y="488060"/>
                  </a:lnTo>
                </a:path>
              </a:pathLst>
            </a:custGeom>
            <a:ln w="12192">
              <a:solidFill>
                <a:srgbClr val="4A4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20100" y="2334767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1571371" y="0"/>
                  </a:moveTo>
                  <a:lnTo>
                    <a:pt x="106552" y="0"/>
                  </a:lnTo>
                  <a:lnTo>
                    <a:pt x="65097" y="8380"/>
                  </a:lnTo>
                  <a:lnTo>
                    <a:pt x="31226" y="31226"/>
                  </a:lnTo>
                  <a:lnTo>
                    <a:pt x="8380" y="65097"/>
                  </a:lnTo>
                  <a:lnTo>
                    <a:pt x="0" y="106553"/>
                  </a:lnTo>
                  <a:lnTo>
                    <a:pt x="0" y="958723"/>
                  </a:lnTo>
                  <a:lnTo>
                    <a:pt x="8380" y="1000178"/>
                  </a:lnTo>
                  <a:lnTo>
                    <a:pt x="31226" y="1034049"/>
                  </a:lnTo>
                  <a:lnTo>
                    <a:pt x="65097" y="1056895"/>
                  </a:lnTo>
                  <a:lnTo>
                    <a:pt x="106552" y="1065276"/>
                  </a:lnTo>
                  <a:lnTo>
                    <a:pt x="1571371" y="1065276"/>
                  </a:lnTo>
                  <a:lnTo>
                    <a:pt x="1612826" y="1056895"/>
                  </a:lnTo>
                  <a:lnTo>
                    <a:pt x="1646697" y="1034049"/>
                  </a:lnTo>
                  <a:lnTo>
                    <a:pt x="1669543" y="1000178"/>
                  </a:lnTo>
                  <a:lnTo>
                    <a:pt x="1677924" y="958723"/>
                  </a:lnTo>
                  <a:lnTo>
                    <a:pt x="1677924" y="106553"/>
                  </a:lnTo>
                  <a:lnTo>
                    <a:pt x="1669543" y="65097"/>
                  </a:lnTo>
                  <a:lnTo>
                    <a:pt x="1646697" y="31226"/>
                  </a:lnTo>
                  <a:lnTo>
                    <a:pt x="1612826" y="8380"/>
                  </a:lnTo>
                  <a:lnTo>
                    <a:pt x="1571371" y="0"/>
                  </a:lnTo>
                  <a:close/>
                </a:path>
              </a:pathLst>
            </a:custGeom>
            <a:solidFill>
              <a:srgbClr val="5F62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20100" y="2334767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0" y="106553"/>
                  </a:moveTo>
                  <a:lnTo>
                    <a:pt x="8380" y="65097"/>
                  </a:lnTo>
                  <a:lnTo>
                    <a:pt x="31226" y="31226"/>
                  </a:lnTo>
                  <a:lnTo>
                    <a:pt x="65097" y="8380"/>
                  </a:lnTo>
                  <a:lnTo>
                    <a:pt x="106552" y="0"/>
                  </a:lnTo>
                  <a:lnTo>
                    <a:pt x="1571371" y="0"/>
                  </a:lnTo>
                  <a:lnTo>
                    <a:pt x="1612826" y="8380"/>
                  </a:lnTo>
                  <a:lnTo>
                    <a:pt x="1646697" y="31226"/>
                  </a:lnTo>
                  <a:lnTo>
                    <a:pt x="1669543" y="65097"/>
                  </a:lnTo>
                  <a:lnTo>
                    <a:pt x="1677924" y="106553"/>
                  </a:lnTo>
                  <a:lnTo>
                    <a:pt x="1677924" y="958723"/>
                  </a:lnTo>
                  <a:lnTo>
                    <a:pt x="1669543" y="1000178"/>
                  </a:lnTo>
                  <a:lnTo>
                    <a:pt x="1646697" y="1034049"/>
                  </a:lnTo>
                  <a:lnTo>
                    <a:pt x="1612826" y="1056895"/>
                  </a:lnTo>
                  <a:lnTo>
                    <a:pt x="1571371" y="1065276"/>
                  </a:lnTo>
                  <a:lnTo>
                    <a:pt x="106552" y="1065276"/>
                  </a:lnTo>
                  <a:lnTo>
                    <a:pt x="65097" y="1056895"/>
                  </a:lnTo>
                  <a:lnTo>
                    <a:pt x="31226" y="1034049"/>
                  </a:lnTo>
                  <a:lnTo>
                    <a:pt x="8380" y="1000178"/>
                  </a:lnTo>
                  <a:lnTo>
                    <a:pt x="0" y="958723"/>
                  </a:lnTo>
                  <a:lnTo>
                    <a:pt x="0" y="10655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07552" y="2511551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1571371" y="0"/>
                  </a:moveTo>
                  <a:lnTo>
                    <a:pt x="106552" y="0"/>
                  </a:lnTo>
                  <a:lnTo>
                    <a:pt x="65097" y="8380"/>
                  </a:lnTo>
                  <a:lnTo>
                    <a:pt x="31226" y="31226"/>
                  </a:lnTo>
                  <a:lnTo>
                    <a:pt x="8380" y="65097"/>
                  </a:lnTo>
                  <a:lnTo>
                    <a:pt x="0" y="106552"/>
                  </a:lnTo>
                  <a:lnTo>
                    <a:pt x="0" y="958723"/>
                  </a:lnTo>
                  <a:lnTo>
                    <a:pt x="8380" y="1000178"/>
                  </a:lnTo>
                  <a:lnTo>
                    <a:pt x="31226" y="1034049"/>
                  </a:lnTo>
                  <a:lnTo>
                    <a:pt x="65097" y="1056895"/>
                  </a:lnTo>
                  <a:lnTo>
                    <a:pt x="106552" y="1065276"/>
                  </a:lnTo>
                  <a:lnTo>
                    <a:pt x="1571371" y="1065276"/>
                  </a:lnTo>
                  <a:lnTo>
                    <a:pt x="1612826" y="1056895"/>
                  </a:lnTo>
                  <a:lnTo>
                    <a:pt x="1646697" y="1034049"/>
                  </a:lnTo>
                  <a:lnTo>
                    <a:pt x="1669543" y="1000178"/>
                  </a:lnTo>
                  <a:lnTo>
                    <a:pt x="1677924" y="958723"/>
                  </a:lnTo>
                  <a:lnTo>
                    <a:pt x="1677924" y="106552"/>
                  </a:lnTo>
                  <a:lnTo>
                    <a:pt x="1669543" y="65097"/>
                  </a:lnTo>
                  <a:lnTo>
                    <a:pt x="1646697" y="31226"/>
                  </a:lnTo>
                  <a:lnTo>
                    <a:pt x="1612826" y="8380"/>
                  </a:lnTo>
                  <a:lnTo>
                    <a:pt x="15713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07552" y="2511551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0" y="106552"/>
                  </a:moveTo>
                  <a:lnTo>
                    <a:pt x="8380" y="65097"/>
                  </a:lnTo>
                  <a:lnTo>
                    <a:pt x="31226" y="31226"/>
                  </a:lnTo>
                  <a:lnTo>
                    <a:pt x="65097" y="8380"/>
                  </a:lnTo>
                  <a:lnTo>
                    <a:pt x="106552" y="0"/>
                  </a:lnTo>
                  <a:lnTo>
                    <a:pt x="1571371" y="0"/>
                  </a:lnTo>
                  <a:lnTo>
                    <a:pt x="1612826" y="8380"/>
                  </a:lnTo>
                  <a:lnTo>
                    <a:pt x="1646697" y="31226"/>
                  </a:lnTo>
                  <a:lnTo>
                    <a:pt x="1669543" y="65097"/>
                  </a:lnTo>
                  <a:lnTo>
                    <a:pt x="1677924" y="106552"/>
                  </a:lnTo>
                  <a:lnTo>
                    <a:pt x="1677924" y="958723"/>
                  </a:lnTo>
                  <a:lnTo>
                    <a:pt x="1669543" y="1000178"/>
                  </a:lnTo>
                  <a:lnTo>
                    <a:pt x="1646697" y="1034049"/>
                  </a:lnTo>
                  <a:lnTo>
                    <a:pt x="1612826" y="1056895"/>
                  </a:lnTo>
                  <a:lnTo>
                    <a:pt x="1571371" y="1065276"/>
                  </a:lnTo>
                  <a:lnTo>
                    <a:pt x="106552" y="1065276"/>
                  </a:lnTo>
                  <a:lnTo>
                    <a:pt x="65097" y="1056895"/>
                  </a:lnTo>
                  <a:lnTo>
                    <a:pt x="31226" y="1034049"/>
                  </a:lnTo>
                  <a:lnTo>
                    <a:pt x="8380" y="1000178"/>
                  </a:lnTo>
                  <a:lnTo>
                    <a:pt x="0" y="958723"/>
                  </a:lnTo>
                  <a:lnTo>
                    <a:pt x="0" y="106552"/>
                  </a:lnTo>
                  <a:close/>
                </a:path>
              </a:pathLst>
            </a:custGeom>
            <a:ln w="12192">
              <a:solidFill>
                <a:srgbClr val="5F62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08134" y="2867101"/>
            <a:ext cx="4781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45" dirty="0">
                <a:latin typeface="Arial MT"/>
                <a:cs typeface="Arial MT"/>
              </a:rPr>
              <a:t>Cell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76033" y="3881373"/>
            <a:ext cx="1877060" cy="1256665"/>
            <a:chOff x="6876033" y="3881373"/>
            <a:chExt cx="1877060" cy="1256665"/>
          </a:xfrm>
        </p:grpSpPr>
        <p:sp>
          <p:nvSpPr>
            <p:cNvPr id="15" name="object 15"/>
            <p:cNvSpPr/>
            <p:nvPr/>
          </p:nvSpPr>
          <p:spPr>
            <a:xfrm>
              <a:off x="6882383" y="3887723"/>
              <a:ext cx="1678305" cy="1066800"/>
            </a:xfrm>
            <a:custGeom>
              <a:avLst/>
              <a:gdLst/>
              <a:ahLst/>
              <a:cxnLst/>
              <a:rect l="l" t="t" r="r" b="b"/>
              <a:pathLst>
                <a:path w="1678304" h="1066800">
                  <a:moveTo>
                    <a:pt x="1571244" y="0"/>
                  </a:moveTo>
                  <a:lnTo>
                    <a:pt x="106680" y="0"/>
                  </a:lnTo>
                  <a:lnTo>
                    <a:pt x="65150" y="8381"/>
                  </a:lnTo>
                  <a:lnTo>
                    <a:pt x="31241" y="31242"/>
                  </a:lnTo>
                  <a:lnTo>
                    <a:pt x="8381" y="65150"/>
                  </a:lnTo>
                  <a:lnTo>
                    <a:pt x="0" y="106680"/>
                  </a:lnTo>
                  <a:lnTo>
                    <a:pt x="0" y="960119"/>
                  </a:lnTo>
                  <a:lnTo>
                    <a:pt x="8381" y="1001649"/>
                  </a:lnTo>
                  <a:lnTo>
                    <a:pt x="31241" y="1035557"/>
                  </a:lnTo>
                  <a:lnTo>
                    <a:pt x="65150" y="1058418"/>
                  </a:lnTo>
                  <a:lnTo>
                    <a:pt x="106680" y="1066800"/>
                  </a:lnTo>
                  <a:lnTo>
                    <a:pt x="1571244" y="1066800"/>
                  </a:lnTo>
                  <a:lnTo>
                    <a:pt x="1612773" y="1058418"/>
                  </a:lnTo>
                  <a:lnTo>
                    <a:pt x="1646682" y="1035557"/>
                  </a:lnTo>
                  <a:lnTo>
                    <a:pt x="1669542" y="1001649"/>
                  </a:lnTo>
                  <a:lnTo>
                    <a:pt x="1677924" y="960119"/>
                  </a:lnTo>
                  <a:lnTo>
                    <a:pt x="1677924" y="106680"/>
                  </a:lnTo>
                  <a:lnTo>
                    <a:pt x="1669541" y="65150"/>
                  </a:lnTo>
                  <a:lnTo>
                    <a:pt x="1646681" y="31242"/>
                  </a:lnTo>
                  <a:lnTo>
                    <a:pt x="1612773" y="8381"/>
                  </a:lnTo>
                  <a:lnTo>
                    <a:pt x="1571244" y="0"/>
                  </a:lnTo>
                  <a:close/>
                </a:path>
              </a:pathLst>
            </a:custGeom>
            <a:solidFill>
              <a:srgbClr val="5F62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82383" y="3887723"/>
              <a:ext cx="1678305" cy="1066800"/>
            </a:xfrm>
            <a:custGeom>
              <a:avLst/>
              <a:gdLst/>
              <a:ahLst/>
              <a:cxnLst/>
              <a:rect l="l" t="t" r="r" b="b"/>
              <a:pathLst>
                <a:path w="1678304" h="1066800">
                  <a:moveTo>
                    <a:pt x="0" y="106680"/>
                  </a:moveTo>
                  <a:lnTo>
                    <a:pt x="8381" y="65150"/>
                  </a:lnTo>
                  <a:lnTo>
                    <a:pt x="31241" y="31242"/>
                  </a:lnTo>
                  <a:lnTo>
                    <a:pt x="65150" y="8381"/>
                  </a:lnTo>
                  <a:lnTo>
                    <a:pt x="106680" y="0"/>
                  </a:lnTo>
                  <a:lnTo>
                    <a:pt x="1571244" y="0"/>
                  </a:lnTo>
                  <a:lnTo>
                    <a:pt x="1612773" y="8381"/>
                  </a:lnTo>
                  <a:lnTo>
                    <a:pt x="1646681" y="31242"/>
                  </a:lnTo>
                  <a:lnTo>
                    <a:pt x="1669541" y="65150"/>
                  </a:lnTo>
                  <a:lnTo>
                    <a:pt x="1677924" y="106680"/>
                  </a:lnTo>
                  <a:lnTo>
                    <a:pt x="1677924" y="960119"/>
                  </a:lnTo>
                  <a:lnTo>
                    <a:pt x="1669542" y="1001649"/>
                  </a:lnTo>
                  <a:lnTo>
                    <a:pt x="1646682" y="1035557"/>
                  </a:lnTo>
                  <a:lnTo>
                    <a:pt x="1612773" y="1058418"/>
                  </a:lnTo>
                  <a:lnTo>
                    <a:pt x="1571244" y="1066800"/>
                  </a:lnTo>
                  <a:lnTo>
                    <a:pt x="106680" y="1066800"/>
                  </a:lnTo>
                  <a:lnTo>
                    <a:pt x="65150" y="1058418"/>
                  </a:lnTo>
                  <a:lnTo>
                    <a:pt x="31241" y="1035557"/>
                  </a:lnTo>
                  <a:lnTo>
                    <a:pt x="8381" y="1001649"/>
                  </a:lnTo>
                  <a:lnTo>
                    <a:pt x="0" y="960119"/>
                  </a:lnTo>
                  <a:lnTo>
                    <a:pt x="0" y="10668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68311" y="4066031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1571371" y="0"/>
                  </a:moveTo>
                  <a:lnTo>
                    <a:pt x="106553" y="0"/>
                  </a:lnTo>
                  <a:lnTo>
                    <a:pt x="65097" y="8380"/>
                  </a:lnTo>
                  <a:lnTo>
                    <a:pt x="31226" y="31226"/>
                  </a:lnTo>
                  <a:lnTo>
                    <a:pt x="8380" y="65097"/>
                  </a:lnTo>
                  <a:lnTo>
                    <a:pt x="0" y="106553"/>
                  </a:lnTo>
                  <a:lnTo>
                    <a:pt x="0" y="958723"/>
                  </a:lnTo>
                  <a:lnTo>
                    <a:pt x="8380" y="1000178"/>
                  </a:lnTo>
                  <a:lnTo>
                    <a:pt x="31226" y="1034049"/>
                  </a:lnTo>
                  <a:lnTo>
                    <a:pt x="65097" y="1056895"/>
                  </a:lnTo>
                  <a:lnTo>
                    <a:pt x="106553" y="1065276"/>
                  </a:lnTo>
                  <a:lnTo>
                    <a:pt x="1571371" y="1065276"/>
                  </a:lnTo>
                  <a:lnTo>
                    <a:pt x="1612826" y="1056895"/>
                  </a:lnTo>
                  <a:lnTo>
                    <a:pt x="1646697" y="1034049"/>
                  </a:lnTo>
                  <a:lnTo>
                    <a:pt x="1669543" y="1000178"/>
                  </a:lnTo>
                  <a:lnTo>
                    <a:pt x="1677924" y="958723"/>
                  </a:lnTo>
                  <a:lnTo>
                    <a:pt x="1677924" y="106553"/>
                  </a:lnTo>
                  <a:lnTo>
                    <a:pt x="1669543" y="65097"/>
                  </a:lnTo>
                  <a:lnTo>
                    <a:pt x="1646697" y="31226"/>
                  </a:lnTo>
                  <a:lnTo>
                    <a:pt x="1612826" y="8380"/>
                  </a:lnTo>
                  <a:lnTo>
                    <a:pt x="15713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68311" y="4066031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0" y="106553"/>
                  </a:moveTo>
                  <a:lnTo>
                    <a:pt x="8380" y="65097"/>
                  </a:lnTo>
                  <a:lnTo>
                    <a:pt x="31226" y="31226"/>
                  </a:lnTo>
                  <a:lnTo>
                    <a:pt x="65097" y="8380"/>
                  </a:lnTo>
                  <a:lnTo>
                    <a:pt x="106553" y="0"/>
                  </a:lnTo>
                  <a:lnTo>
                    <a:pt x="1571371" y="0"/>
                  </a:lnTo>
                  <a:lnTo>
                    <a:pt x="1612826" y="8380"/>
                  </a:lnTo>
                  <a:lnTo>
                    <a:pt x="1646697" y="31226"/>
                  </a:lnTo>
                  <a:lnTo>
                    <a:pt x="1669543" y="65097"/>
                  </a:lnTo>
                  <a:lnTo>
                    <a:pt x="1677924" y="106553"/>
                  </a:lnTo>
                  <a:lnTo>
                    <a:pt x="1677924" y="958723"/>
                  </a:lnTo>
                  <a:lnTo>
                    <a:pt x="1669543" y="1000178"/>
                  </a:lnTo>
                  <a:lnTo>
                    <a:pt x="1646697" y="1034049"/>
                  </a:lnTo>
                  <a:lnTo>
                    <a:pt x="1612826" y="1056895"/>
                  </a:lnTo>
                  <a:lnTo>
                    <a:pt x="1571371" y="1065276"/>
                  </a:lnTo>
                  <a:lnTo>
                    <a:pt x="106553" y="1065276"/>
                  </a:lnTo>
                  <a:lnTo>
                    <a:pt x="65097" y="1056895"/>
                  </a:lnTo>
                  <a:lnTo>
                    <a:pt x="31226" y="1034049"/>
                  </a:lnTo>
                  <a:lnTo>
                    <a:pt x="8380" y="1000178"/>
                  </a:lnTo>
                  <a:lnTo>
                    <a:pt x="0" y="958723"/>
                  </a:lnTo>
                  <a:lnTo>
                    <a:pt x="0" y="106553"/>
                  </a:lnTo>
                  <a:close/>
                </a:path>
              </a:pathLst>
            </a:custGeom>
            <a:ln w="12192">
              <a:solidFill>
                <a:srgbClr val="5F62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33666" y="4413250"/>
            <a:ext cx="13474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Arial" panose="020B0604020202020204"/>
                <a:cs typeface="Arial" panose="020B0604020202020204"/>
              </a:rPr>
              <a:t>Eukaryotes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50382" y="5435853"/>
            <a:ext cx="1877060" cy="1254760"/>
            <a:chOff x="5850382" y="5435853"/>
            <a:chExt cx="1877060" cy="1254760"/>
          </a:xfrm>
        </p:grpSpPr>
        <p:sp>
          <p:nvSpPr>
            <p:cNvPr id="21" name="object 21"/>
            <p:cNvSpPr/>
            <p:nvPr/>
          </p:nvSpPr>
          <p:spPr>
            <a:xfrm>
              <a:off x="5856732" y="5442203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1571370" y="0"/>
                  </a:moveTo>
                  <a:lnTo>
                    <a:pt x="106552" y="0"/>
                  </a:lnTo>
                  <a:lnTo>
                    <a:pt x="65097" y="8380"/>
                  </a:lnTo>
                  <a:lnTo>
                    <a:pt x="31226" y="31226"/>
                  </a:lnTo>
                  <a:lnTo>
                    <a:pt x="8380" y="65097"/>
                  </a:lnTo>
                  <a:lnTo>
                    <a:pt x="0" y="106553"/>
                  </a:lnTo>
                  <a:lnTo>
                    <a:pt x="0" y="958748"/>
                  </a:lnTo>
                  <a:lnTo>
                    <a:pt x="8380" y="1000216"/>
                  </a:lnTo>
                  <a:lnTo>
                    <a:pt x="31226" y="1034076"/>
                  </a:lnTo>
                  <a:lnTo>
                    <a:pt x="65097" y="1056905"/>
                  </a:lnTo>
                  <a:lnTo>
                    <a:pt x="106552" y="1065276"/>
                  </a:lnTo>
                  <a:lnTo>
                    <a:pt x="1571370" y="1065276"/>
                  </a:lnTo>
                  <a:lnTo>
                    <a:pt x="1612826" y="1056905"/>
                  </a:lnTo>
                  <a:lnTo>
                    <a:pt x="1646697" y="1034076"/>
                  </a:lnTo>
                  <a:lnTo>
                    <a:pt x="1669543" y="1000216"/>
                  </a:lnTo>
                  <a:lnTo>
                    <a:pt x="1677923" y="958748"/>
                  </a:lnTo>
                  <a:lnTo>
                    <a:pt x="1677923" y="106553"/>
                  </a:lnTo>
                  <a:lnTo>
                    <a:pt x="1669543" y="65097"/>
                  </a:lnTo>
                  <a:lnTo>
                    <a:pt x="1646697" y="31226"/>
                  </a:lnTo>
                  <a:lnTo>
                    <a:pt x="1612826" y="8380"/>
                  </a:lnTo>
                  <a:lnTo>
                    <a:pt x="1571370" y="0"/>
                  </a:lnTo>
                  <a:close/>
                </a:path>
              </a:pathLst>
            </a:custGeom>
            <a:solidFill>
              <a:srgbClr val="5F62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56732" y="5442203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0" y="106553"/>
                  </a:moveTo>
                  <a:lnTo>
                    <a:pt x="8380" y="65097"/>
                  </a:lnTo>
                  <a:lnTo>
                    <a:pt x="31226" y="31226"/>
                  </a:lnTo>
                  <a:lnTo>
                    <a:pt x="65097" y="8380"/>
                  </a:lnTo>
                  <a:lnTo>
                    <a:pt x="106552" y="0"/>
                  </a:lnTo>
                  <a:lnTo>
                    <a:pt x="1571370" y="0"/>
                  </a:lnTo>
                  <a:lnTo>
                    <a:pt x="1612826" y="8380"/>
                  </a:lnTo>
                  <a:lnTo>
                    <a:pt x="1646697" y="31226"/>
                  </a:lnTo>
                  <a:lnTo>
                    <a:pt x="1669543" y="65097"/>
                  </a:lnTo>
                  <a:lnTo>
                    <a:pt x="1677923" y="106553"/>
                  </a:lnTo>
                  <a:lnTo>
                    <a:pt x="1677923" y="958748"/>
                  </a:lnTo>
                  <a:lnTo>
                    <a:pt x="1669543" y="1000216"/>
                  </a:lnTo>
                  <a:lnTo>
                    <a:pt x="1646697" y="1034076"/>
                  </a:lnTo>
                  <a:lnTo>
                    <a:pt x="1612826" y="1056905"/>
                  </a:lnTo>
                  <a:lnTo>
                    <a:pt x="1571370" y="1065276"/>
                  </a:lnTo>
                  <a:lnTo>
                    <a:pt x="106552" y="1065276"/>
                  </a:lnTo>
                  <a:lnTo>
                    <a:pt x="65097" y="1056905"/>
                  </a:lnTo>
                  <a:lnTo>
                    <a:pt x="31226" y="1034076"/>
                  </a:lnTo>
                  <a:lnTo>
                    <a:pt x="8380" y="1000216"/>
                  </a:lnTo>
                  <a:lnTo>
                    <a:pt x="0" y="958748"/>
                  </a:lnTo>
                  <a:lnTo>
                    <a:pt x="0" y="10655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42660" y="5618987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1571370" y="0"/>
                  </a:moveTo>
                  <a:lnTo>
                    <a:pt x="106552" y="0"/>
                  </a:lnTo>
                  <a:lnTo>
                    <a:pt x="65097" y="8370"/>
                  </a:lnTo>
                  <a:lnTo>
                    <a:pt x="31226" y="31199"/>
                  </a:lnTo>
                  <a:lnTo>
                    <a:pt x="8380" y="65059"/>
                  </a:lnTo>
                  <a:lnTo>
                    <a:pt x="0" y="106527"/>
                  </a:lnTo>
                  <a:lnTo>
                    <a:pt x="0" y="958748"/>
                  </a:lnTo>
                  <a:lnTo>
                    <a:pt x="8380" y="1000216"/>
                  </a:lnTo>
                  <a:lnTo>
                    <a:pt x="31226" y="1034076"/>
                  </a:lnTo>
                  <a:lnTo>
                    <a:pt x="65097" y="1056905"/>
                  </a:lnTo>
                  <a:lnTo>
                    <a:pt x="106552" y="1065276"/>
                  </a:lnTo>
                  <a:lnTo>
                    <a:pt x="1571370" y="1065276"/>
                  </a:lnTo>
                  <a:lnTo>
                    <a:pt x="1612826" y="1056905"/>
                  </a:lnTo>
                  <a:lnTo>
                    <a:pt x="1646697" y="1034076"/>
                  </a:lnTo>
                  <a:lnTo>
                    <a:pt x="1669543" y="1000216"/>
                  </a:lnTo>
                  <a:lnTo>
                    <a:pt x="1677923" y="958748"/>
                  </a:lnTo>
                  <a:lnTo>
                    <a:pt x="1677923" y="106527"/>
                  </a:lnTo>
                  <a:lnTo>
                    <a:pt x="1669543" y="65059"/>
                  </a:lnTo>
                  <a:lnTo>
                    <a:pt x="1646697" y="31199"/>
                  </a:lnTo>
                  <a:lnTo>
                    <a:pt x="1612826" y="8370"/>
                  </a:lnTo>
                  <a:lnTo>
                    <a:pt x="15713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42660" y="5618987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0" y="106527"/>
                  </a:moveTo>
                  <a:lnTo>
                    <a:pt x="8380" y="65059"/>
                  </a:lnTo>
                  <a:lnTo>
                    <a:pt x="31226" y="31199"/>
                  </a:lnTo>
                  <a:lnTo>
                    <a:pt x="65097" y="8370"/>
                  </a:lnTo>
                  <a:lnTo>
                    <a:pt x="106552" y="0"/>
                  </a:lnTo>
                  <a:lnTo>
                    <a:pt x="1571370" y="0"/>
                  </a:lnTo>
                  <a:lnTo>
                    <a:pt x="1612826" y="8370"/>
                  </a:lnTo>
                  <a:lnTo>
                    <a:pt x="1646697" y="31199"/>
                  </a:lnTo>
                  <a:lnTo>
                    <a:pt x="1669543" y="65059"/>
                  </a:lnTo>
                  <a:lnTo>
                    <a:pt x="1677923" y="106527"/>
                  </a:lnTo>
                  <a:lnTo>
                    <a:pt x="1677923" y="958748"/>
                  </a:lnTo>
                  <a:lnTo>
                    <a:pt x="1669543" y="1000216"/>
                  </a:lnTo>
                  <a:lnTo>
                    <a:pt x="1646697" y="1034076"/>
                  </a:lnTo>
                  <a:lnTo>
                    <a:pt x="1612826" y="1056905"/>
                  </a:lnTo>
                  <a:lnTo>
                    <a:pt x="1571370" y="1065276"/>
                  </a:lnTo>
                  <a:lnTo>
                    <a:pt x="106552" y="1065276"/>
                  </a:lnTo>
                  <a:lnTo>
                    <a:pt x="65097" y="1056905"/>
                  </a:lnTo>
                  <a:lnTo>
                    <a:pt x="31226" y="1034076"/>
                  </a:lnTo>
                  <a:lnTo>
                    <a:pt x="8380" y="1000216"/>
                  </a:lnTo>
                  <a:lnTo>
                    <a:pt x="0" y="958748"/>
                  </a:lnTo>
                  <a:lnTo>
                    <a:pt x="0" y="106527"/>
                  </a:lnTo>
                  <a:close/>
                </a:path>
              </a:pathLst>
            </a:custGeom>
            <a:ln w="12192">
              <a:solidFill>
                <a:srgbClr val="5F62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24778" y="5975705"/>
            <a:ext cx="13144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latin typeface="Arial" panose="020B0604020202020204"/>
                <a:cs typeface="Arial" panose="020B0604020202020204"/>
              </a:rPr>
              <a:t>Animal</a:t>
            </a:r>
            <a:r>
              <a:rPr sz="19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900" b="1" spc="-20" dirty="0">
                <a:latin typeface="Arial" panose="020B0604020202020204"/>
                <a:cs typeface="Arial" panose="020B0604020202020204"/>
              </a:rPr>
              <a:t>cell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901685" y="5435853"/>
            <a:ext cx="1877060" cy="1254760"/>
            <a:chOff x="7901685" y="5435853"/>
            <a:chExt cx="1877060" cy="1254760"/>
          </a:xfrm>
        </p:grpSpPr>
        <p:sp>
          <p:nvSpPr>
            <p:cNvPr id="27" name="object 27"/>
            <p:cNvSpPr/>
            <p:nvPr/>
          </p:nvSpPr>
          <p:spPr>
            <a:xfrm>
              <a:off x="7908035" y="5442203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1571371" y="0"/>
                  </a:moveTo>
                  <a:lnTo>
                    <a:pt x="106553" y="0"/>
                  </a:lnTo>
                  <a:lnTo>
                    <a:pt x="65097" y="8380"/>
                  </a:lnTo>
                  <a:lnTo>
                    <a:pt x="31226" y="31226"/>
                  </a:lnTo>
                  <a:lnTo>
                    <a:pt x="8380" y="65097"/>
                  </a:lnTo>
                  <a:lnTo>
                    <a:pt x="0" y="106553"/>
                  </a:lnTo>
                  <a:lnTo>
                    <a:pt x="0" y="958748"/>
                  </a:lnTo>
                  <a:lnTo>
                    <a:pt x="8380" y="1000216"/>
                  </a:lnTo>
                  <a:lnTo>
                    <a:pt x="31226" y="1034076"/>
                  </a:lnTo>
                  <a:lnTo>
                    <a:pt x="65097" y="1056905"/>
                  </a:lnTo>
                  <a:lnTo>
                    <a:pt x="106553" y="1065276"/>
                  </a:lnTo>
                  <a:lnTo>
                    <a:pt x="1571371" y="1065276"/>
                  </a:lnTo>
                  <a:lnTo>
                    <a:pt x="1612826" y="1056905"/>
                  </a:lnTo>
                  <a:lnTo>
                    <a:pt x="1646697" y="1034076"/>
                  </a:lnTo>
                  <a:lnTo>
                    <a:pt x="1669543" y="1000216"/>
                  </a:lnTo>
                  <a:lnTo>
                    <a:pt x="1677924" y="958748"/>
                  </a:lnTo>
                  <a:lnTo>
                    <a:pt x="1677924" y="106553"/>
                  </a:lnTo>
                  <a:lnTo>
                    <a:pt x="1669543" y="65097"/>
                  </a:lnTo>
                  <a:lnTo>
                    <a:pt x="1646697" y="31226"/>
                  </a:lnTo>
                  <a:lnTo>
                    <a:pt x="1612826" y="8380"/>
                  </a:lnTo>
                  <a:lnTo>
                    <a:pt x="1571371" y="0"/>
                  </a:lnTo>
                  <a:close/>
                </a:path>
              </a:pathLst>
            </a:custGeom>
            <a:solidFill>
              <a:srgbClr val="5F62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08035" y="5442203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0" y="106553"/>
                  </a:moveTo>
                  <a:lnTo>
                    <a:pt x="8380" y="65097"/>
                  </a:lnTo>
                  <a:lnTo>
                    <a:pt x="31226" y="31226"/>
                  </a:lnTo>
                  <a:lnTo>
                    <a:pt x="65097" y="8380"/>
                  </a:lnTo>
                  <a:lnTo>
                    <a:pt x="106553" y="0"/>
                  </a:lnTo>
                  <a:lnTo>
                    <a:pt x="1571371" y="0"/>
                  </a:lnTo>
                  <a:lnTo>
                    <a:pt x="1612826" y="8380"/>
                  </a:lnTo>
                  <a:lnTo>
                    <a:pt x="1646697" y="31226"/>
                  </a:lnTo>
                  <a:lnTo>
                    <a:pt x="1669543" y="65097"/>
                  </a:lnTo>
                  <a:lnTo>
                    <a:pt x="1677924" y="106553"/>
                  </a:lnTo>
                  <a:lnTo>
                    <a:pt x="1677924" y="958748"/>
                  </a:lnTo>
                  <a:lnTo>
                    <a:pt x="1669543" y="1000216"/>
                  </a:lnTo>
                  <a:lnTo>
                    <a:pt x="1646697" y="1034076"/>
                  </a:lnTo>
                  <a:lnTo>
                    <a:pt x="1612826" y="1056905"/>
                  </a:lnTo>
                  <a:lnTo>
                    <a:pt x="1571371" y="1065276"/>
                  </a:lnTo>
                  <a:lnTo>
                    <a:pt x="106553" y="1065276"/>
                  </a:lnTo>
                  <a:lnTo>
                    <a:pt x="65097" y="1056905"/>
                  </a:lnTo>
                  <a:lnTo>
                    <a:pt x="31226" y="1034076"/>
                  </a:lnTo>
                  <a:lnTo>
                    <a:pt x="8380" y="1000216"/>
                  </a:lnTo>
                  <a:lnTo>
                    <a:pt x="0" y="958748"/>
                  </a:lnTo>
                  <a:lnTo>
                    <a:pt x="0" y="10655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93963" y="5618987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1571370" y="0"/>
                  </a:moveTo>
                  <a:lnTo>
                    <a:pt x="106552" y="0"/>
                  </a:lnTo>
                  <a:lnTo>
                    <a:pt x="65097" y="8370"/>
                  </a:lnTo>
                  <a:lnTo>
                    <a:pt x="31226" y="31199"/>
                  </a:lnTo>
                  <a:lnTo>
                    <a:pt x="8380" y="65059"/>
                  </a:lnTo>
                  <a:lnTo>
                    <a:pt x="0" y="106527"/>
                  </a:lnTo>
                  <a:lnTo>
                    <a:pt x="0" y="958748"/>
                  </a:lnTo>
                  <a:lnTo>
                    <a:pt x="8380" y="1000216"/>
                  </a:lnTo>
                  <a:lnTo>
                    <a:pt x="31226" y="1034076"/>
                  </a:lnTo>
                  <a:lnTo>
                    <a:pt x="65097" y="1056905"/>
                  </a:lnTo>
                  <a:lnTo>
                    <a:pt x="106552" y="1065276"/>
                  </a:lnTo>
                  <a:lnTo>
                    <a:pt x="1571370" y="1065276"/>
                  </a:lnTo>
                  <a:lnTo>
                    <a:pt x="1612826" y="1056905"/>
                  </a:lnTo>
                  <a:lnTo>
                    <a:pt x="1646697" y="1034076"/>
                  </a:lnTo>
                  <a:lnTo>
                    <a:pt x="1669543" y="1000216"/>
                  </a:lnTo>
                  <a:lnTo>
                    <a:pt x="1677924" y="958748"/>
                  </a:lnTo>
                  <a:lnTo>
                    <a:pt x="1677924" y="106527"/>
                  </a:lnTo>
                  <a:lnTo>
                    <a:pt x="1669543" y="65059"/>
                  </a:lnTo>
                  <a:lnTo>
                    <a:pt x="1646697" y="31199"/>
                  </a:lnTo>
                  <a:lnTo>
                    <a:pt x="1612826" y="8370"/>
                  </a:lnTo>
                  <a:lnTo>
                    <a:pt x="15713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93963" y="5618987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0" y="106527"/>
                  </a:moveTo>
                  <a:lnTo>
                    <a:pt x="8380" y="65059"/>
                  </a:lnTo>
                  <a:lnTo>
                    <a:pt x="31226" y="31199"/>
                  </a:lnTo>
                  <a:lnTo>
                    <a:pt x="65097" y="8370"/>
                  </a:lnTo>
                  <a:lnTo>
                    <a:pt x="106552" y="0"/>
                  </a:lnTo>
                  <a:lnTo>
                    <a:pt x="1571370" y="0"/>
                  </a:lnTo>
                  <a:lnTo>
                    <a:pt x="1612826" y="8370"/>
                  </a:lnTo>
                  <a:lnTo>
                    <a:pt x="1646697" y="31199"/>
                  </a:lnTo>
                  <a:lnTo>
                    <a:pt x="1669543" y="65059"/>
                  </a:lnTo>
                  <a:lnTo>
                    <a:pt x="1677924" y="106527"/>
                  </a:lnTo>
                  <a:lnTo>
                    <a:pt x="1677924" y="958748"/>
                  </a:lnTo>
                  <a:lnTo>
                    <a:pt x="1669543" y="1000216"/>
                  </a:lnTo>
                  <a:lnTo>
                    <a:pt x="1646697" y="1034076"/>
                  </a:lnTo>
                  <a:lnTo>
                    <a:pt x="1612826" y="1056905"/>
                  </a:lnTo>
                  <a:lnTo>
                    <a:pt x="1571370" y="1065276"/>
                  </a:lnTo>
                  <a:lnTo>
                    <a:pt x="106552" y="1065276"/>
                  </a:lnTo>
                  <a:lnTo>
                    <a:pt x="65097" y="1056905"/>
                  </a:lnTo>
                  <a:lnTo>
                    <a:pt x="31226" y="1034076"/>
                  </a:lnTo>
                  <a:lnTo>
                    <a:pt x="8380" y="1000216"/>
                  </a:lnTo>
                  <a:lnTo>
                    <a:pt x="0" y="958748"/>
                  </a:lnTo>
                  <a:lnTo>
                    <a:pt x="0" y="106527"/>
                  </a:lnTo>
                  <a:close/>
                </a:path>
              </a:pathLst>
            </a:custGeom>
            <a:ln w="12192">
              <a:solidFill>
                <a:srgbClr val="5F62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378190" y="5975705"/>
            <a:ext cx="11068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latin typeface="Arial" panose="020B0604020202020204"/>
                <a:cs typeface="Arial" panose="020B0604020202020204"/>
              </a:rPr>
              <a:t>Plant </a:t>
            </a:r>
            <a:r>
              <a:rPr sz="1900" b="1" spc="-20" dirty="0">
                <a:latin typeface="Arial" panose="020B0604020202020204"/>
                <a:cs typeface="Arial" panose="020B0604020202020204"/>
              </a:rPr>
              <a:t>cell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952990" y="3881373"/>
            <a:ext cx="1877060" cy="1256665"/>
            <a:chOff x="9952990" y="3881373"/>
            <a:chExt cx="1877060" cy="1256665"/>
          </a:xfrm>
        </p:grpSpPr>
        <p:sp>
          <p:nvSpPr>
            <p:cNvPr id="33" name="object 33"/>
            <p:cNvSpPr/>
            <p:nvPr/>
          </p:nvSpPr>
          <p:spPr>
            <a:xfrm>
              <a:off x="9959340" y="3887723"/>
              <a:ext cx="1678305" cy="1066800"/>
            </a:xfrm>
            <a:custGeom>
              <a:avLst/>
              <a:gdLst/>
              <a:ahLst/>
              <a:cxnLst/>
              <a:rect l="l" t="t" r="r" b="b"/>
              <a:pathLst>
                <a:path w="1678304" h="1066800">
                  <a:moveTo>
                    <a:pt x="1571243" y="0"/>
                  </a:moveTo>
                  <a:lnTo>
                    <a:pt x="106679" y="0"/>
                  </a:lnTo>
                  <a:lnTo>
                    <a:pt x="65150" y="8381"/>
                  </a:lnTo>
                  <a:lnTo>
                    <a:pt x="31241" y="31242"/>
                  </a:lnTo>
                  <a:lnTo>
                    <a:pt x="8381" y="65150"/>
                  </a:lnTo>
                  <a:lnTo>
                    <a:pt x="0" y="106680"/>
                  </a:lnTo>
                  <a:lnTo>
                    <a:pt x="0" y="960119"/>
                  </a:lnTo>
                  <a:lnTo>
                    <a:pt x="8382" y="1001649"/>
                  </a:lnTo>
                  <a:lnTo>
                    <a:pt x="31242" y="1035557"/>
                  </a:lnTo>
                  <a:lnTo>
                    <a:pt x="65150" y="1058418"/>
                  </a:lnTo>
                  <a:lnTo>
                    <a:pt x="106679" y="1066800"/>
                  </a:lnTo>
                  <a:lnTo>
                    <a:pt x="1571243" y="1066800"/>
                  </a:lnTo>
                  <a:lnTo>
                    <a:pt x="1612772" y="1058418"/>
                  </a:lnTo>
                  <a:lnTo>
                    <a:pt x="1646681" y="1035557"/>
                  </a:lnTo>
                  <a:lnTo>
                    <a:pt x="1669542" y="1001649"/>
                  </a:lnTo>
                  <a:lnTo>
                    <a:pt x="1677924" y="960119"/>
                  </a:lnTo>
                  <a:lnTo>
                    <a:pt x="1677924" y="106680"/>
                  </a:lnTo>
                  <a:lnTo>
                    <a:pt x="1669542" y="65150"/>
                  </a:lnTo>
                  <a:lnTo>
                    <a:pt x="1646681" y="31242"/>
                  </a:lnTo>
                  <a:lnTo>
                    <a:pt x="1612772" y="8381"/>
                  </a:lnTo>
                  <a:lnTo>
                    <a:pt x="1571243" y="0"/>
                  </a:lnTo>
                  <a:close/>
                </a:path>
              </a:pathLst>
            </a:custGeom>
            <a:solidFill>
              <a:srgbClr val="5F62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59340" y="3887723"/>
              <a:ext cx="1678305" cy="1066800"/>
            </a:xfrm>
            <a:custGeom>
              <a:avLst/>
              <a:gdLst/>
              <a:ahLst/>
              <a:cxnLst/>
              <a:rect l="l" t="t" r="r" b="b"/>
              <a:pathLst>
                <a:path w="1678304" h="1066800">
                  <a:moveTo>
                    <a:pt x="0" y="106680"/>
                  </a:moveTo>
                  <a:lnTo>
                    <a:pt x="8381" y="65150"/>
                  </a:lnTo>
                  <a:lnTo>
                    <a:pt x="31241" y="31242"/>
                  </a:lnTo>
                  <a:lnTo>
                    <a:pt x="65150" y="8381"/>
                  </a:lnTo>
                  <a:lnTo>
                    <a:pt x="106679" y="0"/>
                  </a:lnTo>
                  <a:lnTo>
                    <a:pt x="1571243" y="0"/>
                  </a:lnTo>
                  <a:lnTo>
                    <a:pt x="1612772" y="8381"/>
                  </a:lnTo>
                  <a:lnTo>
                    <a:pt x="1646681" y="31242"/>
                  </a:lnTo>
                  <a:lnTo>
                    <a:pt x="1669542" y="65150"/>
                  </a:lnTo>
                  <a:lnTo>
                    <a:pt x="1677924" y="106680"/>
                  </a:lnTo>
                  <a:lnTo>
                    <a:pt x="1677924" y="960119"/>
                  </a:lnTo>
                  <a:lnTo>
                    <a:pt x="1669542" y="1001649"/>
                  </a:lnTo>
                  <a:lnTo>
                    <a:pt x="1646681" y="1035557"/>
                  </a:lnTo>
                  <a:lnTo>
                    <a:pt x="1612772" y="1058418"/>
                  </a:lnTo>
                  <a:lnTo>
                    <a:pt x="1571243" y="1066800"/>
                  </a:lnTo>
                  <a:lnTo>
                    <a:pt x="106679" y="1066800"/>
                  </a:lnTo>
                  <a:lnTo>
                    <a:pt x="65150" y="1058418"/>
                  </a:lnTo>
                  <a:lnTo>
                    <a:pt x="31242" y="1035557"/>
                  </a:lnTo>
                  <a:lnTo>
                    <a:pt x="8382" y="1001649"/>
                  </a:lnTo>
                  <a:lnTo>
                    <a:pt x="0" y="960119"/>
                  </a:lnTo>
                  <a:lnTo>
                    <a:pt x="0" y="10668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145268" y="4066031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1571371" y="0"/>
                  </a:moveTo>
                  <a:lnTo>
                    <a:pt x="106552" y="0"/>
                  </a:lnTo>
                  <a:lnTo>
                    <a:pt x="65097" y="8380"/>
                  </a:lnTo>
                  <a:lnTo>
                    <a:pt x="31226" y="31226"/>
                  </a:lnTo>
                  <a:lnTo>
                    <a:pt x="8380" y="65097"/>
                  </a:lnTo>
                  <a:lnTo>
                    <a:pt x="0" y="106553"/>
                  </a:lnTo>
                  <a:lnTo>
                    <a:pt x="0" y="958723"/>
                  </a:lnTo>
                  <a:lnTo>
                    <a:pt x="8380" y="1000178"/>
                  </a:lnTo>
                  <a:lnTo>
                    <a:pt x="31226" y="1034049"/>
                  </a:lnTo>
                  <a:lnTo>
                    <a:pt x="65097" y="1056895"/>
                  </a:lnTo>
                  <a:lnTo>
                    <a:pt x="106552" y="1065276"/>
                  </a:lnTo>
                  <a:lnTo>
                    <a:pt x="1571371" y="1065276"/>
                  </a:lnTo>
                  <a:lnTo>
                    <a:pt x="1612826" y="1056895"/>
                  </a:lnTo>
                  <a:lnTo>
                    <a:pt x="1646697" y="1034049"/>
                  </a:lnTo>
                  <a:lnTo>
                    <a:pt x="1669543" y="1000178"/>
                  </a:lnTo>
                  <a:lnTo>
                    <a:pt x="1677924" y="958723"/>
                  </a:lnTo>
                  <a:lnTo>
                    <a:pt x="1677924" y="106553"/>
                  </a:lnTo>
                  <a:lnTo>
                    <a:pt x="1669543" y="65097"/>
                  </a:lnTo>
                  <a:lnTo>
                    <a:pt x="1646697" y="31226"/>
                  </a:lnTo>
                  <a:lnTo>
                    <a:pt x="1612826" y="8380"/>
                  </a:lnTo>
                  <a:lnTo>
                    <a:pt x="15713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145268" y="4066031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0" y="106553"/>
                  </a:moveTo>
                  <a:lnTo>
                    <a:pt x="8380" y="65097"/>
                  </a:lnTo>
                  <a:lnTo>
                    <a:pt x="31226" y="31226"/>
                  </a:lnTo>
                  <a:lnTo>
                    <a:pt x="65097" y="8380"/>
                  </a:lnTo>
                  <a:lnTo>
                    <a:pt x="106552" y="0"/>
                  </a:lnTo>
                  <a:lnTo>
                    <a:pt x="1571371" y="0"/>
                  </a:lnTo>
                  <a:lnTo>
                    <a:pt x="1612826" y="8380"/>
                  </a:lnTo>
                  <a:lnTo>
                    <a:pt x="1646697" y="31226"/>
                  </a:lnTo>
                  <a:lnTo>
                    <a:pt x="1669543" y="65097"/>
                  </a:lnTo>
                  <a:lnTo>
                    <a:pt x="1677924" y="106553"/>
                  </a:lnTo>
                  <a:lnTo>
                    <a:pt x="1677924" y="958723"/>
                  </a:lnTo>
                  <a:lnTo>
                    <a:pt x="1669543" y="1000178"/>
                  </a:lnTo>
                  <a:lnTo>
                    <a:pt x="1646697" y="1034049"/>
                  </a:lnTo>
                  <a:lnTo>
                    <a:pt x="1612826" y="1056895"/>
                  </a:lnTo>
                  <a:lnTo>
                    <a:pt x="1571371" y="1065276"/>
                  </a:lnTo>
                  <a:lnTo>
                    <a:pt x="106552" y="1065276"/>
                  </a:lnTo>
                  <a:lnTo>
                    <a:pt x="65097" y="1056895"/>
                  </a:lnTo>
                  <a:lnTo>
                    <a:pt x="31226" y="1034049"/>
                  </a:lnTo>
                  <a:lnTo>
                    <a:pt x="8380" y="1000178"/>
                  </a:lnTo>
                  <a:lnTo>
                    <a:pt x="0" y="958723"/>
                  </a:lnTo>
                  <a:lnTo>
                    <a:pt x="0" y="106553"/>
                  </a:lnTo>
                  <a:close/>
                </a:path>
              </a:pathLst>
            </a:custGeom>
            <a:ln w="12192">
              <a:solidFill>
                <a:srgbClr val="5F62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261854" y="4413250"/>
            <a:ext cx="14439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Arial" panose="020B0604020202020204"/>
                <a:cs typeface="Arial" panose="020B0604020202020204"/>
              </a:rPr>
              <a:t>Prokaryotes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953243" y="5436108"/>
            <a:ext cx="1876425" cy="1254760"/>
            <a:chOff x="9953243" y="5436108"/>
            <a:chExt cx="1876425" cy="1254760"/>
          </a:xfrm>
        </p:grpSpPr>
        <p:sp>
          <p:nvSpPr>
            <p:cNvPr id="39" name="object 39"/>
            <p:cNvSpPr/>
            <p:nvPr/>
          </p:nvSpPr>
          <p:spPr>
            <a:xfrm>
              <a:off x="9959339" y="5442204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1571370" y="0"/>
                  </a:moveTo>
                  <a:lnTo>
                    <a:pt x="106552" y="0"/>
                  </a:lnTo>
                  <a:lnTo>
                    <a:pt x="65097" y="8380"/>
                  </a:lnTo>
                  <a:lnTo>
                    <a:pt x="31226" y="31226"/>
                  </a:lnTo>
                  <a:lnTo>
                    <a:pt x="8380" y="65097"/>
                  </a:lnTo>
                  <a:lnTo>
                    <a:pt x="0" y="106553"/>
                  </a:lnTo>
                  <a:lnTo>
                    <a:pt x="0" y="958748"/>
                  </a:lnTo>
                  <a:lnTo>
                    <a:pt x="8380" y="1000216"/>
                  </a:lnTo>
                  <a:lnTo>
                    <a:pt x="31226" y="1034076"/>
                  </a:lnTo>
                  <a:lnTo>
                    <a:pt x="65097" y="1056905"/>
                  </a:lnTo>
                  <a:lnTo>
                    <a:pt x="106552" y="1065276"/>
                  </a:lnTo>
                  <a:lnTo>
                    <a:pt x="1571370" y="1065276"/>
                  </a:lnTo>
                  <a:lnTo>
                    <a:pt x="1612826" y="1056905"/>
                  </a:lnTo>
                  <a:lnTo>
                    <a:pt x="1646697" y="1034076"/>
                  </a:lnTo>
                  <a:lnTo>
                    <a:pt x="1669543" y="1000216"/>
                  </a:lnTo>
                  <a:lnTo>
                    <a:pt x="1677924" y="958748"/>
                  </a:lnTo>
                  <a:lnTo>
                    <a:pt x="1677924" y="106553"/>
                  </a:lnTo>
                  <a:lnTo>
                    <a:pt x="1669543" y="65097"/>
                  </a:lnTo>
                  <a:lnTo>
                    <a:pt x="1646697" y="31226"/>
                  </a:lnTo>
                  <a:lnTo>
                    <a:pt x="1612826" y="8380"/>
                  </a:lnTo>
                  <a:lnTo>
                    <a:pt x="1571370" y="0"/>
                  </a:lnTo>
                  <a:close/>
                </a:path>
              </a:pathLst>
            </a:custGeom>
            <a:solidFill>
              <a:srgbClr val="5F62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959339" y="5442204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0" y="106553"/>
                  </a:moveTo>
                  <a:lnTo>
                    <a:pt x="8380" y="65097"/>
                  </a:lnTo>
                  <a:lnTo>
                    <a:pt x="31226" y="31226"/>
                  </a:lnTo>
                  <a:lnTo>
                    <a:pt x="65097" y="8380"/>
                  </a:lnTo>
                  <a:lnTo>
                    <a:pt x="106552" y="0"/>
                  </a:lnTo>
                  <a:lnTo>
                    <a:pt x="1571370" y="0"/>
                  </a:lnTo>
                  <a:lnTo>
                    <a:pt x="1612826" y="8380"/>
                  </a:lnTo>
                  <a:lnTo>
                    <a:pt x="1646697" y="31226"/>
                  </a:lnTo>
                  <a:lnTo>
                    <a:pt x="1669543" y="65097"/>
                  </a:lnTo>
                  <a:lnTo>
                    <a:pt x="1677924" y="106553"/>
                  </a:lnTo>
                  <a:lnTo>
                    <a:pt x="1677924" y="958748"/>
                  </a:lnTo>
                  <a:lnTo>
                    <a:pt x="1669543" y="1000216"/>
                  </a:lnTo>
                  <a:lnTo>
                    <a:pt x="1646697" y="1034076"/>
                  </a:lnTo>
                  <a:lnTo>
                    <a:pt x="1612826" y="1056905"/>
                  </a:lnTo>
                  <a:lnTo>
                    <a:pt x="1571370" y="1065276"/>
                  </a:lnTo>
                  <a:lnTo>
                    <a:pt x="106552" y="1065276"/>
                  </a:lnTo>
                  <a:lnTo>
                    <a:pt x="65097" y="1056905"/>
                  </a:lnTo>
                  <a:lnTo>
                    <a:pt x="31226" y="1034076"/>
                  </a:lnTo>
                  <a:lnTo>
                    <a:pt x="8380" y="1000216"/>
                  </a:lnTo>
                  <a:lnTo>
                    <a:pt x="0" y="958748"/>
                  </a:lnTo>
                  <a:lnTo>
                    <a:pt x="0" y="10655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145267" y="5618988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1571371" y="0"/>
                  </a:moveTo>
                  <a:lnTo>
                    <a:pt x="106552" y="0"/>
                  </a:lnTo>
                  <a:lnTo>
                    <a:pt x="65097" y="8370"/>
                  </a:lnTo>
                  <a:lnTo>
                    <a:pt x="31226" y="31199"/>
                  </a:lnTo>
                  <a:lnTo>
                    <a:pt x="8380" y="65059"/>
                  </a:lnTo>
                  <a:lnTo>
                    <a:pt x="0" y="106527"/>
                  </a:lnTo>
                  <a:lnTo>
                    <a:pt x="0" y="958748"/>
                  </a:lnTo>
                  <a:lnTo>
                    <a:pt x="8380" y="1000216"/>
                  </a:lnTo>
                  <a:lnTo>
                    <a:pt x="31226" y="1034076"/>
                  </a:lnTo>
                  <a:lnTo>
                    <a:pt x="65097" y="1056905"/>
                  </a:lnTo>
                  <a:lnTo>
                    <a:pt x="106552" y="1065276"/>
                  </a:lnTo>
                  <a:lnTo>
                    <a:pt x="1571371" y="1065276"/>
                  </a:lnTo>
                  <a:lnTo>
                    <a:pt x="1612826" y="1056905"/>
                  </a:lnTo>
                  <a:lnTo>
                    <a:pt x="1646697" y="1034076"/>
                  </a:lnTo>
                  <a:lnTo>
                    <a:pt x="1669543" y="1000216"/>
                  </a:lnTo>
                  <a:lnTo>
                    <a:pt x="1677924" y="958748"/>
                  </a:lnTo>
                  <a:lnTo>
                    <a:pt x="1677924" y="106527"/>
                  </a:lnTo>
                  <a:lnTo>
                    <a:pt x="1669543" y="65059"/>
                  </a:lnTo>
                  <a:lnTo>
                    <a:pt x="1646697" y="31199"/>
                  </a:lnTo>
                  <a:lnTo>
                    <a:pt x="1612826" y="8370"/>
                  </a:lnTo>
                  <a:lnTo>
                    <a:pt x="15713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145267" y="5618988"/>
              <a:ext cx="1678305" cy="1065530"/>
            </a:xfrm>
            <a:custGeom>
              <a:avLst/>
              <a:gdLst/>
              <a:ahLst/>
              <a:cxnLst/>
              <a:rect l="l" t="t" r="r" b="b"/>
              <a:pathLst>
                <a:path w="1678304" h="1065529">
                  <a:moveTo>
                    <a:pt x="0" y="106527"/>
                  </a:moveTo>
                  <a:lnTo>
                    <a:pt x="8380" y="65059"/>
                  </a:lnTo>
                  <a:lnTo>
                    <a:pt x="31226" y="31199"/>
                  </a:lnTo>
                  <a:lnTo>
                    <a:pt x="65097" y="8370"/>
                  </a:lnTo>
                  <a:lnTo>
                    <a:pt x="106552" y="0"/>
                  </a:lnTo>
                  <a:lnTo>
                    <a:pt x="1571371" y="0"/>
                  </a:lnTo>
                  <a:lnTo>
                    <a:pt x="1612826" y="8370"/>
                  </a:lnTo>
                  <a:lnTo>
                    <a:pt x="1646697" y="31199"/>
                  </a:lnTo>
                  <a:lnTo>
                    <a:pt x="1669543" y="65059"/>
                  </a:lnTo>
                  <a:lnTo>
                    <a:pt x="1677924" y="106527"/>
                  </a:lnTo>
                  <a:lnTo>
                    <a:pt x="1677924" y="958748"/>
                  </a:lnTo>
                  <a:lnTo>
                    <a:pt x="1669543" y="1000216"/>
                  </a:lnTo>
                  <a:lnTo>
                    <a:pt x="1646697" y="1034076"/>
                  </a:lnTo>
                  <a:lnTo>
                    <a:pt x="1612826" y="1056905"/>
                  </a:lnTo>
                  <a:lnTo>
                    <a:pt x="1571371" y="1065276"/>
                  </a:lnTo>
                  <a:lnTo>
                    <a:pt x="106552" y="1065276"/>
                  </a:lnTo>
                  <a:lnTo>
                    <a:pt x="65097" y="1056905"/>
                  </a:lnTo>
                  <a:lnTo>
                    <a:pt x="31226" y="1034076"/>
                  </a:lnTo>
                  <a:lnTo>
                    <a:pt x="8380" y="1000216"/>
                  </a:lnTo>
                  <a:lnTo>
                    <a:pt x="0" y="958748"/>
                  </a:lnTo>
                  <a:lnTo>
                    <a:pt x="0" y="106527"/>
                  </a:lnTo>
                  <a:close/>
                </a:path>
              </a:pathLst>
            </a:custGeom>
            <a:ln w="12192">
              <a:solidFill>
                <a:srgbClr val="5F62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263378" y="5805932"/>
            <a:ext cx="1443990" cy="65024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1905" algn="ctr">
              <a:lnSpc>
                <a:spcPts val="1560"/>
              </a:lnSpc>
              <a:spcBef>
                <a:spcPts val="350"/>
              </a:spcBef>
            </a:pPr>
            <a:r>
              <a:rPr sz="1500" b="1" spc="-10" dirty="0">
                <a:latin typeface="Arial" panose="020B0604020202020204"/>
                <a:cs typeface="Arial" panose="020B0604020202020204"/>
              </a:rPr>
              <a:t>Bacteria, mycoplasmas archaebacteria</a:t>
            </a:r>
            <a:endParaRPr sz="1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8816" y="584962"/>
            <a:ext cx="7658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Prokaryotes</a:t>
            </a:r>
            <a:r>
              <a:rPr sz="4400" spc="-75" dirty="0"/>
              <a:t> </a:t>
            </a:r>
            <a:r>
              <a:rPr sz="4400" spc="55" dirty="0"/>
              <a:t>and</a:t>
            </a:r>
            <a:r>
              <a:rPr sz="4400" spc="-60" dirty="0"/>
              <a:t> </a:t>
            </a:r>
            <a:r>
              <a:rPr sz="4400" spc="-10" dirty="0"/>
              <a:t>Eukaryotes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117217" y="2452243"/>
            <a:ext cx="9509760" cy="170751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29565" marR="5715" indent="-317500" algn="just">
              <a:lnSpc>
                <a:spcPct val="101000"/>
              </a:lnSpc>
              <a:spcBef>
                <a:spcPts val="80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17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Prokaryotic</a:t>
            </a:r>
            <a:r>
              <a:rPr sz="1700" b="1" spc="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700" spc="90" dirty="0">
                <a:solidFill>
                  <a:srgbClr val="464A56"/>
                </a:solidFill>
                <a:latin typeface="Arial MT"/>
                <a:cs typeface="Arial MT"/>
              </a:rPr>
              <a:t>cell</a:t>
            </a:r>
            <a:r>
              <a:rPr sz="1700" spc="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0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r>
              <a:rPr sz="1700" spc="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1700" spc="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464A56"/>
                </a:solidFill>
                <a:latin typeface="Arial MT"/>
                <a:cs typeface="Arial MT"/>
              </a:rPr>
              <a:t>simple(unicellular</a:t>
            </a:r>
            <a:r>
              <a:rPr sz="1700" spc="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organism)</a:t>
            </a:r>
            <a:r>
              <a:rPr sz="1700" spc="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1700" spc="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464A56"/>
                </a:solidFill>
                <a:latin typeface="Arial MT"/>
                <a:cs typeface="Arial MT"/>
              </a:rPr>
              <a:t>lacks</a:t>
            </a:r>
            <a:r>
              <a:rPr sz="1700" spc="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1700" spc="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95" dirty="0">
                <a:solidFill>
                  <a:srgbClr val="464A56"/>
                </a:solidFill>
                <a:latin typeface="Arial MT"/>
                <a:cs typeface="Arial MT"/>
              </a:rPr>
              <a:t>true</a:t>
            </a:r>
            <a:r>
              <a:rPr sz="1700" spc="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60" dirty="0">
                <a:solidFill>
                  <a:srgbClr val="464A56"/>
                </a:solidFill>
                <a:latin typeface="Arial MT"/>
                <a:cs typeface="Arial MT"/>
              </a:rPr>
              <a:t>nucleus,</a:t>
            </a:r>
            <a:r>
              <a:rPr sz="1700" spc="3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700" spc="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90" dirty="0">
                <a:solidFill>
                  <a:srgbClr val="464A56"/>
                </a:solidFill>
                <a:latin typeface="Arial MT"/>
                <a:cs typeface="Arial MT"/>
              </a:rPr>
              <a:t>other 	</a:t>
            </a:r>
            <a:r>
              <a:rPr sz="1700" spc="65" dirty="0">
                <a:solidFill>
                  <a:srgbClr val="464A56"/>
                </a:solidFill>
                <a:latin typeface="Arial MT"/>
                <a:cs typeface="Arial MT"/>
              </a:rPr>
              <a:t>membrane-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bound</a:t>
            </a:r>
            <a:r>
              <a:rPr sz="1700" spc="1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60" dirty="0">
                <a:solidFill>
                  <a:srgbClr val="464A56"/>
                </a:solidFill>
                <a:latin typeface="Arial MT"/>
                <a:cs typeface="Arial MT"/>
              </a:rPr>
              <a:t>organelle.</a:t>
            </a:r>
            <a:r>
              <a:rPr sz="1700" spc="1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464A56"/>
                </a:solidFill>
                <a:latin typeface="Arial MT"/>
                <a:cs typeface="Arial MT"/>
              </a:rPr>
              <a:t>Prokaryotic</a:t>
            </a:r>
            <a:r>
              <a:rPr sz="1700" spc="1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64A56"/>
                </a:solidFill>
                <a:latin typeface="Arial MT"/>
                <a:cs typeface="Arial MT"/>
              </a:rPr>
              <a:t>DNA</a:t>
            </a:r>
            <a:r>
              <a:rPr sz="1700" spc="1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0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r>
              <a:rPr sz="1700" spc="1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found</a:t>
            </a:r>
            <a:r>
              <a:rPr sz="1700" spc="1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1700" spc="1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700" spc="1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90" dirty="0">
                <a:solidFill>
                  <a:srgbClr val="464A56"/>
                </a:solidFill>
                <a:latin typeface="Arial MT"/>
                <a:cs typeface="Arial MT"/>
              </a:rPr>
              <a:t>central</a:t>
            </a:r>
            <a:r>
              <a:rPr sz="1700" spc="1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120" dirty="0">
                <a:solidFill>
                  <a:srgbClr val="464A56"/>
                </a:solidFill>
                <a:latin typeface="Arial MT"/>
                <a:cs typeface="Arial MT"/>
              </a:rPr>
              <a:t>part</a:t>
            </a:r>
            <a:r>
              <a:rPr sz="1700" spc="1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700" spc="3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700" spc="1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cell:</a:t>
            </a:r>
            <a:r>
              <a:rPr sz="1700" spc="1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464A56"/>
                </a:solidFill>
                <a:latin typeface="Arial MT"/>
                <a:cs typeface="Arial MT"/>
              </a:rPr>
              <a:t>a 	</a:t>
            </a: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darkened</a:t>
            </a:r>
            <a:r>
              <a:rPr sz="1700" spc="1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region</a:t>
            </a:r>
            <a:r>
              <a:rPr sz="1700" spc="1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called</a:t>
            </a:r>
            <a:r>
              <a:rPr sz="1700" spc="1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700" spc="1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nucleoid.</a:t>
            </a:r>
            <a:r>
              <a:rPr sz="1700" spc="1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464A56"/>
                </a:solidFill>
                <a:latin typeface="Arial MT"/>
                <a:cs typeface="Arial MT"/>
              </a:rPr>
              <a:t>Example:</a:t>
            </a:r>
            <a:r>
              <a:rPr sz="1700" spc="1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90" dirty="0">
                <a:solidFill>
                  <a:srgbClr val="464A56"/>
                </a:solidFill>
                <a:latin typeface="Arial MT"/>
                <a:cs typeface="Arial MT"/>
              </a:rPr>
              <a:t>Bacteria,</a:t>
            </a:r>
            <a:r>
              <a:rPr sz="1700" spc="1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cyanobacteria,</a:t>
            </a:r>
            <a:r>
              <a:rPr sz="1700" spc="1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464A56"/>
                </a:solidFill>
                <a:latin typeface="Arial MT"/>
                <a:cs typeface="Arial MT"/>
              </a:rPr>
              <a:t>mycoplasmas 	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7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archaebacteria</a:t>
            </a:r>
            <a:endParaRPr sz="1700">
              <a:latin typeface="Arial MT"/>
              <a:cs typeface="Arial MT"/>
            </a:endParaRPr>
          </a:p>
          <a:p>
            <a:pPr marL="329565" marR="5080" indent="-317500" algn="just">
              <a:lnSpc>
                <a:spcPct val="101000"/>
              </a:lnSpc>
              <a:spcBef>
                <a:spcPts val="915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B</a:t>
            </a:r>
            <a:r>
              <a:rPr sz="1700" spc="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Eukaryotic</a:t>
            </a:r>
            <a:r>
              <a:rPr sz="1700" b="1" spc="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cell</a:t>
            </a:r>
            <a:r>
              <a:rPr sz="17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60" dirty="0">
                <a:solidFill>
                  <a:srgbClr val="464A56"/>
                </a:solidFill>
                <a:latin typeface="Arial MT"/>
                <a:cs typeface="Arial MT"/>
              </a:rPr>
              <a:t>has</a:t>
            </a:r>
            <a:r>
              <a:rPr sz="1700" spc="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1700" spc="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0" dirty="0">
                <a:solidFill>
                  <a:srgbClr val="464A56"/>
                </a:solidFill>
                <a:latin typeface="Arial MT"/>
                <a:cs typeface="Arial MT"/>
              </a:rPr>
              <a:t>membrane-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bound</a:t>
            </a:r>
            <a:r>
              <a:rPr sz="17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true</a:t>
            </a:r>
            <a:r>
              <a:rPr sz="1700" spc="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0" dirty="0">
                <a:solidFill>
                  <a:srgbClr val="464A56"/>
                </a:solidFill>
                <a:latin typeface="Arial MT"/>
                <a:cs typeface="Arial MT"/>
              </a:rPr>
              <a:t>nucleus</a:t>
            </a:r>
            <a:r>
              <a:rPr sz="1700" spc="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700" spc="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100" dirty="0">
                <a:solidFill>
                  <a:srgbClr val="464A56"/>
                </a:solidFill>
                <a:latin typeface="Arial MT"/>
                <a:cs typeface="Arial MT"/>
              </a:rPr>
              <a:t>other</a:t>
            </a:r>
            <a:r>
              <a:rPr sz="1700" spc="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464A56"/>
                </a:solidFill>
                <a:latin typeface="Arial MT"/>
                <a:cs typeface="Arial MT"/>
              </a:rPr>
              <a:t>membrane-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bound</a:t>
            </a:r>
            <a:r>
              <a:rPr sz="1700" spc="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60" dirty="0">
                <a:solidFill>
                  <a:srgbClr val="464A56"/>
                </a:solidFill>
                <a:latin typeface="Arial MT"/>
                <a:cs typeface="Arial MT"/>
              </a:rPr>
              <a:t>cell- 	organelles.</a:t>
            </a:r>
            <a:r>
              <a:rPr sz="17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464A56"/>
                </a:solidFill>
                <a:latin typeface="Arial MT"/>
                <a:cs typeface="Arial MT"/>
              </a:rPr>
              <a:t>Example:</a:t>
            </a:r>
            <a:r>
              <a:rPr sz="17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464A56"/>
                </a:solidFill>
                <a:latin typeface="Arial MT"/>
                <a:cs typeface="Arial MT"/>
              </a:rPr>
              <a:t>Animal</a:t>
            </a:r>
            <a:r>
              <a:rPr sz="17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464A56"/>
                </a:solidFill>
                <a:latin typeface="Arial MT"/>
                <a:cs typeface="Arial MT"/>
              </a:rPr>
              <a:t>cells,</a:t>
            </a:r>
            <a:r>
              <a:rPr sz="17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plant</a:t>
            </a:r>
            <a:r>
              <a:rPr sz="17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464A56"/>
                </a:solidFill>
                <a:latin typeface="Arial MT"/>
                <a:cs typeface="Arial MT"/>
              </a:rPr>
              <a:t>cells,</a:t>
            </a:r>
            <a:r>
              <a:rPr sz="17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464A56"/>
                </a:solidFill>
                <a:latin typeface="Arial MT"/>
                <a:cs typeface="Arial MT"/>
              </a:rPr>
              <a:t>fungi,</a:t>
            </a:r>
            <a:r>
              <a:rPr sz="17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70" dirty="0">
                <a:solidFill>
                  <a:srgbClr val="464A56"/>
                </a:solidFill>
                <a:latin typeface="Arial MT"/>
                <a:cs typeface="Arial MT"/>
              </a:rPr>
              <a:t>algae,rickettsia</a:t>
            </a:r>
            <a:r>
              <a:rPr sz="1700" spc="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7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700" spc="85" dirty="0">
                <a:solidFill>
                  <a:srgbClr val="464A56"/>
                </a:solidFill>
                <a:latin typeface="Arial MT"/>
                <a:cs typeface="Arial MT"/>
              </a:rPr>
              <a:t>protists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2444" y="4279391"/>
            <a:ext cx="5210556" cy="25786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F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984" y="432816"/>
            <a:ext cx="3459183" cy="61234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8598" y="226568"/>
            <a:ext cx="726630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006FC0"/>
                  </a:solidFill>
                </a:uFill>
              </a:rPr>
              <a:t>Prokaryotes</a:t>
            </a:r>
            <a:r>
              <a:rPr u="sng" spc="20" dirty="0"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6FC0"/>
                  </a:solidFill>
                </a:uFill>
              </a:rPr>
              <a:t>and</a:t>
            </a:r>
            <a:r>
              <a:rPr u="sng" spc="35" dirty="0"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6FC0"/>
                  </a:solidFill>
                </a:uFill>
              </a:rPr>
              <a:t>Eukaryotes:</a:t>
            </a:r>
            <a:r>
              <a:rPr u="sng" spc="40" dirty="0"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6FC0"/>
                  </a:solidFill>
                </a:uFill>
              </a:rPr>
              <a:t>Similarities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5599" y="960247"/>
          <a:ext cx="11377930" cy="5576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2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084">
                <a:tc>
                  <a:txBody>
                    <a:bodyPr/>
                    <a:lstStyle/>
                    <a:p>
                      <a:pPr marL="8655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Characteristics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tc>
                  <a:txBody>
                    <a:bodyPr/>
                    <a:lstStyle/>
                    <a:p>
                      <a:pPr marL="1163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Prokaryotes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tc>
                  <a:txBody>
                    <a:bodyPr/>
                    <a:lstStyle/>
                    <a:p>
                      <a:pPr marL="12141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Eukaryotes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55" dirty="0">
                          <a:latin typeface="Arial MT"/>
                          <a:cs typeface="Arial MT"/>
                        </a:rPr>
                        <a:t>Cell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5" dirty="0">
                          <a:latin typeface="Arial MT"/>
                          <a:cs typeface="Arial MT"/>
                        </a:rPr>
                        <a:t>Membrane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75" dirty="0">
                          <a:latin typeface="Arial MT"/>
                          <a:cs typeface="Arial MT"/>
                        </a:rPr>
                        <a:t>enclosed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0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5" dirty="0">
                          <a:latin typeface="Arial MT"/>
                          <a:cs typeface="Arial MT"/>
                        </a:rPr>
                        <a:t>plasma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0" dirty="0">
                          <a:latin typeface="Arial MT"/>
                          <a:cs typeface="Arial MT"/>
                        </a:rPr>
                        <a:t>membranes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75" dirty="0">
                          <a:latin typeface="Arial MT"/>
                          <a:cs typeface="Arial MT"/>
                        </a:rPr>
                        <a:t>enclosed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0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5" dirty="0">
                          <a:latin typeface="Arial MT"/>
                          <a:cs typeface="Arial MT"/>
                        </a:rPr>
                        <a:t>plasma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0" dirty="0">
                          <a:latin typeface="Arial MT"/>
                          <a:cs typeface="Arial MT"/>
                        </a:rPr>
                        <a:t>membranes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70" dirty="0">
                          <a:latin typeface="Arial MT"/>
                          <a:cs typeface="Arial MT"/>
                        </a:rPr>
                        <a:t>Genetic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0" dirty="0">
                          <a:latin typeface="Arial MT"/>
                          <a:cs typeface="Arial MT"/>
                        </a:rPr>
                        <a:t>Information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52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60" dirty="0">
                          <a:latin typeface="Arial MT"/>
                          <a:cs typeface="Arial MT"/>
                        </a:rPr>
                        <a:t>use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DNA </a:t>
                      </a:r>
                      <a:r>
                        <a:rPr sz="1600" spc="9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95" dirty="0">
                          <a:latin typeface="Arial MT"/>
                          <a:cs typeface="Arial MT"/>
                        </a:rPr>
                        <a:t>their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0" dirty="0">
                          <a:latin typeface="Arial MT"/>
                          <a:cs typeface="Arial MT"/>
                        </a:rPr>
                        <a:t>genetic </a:t>
                      </a:r>
                      <a:r>
                        <a:rPr sz="1600" spc="65" dirty="0">
                          <a:latin typeface="Arial MT"/>
                          <a:cs typeface="Arial MT"/>
                        </a:rPr>
                        <a:t>information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522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60" dirty="0">
                          <a:latin typeface="Arial MT"/>
                          <a:cs typeface="Arial MT"/>
                        </a:rPr>
                        <a:t>use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DNA </a:t>
                      </a:r>
                      <a:r>
                        <a:rPr sz="1600" spc="9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95" dirty="0">
                          <a:latin typeface="Arial MT"/>
                          <a:cs typeface="Arial MT"/>
                        </a:rPr>
                        <a:t>their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0" dirty="0">
                          <a:latin typeface="Arial MT"/>
                          <a:cs typeface="Arial MT"/>
                        </a:rPr>
                        <a:t>genetic </a:t>
                      </a:r>
                      <a:r>
                        <a:rPr sz="1600" spc="65" dirty="0">
                          <a:latin typeface="Arial MT"/>
                          <a:cs typeface="Arial MT"/>
                        </a:rPr>
                        <a:t>information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70" dirty="0">
                          <a:latin typeface="Arial MT"/>
                          <a:cs typeface="Arial MT"/>
                        </a:rPr>
                        <a:t>Protein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0" dirty="0">
                          <a:latin typeface="Arial MT"/>
                          <a:cs typeface="Arial MT"/>
                        </a:rPr>
                        <a:t>Synthesis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35" dirty="0">
                          <a:latin typeface="Arial MT"/>
                          <a:cs typeface="Arial MT"/>
                        </a:rPr>
                        <a:t>Site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50" dirty="0">
                          <a:latin typeface="Arial MT"/>
                          <a:cs typeface="Arial MT"/>
                        </a:rPr>
                        <a:t>Ribosomes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50" dirty="0">
                          <a:latin typeface="Arial MT"/>
                          <a:cs typeface="Arial MT"/>
                        </a:rPr>
                        <a:t>Ribosomes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55" dirty="0">
                          <a:latin typeface="Arial MT"/>
                          <a:cs typeface="Arial MT"/>
                        </a:rPr>
                        <a:t>Cell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Wall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55" dirty="0">
                          <a:latin typeface="Arial MT"/>
                          <a:cs typeface="Arial MT"/>
                        </a:rPr>
                        <a:t>Present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65" dirty="0">
                          <a:latin typeface="Arial MT"/>
                          <a:cs typeface="Arial MT"/>
                        </a:rPr>
                        <a:t>Present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0" dirty="0">
                          <a:latin typeface="Arial MT"/>
                          <a:cs typeface="Arial MT"/>
                        </a:rPr>
                        <a:t>(except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0" dirty="0">
                          <a:latin typeface="Arial MT"/>
                          <a:cs typeface="Arial MT"/>
                        </a:rPr>
                        <a:t>animal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5" dirty="0">
                          <a:latin typeface="Arial MT"/>
                          <a:cs typeface="Arial MT"/>
                        </a:rPr>
                        <a:t>cell)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55" dirty="0">
                          <a:latin typeface="Arial MT"/>
                          <a:cs typeface="Arial MT"/>
                        </a:rPr>
                        <a:t>Photosynthesis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65" dirty="0">
                          <a:latin typeface="Arial MT"/>
                          <a:cs typeface="Arial MT"/>
                        </a:rPr>
                        <a:t>Present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5" dirty="0">
                          <a:latin typeface="Arial MT"/>
                          <a:cs typeface="Arial MT"/>
                        </a:rPr>
                        <a:t>Cyanobacteria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65" dirty="0">
                          <a:latin typeface="Arial MT"/>
                          <a:cs typeface="Arial MT"/>
                        </a:rPr>
                        <a:t>Present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5" dirty="0">
                          <a:latin typeface="Arial MT"/>
                          <a:cs typeface="Arial MT"/>
                        </a:rPr>
                        <a:t>green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5" dirty="0">
                          <a:latin typeface="Arial MT"/>
                          <a:cs typeface="Arial MT"/>
                        </a:rPr>
                        <a:t>Plants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70" dirty="0">
                          <a:latin typeface="Arial MT"/>
                          <a:cs typeface="Arial MT"/>
                        </a:rPr>
                        <a:t>Amino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5" dirty="0">
                          <a:latin typeface="Arial MT"/>
                          <a:cs typeface="Arial MT"/>
                        </a:rPr>
                        <a:t>acids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75" dirty="0">
                          <a:latin typeface="Arial MT"/>
                          <a:cs typeface="Arial MT"/>
                        </a:rPr>
                        <a:t>Standard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5" dirty="0">
                          <a:latin typeface="Arial MT"/>
                          <a:cs typeface="Arial MT"/>
                        </a:rPr>
                        <a:t>20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5" dirty="0">
                          <a:latin typeface="Arial MT"/>
                          <a:cs typeface="Arial MT"/>
                        </a:rPr>
                        <a:t>amino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85" dirty="0">
                          <a:latin typeface="Arial MT"/>
                          <a:cs typeface="Arial MT"/>
                        </a:rPr>
                        <a:t>acids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0" dirty="0">
                          <a:latin typeface="Arial MT"/>
                          <a:cs typeface="Arial MT"/>
                        </a:rPr>
                        <a:t>present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75" dirty="0">
                          <a:latin typeface="Arial MT"/>
                          <a:cs typeface="Arial MT"/>
                        </a:rPr>
                        <a:t>Standard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5" dirty="0">
                          <a:latin typeface="Arial MT"/>
                          <a:cs typeface="Arial MT"/>
                        </a:rPr>
                        <a:t>20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65" dirty="0">
                          <a:latin typeface="Arial MT"/>
                          <a:cs typeface="Arial MT"/>
                        </a:rPr>
                        <a:t>amino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85" dirty="0">
                          <a:latin typeface="Arial MT"/>
                          <a:cs typeface="Arial MT"/>
                        </a:rPr>
                        <a:t>acids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0" dirty="0">
                          <a:latin typeface="Arial MT"/>
                          <a:cs typeface="Arial MT"/>
                        </a:rPr>
                        <a:t>present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70" dirty="0">
                          <a:latin typeface="Arial MT"/>
                          <a:cs typeface="Arial MT"/>
                        </a:rPr>
                        <a:t>Genetic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40" dirty="0">
                          <a:latin typeface="Arial MT"/>
                          <a:cs typeface="Arial MT"/>
                        </a:rPr>
                        <a:t>Codes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39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Same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85" dirty="0">
                          <a:latin typeface="Arial MT"/>
                          <a:cs typeface="Arial MT"/>
                        </a:rPr>
                        <a:t>genetic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85" dirty="0">
                          <a:latin typeface="Arial MT"/>
                          <a:cs typeface="Arial MT"/>
                        </a:rPr>
                        <a:t>codes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5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80" dirty="0">
                          <a:latin typeface="Arial MT"/>
                          <a:cs typeface="Arial MT"/>
                        </a:rPr>
                        <a:t>present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45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600" spc="75" dirty="0">
                          <a:latin typeface="Arial MT"/>
                          <a:cs typeface="Arial MT"/>
                        </a:rPr>
                        <a:t>eukaryotic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85" dirty="0">
                          <a:latin typeface="Arial MT"/>
                          <a:cs typeface="Arial MT"/>
                        </a:rPr>
                        <a:t>but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9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70" dirty="0">
                          <a:latin typeface="Arial MT"/>
                          <a:cs typeface="Arial MT"/>
                        </a:rPr>
                        <a:t>few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5" dirty="0">
                          <a:latin typeface="Arial MT"/>
                          <a:cs typeface="Arial MT"/>
                        </a:rPr>
                        <a:t>exceptions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5" dirty="0">
                          <a:latin typeface="Arial MT"/>
                          <a:cs typeface="Arial MT"/>
                        </a:rPr>
                        <a:t>Present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F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984" y="432816"/>
            <a:ext cx="3459183" cy="61234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1802" y="20523"/>
            <a:ext cx="734377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sng" dirty="0">
                <a:uFill>
                  <a:solidFill>
                    <a:srgbClr val="006FC0"/>
                  </a:solidFill>
                </a:uFill>
              </a:rPr>
              <a:t>Prokaryotes</a:t>
            </a:r>
            <a:r>
              <a:rPr u="sng" spc="15" dirty="0"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6FC0"/>
                  </a:solidFill>
                </a:uFill>
              </a:rPr>
              <a:t>and</a:t>
            </a:r>
            <a:r>
              <a:rPr u="sng" spc="35" dirty="0"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6FC0"/>
                  </a:solidFill>
                </a:uFill>
              </a:rPr>
              <a:t>Eukaryotes:</a:t>
            </a:r>
            <a:r>
              <a:rPr u="sng" spc="35" dirty="0"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6FC0"/>
                  </a:solidFill>
                </a:uFill>
              </a:rPr>
              <a:t>Differences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4276" y="571500"/>
          <a:ext cx="11697970" cy="5960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4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9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Characteristics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Prokaryotes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Eukaryotes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55" dirty="0">
                          <a:latin typeface="Arial MT"/>
                          <a:cs typeface="Arial MT"/>
                        </a:rPr>
                        <a:t>Definition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178435" marR="1714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50" dirty="0">
                          <a:latin typeface="Arial MT"/>
                          <a:cs typeface="Arial MT"/>
                        </a:rPr>
                        <a:t>Cell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that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lacks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0" dirty="0">
                          <a:latin typeface="Arial MT"/>
                          <a:cs typeface="Arial MT"/>
                        </a:rPr>
                        <a:t>true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nucleus,</a:t>
                      </a:r>
                      <a:r>
                        <a:rPr sz="1400" spc="3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5" dirty="0">
                          <a:latin typeface="Arial MT"/>
                          <a:cs typeface="Arial MT"/>
                        </a:rPr>
                        <a:t>other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membrane- </a:t>
                      </a:r>
                      <a:r>
                        <a:rPr sz="1400" spc="80" dirty="0">
                          <a:latin typeface="Arial MT"/>
                          <a:cs typeface="Arial MT"/>
                        </a:rPr>
                        <a:t>bound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5" dirty="0">
                          <a:latin typeface="Arial MT"/>
                          <a:cs typeface="Arial MT"/>
                        </a:rPr>
                        <a:t>organelle.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60" dirty="0">
                          <a:latin typeface="Arial MT"/>
                          <a:cs typeface="Arial MT"/>
                        </a:rPr>
                        <a:t>Called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5" dirty="0">
                          <a:latin typeface="Arial MT"/>
                          <a:cs typeface="Arial MT"/>
                        </a:rPr>
                        <a:t>lower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5" dirty="0">
                          <a:latin typeface="Arial MT"/>
                          <a:cs typeface="Arial MT"/>
                        </a:rPr>
                        <a:t>form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0" dirty="0">
                          <a:latin typeface="Arial MT"/>
                          <a:cs typeface="Arial MT"/>
                        </a:rPr>
                        <a:t>life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301625" marR="2914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50" dirty="0">
                          <a:latin typeface="Arial MT"/>
                          <a:cs typeface="Arial MT"/>
                        </a:rPr>
                        <a:t>Cell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having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0" dirty="0">
                          <a:latin typeface="Arial MT"/>
                          <a:cs typeface="Arial MT"/>
                        </a:rPr>
                        <a:t>true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nucleus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5" dirty="0">
                          <a:latin typeface="Arial MT"/>
                          <a:cs typeface="Arial MT"/>
                        </a:rPr>
                        <a:t>other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membrane- </a:t>
                      </a:r>
                      <a:r>
                        <a:rPr sz="1400" spc="80" dirty="0">
                          <a:latin typeface="Arial MT"/>
                          <a:cs typeface="Arial MT"/>
                        </a:rPr>
                        <a:t>bound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cell-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organelles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60" dirty="0">
                          <a:latin typeface="Arial MT"/>
                          <a:cs typeface="Arial MT"/>
                        </a:rPr>
                        <a:t>Called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5" dirty="0">
                          <a:latin typeface="Arial MT"/>
                          <a:cs typeface="Arial MT"/>
                        </a:rPr>
                        <a:t>higher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5" dirty="0">
                          <a:latin typeface="Arial MT"/>
                          <a:cs typeface="Arial MT"/>
                        </a:rPr>
                        <a:t>form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0" dirty="0">
                          <a:latin typeface="Arial MT"/>
                          <a:cs typeface="Arial MT"/>
                        </a:rPr>
                        <a:t>life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60" dirty="0">
                          <a:latin typeface="Arial MT"/>
                          <a:cs typeface="Arial MT"/>
                        </a:rPr>
                        <a:t>Nucleus,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Nucleolus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70" dirty="0">
                          <a:latin typeface="Arial MT"/>
                          <a:cs typeface="Arial MT"/>
                        </a:rPr>
                        <a:t>Nucleoid(true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Nucleus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absent),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Nucleolus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absent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50" dirty="0">
                          <a:latin typeface="Arial MT"/>
                          <a:cs typeface="Arial MT"/>
                        </a:rPr>
                        <a:t>True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Nucleus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present,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Nucleolus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present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75" dirty="0">
                          <a:latin typeface="Arial MT"/>
                          <a:cs typeface="Arial MT"/>
                        </a:rPr>
                        <a:t>Nuclear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membrane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60" dirty="0">
                          <a:latin typeface="Arial MT"/>
                          <a:cs typeface="Arial MT"/>
                        </a:rPr>
                        <a:t>Absent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50" dirty="0">
                          <a:latin typeface="Arial MT"/>
                          <a:cs typeface="Arial MT"/>
                        </a:rPr>
                        <a:t>Present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50" dirty="0">
                          <a:latin typeface="Arial MT"/>
                          <a:cs typeface="Arial MT"/>
                        </a:rPr>
                        <a:t>Cell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Size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Small</a:t>
                      </a:r>
                      <a:r>
                        <a:rPr sz="14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(0.75-</a:t>
                      </a:r>
                      <a:r>
                        <a:rPr sz="1400" spc="5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400" spc="20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25" dirty="0">
                          <a:latin typeface="Arial MT"/>
                          <a:cs typeface="Arial MT"/>
                        </a:rPr>
                        <a:t>µm)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50" dirty="0">
                          <a:latin typeface="Arial MT"/>
                          <a:cs typeface="Arial MT"/>
                        </a:rPr>
                        <a:t>Large(10-100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25" dirty="0">
                          <a:latin typeface="Arial MT"/>
                          <a:cs typeface="Arial MT"/>
                        </a:rPr>
                        <a:t>µm)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50" dirty="0">
                          <a:latin typeface="Arial MT"/>
                          <a:cs typeface="Arial MT"/>
                        </a:rPr>
                        <a:t>Organism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55" dirty="0">
                          <a:latin typeface="Arial MT"/>
                          <a:cs typeface="Arial MT"/>
                        </a:rPr>
                        <a:t>Usually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Unicellular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70" dirty="0">
                          <a:latin typeface="Arial MT"/>
                          <a:cs typeface="Arial MT"/>
                        </a:rPr>
                        <a:t>Multicellular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(few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unicellular)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55" dirty="0">
                          <a:latin typeface="Arial MT"/>
                          <a:cs typeface="Arial MT"/>
                        </a:rPr>
                        <a:t>Chromosomes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1344295" marR="1337310" indent="2406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50" dirty="0">
                          <a:latin typeface="Arial MT"/>
                          <a:cs typeface="Arial MT"/>
                        </a:rPr>
                        <a:t>One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single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Circular </a:t>
                      </a:r>
                      <a:r>
                        <a:rPr sz="1400" spc="75" dirty="0">
                          <a:latin typeface="Arial MT"/>
                          <a:cs typeface="Arial MT"/>
                        </a:rPr>
                        <a:t>loop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DNA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5" dirty="0">
                          <a:latin typeface="Arial MT"/>
                          <a:cs typeface="Arial MT"/>
                        </a:rPr>
                        <a:t>Plasmid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1025525" marR="1017270" indent="3606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75" dirty="0">
                          <a:latin typeface="Arial MT"/>
                          <a:cs typeface="Arial MT"/>
                        </a:rPr>
                        <a:t>Linear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5" dirty="0">
                          <a:latin typeface="Arial MT"/>
                          <a:cs typeface="Arial MT"/>
                        </a:rPr>
                        <a:t>Struture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DNA, 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than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one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0" dirty="0">
                          <a:latin typeface="Arial MT"/>
                          <a:cs typeface="Arial MT"/>
                        </a:rPr>
                        <a:t>Chromosomes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45" dirty="0">
                          <a:latin typeface="Arial MT"/>
                          <a:cs typeface="Arial MT"/>
                        </a:rPr>
                        <a:t>Ribosomes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Small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0" dirty="0">
                          <a:latin typeface="Arial MT"/>
                          <a:cs typeface="Arial MT"/>
                        </a:rPr>
                        <a:t>70</a:t>
                      </a:r>
                      <a:r>
                        <a:rPr sz="1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S(50s+30s)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50" dirty="0">
                          <a:latin typeface="Arial MT"/>
                          <a:cs typeface="Arial MT"/>
                        </a:rPr>
                        <a:t>80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(60s+</a:t>
                      </a:r>
                      <a:r>
                        <a:rPr sz="1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40s)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55" dirty="0">
                          <a:latin typeface="Arial MT"/>
                          <a:cs typeface="Arial MT"/>
                        </a:rPr>
                        <a:t>Reproduce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75" dirty="0">
                          <a:latin typeface="Arial MT"/>
                          <a:cs typeface="Arial MT"/>
                        </a:rPr>
                        <a:t>Binary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Fission,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10" dirty="0">
                          <a:latin typeface="Arial MT"/>
                          <a:cs typeface="Arial MT"/>
                        </a:rPr>
                        <a:t>Meiosis</a:t>
                      </a:r>
                      <a:r>
                        <a:rPr sz="1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2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5" dirty="0">
                          <a:latin typeface="Arial MT"/>
                          <a:cs typeface="Arial MT"/>
                        </a:rPr>
                        <a:t>Mitosis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50" dirty="0">
                          <a:latin typeface="Arial MT"/>
                          <a:cs typeface="Arial MT"/>
                        </a:rPr>
                        <a:t>Cell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Wall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60" dirty="0">
                          <a:latin typeface="Arial MT"/>
                          <a:cs typeface="Arial MT"/>
                        </a:rPr>
                        <a:t>Contain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0" dirty="0">
                          <a:latin typeface="Arial MT"/>
                          <a:cs typeface="Arial MT"/>
                        </a:rPr>
                        <a:t>Peptidoglycan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Do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0" dirty="0">
                          <a:latin typeface="Arial MT"/>
                          <a:cs typeface="Arial MT"/>
                        </a:rPr>
                        <a:t>not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Contain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0" dirty="0">
                          <a:latin typeface="Arial MT"/>
                          <a:cs typeface="Arial MT"/>
                        </a:rPr>
                        <a:t>Peptidoglycan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 marL="690245" marR="327660" indent="-3568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55" dirty="0">
                          <a:latin typeface="Arial MT"/>
                          <a:cs typeface="Arial MT"/>
                        </a:rPr>
                        <a:t>Membrane-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bound 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organelle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1722120" marR="315595" indent="-14020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70" dirty="0">
                          <a:latin typeface="Arial MT"/>
                          <a:cs typeface="Arial MT"/>
                        </a:rPr>
                        <a:t>Mitochondria,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Endoplasmic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Reticulum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(ER),Golgi </a:t>
                      </a:r>
                      <a:r>
                        <a:rPr sz="1400" spc="80" dirty="0">
                          <a:latin typeface="Arial MT"/>
                          <a:cs typeface="Arial MT"/>
                        </a:rPr>
                        <a:t>body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absent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1557020" marR="187960" indent="-13639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70" dirty="0">
                          <a:latin typeface="Arial MT"/>
                          <a:cs typeface="Arial MT"/>
                        </a:rPr>
                        <a:t>Mitochondria,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Endoplasmic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Reticulum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(ER),Golgi </a:t>
                      </a:r>
                      <a:r>
                        <a:rPr sz="1400" spc="80" dirty="0">
                          <a:latin typeface="Arial MT"/>
                          <a:cs typeface="Arial MT"/>
                        </a:rPr>
                        <a:t>body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present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40" dirty="0">
                          <a:latin typeface="Arial MT"/>
                          <a:cs typeface="Arial MT"/>
                        </a:rPr>
                        <a:t>Examples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1753235" marR="539115" indent="-12090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80" dirty="0">
                          <a:latin typeface="Arial MT"/>
                          <a:cs typeface="Arial MT"/>
                        </a:rPr>
                        <a:t>Bacteria,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5" dirty="0">
                          <a:latin typeface="Arial MT"/>
                          <a:cs typeface="Arial MT"/>
                        </a:rPr>
                        <a:t>cyanobacteria,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mycoplasmas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archaebacteria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1753870" marR="99695" indent="-16465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60" dirty="0">
                          <a:latin typeface="Arial MT"/>
                          <a:cs typeface="Arial MT"/>
                        </a:rPr>
                        <a:t>Human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being,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5" dirty="0">
                          <a:latin typeface="Arial MT"/>
                          <a:cs typeface="Arial MT"/>
                        </a:rPr>
                        <a:t>Animal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cells,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5" dirty="0">
                          <a:latin typeface="Arial MT"/>
                          <a:cs typeface="Arial MT"/>
                        </a:rPr>
                        <a:t>plant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cells,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fungi,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5" dirty="0">
                          <a:latin typeface="Arial MT"/>
                          <a:cs typeface="Arial MT"/>
                        </a:rPr>
                        <a:t>algae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protists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295" rIns="0" bIns="0" rtlCol="0">
            <a:spAutoFit/>
          </a:bodyPr>
          <a:lstStyle/>
          <a:p>
            <a:pPr marL="1999615">
              <a:lnSpc>
                <a:spcPct val="100000"/>
              </a:lnSpc>
              <a:spcBef>
                <a:spcPts val="105"/>
              </a:spcBef>
            </a:pPr>
            <a:r>
              <a:rPr dirty="0"/>
              <a:t>Prokaryotes</a:t>
            </a:r>
            <a:r>
              <a:rPr spc="20" dirty="0"/>
              <a:t> </a:t>
            </a:r>
            <a:r>
              <a:rPr dirty="0"/>
              <a:t>and</a:t>
            </a:r>
            <a:r>
              <a:rPr spc="35" dirty="0"/>
              <a:t> </a:t>
            </a:r>
            <a:r>
              <a:rPr spc="-10" dirty="0"/>
              <a:t>Eukaryotes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0575" y="1594103"/>
            <a:ext cx="10515600" cy="45506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78482" y="6421628"/>
            <a:ext cx="5433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  <a:t>image</a:t>
            </a:r>
            <a:r>
              <a:rPr sz="1800" i="1" spc="-15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i="1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  <a:t>from</a:t>
            </a:r>
            <a:r>
              <a:rPr sz="1800" i="1" spc="-20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i="1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800" i="1" spc="-25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i="1" u="sng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NCBI</a:t>
            </a:r>
            <a:r>
              <a:rPr sz="1800" i="1" u="sng" spc="-2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 </a:t>
            </a:r>
            <a:r>
              <a:rPr sz="1800" i="1" u="sng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Science</a:t>
            </a:r>
            <a:r>
              <a:rPr sz="1800" i="1" u="sng" spc="-15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 </a:t>
            </a:r>
            <a:r>
              <a:rPr sz="1800" i="1" u="sng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Primer:</a:t>
            </a:r>
            <a:r>
              <a:rPr sz="1800" i="1" u="sng" spc="-5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 </a:t>
            </a:r>
            <a:r>
              <a:rPr sz="1800" i="1" u="sng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What</a:t>
            </a:r>
            <a:r>
              <a:rPr sz="1800" i="1" u="sng" spc="-25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 </a:t>
            </a:r>
            <a:r>
              <a:rPr sz="1800" i="1" u="sng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is</a:t>
            </a:r>
            <a:r>
              <a:rPr sz="1800" i="1" u="sng" spc="-2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 </a:t>
            </a:r>
            <a:r>
              <a:rPr sz="1800" i="1" u="sng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a</a:t>
            </a:r>
            <a:r>
              <a:rPr sz="1800" i="1" u="sng" spc="-25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 </a:t>
            </a:r>
            <a:r>
              <a:rPr sz="1800" i="1" u="sng" spc="-1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Cell?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161" y="583438"/>
            <a:ext cx="10701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5" dirty="0"/>
              <a:t>Place</a:t>
            </a:r>
            <a:r>
              <a:rPr sz="4400" spc="-190" dirty="0"/>
              <a:t> </a:t>
            </a:r>
            <a:r>
              <a:rPr sz="4400" dirty="0"/>
              <a:t>of</a:t>
            </a:r>
            <a:r>
              <a:rPr sz="4400" spc="305" dirty="0"/>
              <a:t> </a:t>
            </a:r>
            <a:r>
              <a:rPr sz="4400" dirty="0"/>
              <a:t>Micro-organism</a:t>
            </a:r>
            <a:r>
              <a:rPr sz="4400" spc="-180" dirty="0"/>
              <a:t> </a:t>
            </a:r>
            <a:r>
              <a:rPr sz="4400" dirty="0"/>
              <a:t>in</a:t>
            </a:r>
            <a:r>
              <a:rPr sz="4400" spc="-160" dirty="0"/>
              <a:t> </a:t>
            </a:r>
            <a:r>
              <a:rPr sz="4400" spc="-10" dirty="0"/>
              <a:t>Living</a:t>
            </a:r>
            <a:r>
              <a:rPr sz="4400" spc="-195" dirty="0"/>
              <a:t> </a:t>
            </a:r>
            <a:r>
              <a:rPr sz="4400" spc="-10" dirty="0"/>
              <a:t>world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3359" y="2311907"/>
            <a:ext cx="4674108" cy="42870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85007" y="6431381"/>
            <a:ext cx="7042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Calibri" panose="020F0502020204030204"/>
                <a:cs typeface="Calibri" panose="020F0502020204030204"/>
                <a:hlinkClick r:id="rId3"/>
              </a:rPr>
              <a:t>https://depositphotos.com/vector-</a:t>
            </a:r>
            <a:r>
              <a:rPr sz="1800" u="sng" spc="-1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Calibri" panose="020F0502020204030204"/>
                <a:cs typeface="Calibri" panose="020F0502020204030204"/>
                <a:hlinkClick r:id="rId3"/>
              </a:rPr>
              <a:t>images/protista.html?qview=190054640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5228" y="2287523"/>
            <a:ext cx="6013704" cy="4419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5343" y="2867660"/>
            <a:ext cx="540067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R.H.Whittaker(1969)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proposed</a:t>
            </a:r>
            <a:r>
              <a:rPr sz="20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five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kingdom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classification</a:t>
            </a:r>
            <a:endParaRPr sz="2000">
              <a:latin typeface="Arial MT"/>
              <a:cs typeface="Arial MT"/>
            </a:endParaRPr>
          </a:p>
          <a:p>
            <a:pPr marL="100330" indent="-9715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spc="70" dirty="0">
                <a:solidFill>
                  <a:srgbClr val="FF0000"/>
                </a:solidFill>
                <a:latin typeface="Arial MT"/>
                <a:cs typeface="Arial MT"/>
              </a:rPr>
              <a:t>Prokaryota(Monera)</a:t>
            </a:r>
            <a:endParaRPr sz="2000">
              <a:latin typeface="Arial MT"/>
              <a:cs typeface="Arial MT"/>
            </a:endParaRPr>
          </a:p>
          <a:p>
            <a:pPr marL="100330" indent="-9715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spc="80" dirty="0">
                <a:solidFill>
                  <a:srgbClr val="FF0000"/>
                </a:solidFill>
                <a:latin typeface="Arial MT"/>
                <a:cs typeface="Arial MT"/>
              </a:rPr>
              <a:t>Protista</a:t>
            </a:r>
            <a:endParaRPr sz="2000">
              <a:latin typeface="Arial MT"/>
              <a:cs typeface="Arial MT"/>
            </a:endParaRPr>
          </a:p>
          <a:p>
            <a:pPr marL="100330" indent="-9715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spc="70" dirty="0">
                <a:solidFill>
                  <a:srgbClr val="FF0000"/>
                </a:solidFill>
                <a:latin typeface="Arial MT"/>
                <a:cs typeface="Arial MT"/>
              </a:rPr>
              <a:t>Fungi</a:t>
            </a:r>
            <a:endParaRPr sz="2000">
              <a:latin typeface="Arial MT"/>
              <a:cs typeface="Arial MT"/>
            </a:endParaRPr>
          </a:p>
          <a:p>
            <a:pPr marL="100330" indent="-9715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spc="60" dirty="0">
                <a:solidFill>
                  <a:srgbClr val="FF0000"/>
                </a:solidFill>
                <a:latin typeface="Arial MT"/>
                <a:cs typeface="Arial MT"/>
              </a:rPr>
              <a:t>Plantae</a:t>
            </a:r>
            <a:endParaRPr sz="2000">
              <a:latin typeface="Arial MT"/>
              <a:cs typeface="Arial MT"/>
            </a:endParaRPr>
          </a:p>
          <a:p>
            <a:pPr marL="100330" indent="-9715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spc="75" dirty="0">
                <a:solidFill>
                  <a:srgbClr val="FF0000"/>
                </a:solidFill>
                <a:latin typeface="Arial MT"/>
                <a:cs typeface="Arial MT"/>
              </a:rPr>
              <a:t>Animalia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176780" marR="5080" indent="-2164715">
              <a:lnSpc>
                <a:spcPts val="5200"/>
              </a:lnSpc>
              <a:spcBef>
                <a:spcPts val="280"/>
              </a:spcBef>
            </a:pPr>
            <a:r>
              <a:rPr sz="4400" spc="-10" dirty="0"/>
              <a:t>Living</a:t>
            </a:r>
            <a:r>
              <a:rPr sz="4400" spc="-215" dirty="0"/>
              <a:t> </a:t>
            </a:r>
            <a:r>
              <a:rPr sz="4400" dirty="0"/>
              <a:t>organisms</a:t>
            </a:r>
            <a:r>
              <a:rPr sz="4400" spc="-204" dirty="0"/>
              <a:t> </a:t>
            </a:r>
            <a:r>
              <a:rPr sz="4400" dirty="0"/>
              <a:t>five</a:t>
            </a:r>
            <a:r>
              <a:rPr sz="4400" spc="-195" dirty="0"/>
              <a:t> </a:t>
            </a:r>
            <a:r>
              <a:rPr sz="4400" spc="-10" dirty="0"/>
              <a:t>kingdom Classification: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145539" y="6516725"/>
            <a:ext cx="6931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Calibri" panose="020F0502020204030204"/>
                <a:cs typeface="Calibri" panose="020F0502020204030204"/>
                <a:hlinkClick r:id="rId3"/>
              </a:rPr>
              <a:t>https://alevelbiology.co.uk/notes/the-</a:t>
            </a:r>
            <a:r>
              <a:rPr sz="1800" u="sng" spc="-1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Calibri" panose="020F0502020204030204"/>
                <a:cs typeface="Calibri" panose="020F0502020204030204"/>
                <a:hlinkClick r:id="rId3"/>
              </a:rPr>
              <a:t>five-</a:t>
            </a:r>
            <a:r>
              <a:rPr sz="1800" u="sng" spc="-2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Calibri" panose="020F0502020204030204"/>
                <a:cs typeface="Calibri" panose="020F0502020204030204"/>
                <a:hlinkClick r:id="rId3"/>
              </a:rPr>
              <a:t>kingdoms-</a:t>
            </a:r>
            <a:r>
              <a:rPr sz="1800" u="sng" spc="-1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Calibri" panose="020F0502020204030204"/>
                <a:cs typeface="Calibri" panose="020F0502020204030204"/>
                <a:hlinkClick r:id="rId3"/>
              </a:rPr>
              <a:t>classification-system/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4673" y="6523431"/>
            <a:ext cx="3754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http://ncert.nic.in/ncerts/l/kebo102.pdf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0120" y="1414467"/>
            <a:ext cx="8507095" cy="48958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32740" marR="249555" indent="-320675">
              <a:lnSpc>
                <a:spcPct val="111000"/>
              </a:lnSpc>
              <a:spcBef>
                <a:spcPts val="170"/>
              </a:spcBef>
              <a:buChar char="•"/>
              <a:tabLst>
                <a:tab pos="332740" algn="l"/>
              </a:tabLst>
            </a:pPr>
            <a:r>
              <a:rPr sz="2000" spc="80" dirty="0">
                <a:solidFill>
                  <a:srgbClr val="FF0000"/>
                </a:solidFill>
                <a:latin typeface="Arial MT"/>
                <a:cs typeface="Arial MT"/>
              </a:rPr>
              <a:t>Prokaryota-</a:t>
            </a:r>
            <a:r>
              <a:rPr sz="20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Unicellular,</a:t>
            </a:r>
            <a:r>
              <a:rPr sz="1600" spc="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prokaryotic</a:t>
            </a:r>
            <a:r>
              <a:rPr sz="1600" b="1" spc="-2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95" dirty="0">
                <a:solidFill>
                  <a:srgbClr val="464A56"/>
                </a:solidFill>
                <a:latin typeface="Arial MT"/>
                <a:cs typeface="Arial MT"/>
              </a:rPr>
              <a:t>microscopic</a:t>
            </a:r>
            <a:r>
              <a:rPr sz="16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organism.</a:t>
            </a:r>
            <a:r>
              <a:rPr sz="16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464A56"/>
                </a:solidFill>
                <a:latin typeface="Arial MT"/>
                <a:cs typeface="Arial MT"/>
              </a:rPr>
              <a:t>Cell</a:t>
            </a:r>
            <a:r>
              <a:rPr sz="16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wall</a:t>
            </a:r>
            <a:r>
              <a:rPr sz="16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600" spc="1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464A56"/>
                </a:solidFill>
                <a:latin typeface="Arial MT"/>
                <a:cs typeface="Arial MT"/>
              </a:rPr>
              <a:t>these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micro-organism</a:t>
            </a:r>
            <a:r>
              <a:rPr sz="1600" spc="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r>
              <a:rPr sz="16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made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600" spc="1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FF0000"/>
                </a:solidFill>
                <a:latin typeface="Arial MT"/>
                <a:cs typeface="Arial MT"/>
              </a:rPr>
              <a:t>peptidoglycan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.</a:t>
            </a:r>
            <a:r>
              <a:rPr sz="16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464A56"/>
                </a:solidFill>
                <a:latin typeface="Arial MT"/>
                <a:cs typeface="Arial MT"/>
              </a:rPr>
              <a:t>Examples:</a:t>
            </a:r>
            <a:r>
              <a:rPr sz="16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90" dirty="0">
                <a:solidFill>
                  <a:srgbClr val="464A56"/>
                </a:solidFill>
                <a:latin typeface="Arial MT"/>
                <a:cs typeface="Arial MT"/>
              </a:rPr>
              <a:t>Bacteria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110" dirty="0">
                <a:solidFill>
                  <a:srgbClr val="464A56"/>
                </a:solidFill>
                <a:latin typeface="Arial MT"/>
                <a:cs typeface="Arial MT"/>
              </a:rPr>
              <a:t>or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0" dirty="0">
                <a:solidFill>
                  <a:srgbClr val="464A56"/>
                </a:solidFill>
                <a:latin typeface="Arial MT"/>
                <a:cs typeface="Arial MT"/>
              </a:rPr>
              <a:t>Cyanobacteria.</a:t>
            </a:r>
            <a:endParaRPr sz="1600">
              <a:latin typeface="Arial MT"/>
              <a:cs typeface="Arial MT"/>
            </a:endParaRPr>
          </a:p>
          <a:p>
            <a:pPr marL="332740" marR="282575" indent="-320675">
              <a:lnSpc>
                <a:spcPct val="111000"/>
              </a:lnSpc>
              <a:spcBef>
                <a:spcPts val="855"/>
              </a:spcBef>
              <a:buChar char="•"/>
              <a:tabLst>
                <a:tab pos="332740" algn="l"/>
              </a:tabLst>
            </a:pPr>
            <a:r>
              <a:rPr sz="2000" spc="80" dirty="0">
                <a:solidFill>
                  <a:srgbClr val="FF0000"/>
                </a:solidFill>
                <a:latin typeface="Arial MT"/>
                <a:cs typeface="Arial MT"/>
              </a:rPr>
              <a:t>Protista-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unicellular,</a:t>
            </a:r>
            <a:r>
              <a:rPr sz="1600" spc="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eukaryotic</a:t>
            </a:r>
            <a:r>
              <a:rPr sz="1600" b="1" spc="-5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95" dirty="0">
                <a:solidFill>
                  <a:srgbClr val="464A56"/>
                </a:solidFill>
                <a:latin typeface="Arial MT"/>
                <a:cs typeface="Arial MT"/>
              </a:rPr>
              <a:t>microscopic</a:t>
            </a:r>
            <a:r>
              <a:rPr sz="16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organism</a:t>
            </a:r>
            <a:r>
              <a:rPr sz="1600" spc="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found</a:t>
            </a:r>
            <a:r>
              <a:rPr sz="1600" spc="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16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aquatic </a:t>
            </a:r>
            <a:r>
              <a:rPr sz="1600" spc="55" dirty="0">
                <a:solidFill>
                  <a:srgbClr val="464A56"/>
                </a:solidFill>
                <a:latin typeface="Arial MT"/>
                <a:cs typeface="Arial MT"/>
              </a:rPr>
              <a:t>environments.</a:t>
            </a:r>
            <a:r>
              <a:rPr sz="16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64A56"/>
                </a:solidFill>
                <a:latin typeface="Arial MT"/>
                <a:cs typeface="Arial MT"/>
              </a:rPr>
              <a:t>These</a:t>
            </a:r>
            <a:r>
              <a:rPr sz="1600" spc="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organisms</a:t>
            </a:r>
            <a:r>
              <a:rPr sz="1600" spc="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95" dirty="0">
                <a:solidFill>
                  <a:srgbClr val="464A56"/>
                </a:solidFill>
                <a:latin typeface="Arial MT"/>
                <a:cs typeface="Arial MT"/>
              </a:rPr>
              <a:t>aren’t</a:t>
            </a:r>
            <a:r>
              <a:rPr sz="16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50" dirty="0">
                <a:solidFill>
                  <a:srgbClr val="464A56"/>
                </a:solidFill>
                <a:latin typeface="Arial MT"/>
                <a:cs typeface="Arial MT"/>
              </a:rPr>
              <a:t>animals,</a:t>
            </a:r>
            <a:r>
              <a:rPr sz="1600" spc="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plants</a:t>
            </a:r>
            <a:r>
              <a:rPr sz="16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110" dirty="0">
                <a:solidFill>
                  <a:srgbClr val="464A56"/>
                </a:solidFill>
                <a:latin typeface="Arial MT"/>
                <a:cs typeface="Arial MT"/>
              </a:rPr>
              <a:t>or</a:t>
            </a:r>
            <a:r>
              <a:rPr sz="16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fungi.</a:t>
            </a:r>
            <a:r>
              <a:rPr sz="16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464A56"/>
                </a:solidFill>
                <a:latin typeface="Arial MT"/>
                <a:cs typeface="Arial MT"/>
              </a:rPr>
              <a:t>Examples:</a:t>
            </a:r>
            <a:r>
              <a:rPr sz="1600" spc="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40" dirty="0">
                <a:solidFill>
                  <a:srgbClr val="464A56"/>
                </a:solidFill>
                <a:latin typeface="Arial MT"/>
                <a:cs typeface="Arial MT"/>
              </a:rPr>
              <a:t>Algae, </a:t>
            </a:r>
            <a:r>
              <a:rPr sz="1600" spc="60" dirty="0">
                <a:solidFill>
                  <a:srgbClr val="464A56"/>
                </a:solidFill>
                <a:latin typeface="Arial MT"/>
                <a:cs typeface="Arial MT"/>
              </a:rPr>
              <a:t>slime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moulds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6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6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malaria</a:t>
            </a:r>
            <a:r>
              <a:rPr sz="16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causing</a:t>
            </a:r>
            <a:r>
              <a:rPr sz="16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50" dirty="0">
                <a:solidFill>
                  <a:srgbClr val="464A56"/>
                </a:solidFill>
                <a:latin typeface="Arial MT"/>
                <a:cs typeface="Arial MT"/>
              </a:rPr>
              <a:t>Plasmodium.</a:t>
            </a:r>
            <a:endParaRPr sz="1600">
              <a:latin typeface="Arial MT"/>
              <a:cs typeface="Arial MT"/>
            </a:endParaRPr>
          </a:p>
          <a:p>
            <a:pPr marL="332740" marR="323215" indent="-320675">
              <a:lnSpc>
                <a:spcPct val="111000"/>
              </a:lnSpc>
              <a:spcBef>
                <a:spcPts val="850"/>
              </a:spcBef>
              <a:buChar char="•"/>
              <a:tabLst>
                <a:tab pos="332740" algn="l"/>
              </a:tabLst>
            </a:pPr>
            <a:r>
              <a:rPr sz="2000" spc="65" dirty="0">
                <a:solidFill>
                  <a:srgbClr val="FF0000"/>
                </a:solidFill>
                <a:latin typeface="Arial MT"/>
                <a:cs typeface="Arial MT"/>
              </a:rPr>
              <a:t>Fungi-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Multicellular,</a:t>
            </a:r>
            <a:r>
              <a:rPr sz="1600" spc="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eukaryotic</a:t>
            </a:r>
            <a:r>
              <a:rPr sz="1600" b="1" spc="-55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90" dirty="0">
                <a:solidFill>
                  <a:srgbClr val="464A56"/>
                </a:solidFill>
                <a:latin typeface="Arial MT"/>
                <a:cs typeface="Arial MT"/>
              </a:rPr>
              <a:t>microscopic</a:t>
            </a:r>
            <a:r>
              <a:rPr sz="16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organism.Cell</a:t>
            </a:r>
            <a:r>
              <a:rPr sz="16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wall</a:t>
            </a:r>
            <a:r>
              <a:rPr sz="16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600" spc="1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these</a:t>
            </a:r>
            <a:r>
              <a:rPr sz="16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0" dirty="0">
                <a:solidFill>
                  <a:srgbClr val="464A56"/>
                </a:solidFill>
                <a:latin typeface="Arial MT"/>
                <a:cs typeface="Arial MT"/>
              </a:rPr>
              <a:t>micro-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organism</a:t>
            </a:r>
            <a:r>
              <a:rPr sz="16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made</a:t>
            </a:r>
            <a:r>
              <a:rPr sz="16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600" spc="1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FF0000"/>
                </a:solidFill>
                <a:latin typeface="Arial MT"/>
                <a:cs typeface="Arial MT"/>
              </a:rPr>
              <a:t>chitin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.</a:t>
            </a:r>
            <a:r>
              <a:rPr sz="16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6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members</a:t>
            </a:r>
            <a:r>
              <a:rPr sz="16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600" spc="1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this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kingdom</a:t>
            </a:r>
            <a:r>
              <a:rPr sz="16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105" dirty="0">
                <a:solidFill>
                  <a:srgbClr val="464A56"/>
                </a:solidFill>
                <a:latin typeface="Arial MT"/>
                <a:cs typeface="Arial MT"/>
              </a:rPr>
              <a:t>don’t</a:t>
            </a:r>
            <a:r>
              <a:rPr sz="16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464A56"/>
                </a:solidFill>
                <a:latin typeface="Arial MT"/>
                <a:cs typeface="Arial MT"/>
              </a:rPr>
              <a:t>possess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photosynthetic</a:t>
            </a:r>
            <a:r>
              <a:rPr sz="16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5" dirty="0">
                <a:solidFill>
                  <a:srgbClr val="464A56"/>
                </a:solidFill>
                <a:latin typeface="Arial MT"/>
                <a:cs typeface="Arial MT"/>
              </a:rPr>
              <a:t>pigments</a:t>
            </a:r>
            <a:r>
              <a:rPr sz="16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6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6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therefore</a:t>
            </a:r>
            <a:r>
              <a:rPr sz="16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heterotrophic.</a:t>
            </a:r>
            <a:r>
              <a:rPr sz="1600" spc="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464A56"/>
                </a:solidFill>
                <a:latin typeface="Arial MT"/>
                <a:cs typeface="Arial MT"/>
              </a:rPr>
              <a:t>Examples:</a:t>
            </a:r>
            <a:r>
              <a:rPr sz="16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45" dirty="0">
                <a:solidFill>
                  <a:srgbClr val="464A56"/>
                </a:solidFill>
                <a:latin typeface="Arial MT"/>
                <a:cs typeface="Arial MT"/>
              </a:rPr>
              <a:t>Mushroom, </a:t>
            </a:r>
            <a:r>
              <a:rPr sz="1600" spc="55" dirty="0">
                <a:solidFill>
                  <a:srgbClr val="464A56"/>
                </a:solidFill>
                <a:latin typeface="Arial MT"/>
                <a:cs typeface="Arial MT"/>
              </a:rPr>
              <a:t>Mold,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0" dirty="0">
                <a:solidFill>
                  <a:srgbClr val="464A56"/>
                </a:solidFill>
                <a:latin typeface="Arial MT"/>
                <a:cs typeface="Arial MT"/>
              </a:rPr>
              <a:t>Puffball</a:t>
            </a:r>
            <a:endParaRPr sz="1600">
              <a:latin typeface="Arial MT"/>
              <a:cs typeface="Arial MT"/>
            </a:endParaRPr>
          </a:p>
          <a:p>
            <a:pPr marL="332740" marR="264160" indent="-320675">
              <a:lnSpc>
                <a:spcPct val="111000"/>
              </a:lnSpc>
              <a:spcBef>
                <a:spcPts val="850"/>
              </a:spcBef>
              <a:buChar char="•"/>
              <a:tabLst>
                <a:tab pos="332740" algn="l"/>
              </a:tabLst>
            </a:pPr>
            <a:r>
              <a:rPr sz="2000" spc="60" dirty="0">
                <a:solidFill>
                  <a:srgbClr val="FF0000"/>
                </a:solidFill>
                <a:latin typeface="Arial MT"/>
                <a:cs typeface="Arial MT"/>
              </a:rPr>
              <a:t>Plantae-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Multicellular,</a:t>
            </a:r>
            <a:r>
              <a:rPr sz="1600" spc="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Eukaryotic</a:t>
            </a:r>
            <a:r>
              <a:rPr sz="1600" b="1" spc="-55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organism</a:t>
            </a:r>
            <a:r>
              <a:rPr sz="1600" dirty="0">
                <a:solidFill>
                  <a:srgbClr val="464A56"/>
                </a:solidFill>
                <a:latin typeface="Arial MT"/>
                <a:cs typeface="Arial MT"/>
              </a:rPr>
              <a:t>.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464A56"/>
                </a:solidFill>
                <a:latin typeface="Arial MT"/>
                <a:cs typeface="Arial MT"/>
              </a:rPr>
              <a:t>Cell</a:t>
            </a:r>
            <a:r>
              <a:rPr sz="16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wall</a:t>
            </a:r>
            <a:r>
              <a:rPr sz="16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600" spc="1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these</a:t>
            </a:r>
            <a:r>
              <a:rPr sz="16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living</a:t>
            </a:r>
            <a:r>
              <a:rPr sz="16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organism</a:t>
            </a:r>
            <a:r>
              <a:rPr sz="16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40" dirty="0">
                <a:solidFill>
                  <a:srgbClr val="464A56"/>
                </a:solidFill>
                <a:latin typeface="Arial MT"/>
                <a:cs typeface="Arial MT"/>
              </a:rPr>
              <a:t>is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made</a:t>
            </a:r>
            <a:r>
              <a:rPr sz="16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600" spc="1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0" dirty="0">
                <a:solidFill>
                  <a:srgbClr val="FF0000"/>
                </a:solidFill>
                <a:latin typeface="Arial MT"/>
                <a:cs typeface="Arial MT"/>
              </a:rPr>
              <a:t>cellulose</a:t>
            </a:r>
            <a:r>
              <a:rPr sz="1600" spc="60" dirty="0">
                <a:solidFill>
                  <a:srgbClr val="464A56"/>
                </a:solidFill>
                <a:latin typeface="Arial MT"/>
                <a:cs typeface="Arial MT"/>
              </a:rPr>
              <a:t>.</a:t>
            </a:r>
            <a:r>
              <a:rPr sz="16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Members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600" spc="1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this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group</a:t>
            </a:r>
            <a:r>
              <a:rPr sz="16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5" dirty="0">
                <a:solidFill>
                  <a:srgbClr val="464A56"/>
                </a:solidFill>
                <a:latin typeface="Arial MT"/>
                <a:cs typeface="Arial MT"/>
              </a:rPr>
              <a:t>autotrophic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464A56"/>
                </a:solidFill>
                <a:latin typeface="Arial MT"/>
                <a:cs typeface="Arial MT"/>
              </a:rPr>
              <a:t>as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0" dirty="0">
                <a:solidFill>
                  <a:srgbClr val="464A56"/>
                </a:solidFill>
                <a:latin typeface="Arial MT"/>
                <a:cs typeface="Arial MT"/>
              </a:rPr>
              <a:t>they</a:t>
            </a:r>
            <a:r>
              <a:rPr sz="16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contain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photosynthetic</a:t>
            </a:r>
            <a:r>
              <a:rPr sz="16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pigment.</a:t>
            </a:r>
            <a:endParaRPr sz="1600">
              <a:latin typeface="Arial MT"/>
              <a:cs typeface="Arial MT"/>
            </a:endParaRPr>
          </a:p>
          <a:p>
            <a:pPr marL="332740" marR="5080" indent="-320675">
              <a:lnSpc>
                <a:spcPct val="111000"/>
              </a:lnSpc>
              <a:spcBef>
                <a:spcPts val="850"/>
              </a:spcBef>
              <a:buChar char="•"/>
              <a:tabLst>
                <a:tab pos="332740" algn="l"/>
              </a:tabLst>
            </a:pPr>
            <a:r>
              <a:rPr sz="2000" spc="80" dirty="0">
                <a:solidFill>
                  <a:srgbClr val="FF0000"/>
                </a:solidFill>
                <a:latin typeface="Arial MT"/>
                <a:cs typeface="Arial MT"/>
              </a:rPr>
              <a:t>Animalia-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Multicellular,</a:t>
            </a:r>
            <a:r>
              <a:rPr sz="16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Eukaryotic,</a:t>
            </a:r>
            <a:r>
              <a:rPr sz="1600" b="1" spc="-5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85" dirty="0">
                <a:solidFill>
                  <a:srgbClr val="464A56"/>
                </a:solidFill>
                <a:latin typeface="Arial MT"/>
                <a:cs typeface="Arial MT"/>
              </a:rPr>
              <a:t>Heterotropic</a:t>
            </a:r>
            <a:r>
              <a:rPr sz="16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organism.</a:t>
            </a:r>
            <a:r>
              <a:rPr sz="16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464A56"/>
                </a:solidFill>
                <a:latin typeface="Arial MT"/>
                <a:cs typeface="Arial MT"/>
              </a:rPr>
              <a:t>Cell</a:t>
            </a:r>
            <a:r>
              <a:rPr sz="16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wall</a:t>
            </a:r>
            <a:r>
              <a:rPr sz="16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r>
              <a:rPr sz="16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not</a:t>
            </a:r>
            <a:r>
              <a:rPr sz="16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present in</a:t>
            </a:r>
            <a:r>
              <a:rPr sz="16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these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464A56"/>
                </a:solidFill>
                <a:latin typeface="Arial MT"/>
                <a:cs typeface="Arial MT"/>
              </a:rPr>
              <a:t>living</a:t>
            </a:r>
            <a:r>
              <a:rPr sz="16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organism.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Vertebrates</a:t>
            </a:r>
            <a:r>
              <a:rPr sz="16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6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invertebrates</a:t>
            </a:r>
            <a:r>
              <a:rPr sz="16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6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6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95" dirty="0">
                <a:solidFill>
                  <a:srgbClr val="464A56"/>
                </a:solidFill>
                <a:latin typeface="Arial MT"/>
                <a:cs typeface="Arial MT"/>
              </a:rPr>
              <a:t>two</a:t>
            </a:r>
            <a:r>
              <a:rPr sz="16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5" dirty="0">
                <a:solidFill>
                  <a:srgbClr val="464A56"/>
                </a:solidFill>
                <a:latin typeface="Arial MT"/>
                <a:cs typeface="Arial MT"/>
              </a:rPr>
              <a:t>groups</a:t>
            </a:r>
            <a:r>
              <a:rPr sz="16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7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600" spc="1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600" spc="60" dirty="0">
                <a:solidFill>
                  <a:srgbClr val="464A56"/>
                </a:solidFill>
                <a:latin typeface="Arial MT"/>
                <a:cs typeface="Arial MT"/>
              </a:rPr>
              <a:t>this </a:t>
            </a:r>
            <a:r>
              <a:rPr sz="1600" spc="65" dirty="0">
                <a:solidFill>
                  <a:srgbClr val="464A56"/>
                </a:solidFill>
                <a:latin typeface="Arial MT"/>
                <a:cs typeface="Arial MT"/>
              </a:rPr>
              <a:t>kingdom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0265" y="241808"/>
            <a:ext cx="11086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Living</a:t>
            </a:r>
            <a:r>
              <a:rPr sz="4000" spc="-165" dirty="0"/>
              <a:t> </a:t>
            </a:r>
            <a:r>
              <a:rPr sz="4000" dirty="0"/>
              <a:t>organisms</a:t>
            </a:r>
            <a:r>
              <a:rPr sz="4000" spc="-170" dirty="0"/>
              <a:t> </a:t>
            </a:r>
            <a:r>
              <a:rPr sz="4000" dirty="0"/>
              <a:t>five</a:t>
            </a:r>
            <a:r>
              <a:rPr sz="4000" spc="-155" dirty="0"/>
              <a:t> </a:t>
            </a:r>
            <a:r>
              <a:rPr sz="4000" dirty="0"/>
              <a:t>kingdom</a:t>
            </a:r>
            <a:r>
              <a:rPr sz="4000" spc="-170" dirty="0"/>
              <a:t> </a:t>
            </a:r>
            <a:r>
              <a:rPr sz="4000" spc="-10" dirty="0"/>
              <a:t>Classification:</a:t>
            </a:r>
            <a:endParaRPr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F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984" y="432816"/>
            <a:ext cx="3459183" cy="61234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20209" y="583438"/>
            <a:ext cx="51981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Prokaryota/Monera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20289" y="1464944"/>
          <a:ext cx="9700260" cy="4937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7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2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Monera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Similarity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Differences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Examples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Eubacteria(maj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or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group)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022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Unicellular, Prokaryotic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581025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Cell</a:t>
                      </a:r>
                      <a:r>
                        <a:rPr sz="18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wall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 of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peptidoglycan,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78460" marR="20637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Found</a:t>
                      </a:r>
                      <a:r>
                        <a:rPr sz="1800" spc="-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everywhere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on</a:t>
                      </a:r>
                      <a:r>
                        <a:rPr sz="18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earth,</a:t>
                      </a:r>
                      <a:r>
                        <a:rPr sz="18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can</a:t>
                      </a:r>
                      <a:r>
                        <a:rPr sz="18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not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live</a:t>
                      </a:r>
                      <a:r>
                        <a:rPr sz="18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extreme environment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78460" marR="9969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Both</a:t>
                      </a:r>
                      <a:r>
                        <a:rPr sz="18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helpful</a:t>
                      </a:r>
                      <a:r>
                        <a:rPr sz="18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0" dirty="0">
                          <a:latin typeface="Calibri" panose="020F0502020204030204"/>
                          <a:cs typeface="Calibri" panose="020F0502020204030204"/>
                        </a:rPr>
                        <a:t>&amp;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harmful</a:t>
                      </a:r>
                      <a:r>
                        <a:rPr sz="18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for</a:t>
                      </a:r>
                      <a:r>
                        <a:rPr sz="1800" spc="-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humans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95630">
                        <a:lnSpc>
                          <a:spcPts val="2100"/>
                        </a:lnSpc>
                        <a:spcBef>
                          <a:spcPts val="450"/>
                        </a:spcBef>
                      </a:pPr>
                      <a:r>
                        <a:rPr sz="1800" b="1" spc="-10" dirty="0">
                          <a:solidFill>
                            <a:srgbClr val="006FC0"/>
                          </a:solidFill>
                          <a:latin typeface="Arial" panose="020B0604020202020204"/>
                          <a:cs typeface="Arial" panose="020B0604020202020204"/>
                        </a:rPr>
                        <a:t>E.coli, Cyanobacteria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627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41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Archaebacteria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(minor</a:t>
                      </a:r>
                      <a:r>
                        <a:rPr sz="18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group)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022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Unicellular, Prokaryotic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370840" indent="-28702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Cell</a:t>
                      </a:r>
                      <a:r>
                        <a:rPr sz="18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wall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of</a:t>
                      </a:r>
                      <a:r>
                        <a:rPr sz="18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0" dirty="0">
                          <a:latin typeface="Calibri" panose="020F0502020204030204"/>
                          <a:cs typeface="Calibri" panose="020F0502020204030204"/>
                        </a:rPr>
                        <a:t>other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material,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78460" marR="53086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Live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8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extreme environment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None</a:t>
                      </a:r>
                      <a:r>
                        <a:rPr sz="18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infect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humans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22630">
                        <a:lnSpc>
                          <a:spcPts val="2100"/>
                        </a:lnSpc>
                        <a:spcBef>
                          <a:spcPts val="450"/>
                        </a:spcBef>
                      </a:pPr>
                      <a:r>
                        <a:rPr sz="1800" b="1" spc="-10" dirty="0">
                          <a:solidFill>
                            <a:srgbClr val="006FC0"/>
                          </a:solidFill>
                          <a:latin typeface="Arial" panose="020B0604020202020204"/>
                          <a:cs typeface="Arial" panose="020B0604020202020204"/>
                        </a:rPr>
                        <a:t>Halobacter, Methanococc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7493" rIns="0" bIns="0" rtlCol="0">
            <a:spAutoFit/>
          </a:bodyPr>
          <a:lstStyle/>
          <a:p>
            <a:pPr marL="2643505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Contents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12694" y="2324582"/>
            <a:ext cx="5701030" cy="319532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265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Introduction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to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Micro-organism</a:t>
            </a:r>
            <a:endParaRPr sz="2000">
              <a:latin typeface="Arial MT"/>
              <a:cs typeface="Arial MT"/>
            </a:endParaRPr>
          </a:p>
          <a:p>
            <a:pPr marL="332105" indent="-319405">
              <a:lnSpc>
                <a:spcPct val="100000"/>
              </a:lnSpc>
              <a:spcBef>
                <a:spcPts val="1165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History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Microbiology</a:t>
            </a:r>
            <a:endParaRPr sz="2000">
              <a:latin typeface="Arial MT"/>
              <a:cs typeface="Arial MT"/>
            </a:endParaRPr>
          </a:p>
          <a:p>
            <a:pPr marL="332105" indent="-319405">
              <a:lnSpc>
                <a:spcPct val="100000"/>
              </a:lnSpc>
              <a:spcBef>
                <a:spcPts val="1165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Introduction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to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Prokaryotes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Eukaryotes</a:t>
            </a:r>
            <a:endParaRPr sz="2000">
              <a:latin typeface="Arial MT"/>
              <a:cs typeface="Arial MT"/>
            </a:endParaRPr>
          </a:p>
          <a:p>
            <a:pPr marL="332105" indent="-319405">
              <a:lnSpc>
                <a:spcPct val="100000"/>
              </a:lnSpc>
              <a:spcBef>
                <a:spcPts val="1165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Place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Micro-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organism</a:t>
            </a:r>
            <a:r>
              <a:rPr sz="2000" spc="-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Living</a:t>
            </a:r>
            <a:r>
              <a:rPr sz="20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world</a:t>
            </a:r>
            <a:endParaRPr sz="2000">
              <a:latin typeface="Arial MT"/>
              <a:cs typeface="Arial MT"/>
            </a:endParaRPr>
          </a:p>
          <a:p>
            <a:pPr marL="332105" indent="-319405">
              <a:lnSpc>
                <a:spcPct val="100000"/>
              </a:lnSpc>
              <a:spcBef>
                <a:spcPts val="1165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Branches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Microbiology</a:t>
            </a:r>
            <a:endParaRPr sz="2000">
              <a:latin typeface="Arial MT"/>
              <a:cs typeface="Arial MT"/>
            </a:endParaRPr>
          </a:p>
          <a:p>
            <a:pPr marL="332105" indent="-319405">
              <a:lnSpc>
                <a:spcPct val="100000"/>
              </a:lnSpc>
              <a:spcBef>
                <a:spcPts val="1165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Pharmaceutical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Microbiology</a:t>
            </a:r>
            <a:endParaRPr sz="2000">
              <a:latin typeface="Arial MT"/>
              <a:cs typeface="Arial MT"/>
            </a:endParaRPr>
          </a:p>
          <a:p>
            <a:pPr marL="332105" indent="-319405">
              <a:lnSpc>
                <a:spcPct val="100000"/>
              </a:lnSpc>
              <a:spcBef>
                <a:spcPts val="1165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Scope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Microbiology</a:t>
            </a:r>
            <a:r>
              <a:rPr sz="20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its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importance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67835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Protista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564" y="2551176"/>
            <a:ext cx="3834383" cy="3619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6492036"/>
            <a:ext cx="11833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https://flexbooks.ck12.org/cbook/ck-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12-middle-school-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life-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science-2.0/section/6.1/primary/lesson/protist-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characteristics-</a:t>
            </a:r>
            <a:r>
              <a:rPr sz="1800" dirty="0">
                <a:latin typeface="Calibri" panose="020F0502020204030204"/>
                <a:cs typeface="Calibri" panose="020F0502020204030204"/>
              </a:rPr>
              <a:t>ms-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ls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8739" y="2925013"/>
            <a:ext cx="5871210" cy="279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Unicellular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eukaryotic</a:t>
            </a:r>
            <a:r>
              <a:rPr sz="18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microscopic</a:t>
            </a:r>
            <a:r>
              <a:rPr sz="18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organism.</a:t>
            </a:r>
            <a:endParaRPr sz="1800">
              <a:latin typeface="Arial MT"/>
              <a:cs typeface="Arial MT"/>
            </a:endParaRPr>
          </a:p>
          <a:p>
            <a:pPr marL="354965" indent="-34226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1800" spc="50" dirty="0">
                <a:solidFill>
                  <a:srgbClr val="464A56"/>
                </a:solidFill>
                <a:latin typeface="Arial MT"/>
                <a:cs typeface="Arial MT"/>
              </a:rPr>
              <a:t>Seen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only</a:t>
            </a:r>
            <a:r>
              <a:rPr sz="18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by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microscope.</a:t>
            </a:r>
            <a:endParaRPr sz="1800">
              <a:latin typeface="Arial MT"/>
              <a:cs typeface="Arial MT"/>
            </a:endParaRPr>
          </a:p>
          <a:p>
            <a:pPr marL="299085" marR="78740" indent="-287020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spc="50" dirty="0">
                <a:solidFill>
                  <a:srgbClr val="464A56"/>
                </a:solidFill>
                <a:latin typeface="Arial MT"/>
                <a:cs typeface="Arial MT"/>
              </a:rPr>
              <a:t>These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organisms</a:t>
            </a:r>
            <a:r>
              <a:rPr sz="18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nether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animals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4" dirty="0">
                <a:solidFill>
                  <a:srgbClr val="464A56"/>
                </a:solidFill>
                <a:latin typeface="Arial MT"/>
                <a:cs typeface="Arial MT"/>
              </a:rPr>
              <a:t>nor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plants</a:t>
            </a:r>
            <a:r>
              <a:rPr sz="18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or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fungi.</a:t>
            </a:r>
            <a:endParaRPr sz="1800">
              <a:latin typeface="Arial MT"/>
              <a:cs typeface="Arial MT"/>
            </a:endParaRPr>
          </a:p>
          <a:p>
            <a:pPr marL="299085" marR="146050" indent="-287020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few</a:t>
            </a:r>
            <a:r>
              <a:rPr sz="18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protists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8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multicellular</a:t>
            </a:r>
            <a:r>
              <a:rPr sz="18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50" dirty="0">
                <a:solidFill>
                  <a:srgbClr val="464A56"/>
                </a:solidFill>
                <a:latin typeface="Arial MT"/>
                <a:cs typeface="Arial MT"/>
              </a:rPr>
              <a:t>(many-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celled)</a:t>
            </a:r>
            <a:r>
              <a:rPr sz="18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and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surprisingly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large</a:t>
            </a:r>
            <a:r>
              <a:rPr sz="18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18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can</a:t>
            </a:r>
            <a:r>
              <a:rPr sz="18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grow</a:t>
            </a:r>
            <a:r>
              <a:rPr sz="18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over</a:t>
            </a:r>
            <a:r>
              <a:rPr sz="18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100-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meters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long.</a:t>
            </a:r>
            <a:endParaRPr sz="1800">
              <a:latin typeface="Arial MT"/>
              <a:cs typeface="Arial MT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Examples: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464A56"/>
                </a:solidFill>
                <a:latin typeface="Arial MT"/>
                <a:cs typeface="Arial MT"/>
              </a:rPr>
              <a:t>Algae,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amoebas,</a:t>
            </a:r>
            <a:r>
              <a:rPr sz="18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euglena,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slime</a:t>
            </a:r>
            <a:r>
              <a:rPr sz="18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moulds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malaria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causing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Plasmodium.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320"/>
              </a:lnSpc>
            </a:pPr>
            <a:r>
              <a:rPr sz="2000" spc="-50" dirty="0">
                <a:solidFill>
                  <a:srgbClr val="494949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1861" y="264032"/>
            <a:ext cx="15455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Fungi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3559" y="2256906"/>
            <a:ext cx="4023995" cy="33775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350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1900" spc="70" dirty="0">
                <a:solidFill>
                  <a:srgbClr val="464A56"/>
                </a:solidFill>
                <a:latin typeface="Arial MT"/>
                <a:cs typeface="Arial MT"/>
              </a:rPr>
              <a:t>Multicellular,</a:t>
            </a:r>
            <a:r>
              <a:rPr sz="19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80" dirty="0">
                <a:solidFill>
                  <a:srgbClr val="464A56"/>
                </a:solidFill>
                <a:latin typeface="Arial MT"/>
                <a:cs typeface="Arial MT"/>
              </a:rPr>
              <a:t>eukaryotic</a:t>
            </a:r>
            <a:endParaRPr sz="1900">
              <a:latin typeface="Arial MT"/>
              <a:cs typeface="Arial MT"/>
            </a:endParaRPr>
          </a:p>
          <a:p>
            <a:pPr marL="332740">
              <a:lnSpc>
                <a:spcPct val="100000"/>
              </a:lnSpc>
              <a:spcBef>
                <a:spcPts val="250"/>
              </a:spcBef>
            </a:pPr>
            <a:r>
              <a:rPr sz="1900" spc="105" dirty="0">
                <a:solidFill>
                  <a:srgbClr val="464A56"/>
                </a:solidFill>
                <a:latin typeface="Arial MT"/>
                <a:cs typeface="Arial MT"/>
              </a:rPr>
              <a:t>microscopic</a:t>
            </a:r>
            <a:r>
              <a:rPr sz="19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70" dirty="0">
                <a:solidFill>
                  <a:srgbClr val="464A56"/>
                </a:solidFill>
                <a:latin typeface="Arial MT"/>
                <a:cs typeface="Arial MT"/>
              </a:rPr>
              <a:t>organism.</a:t>
            </a:r>
            <a:endParaRPr sz="1900">
              <a:latin typeface="Arial MT"/>
              <a:cs typeface="Arial MT"/>
            </a:endParaRPr>
          </a:p>
          <a:p>
            <a:pPr marL="332740" marR="535940" indent="-320040">
              <a:lnSpc>
                <a:spcPct val="111000"/>
              </a:lnSpc>
              <a:spcBef>
                <a:spcPts val="900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900" spc="65" dirty="0">
                <a:solidFill>
                  <a:srgbClr val="464A56"/>
                </a:solidFill>
                <a:latin typeface="Arial MT"/>
                <a:cs typeface="Arial MT"/>
              </a:rPr>
              <a:t>Cell</a:t>
            </a:r>
            <a:r>
              <a:rPr sz="19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85" dirty="0">
                <a:solidFill>
                  <a:srgbClr val="464A56"/>
                </a:solidFill>
                <a:latin typeface="Arial MT"/>
                <a:cs typeface="Arial MT"/>
              </a:rPr>
              <a:t>wall</a:t>
            </a:r>
            <a:r>
              <a:rPr sz="19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8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900" spc="1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75" dirty="0">
                <a:solidFill>
                  <a:srgbClr val="464A56"/>
                </a:solidFill>
                <a:latin typeface="Arial MT"/>
                <a:cs typeface="Arial MT"/>
              </a:rPr>
              <a:t>these</a:t>
            </a:r>
            <a:r>
              <a:rPr sz="19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75" dirty="0">
                <a:solidFill>
                  <a:srgbClr val="464A56"/>
                </a:solidFill>
                <a:latin typeface="Arial MT"/>
                <a:cs typeface="Arial MT"/>
              </a:rPr>
              <a:t>micro- </a:t>
            </a:r>
            <a:r>
              <a:rPr sz="1900" spc="80" dirty="0">
                <a:solidFill>
                  <a:srgbClr val="464A56"/>
                </a:solidFill>
                <a:latin typeface="Arial MT"/>
                <a:cs typeface="Arial MT"/>
              </a:rPr>
              <a:t>organism</a:t>
            </a:r>
            <a:r>
              <a:rPr sz="19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80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r>
              <a:rPr sz="19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80" dirty="0">
                <a:solidFill>
                  <a:srgbClr val="464A56"/>
                </a:solidFill>
                <a:latin typeface="Arial MT"/>
                <a:cs typeface="Arial MT"/>
              </a:rPr>
              <a:t>made</a:t>
            </a:r>
            <a:r>
              <a:rPr sz="19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8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900" spc="1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80" dirty="0">
                <a:solidFill>
                  <a:srgbClr val="FF0000"/>
                </a:solidFill>
                <a:latin typeface="Arial MT"/>
                <a:cs typeface="Arial MT"/>
              </a:rPr>
              <a:t>chitin</a:t>
            </a:r>
            <a:r>
              <a:rPr sz="1900" spc="80" dirty="0">
                <a:solidFill>
                  <a:srgbClr val="464A56"/>
                </a:solidFill>
                <a:latin typeface="Arial MT"/>
                <a:cs typeface="Arial MT"/>
              </a:rPr>
              <a:t>.</a:t>
            </a:r>
            <a:endParaRPr sz="1900">
              <a:latin typeface="Arial MT"/>
              <a:cs typeface="Arial MT"/>
            </a:endParaRPr>
          </a:p>
          <a:p>
            <a:pPr marL="332105" indent="-319405">
              <a:lnSpc>
                <a:spcPct val="100000"/>
              </a:lnSpc>
              <a:spcBef>
                <a:spcPts val="1155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1900" spc="80" dirty="0">
                <a:solidFill>
                  <a:srgbClr val="464A56"/>
                </a:solidFill>
                <a:latin typeface="Arial MT"/>
                <a:cs typeface="Arial MT"/>
              </a:rPr>
              <a:t>heterotrophic.</a:t>
            </a:r>
            <a:endParaRPr sz="1900">
              <a:latin typeface="Arial MT"/>
              <a:cs typeface="Arial MT"/>
            </a:endParaRPr>
          </a:p>
          <a:p>
            <a:pPr marL="332740" marR="5080" indent="-320040">
              <a:lnSpc>
                <a:spcPct val="111000"/>
              </a:lnSpc>
              <a:spcBef>
                <a:spcPts val="900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900" spc="75" dirty="0">
                <a:solidFill>
                  <a:srgbClr val="464A56"/>
                </a:solidFill>
                <a:latin typeface="Arial MT"/>
                <a:cs typeface="Arial MT"/>
              </a:rPr>
              <a:t>Reproduce</a:t>
            </a:r>
            <a:r>
              <a:rPr sz="19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80" dirty="0">
                <a:solidFill>
                  <a:srgbClr val="464A56"/>
                </a:solidFill>
                <a:latin typeface="Arial MT"/>
                <a:cs typeface="Arial MT"/>
              </a:rPr>
              <a:t>by</a:t>
            </a:r>
            <a:r>
              <a:rPr sz="19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75" dirty="0">
                <a:solidFill>
                  <a:srgbClr val="464A56"/>
                </a:solidFill>
                <a:latin typeface="Arial MT"/>
                <a:cs typeface="Arial MT"/>
              </a:rPr>
              <a:t>spores,</a:t>
            </a:r>
            <a:r>
              <a:rPr sz="19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80" dirty="0">
                <a:solidFill>
                  <a:srgbClr val="464A56"/>
                </a:solidFill>
                <a:latin typeface="Arial MT"/>
                <a:cs typeface="Arial MT"/>
              </a:rPr>
              <a:t>including </a:t>
            </a:r>
            <a:r>
              <a:rPr sz="1900" spc="90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9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65" dirty="0">
                <a:solidFill>
                  <a:srgbClr val="464A56"/>
                </a:solidFill>
                <a:latin typeface="Arial MT"/>
                <a:cs typeface="Arial MT"/>
              </a:rPr>
              <a:t>mushrooms,</a:t>
            </a:r>
            <a:r>
              <a:rPr sz="19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65" dirty="0">
                <a:solidFill>
                  <a:srgbClr val="464A56"/>
                </a:solidFill>
                <a:latin typeface="Arial MT"/>
                <a:cs typeface="Arial MT"/>
              </a:rPr>
              <a:t>molds,</a:t>
            </a:r>
            <a:endParaRPr sz="1900">
              <a:latin typeface="Arial MT"/>
              <a:cs typeface="Arial MT"/>
            </a:endParaRPr>
          </a:p>
          <a:p>
            <a:pPr marL="332740" marR="226060" indent="-320040">
              <a:lnSpc>
                <a:spcPct val="111000"/>
              </a:lnSpc>
              <a:spcBef>
                <a:spcPts val="900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900" spc="60" dirty="0">
                <a:solidFill>
                  <a:srgbClr val="464A56"/>
                </a:solidFill>
                <a:latin typeface="Arial MT"/>
                <a:cs typeface="Arial MT"/>
              </a:rPr>
              <a:t>Examples: </a:t>
            </a:r>
            <a:r>
              <a:rPr sz="1900" dirty="0">
                <a:solidFill>
                  <a:srgbClr val="464A56"/>
                </a:solidFill>
                <a:latin typeface="Arial MT"/>
                <a:cs typeface="Arial MT"/>
              </a:rPr>
              <a:t>Yeasts,</a:t>
            </a:r>
            <a:r>
              <a:rPr sz="1900" spc="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65" dirty="0">
                <a:solidFill>
                  <a:srgbClr val="464A56"/>
                </a:solidFill>
                <a:latin typeface="Arial MT"/>
                <a:cs typeface="Arial MT"/>
              </a:rPr>
              <a:t>mildews, </a:t>
            </a:r>
            <a:r>
              <a:rPr sz="1900" spc="70" dirty="0">
                <a:solidFill>
                  <a:srgbClr val="464A56"/>
                </a:solidFill>
                <a:latin typeface="Arial MT"/>
                <a:cs typeface="Arial MT"/>
              </a:rPr>
              <a:t>Mushroom,</a:t>
            </a:r>
            <a:r>
              <a:rPr sz="1900" spc="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60" dirty="0">
                <a:solidFill>
                  <a:srgbClr val="464A56"/>
                </a:solidFill>
                <a:latin typeface="Arial MT"/>
                <a:cs typeface="Arial MT"/>
              </a:rPr>
              <a:t>Mold,</a:t>
            </a:r>
            <a:r>
              <a:rPr sz="19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85" dirty="0">
                <a:solidFill>
                  <a:srgbClr val="464A56"/>
                </a:solidFill>
                <a:latin typeface="Arial MT"/>
                <a:cs typeface="Arial MT"/>
              </a:rPr>
              <a:t>Puffball</a:t>
            </a:r>
            <a:r>
              <a:rPr sz="19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900" spc="65" dirty="0">
                <a:solidFill>
                  <a:srgbClr val="464A56"/>
                </a:solidFill>
                <a:latin typeface="Arial MT"/>
                <a:cs typeface="Arial MT"/>
              </a:rPr>
              <a:t>etc.</a:t>
            </a:r>
            <a:endParaRPr sz="19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8576" y="2199132"/>
            <a:ext cx="2467355" cy="18486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91888" y="4086859"/>
            <a:ext cx="12331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333333"/>
                </a:solidFill>
                <a:latin typeface="Arial MT"/>
                <a:cs typeface="Arial MT"/>
              </a:rPr>
              <a:t>Copyright</a:t>
            </a:r>
            <a:r>
              <a:rPr sz="8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333333"/>
                </a:solidFill>
                <a:latin typeface="Arial MT"/>
                <a:cs typeface="Arial MT"/>
              </a:rPr>
              <a:t>:</a:t>
            </a:r>
            <a:r>
              <a:rPr sz="800" spc="-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800" u="sng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 MT"/>
                <a:cs typeface="Arial MT"/>
                <a:hlinkClick r:id="rId3"/>
              </a:rPr>
              <a:t>Marion</a:t>
            </a:r>
            <a:r>
              <a:rPr sz="800" u="sng" spc="-2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800" u="sng" spc="-1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Arial MT"/>
                <a:cs typeface="Arial MT"/>
                <a:hlinkClick r:id="rId3"/>
              </a:rPr>
              <a:t>Tohang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5259" y="2197607"/>
            <a:ext cx="2567940" cy="20772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47691" y="2189734"/>
            <a:ext cx="513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Mold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5269" y="2256282"/>
            <a:ext cx="507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Yeast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1546" y="4271009"/>
            <a:ext cx="36658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2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Calibri" panose="020F0502020204030204"/>
                <a:cs typeface="Calibri" panose="020F0502020204030204"/>
                <a:hlinkClick r:id="rId5"/>
              </a:rPr>
              <a:t>https://www.britannica.com/science/yeast-</a:t>
            </a:r>
            <a:r>
              <a:rPr sz="1400" u="sng" spc="-1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Calibri" panose="020F0502020204030204"/>
                <a:cs typeface="Calibri" panose="020F0502020204030204"/>
                <a:hlinkClick r:id="rId5"/>
              </a:rPr>
              <a:t>fungus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69508" y="4576571"/>
            <a:ext cx="2444495" cy="16215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534659" y="6248806"/>
            <a:ext cx="3467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85C4D2"/>
                </a:solidFill>
                <a:uFill>
                  <a:solidFill>
                    <a:srgbClr val="85C4D2"/>
                  </a:solidFill>
                </a:uFill>
                <a:latin typeface="Calibri" panose="020F0502020204030204"/>
                <a:cs typeface="Calibri" panose="020F0502020204030204"/>
                <a:hlinkClick r:id="rId7"/>
              </a:rPr>
              <a:t>https://www.kidsdiscover.com/teacherresources/fungi/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4909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Animalia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765554" y="2486522"/>
            <a:ext cx="4250690" cy="158623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235"/>
              </a:spcBef>
              <a:buChar char="•"/>
              <a:tabLst>
                <a:tab pos="299085" algn="l"/>
              </a:tabLst>
            </a:pP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Includes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all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50" dirty="0">
                <a:solidFill>
                  <a:srgbClr val="464A56"/>
                </a:solidFill>
                <a:latin typeface="Arial MT"/>
                <a:cs typeface="Arial MT"/>
              </a:rPr>
              <a:t>animals.</a:t>
            </a:r>
            <a:endParaRPr sz="18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1140"/>
              </a:spcBef>
              <a:buChar char="•"/>
              <a:tabLst>
                <a:tab pos="299085" algn="l"/>
              </a:tabLst>
            </a:pP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Multicellular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eukaryotic</a:t>
            </a:r>
            <a:r>
              <a:rPr sz="18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organisms,</a:t>
            </a:r>
            <a:endParaRPr sz="1800">
              <a:latin typeface="Arial MT"/>
              <a:cs typeface="Arial MT"/>
            </a:endParaRPr>
          </a:p>
          <a:p>
            <a:pPr marL="299085" marR="5080" indent="-287020">
              <a:lnSpc>
                <a:spcPct val="111000"/>
              </a:lnSpc>
              <a:spcBef>
                <a:spcPts val="890"/>
              </a:spcBef>
              <a:buChar char="•"/>
              <a:tabLst>
                <a:tab pos="299085" algn="l"/>
                <a:tab pos="354965" algn="l"/>
              </a:tabLst>
            </a:pP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	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Heterotrophic(obtain</a:t>
            </a:r>
            <a:r>
              <a:rPr sz="18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nutrition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from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organic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sources)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366772"/>
            <a:ext cx="5715000" cy="37444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8315">
              <a:lnSpc>
                <a:spcPct val="100000"/>
              </a:lnSpc>
              <a:spcBef>
                <a:spcPts val="105"/>
              </a:spcBef>
            </a:pPr>
            <a:r>
              <a:rPr sz="4400" spc="50" dirty="0"/>
              <a:t>Plantae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5055" y="4328159"/>
            <a:ext cx="7065264" cy="21366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20759" y="3267913"/>
            <a:ext cx="3007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1375" algn="l"/>
                <a:tab pos="2222500" algn="l"/>
                <a:tab pos="2807335" algn="l"/>
              </a:tabLst>
            </a:pP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called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	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chlorophyll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	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	</a:t>
            </a:r>
            <a:r>
              <a:rPr sz="1800" spc="50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pc="85" dirty="0"/>
              <a:t>Includes</a:t>
            </a:r>
            <a:r>
              <a:rPr spc="-35" dirty="0"/>
              <a:t> </a:t>
            </a:r>
            <a:r>
              <a:rPr spc="75" dirty="0"/>
              <a:t>all</a:t>
            </a:r>
            <a:r>
              <a:rPr spc="-40" dirty="0"/>
              <a:t> </a:t>
            </a:r>
            <a:r>
              <a:rPr spc="85" dirty="0"/>
              <a:t>the</a:t>
            </a:r>
            <a:r>
              <a:rPr spc="-30" dirty="0"/>
              <a:t> </a:t>
            </a:r>
            <a:r>
              <a:rPr spc="90" dirty="0"/>
              <a:t>plants</a:t>
            </a:r>
            <a:r>
              <a:rPr spc="-50" dirty="0"/>
              <a:t> </a:t>
            </a:r>
            <a:r>
              <a:rPr spc="80" dirty="0"/>
              <a:t>on</a:t>
            </a:r>
            <a:r>
              <a:rPr spc="-50" dirty="0"/>
              <a:t> </a:t>
            </a:r>
            <a:r>
              <a:rPr spc="85" dirty="0"/>
              <a:t>the</a:t>
            </a:r>
            <a:r>
              <a:rPr spc="-30" dirty="0"/>
              <a:t> </a:t>
            </a:r>
            <a:r>
              <a:rPr spc="90" dirty="0"/>
              <a:t>earth.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pc="75" dirty="0"/>
              <a:t>Multicellular,</a:t>
            </a:r>
            <a:r>
              <a:rPr spc="-30" dirty="0"/>
              <a:t> </a:t>
            </a:r>
            <a:r>
              <a:rPr spc="65" dirty="0"/>
              <a:t>Eukaryotes</a:t>
            </a: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1205865" algn="l"/>
                <a:tab pos="1818005" algn="l"/>
                <a:tab pos="2498090" algn="l"/>
                <a:tab pos="2789555" algn="l"/>
                <a:tab pos="3590925" algn="l"/>
                <a:tab pos="4729480" algn="l"/>
              </a:tabLst>
            </a:pPr>
            <a:r>
              <a:rPr spc="65" dirty="0"/>
              <a:t>Plants</a:t>
            </a:r>
            <a:r>
              <a:rPr dirty="0"/>
              <a:t>	</a:t>
            </a:r>
            <a:r>
              <a:rPr spc="50" dirty="0"/>
              <a:t>also</a:t>
            </a:r>
            <a:r>
              <a:rPr dirty="0"/>
              <a:t>	</a:t>
            </a:r>
            <a:r>
              <a:rPr spc="-20" dirty="0"/>
              <a:t>have</a:t>
            </a:r>
            <a:r>
              <a:rPr dirty="0"/>
              <a:t>	</a:t>
            </a:r>
            <a:r>
              <a:rPr spc="20" dirty="0"/>
              <a:t>a</a:t>
            </a:r>
            <a:r>
              <a:rPr dirty="0"/>
              <a:t>	</a:t>
            </a:r>
            <a:r>
              <a:rPr spc="70" dirty="0"/>
              <a:t>green</a:t>
            </a:r>
            <a:r>
              <a:rPr dirty="0"/>
              <a:t>	</a:t>
            </a:r>
            <a:r>
              <a:rPr spc="90" dirty="0"/>
              <a:t>coloured</a:t>
            </a:r>
            <a:r>
              <a:rPr dirty="0"/>
              <a:t>	</a:t>
            </a:r>
            <a:r>
              <a:rPr spc="85" dirty="0"/>
              <a:t>pigment</a:t>
            </a:r>
          </a:p>
          <a:p>
            <a:pPr marL="299085">
              <a:lnSpc>
                <a:spcPct val="100000"/>
              </a:lnSpc>
            </a:pPr>
            <a:r>
              <a:rPr spc="90" dirty="0"/>
              <a:t>responsible</a:t>
            </a:r>
            <a:r>
              <a:rPr spc="-50" dirty="0"/>
              <a:t> </a:t>
            </a:r>
            <a:r>
              <a:rPr spc="110" dirty="0"/>
              <a:t>for</a:t>
            </a:r>
            <a:r>
              <a:rPr spc="-40" dirty="0"/>
              <a:t> </a:t>
            </a:r>
            <a:r>
              <a:rPr spc="70" dirty="0"/>
              <a:t>photosynthesis.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pc="95" dirty="0"/>
              <a:t>Autotrophic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306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5"/>
              </a:spcBef>
            </a:pPr>
            <a:r>
              <a:rPr dirty="0"/>
              <a:t>Branches</a:t>
            </a:r>
            <a:r>
              <a:rPr spc="-50" dirty="0"/>
              <a:t> </a:t>
            </a:r>
            <a:r>
              <a:rPr dirty="0"/>
              <a:t>of</a:t>
            </a:r>
            <a:r>
              <a:rPr spc="325" dirty="0"/>
              <a:t> </a:t>
            </a:r>
            <a:r>
              <a:rPr dirty="0"/>
              <a:t>Microbiology:</a:t>
            </a:r>
            <a:r>
              <a:rPr spc="-55" dirty="0"/>
              <a:t> </a:t>
            </a:r>
            <a:r>
              <a:rPr dirty="0"/>
              <a:t>Pure</a:t>
            </a:r>
            <a:r>
              <a:rPr spc="-45" dirty="0"/>
              <a:t> </a:t>
            </a:r>
            <a:r>
              <a:rPr spc="-10" dirty="0"/>
              <a:t>Microbiology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55897" y="2449169"/>
            <a:ext cx="5500370" cy="319786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60"/>
              </a:spcBef>
              <a:buSzPct val="60000"/>
              <a:buAutoNum type="arabicPeriod"/>
              <a:tabLst>
                <a:tab pos="354965" algn="l"/>
              </a:tabLst>
            </a:pPr>
            <a:r>
              <a:rPr sz="2000" spc="110" dirty="0">
                <a:solidFill>
                  <a:srgbClr val="FF0000"/>
                </a:solidFill>
                <a:latin typeface="Arial MT"/>
                <a:cs typeface="Arial MT"/>
              </a:rPr>
              <a:t>Bacteriology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:</a:t>
            </a:r>
            <a:r>
              <a:rPr sz="20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Study</a:t>
            </a:r>
            <a:r>
              <a:rPr sz="20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Bacteria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165"/>
              </a:spcBef>
              <a:buSzPct val="60000"/>
              <a:buAutoNum type="arabicPeriod"/>
              <a:tabLst>
                <a:tab pos="354965" algn="l"/>
              </a:tabLst>
            </a:pPr>
            <a:r>
              <a:rPr sz="2000" spc="85" dirty="0">
                <a:solidFill>
                  <a:srgbClr val="FF0000"/>
                </a:solidFill>
                <a:latin typeface="Arial MT"/>
                <a:cs typeface="Arial MT"/>
              </a:rPr>
              <a:t>Mycology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:</a:t>
            </a:r>
            <a:r>
              <a:rPr sz="2000" spc="-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Study</a:t>
            </a:r>
            <a:r>
              <a:rPr sz="20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Fungi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165"/>
              </a:spcBef>
              <a:buSzPct val="60000"/>
              <a:buAutoNum type="arabicPeriod"/>
              <a:tabLst>
                <a:tab pos="354965" algn="l"/>
              </a:tabLst>
            </a:pPr>
            <a:r>
              <a:rPr sz="2000" spc="85" dirty="0">
                <a:solidFill>
                  <a:srgbClr val="FF0000"/>
                </a:solidFill>
                <a:latin typeface="Arial MT"/>
                <a:cs typeface="Arial MT"/>
              </a:rPr>
              <a:t>Protozoology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: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Study</a:t>
            </a:r>
            <a:r>
              <a:rPr sz="20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464A56"/>
                </a:solidFill>
                <a:latin typeface="Arial MT"/>
                <a:cs typeface="Arial MT"/>
              </a:rPr>
              <a:t>Protozoa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180"/>
              </a:spcBef>
              <a:buSzPct val="60000"/>
              <a:buAutoNum type="arabicPeriod"/>
              <a:tabLst>
                <a:tab pos="354965" algn="l"/>
              </a:tabLst>
            </a:pPr>
            <a:r>
              <a:rPr sz="2000" spc="80" dirty="0">
                <a:solidFill>
                  <a:srgbClr val="FF0000"/>
                </a:solidFill>
                <a:latin typeface="Arial MT"/>
                <a:cs typeface="Arial MT"/>
              </a:rPr>
              <a:t>Phycology/algology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: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Study</a:t>
            </a:r>
            <a:r>
              <a:rPr sz="20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Algae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160"/>
              </a:spcBef>
              <a:buSzPct val="60000"/>
              <a:buAutoNum type="arabicPeriod"/>
              <a:tabLst>
                <a:tab pos="354965" algn="l"/>
              </a:tabLst>
            </a:pPr>
            <a:r>
              <a:rPr sz="2000" spc="80" dirty="0">
                <a:solidFill>
                  <a:srgbClr val="FF0000"/>
                </a:solidFill>
                <a:latin typeface="Arial MT"/>
                <a:cs typeface="Arial MT"/>
              </a:rPr>
              <a:t>Parasitology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: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Study</a:t>
            </a:r>
            <a:r>
              <a:rPr sz="20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parasites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170"/>
              </a:spcBef>
              <a:buSzPct val="60000"/>
              <a:buAutoNum type="arabicPeriod"/>
              <a:tabLst>
                <a:tab pos="354965" algn="l"/>
              </a:tabLst>
            </a:pPr>
            <a:r>
              <a:rPr sz="2000" spc="90" dirty="0">
                <a:solidFill>
                  <a:srgbClr val="FF0000"/>
                </a:solidFill>
                <a:latin typeface="Arial MT"/>
                <a:cs typeface="Arial MT"/>
              </a:rPr>
              <a:t>Immunology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: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Study</a:t>
            </a:r>
            <a:r>
              <a:rPr sz="20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immune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system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175"/>
              </a:spcBef>
              <a:buSzPct val="60000"/>
              <a:buAutoNum type="arabicPeriod"/>
              <a:tabLst>
                <a:tab pos="354965" algn="l"/>
              </a:tabLst>
            </a:pPr>
            <a:r>
              <a:rPr sz="2000" spc="85" dirty="0">
                <a:solidFill>
                  <a:srgbClr val="FF0000"/>
                </a:solidFill>
                <a:latin typeface="Arial MT"/>
                <a:cs typeface="Arial MT"/>
              </a:rPr>
              <a:t>Virology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:</a:t>
            </a:r>
            <a:r>
              <a:rPr sz="2000" spc="-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Study</a:t>
            </a:r>
            <a:r>
              <a:rPr sz="20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Viruses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8238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5"/>
              </a:spcBef>
            </a:pPr>
            <a:r>
              <a:rPr dirty="0"/>
              <a:t>Branches</a:t>
            </a:r>
            <a:r>
              <a:rPr spc="-40" dirty="0"/>
              <a:t> </a:t>
            </a:r>
            <a:r>
              <a:rPr dirty="0"/>
              <a:t>of</a:t>
            </a:r>
            <a:r>
              <a:rPr spc="345" dirty="0"/>
              <a:t> </a:t>
            </a:r>
            <a:r>
              <a:rPr dirty="0"/>
              <a:t>Microbiology:Applied</a:t>
            </a:r>
            <a:r>
              <a:rPr spc="-45" dirty="0"/>
              <a:t> </a:t>
            </a:r>
            <a:r>
              <a:rPr spc="-10" dirty="0"/>
              <a:t>Microbiology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07717" y="2320290"/>
            <a:ext cx="9319895" cy="44919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32740" marR="7620" indent="-320675">
              <a:lnSpc>
                <a:spcPts val="1870"/>
              </a:lnSpc>
              <a:spcBef>
                <a:spcPts val="405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Medical</a:t>
            </a:r>
            <a:r>
              <a:rPr sz="1800" b="1" spc="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Microbiology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: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Study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2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pathogenic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microbes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their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role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illness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that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help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diagnosing/identifying</a:t>
            </a:r>
            <a:r>
              <a:rPr sz="18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causative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agent.</a:t>
            </a:r>
            <a:endParaRPr sz="1800">
              <a:latin typeface="Arial MT"/>
              <a:cs typeface="Arial MT"/>
            </a:endParaRPr>
          </a:p>
          <a:p>
            <a:pPr marL="332740" marR="5080" indent="-320675">
              <a:lnSpc>
                <a:spcPts val="1870"/>
              </a:lnSpc>
              <a:spcBef>
                <a:spcPts val="1720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Industrial</a:t>
            </a:r>
            <a:r>
              <a:rPr sz="1800" b="1" spc="1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Microbiology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:</a:t>
            </a:r>
            <a:r>
              <a:rPr sz="1800" spc="1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Study</a:t>
            </a:r>
            <a:r>
              <a:rPr sz="1800" spc="1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3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use</a:t>
            </a:r>
            <a:r>
              <a:rPr sz="1800" spc="1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3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microbes</a:t>
            </a:r>
            <a:r>
              <a:rPr sz="1800" spc="1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for</a:t>
            </a:r>
            <a:r>
              <a:rPr sz="1800" spc="1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800" spc="1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production</a:t>
            </a:r>
            <a:r>
              <a:rPr sz="1800" spc="1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3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ethanol, 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acetic</a:t>
            </a:r>
            <a:r>
              <a:rPr sz="18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acid,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lactic</a:t>
            </a:r>
            <a:r>
              <a:rPr sz="18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acid,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35" dirty="0">
                <a:solidFill>
                  <a:srgbClr val="464A56"/>
                </a:solidFill>
                <a:latin typeface="Arial MT"/>
                <a:cs typeface="Arial MT"/>
              </a:rPr>
              <a:t>citric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acid,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glucose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syrup,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high-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fructose</a:t>
            </a:r>
            <a:r>
              <a:rPr sz="18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syrup.</a:t>
            </a:r>
            <a:endParaRPr sz="1800">
              <a:latin typeface="Arial MT"/>
              <a:cs typeface="Arial MT"/>
            </a:endParaRPr>
          </a:p>
          <a:p>
            <a:pPr marL="332740" indent="-320040">
              <a:lnSpc>
                <a:spcPct val="100000"/>
              </a:lnSpc>
              <a:spcBef>
                <a:spcPts val="1405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800" b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Food</a:t>
            </a:r>
            <a:r>
              <a:rPr sz="1800" b="1" spc="-8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Microbiology</a:t>
            </a:r>
            <a:r>
              <a:rPr sz="1800" b="1" spc="-7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—</a:t>
            </a:r>
            <a:r>
              <a:rPr sz="18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Use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1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microbes</a:t>
            </a:r>
            <a:r>
              <a:rPr sz="18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for</a:t>
            </a:r>
            <a:r>
              <a:rPr sz="1800" spc="409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making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1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cheese,</a:t>
            </a:r>
            <a:r>
              <a:rPr sz="18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yogurt.</a:t>
            </a:r>
            <a:endParaRPr sz="1800">
              <a:latin typeface="Arial MT"/>
              <a:cs typeface="Arial MT"/>
            </a:endParaRPr>
          </a:p>
          <a:p>
            <a:pPr marL="332740" marR="95885" indent="-320675">
              <a:lnSpc>
                <a:spcPts val="1970"/>
              </a:lnSpc>
              <a:spcBef>
                <a:spcPts val="1735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Beverage</a:t>
            </a:r>
            <a:r>
              <a:rPr sz="1800" b="1" spc="-7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Microbiology</a:t>
            </a:r>
            <a:r>
              <a:rPr sz="1800" b="1" spc="-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—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Use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1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microbes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for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making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1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464A56"/>
                </a:solidFill>
                <a:latin typeface="Arial MT"/>
                <a:cs typeface="Arial MT"/>
              </a:rPr>
              <a:t>beer,</a:t>
            </a:r>
            <a:r>
              <a:rPr sz="18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shandy,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wine,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464A56"/>
                </a:solidFill>
                <a:latin typeface="Arial MT"/>
                <a:cs typeface="Arial MT"/>
              </a:rPr>
              <a:t>and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variety</a:t>
            </a:r>
            <a:r>
              <a:rPr sz="18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1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alcoholic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beverages</a:t>
            </a:r>
            <a:r>
              <a:rPr sz="1800" spc="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e.g.,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whisky,</a:t>
            </a:r>
            <a:r>
              <a:rPr sz="1800" spc="-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brandy,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rum,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gin,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vodka.</a:t>
            </a:r>
            <a:r>
              <a:rPr sz="18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etc.</a:t>
            </a:r>
            <a:endParaRPr sz="1800">
              <a:latin typeface="Arial MT"/>
              <a:cs typeface="Arial MT"/>
            </a:endParaRPr>
          </a:p>
          <a:p>
            <a:pPr marL="332740" marR="247015" indent="-320675">
              <a:lnSpc>
                <a:spcPct val="91000"/>
              </a:lnSpc>
              <a:spcBef>
                <a:spcPts val="870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Soil</a:t>
            </a:r>
            <a:r>
              <a:rPr sz="1800" b="1" spc="-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1800" b="1" spc="-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Agricultural</a:t>
            </a:r>
            <a:r>
              <a:rPr sz="1800" b="1" spc="-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Microbiology</a:t>
            </a:r>
            <a:r>
              <a:rPr sz="1800" b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—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helps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maintenance</a:t>
            </a:r>
            <a:r>
              <a:rPr sz="18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1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good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farm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land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by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keeping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sustaining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reasonable</a:t>
            </a:r>
            <a:r>
              <a:rPr sz="18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regular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presence</a:t>
            </a:r>
            <a:r>
              <a:rPr sz="18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1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microbes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it.</a:t>
            </a:r>
            <a:endParaRPr sz="1800">
              <a:latin typeface="Arial MT"/>
              <a:cs typeface="Arial MT"/>
            </a:endParaRPr>
          </a:p>
          <a:p>
            <a:pPr marL="332740" marR="184150" indent="-320675">
              <a:lnSpc>
                <a:spcPts val="1970"/>
              </a:lnSpc>
              <a:spcBef>
                <a:spcPts val="930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Waste-Treatment</a:t>
            </a:r>
            <a:r>
              <a:rPr sz="1800" b="1" spc="-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Microbiology</a:t>
            </a:r>
            <a:r>
              <a:rPr sz="1800" b="1" spc="-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—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treatment</a:t>
            </a:r>
            <a:r>
              <a:rPr sz="18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204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domestic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industrial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effluents </a:t>
            </a:r>
            <a:r>
              <a:rPr sz="1800" spc="135" dirty="0">
                <a:solidFill>
                  <a:srgbClr val="464A56"/>
                </a:solidFill>
                <a:latin typeface="Arial MT"/>
                <a:cs typeface="Arial MT"/>
              </a:rPr>
              <a:t>or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wastesby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lowering</a:t>
            </a:r>
            <a:r>
              <a:rPr sz="18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464A56"/>
                </a:solidFill>
                <a:latin typeface="Arial MT"/>
                <a:cs typeface="Arial MT"/>
              </a:rPr>
              <a:t>BOD*,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COD</a:t>
            </a:r>
            <a:endParaRPr sz="1800">
              <a:latin typeface="Arial MT"/>
              <a:cs typeface="Arial MT"/>
            </a:endParaRPr>
          </a:p>
          <a:p>
            <a:pPr marL="332740" marR="244475" indent="-320675">
              <a:lnSpc>
                <a:spcPts val="1970"/>
              </a:lnSpc>
              <a:spcBef>
                <a:spcPts val="885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1800" b="1" spc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Pharmaceutical</a:t>
            </a:r>
            <a:r>
              <a:rPr sz="1800" b="1" spc="-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Microbiology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: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r>
              <a:rPr sz="18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applied</a:t>
            </a:r>
            <a:r>
              <a:rPr sz="1800" spc="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branch</a:t>
            </a:r>
            <a:r>
              <a:rPr sz="18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2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microbiology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1800" spc="-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deals</a:t>
            </a:r>
            <a:r>
              <a:rPr sz="1800" spc="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with study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1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microbes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as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associated</a:t>
            </a:r>
            <a:r>
              <a:rPr sz="1800" spc="-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with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manufacturing</a:t>
            </a:r>
            <a:r>
              <a:rPr sz="18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1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pharmaceuticals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1052" rIns="0" bIns="0" rtlCol="0">
            <a:spAutoFit/>
          </a:bodyPr>
          <a:lstStyle/>
          <a:p>
            <a:pPr marL="168783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Microbiology</a:t>
            </a:r>
            <a:r>
              <a:rPr sz="3200" spc="-114" dirty="0"/>
              <a:t> </a:t>
            </a:r>
            <a:r>
              <a:rPr sz="3200" spc="-10" dirty="0"/>
              <a:t>(Definition)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2226642"/>
            <a:ext cx="10360660" cy="39744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6985" algn="just">
              <a:lnSpc>
                <a:spcPct val="104000"/>
              </a:lnSpc>
              <a:spcBef>
                <a:spcPts val="15"/>
              </a:spcBef>
            </a:pP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Microbiology</a:t>
            </a:r>
            <a:r>
              <a:rPr sz="2000" spc="3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r>
              <a:rPr sz="2000" spc="3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3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branch</a:t>
            </a:r>
            <a:r>
              <a:rPr sz="2000" spc="3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100" i="1" spc="85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‘biology’</a:t>
            </a:r>
            <a:r>
              <a:rPr sz="2100" i="1" spc="315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2000" spc="3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deals</a:t>
            </a:r>
            <a:r>
              <a:rPr sz="2000" spc="3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with</a:t>
            </a:r>
            <a:r>
              <a:rPr sz="2000" spc="3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3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study</a:t>
            </a:r>
            <a:r>
              <a:rPr sz="2000" spc="3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100" i="1" spc="7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‘microscopic </a:t>
            </a:r>
            <a:r>
              <a:rPr sz="2100" i="1" spc="55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organisms’</a:t>
            </a:r>
            <a:r>
              <a:rPr sz="2100" i="1" spc="10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termed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as</a:t>
            </a:r>
            <a:r>
              <a:rPr sz="2000" spc="1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microbes,</a:t>
            </a:r>
            <a:r>
              <a:rPr sz="2000" spc="1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2000" spc="1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exist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as</a:t>
            </a:r>
            <a:r>
              <a:rPr sz="2000" spc="1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100" i="1" spc="65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unicellular</a:t>
            </a:r>
            <a:r>
              <a:rPr sz="2100" i="1" spc="10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150" dirty="0">
                <a:solidFill>
                  <a:srgbClr val="464A56"/>
                </a:solidFill>
                <a:latin typeface="Arial MT"/>
                <a:cs typeface="Arial MT"/>
              </a:rPr>
              <a:t>or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100" i="1" spc="65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multicellular</a:t>
            </a:r>
            <a:r>
              <a:rPr sz="2100" i="1" spc="9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organisms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microscopic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 size</a:t>
            </a:r>
            <a:r>
              <a:rPr sz="2000" spc="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20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distributed</a:t>
            </a:r>
            <a:r>
              <a:rPr sz="2000" spc="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20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abundance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everywhere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2000" spc="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nature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such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25" dirty="0">
                <a:solidFill>
                  <a:srgbClr val="464A56"/>
                </a:solidFill>
                <a:latin typeface="Arial MT"/>
                <a:cs typeface="Arial MT"/>
              </a:rPr>
              <a:t>as</a:t>
            </a:r>
            <a:endParaRPr sz="20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sz="2000" spc="50" dirty="0">
                <a:solidFill>
                  <a:srgbClr val="464A56"/>
                </a:solidFill>
                <a:latin typeface="Arial MT"/>
                <a:cs typeface="Arial MT"/>
              </a:rPr>
              <a:t>air,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water,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rocks,</a:t>
            </a:r>
            <a:r>
              <a:rPr sz="2000" spc="-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soil,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marine,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plants,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animals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etc.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Or</a:t>
            </a:r>
            <a:endParaRPr sz="20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1860"/>
              </a:spcBef>
            </a:pP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Microbiology</a:t>
            </a:r>
            <a:r>
              <a:rPr sz="2000" spc="4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r>
              <a:rPr sz="2000" spc="3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science</a:t>
            </a:r>
            <a:r>
              <a:rPr sz="2000" spc="3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3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microscopic</a:t>
            </a:r>
            <a:r>
              <a:rPr sz="2000" spc="3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organism</a:t>
            </a:r>
            <a:r>
              <a:rPr sz="2000" spc="4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which</a:t>
            </a:r>
            <a:r>
              <a:rPr sz="2000" spc="3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includes</a:t>
            </a:r>
            <a:r>
              <a:rPr sz="2000" spc="3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bacteria,</a:t>
            </a:r>
            <a:r>
              <a:rPr sz="2000" spc="3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fungi,</a:t>
            </a:r>
            <a:endParaRPr sz="20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algae,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viruses,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rickettsia,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protozoa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etc.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Or</a:t>
            </a:r>
            <a:endParaRPr sz="2000">
              <a:latin typeface="Arial MT"/>
              <a:cs typeface="Arial MT"/>
            </a:endParaRPr>
          </a:p>
          <a:p>
            <a:pPr marL="12700" marR="5715" algn="just">
              <a:lnSpc>
                <a:spcPct val="111000"/>
              </a:lnSpc>
              <a:spcBef>
                <a:spcPts val="905"/>
              </a:spcBef>
            </a:pP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Study</a:t>
            </a:r>
            <a:r>
              <a:rPr sz="2000" spc="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2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living</a:t>
            </a:r>
            <a:r>
              <a:rPr sz="2000" spc="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organism</a:t>
            </a:r>
            <a:r>
              <a:rPr sz="20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2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microscopic</a:t>
            </a:r>
            <a:r>
              <a:rPr sz="2000" spc="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size</a:t>
            </a:r>
            <a:r>
              <a:rPr sz="2000" spc="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212121"/>
                </a:solidFill>
                <a:latin typeface="Arial MT"/>
                <a:cs typeface="Arial MT"/>
              </a:rPr>
              <a:t>that</a:t>
            </a:r>
            <a:r>
              <a:rPr sz="20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212121"/>
                </a:solidFill>
                <a:latin typeface="Arial MT"/>
                <a:cs typeface="Arial MT"/>
              </a:rPr>
              <a:t>are</a:t>
            </a:r>
            <a:r>
              <a:rPr sz="200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0000"/>
                </a:solidFill>
                <a:latin typeface="Arial MT"/>
                <a:cs typeface="Arial MT"/>
              </a:rPr>
              <a:t>too</a:t>
            </a:r>
            <a:r>
              <a:rPr sz="20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FF0000"/>
                </a:solidFill>
                <a:latin typeface="Arial MT"/>
                <a:cs typeface="Arial MT"/>
              </a:rPr>
              <a:t>small</a:t>
            </a:r>
            <a:r>
              <a:rPr sz="2000" spc="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2000" spc="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0000"/>
                </a:solidFill>
                <a:latin typeface="Arial MT"/>
                <a:cs typeface="Arial MT"/>
              </a:rPr>
              <a:t>be</a:t>
            </a:r>
            <a:r>
              <a:rPr sz="20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FF0000"/>
                </a:solidFill>
                <a:latin typeface="Arial MT"/>
                <a:cs typeface="Arial MT"/>
              </a:rPr>
              <a:t>visible</a:t>
            </a:r>
            <a:r>
              <a:rPr sz="2000" spc="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FF0000"/>
                </a:solidFill>
                <a:latin typeface="Arial MT"/>
                <a:cs typeface="Arial MT"/>
              </a:rPr>
              <a:t>with</a:t>
            </a:r>
            <a:r>
              <a:rPr sz="2000" spc="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2000" spc="85" dirty="0">
                <a:solidFill>
                  <a:srgbClr val="FF0000"/>
                </a:solidFill>
                <a:latin typeface="Arial MT"/>
                <a:cs typeface="Arial MT"/>
              </a:rPr>
              <a:t>naked</a:t>
            </a:r>
            <a:r>
              <a:rPr sz="20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0000"/>
                </a:solidFill>
                <a:latin typeface="Arial MT"/>
                <a:cs typeface="Arial MT"/>
              </a:rPr>
              <a:t>eye</a:t>
            </a:r>
            <a:r>
              <a:rPr sz="20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including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bacteria,</a:t>
            </a:r>
            <a:r>
              <a:rPr sz="20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fungi,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algae,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viruses,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rickettsia,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protozoa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etc.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6726" rIns="0" bIns="0" rtlCol="0">
            <a:spAutoFit/>
          </a:bodyPr>
          <a:lstStyle/>
          <a:p>
            <a:pPr marL="115062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Introduction</a:t>
            </a:r>
            <a:r>
              <a:rPr sz="3200" spc="95" dirty="0"/>
              <a:t> </a:t>
            </a:r>
            <a:r>
              <a:rPr sz="3200" dirty="0"/>
              <a:t>to</a:t>
            </a:r>
            <a:r>
              <a:rPr sz="3200" spc="125" dirty="0"/>
              <a:t> </a:t>
            </a:r>
            <a:r>
              <a:rPr sz="3200" dirty="0"/>
              <a:t>Micro-</a:t>
            </a:r>
            <a:r>
              <a:rPr sz="3200" spc="-10" dirty="0"/>
              <a:t>organism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2288895"/>
            <a:ext cx="10361295" cy="384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marR="5715" indent="-319405" algn="just">
              <a:lnSpc>
                <a:spcPct val="107000"/>
              </a:lnSpc>
              <a:spcBef>
                <a:spcPts val="100"/>
              </a:spcBef>
              <a:buSzPct val="60000"/>
              <a:buFont typeface="Wingdings" panose="05000000000000000000"/>
              <a:buChar char=""/>
              <a:tabLst>
                <a:tab pos="332740" algn="l"/>
              </a:tabLst>
            </a:pP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Micro-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organisms</a:t>
            </a:r>
            <a:r>
              <a:rPr sz="2000" spc="2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2000" spc="1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ubiquitous</a:t>
            </a:r>
            <a:r>
              <a:rPr sz="2000" b="1" spc="22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2000" spc="2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nature</a:t>
            </a:r>
            <a:r>
              <a:rPr sz="2000" spc="204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2000" spc="2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2000" spc="1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present</a:t>
            </a:r>
            <a:r>
              <a:rPr sz="2000" b="1" spc="21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everywhere</a:t>
            </a:r>
            <a:r>
              <a:rPr sz="2000" dirty="0">
                <a:solidFill>
                  <a:srgbClr val="464A56"/>
                </a:solidFill>
                <a:latin typeface="Arial MT"/>
                <a:cs typeface="Arial MT"/>
              </a:rPr>
              <a:t>.</a:t>
            </a:r>
            <a:r>
              <a:rPr sz="2000" spc="1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4A56"/>
                </a:solidFill>
                <a:latin typeface="Arial MT"/>
                <a:cs typeface="Arial MT"/>
              </a:rPr>
              <a:t>They</a:t>
            </a:r>
            <a:r>
              <a:rPr sz="2000" spc="204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464A56"/>
                </a:solidFill>
                <a:latin typeface="Arial MT"/>
                <a:cs typeface="Arial MT"/>
              </a:rPr>
              <a:t>live 	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almost</a:t>
            </a:r>
            <a:r>
              <a:rPr sz="2000" spc="2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everywhere</a:t>
            </a:r>
            <a:r>
              <a:rPr sz="2000" spc="2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on</a:t>
            </a:r>
            <a:r>
              <a:rPr sz="2000" spc="2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earth</a:t>
            </a:r>
            <a:r>
              <a:rPr sz="2000" spc="2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where</a:t>
            </a:r>
            <a:r>
              <a:rPr sz="2000" spc="2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there</a:t>
            </a:r>
            <a:r>
              <a:rPr sz="2000" spc="2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is</a:t>
            </a:r>
            <a:r>
              <a:rPr sz="2000" spc="2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water</a:t>
            </a:r>
            <a:r>
              <a:rPr sz="2000" spc="2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like</a:t>
            </a:r>
            <a:r>
              <a:rPr sz="2000" spc="2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hot</a:t>
            </a:r>
            <a:r>
              <a:rPr sz="2000" spc="2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springs,</a:t>
            </a:r>
            <a:r>
              <a:rPr sz="2000" spc="2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464A56"/>
                </a:solidFill>
                <a:latin typeface="Arial MT"/>
                <a:cs typeface="Arial MT"/>
              </a:rPr>
              <a:t>sea,</a:t>
            </a:r>
            <a:r>
              <a:rPr sz="2000" spc="2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ocean, 	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soil,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rocks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within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earth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crust,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air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etc.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35"/>
              </a:spcBef>
              <a:buClr>
                <a:srgbClr val="464A56"/>
              </a:buClr>
              <a:buFont typeface="Wingdings" panose="05000000000000000000"/>
              <a:buChar char=""/>
            </a:pPr>
            <a:endParaRPr sz="2000">
              <a:latin typeface="Arial MT"/>
              <a:cs typeface="Arial MT"/>
            </a:endParaRPr>
          </a:p>
          <a:p>
            <a:pPr marL="332740" indent="-320040">
              <a:lnSpc>
                <a:spcPct val="100000"/>
              </a:lnSpc>
              <a:buSzPct val="60000"/>
              <a:buFont typeface="Wingdings" panose="05000000000000000000"/>
              <a:buChar char=""/>
              <a:tabLst>
                <a:tab pos="332740" algn="l"/>
              </a:tabLst>
            </a:pP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Microbes</a:t>
            </a:r>
            <a:r>
              <a:rPr sz="2000" spc="3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464A56"/>
                </a:solidFill>
                <a:latin typeface="Arial MT"/>
                <a:cs typeface="Arial MT"/>
              </a:rPr>
              <a:t>differ</a:t>
            </a:r>
            <a:r>
              <a:rPr sz="2000" spc="3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from</a:t>
            </a:r>
            <a:r>
              <a:rPr sz="2000" spc="3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each</a:t>
            </a:r>
            <a:r>
              <a:rPr sz="2000" spc="3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464A56"/>
                </a:solidFill>
                <a:latin typeface="Arial MT"/>
                <a:cs typeface="Arial MT"/>
              </a:rPr>
              <a:t>other</a:t>
            </a:r>
            <a:r>
              <a:rPr sz="2000" spc="3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by</a:t>
            </a:r>
            <a:r>
              <a:rPr sz="2000" spc="3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their</a:t>
            </a:r>
            <a:r>
              <a:rPr sz="2000" spc="3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64A56"/>
                </a:solidFill>
                <a:latin typeface="Arial MT"/>
                <a:cs typeface="Arial MT"/>
              </a:rPr>
              <a:t>size,</a:t>
            </a:r>
            <a:r>
              <a:rPr sz="2000" spc="3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464A56"/>
                </a:solidFill>
                <a:latin typeface="Arial MT"/>
                <a:cs typeface="Arial MT"/>
              </a:rPr>
              <a:t>shape,</a:t>
            </a:r>
            <a:r>
              <a:rPr sz="2000" spc="3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habitat,</a:t>
            </a:r>
            <a:r>
              <a:rPr sz="2000" spc="3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metabolism,</a:t>
            </a:r>
            <a:r>
              <a:rPr sz="2000" spc="3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endParaRPr sz="2000">
              <a:latin typeface="Arial MT"/>
              <a:cs typeface="Arial MT"/>
            </a:endParaRPr>
          </a:p>
          <a:p>
            <a:pPr marL="332740">
              <a:lnSpc>
                <a:spcPct val="100000"/>
              </a:lnSpc>
              <a:spcBef>
                <a:spcPts val="170"/>
              </a:spcBef>
            </a:pP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many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464A56"/>
                </a:solidFill>
                <a:latin typeface="Arial MT"/>
                <a:cs typeface="Arial MT"/>
              </a:rPr>
              <a:t>other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characteristics.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2000">
              <a:latin typeface="Arial MT"/>
              <a:cs typeface="Arial MT"/>
            </a:endParaRPr>
          </a:p>
          <a:p>
            <a:pPr marL="331470" marR="5080" indent="-319405" algn="just">
              <a:lnSpc>
                <a:spcPct val="107000"/>
              </a:lnSpc>
              <a:buSzPct val="60000"/>
              <a:buFont typeface="Wingdings" panose="05000000000000000000"/>
              <a:buChar char=""/>
              <a:tabLst>
                <a:tab pos="332740" algn="l"/>
              </a:tabLst>
            </a:pP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Most</a:t>
            </a:r>
            <a:r>
              <a:rPr sz="2000" spc="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2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micro-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organisms</a:t>
            </a:r>
            <a:r>
              <a:rPr sz="20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20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unicellular</a:t>
            </a:r>
            <a:r>
              <a:rPr sz="20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organism</a:t>
            </a:r>
            <a:r>
              <a:rPr sz="20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2000" spc="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exist</a:t>
            </a:r>
            <a:r>
              <a:rPr sz="2000" spc="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as</a:t>
            </a:r>
            <a:r>
              <a:rPr sz="2000" spc="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single</a:t>
            </a:r>
            <a:r>
              <a:rPr sz="2000" spc="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cell</a:t>
            </a:r>
            <a:r>
              <a:rPr sz="2000" spc="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464A56"/>
                </a:solidFill>
                <a:latin typeface="Arial MT"/>
                <a:cs typeface="Arial MT"/>
              </a:rPr>
              <a:t>and 	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some</a:t>
            </a:r>
            <a:r>
              <a:rPr sz="200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2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them</a:t>
            </a:r>
            <a:r>
              <a:rPr sz="200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2000" spc="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multicellular</a:t>
            </a:r>
            <a:r>
              <a:rPr sz="200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species</a:t>
            </a:r>
            <a:r>
              <a:rPr sz="2000" spc="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55" dirty="0">
                <a:solidFill>
                  <a:srgbClr val="464A56"/>
                </a:solidFill>
                <a:latin typeface="Arial MT"/>
                <a:cs typeface="Arial MT"/>
              </a:rPr>
              <a:t>also.</a:t>
            </a:r>
            <a:r>
              <a:rPr sz="2000" spc="-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Microbes,</a:t>
            </a:r>
            <a:r>
              <a:rPr sz="2000" spc="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such</a:t>
            </a:r>
            <a:r>
              <a:rPr sz="2000" spc="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as</a:t>
            </a:r>
            <a:r>
              <a:rPr sz="2000" spc="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viruses,</a:t>
            </a:r>
            <a:r>
              <a:rPr sz="200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are 	</a:t>
            </a:r>
            <a:r>
              <a:rPr sz="2000" spc="55" dirty="0">
                <a:solidFill>
                  <a:srgbClr val="464A56"/>
                </a:solidFill>
                <a:latin typeface="Arial MT"/>
                <a:cs typeface="Arial MT"/>
              </a:rPr>
              <a:t>even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acellular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(not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composed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cells).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6810" rIns="0" bIns="0" rtlCol="0">
            <a:spAutoFit/>
          </a:bodyPr>
          <a:lstStyle/>
          <a:p>
            <a:pPr marL="1218565">
              <a:lnSpc>
                <a:spcPct val="100000"/>
              </a:lnSpc>
              <a:spcBef>
                <a:spcPts val="105"/>
              </a:spcBef>
            </a:pPr>
            <a:r>
              <a:rPr dirty="0"/>
              <a:t>Introduction</a:t>
            </a:r>
            <a:r>
              <a:rPr spc="45" dirty="0"/>
              <a:t> </a:t>
            </a:r>
            <a:r>
              <a:rPr dirty="0"/>
              <a:t>to</a:t>
            </a:r>
            <a:r>
              <a:rPr spc="70" dirty="0"/>
              <a:t> </a:t>
            </a:r>
            <a:r>
              <a:rPr dirty="0"/>
              <a:t>Micro-</a:t>
            </a:r>
            <a:r>
              <a:rPr spc="-10" dirty="0"/>
              <a:t>organism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44" y="2133727"/>
            <a:ext cx="10862310" cy="4299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 algn="just">
              <a:lnSpc>
                <a:spcPct val="107000"/>
              </a:lnSpc>
              <a:spcBef>
                <a:spcPts val="100"/>
              </a:spcBef>
              <a:buSzPct val="67000"/>
              <a:buFont typeface="Wingdings" panose="05000000000000000000"/>
              <a:buChar char=""/>
              <a:tabLst>
                <a:tab pos="332740" algn="l"/>
              </a:tabLst>
            </a:pPr>
            <a:r>
              <a:rPr sz="1800" spc="55" dirty="0">
                <a:solidFill>
                  <a:srgbClr val="464A56"/>
                </a:solidFill>
                <a:latin typeface="Arial MT"/>
                <a:cs typeface="Arial MT"/>
              </a:rPr>
              <a:t>Each</a:t>
            </a:r>
            <a:r>
              <a:rPr sz="1800" spc="3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3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every</a:t>
            </a:r>
            <a:r>
              <a:rPr sz="1800" spc="3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micro-organism</a:t>
            </a:r>
            <a:r>
              <a:rPr sz="1800" spc="3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have</a:t>
            </a:r>
            <a:r>
              <a:rPr sz="1800" spc="3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special</a:t>
            </a:r>
            <a:r>
              <a:rPr sz="1800" b="1" spc="37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1800" b="1" spc="365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specific</a:t>
            </a:r>
            <a:r>
              <a:rPr sz="1800" b="1" spc="36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characteristic</a:t>
            </a:r>
            <a:r>
              <a:rPr sz="1800" b="1" spc="38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features</a:t>
            </a:r>
            <a:r>
              <a:rPr sz="1800" spc="3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1800" spc="3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helps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them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to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survive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specific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environments,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such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as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streams,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ponds,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50" dirty="0">
                <a:solidFill>
                  <a:srgbClr val="464A56"/>
                </a:solidFill>
                <a:latin typeface="Arial MT"/>
                <a:cs typeface="Arial MT"/>
              </a:rPr>
              <a:t>lakes,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rivers,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oceans,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50" dirty="0">
                <a:solidFill>
                  <a:srgbClr val="464A56"/>
                </a:solidFill>
                <a:latin typeface="Arial MT"/>
                <a:cs typeface="Arial MT"/>
              </a:rPr>
              <a:t>ice,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water-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borne</a:t>
            </a:r>
            <a:r>
              <a:rPr sz="1800" spc="3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pipes,</a:t>
            </a:r>
            <a:r>
              <a:rPr sz="1800" spc="3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hot-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springs,</a:t>
            </a:r>
            <a:r>
              <a:rPr sz="1800" spc="3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gastro-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intestinal</a:t>
            </a:r>
            <a:r>
              <a:rPr sz="1800" spc="3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20" dirty="0">
                <a:solidFill>
                  <a:srgbClr val="464A56"/>
                </a:solidFill>
                <a:latin typeface="Arial MT"/>
                <a:cs typeface="Arial MT"/>
              </a:rPr>
              <a:t>tract</a:t>
            </a:r>
            <a:r>
              <a:rPr sz="1800" spc="3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(GIT),</a:t>
            </a:r>
            <a:r>
              <a:rPr sz="1800" spc="3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roots</a:t>
            </a:r>
            <a:r>
              <a:rPr sz="1800" spc="3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3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plants,</a:t>
            </a:r>
            <a:r>
              <a:rPr sz="1800" spc="3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3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even</a:t>
            </a:r>
            <a:r>
              <a:rPr sz="1800" spc="3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1800" spc="3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45" dirty="0">
                <a:solidFill>
                  <a:srgbClr val="464A56"/>
                </a:solidFill>
                <a:latin typeface="Arial MT"/>
                <a:cs typeface="Arial MT"/>
              </a:rPr>
              <a:t>oil </a:t>
            </a:r>
            <a:r>
              <a:rPr sz="1800" spc="55" dirty="0">
                <a:solidFill>
                  <a:srgbClr val="464A56"/>
                </a:solidFill>
                <a:latin typeface="Arial MT"/>
                <a:cs typeface="Arial MT"/>
              </a:rPr>
              <a:t>wells.</a:t>
            </a:r>
            <a:endParaRPr sz="1800">
              <a:latin typeface="Arial MT"/>
              <a:cs typeface="Arial MT"/>
            </a:endParaRPr>
          </a:p>
          <a:p>
            <a:pPr marL="332740" marR="5715" indent="-320040" algn="just">
              <a:lnSpc>
                <a:spcPct val="107000"/>
              </a:lnSpc>
              <a:spcBef>
                <a:spcPts val="910"/>
              </a:spcBef>
              <a:buSzPct val="67000"/>
              <a:buFont typeface="Wingdings" panose="05000000000000000000"/>
              <a:buChar char=""/>
              <a:tabLst>
                <a:tab pos="332740" algn="l"/>
              </a:tabLst>
            </a:pP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Micro-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organisms</a:t>
            </a:r>
            <a:r>
              <a:rPr sz="1800" spc="31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800" spc="3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free-living</a:t>
            </a:r>
            <a:r>
              <a:rPr sz="1800" b="1" spc="33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or</a:t>
            </a:r>
            <a:r>
              <a:rPr sz="1800" b="1" spc="33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parasitic</a:t>
            </a:r>
            <a:r>
              <a:rPr sz="1800" b="1" spc="335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1800" spc="3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only</a:t>
            </a:r>
            <a:r>
              <a:rPr sz="1800" spc="31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able</a:t>
            </a:r>
            <a:r>
              <a:rPr sz="1800" spc="3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to</a:t>
            </a:r>
            <a:r>
              <a:rPr sz="1800" spc="3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survive</a:t>
            </a:r>
            <a:r>
              <a:rPr sz="1800" spc="3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by</a:t>
            </a:r>
            <a:r>
              <a:rPr sz="1800" spc="3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extracting</a:t>
            </a:r>
            <a:r>
              <a:rPr sz="1800" spc="3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nutrients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from</a:t>
            </a:r>
            <a:r>
              <a:rPr sz="18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host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organism.</a:t>
            </a:r>
            <a:endParaRPr sz="1800">
              <a:latin typeface="Arial MT"/>
              <a:cs typeface="Arial MT"/>
            </a:endParaRPr>
          </a:p>
          <a:p>
            <a:pPr marL="332740" marR="6350" indent="-320040" algn="just">
              <a:lnSpc>
                <a:spcPct val="107000"/>
              </a:lnSpc>
              <a:spcBef>
                <a:spcPts val="910"/>
              </a:spcBef>
              <a:buSzPct val="67000"/>
              <a:buFont typeface="Wingdings" panose="05000000000000000000"/>
              <a:buChar char=""/>
              <a:tabLst>
                <a:tab pos="332740" algn="l"/>
              </a:tabLst>
            </a:pP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Micro-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organisms</a:t>
            </a:r>
            <a:r>
              <a:rPr sz="1800" spc="4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800" spc="459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responsible</a:t>
            </a:r>
            <a:r>
              <a:rPr sz="1800" spc="4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for</a:t>
            </a:r>
            <a:r>
              <a:rPr sz="1800" spc="4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nutrient</a:t>
            </a:r>
            <a:r>
              <a:rPr sz="1800" spc="4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recycling</a:t>
            </a:r>
            <a:r>
              <a:rPr sz="1800" spc="459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1800" spc="4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ecosystems.</a:t>
            </a:r>
            <a:r>
              <a:rPr sz="1800" spc="4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They</a:t>
            </a:r>
            <a:r>
              <a:rPr sz="1800" spc="4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grow</a:t>
            </a:r>
            <a:r>
              <a:rPr sz="1800" spc="459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on</a:t>
            </a:r>
            <a:r>
              <a:rPr sz="1800" spc="4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dead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matter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play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key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role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464A56"/>
                </a:solidFill>
                <a:latin typeface="Arial MT"/>
                <a:cs typeface="Arial MT"/>
              </a:rPr>
              <a:t>converting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complex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organic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material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into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simple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elements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50" dirty="0">
                <a:solidFill>
                  <a:srgbClr val="464A56"/>
                </a:solidFill>
                <a:latin typeface="Arial MT"/>
                <a:cs typeface="Arial MT"/>
              </a:rPr>
              <a:t>also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called</a:t>
            </a:r>
            <a:r>
              <a:rPr sz="1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as</a:t>
            </a:r>
            <a:r>
              <a:rPr sz="18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“Decomposer”.</a:t>
            </a:r>
            <a:endParaRPr sz="1800">
              <a:latin typeface="Arial MT"/>
              <a:cs typeface="Arial MT"/>
            </a:endParaRPr>
          </a:p>
          <a:p>
            <a:pPr marL="332105" indent="-319405" algn="just">
              <a:lnSpc>
                <a:spcPct val="100000"/>
              </a:lnSpc>
              <a:spcBef>
                <a:spcPts val="1060"/>
              </a:spcBef>
              <a:buSzPct val="67000"/>
              <a:buFont typeface="Wingdings" panose="05000000000000000000"/>
              <a:buChar char=""/>
              <a:tabLst>
                <a:tab pos="332105" algn="l"/>
              </a:tabLst>
            </a:pP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Microorganisms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can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also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fix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nitrogen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 out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30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 air;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they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an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important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464A56"/>
                </a:solidFill>
                <a:latin typeface="Arial MT"/>
                <a:cs typeface="Arial MT"/>
              </a:rPr>
              <a:t>part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1800" spc="2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nitrogen</a:t>
            </a:r>
            <a:endParaRPr sz="1800">
              <a:latin typeface="Arial MT"/>
              <a:cs typeface="Arial MT"/>
            </a:endParaRPr>
          </a:p>
          <a:p>
            <a:pPr marL="332740">
              <a:lnSpc>
                <a:spcPct val="100000"/>
              </a:lnSpc>
              <a:spcBef>
                <a:spcPts val="145"/>
              </a:spcBef>
            </a:pPr>
            <a:r>
              <a:rPr sz="1800" spc="55" dirty="0">
                <a:solidFill>
                  <a:srgbClr val="464A56"/>
                </a:solidFill>
                <a:latin typeface="Arial MT"/>
                <a:cs typeface="Arial MT"/>
              </a:rPr>
              <a:t>cycle.</a:t>
            </a:r>
            <a:endParaRPr sz="1800">
              <a:latin typeface="Arial MT"/>
              <a:cs typeface="Arial MT"/>
            </a:endParaRPr>
          </a:p>
          <a:p>
            <a:pPr marL="332740" marR="5715" indent="-320040">
              <a:lnSpc>
                <a:spcPct val="107000"/>
              </a:lnSpc>
              <a:spcBef>
                <a:spcPts val="910"/>
              </a:spcBef>
              <a:buSzPct val="67000"/>
              <a:buFont typeface="Wingdings" panose="05000000000000000000"/>
              <a:buChar char=""/>
              <a:tabLst>
                <a:tab pos="332740" algn="l"/>
              </a:tabLst>
            </a:pP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Mostly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microbes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harmless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A56"/>
                </a:solidFill>
                <a:latin typeface="Arial MT"/>
                <a:cs typeface="Arial MT"/>
              </a:rPr>
              <a:t>(99%)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few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1800" spc="65" dirty="0">
                <a:solidFill>
                  <a:srgbClr val="464A56"/>
                </a:solidFill>
                <a:latin typeface="Arial MT"/>
                <a:cs typeface="Arial MT"/>
              </a:rPr>
              <a:t> Pathogenic,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35" dirty="0">
                <a:solidFill>
                  <a:srgbClr val="464A56"/>
                </a:solidFill>
                <a:latin typeface="Arial MT"/>
                <a:cs typeface="Arial MT"/>
              </a:rPr>
              <a:t>or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harmful,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464A56"/>
                </a:solidFill>
                <a:latin typeface="Arial MT"/>
                <a:cs typeface="Arial MT"/>
              </a:rPr>
              <a:t>microbes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1800" spc="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100" dirty="0">
                <a:solidFill>
                  <a:srgbClr val="464A56"/>
                </a:solidFill>
                <a:latin typeface="Arial MT"/>
                <a:cs typeface="Arial MT"/>
              </a:rPr>
              <a:t>can</a:t>
            </a:r>
            <a:r>
              <a:rPr sz="1800" spc="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464A56"/>
                </a:solidFill>
                <a:latin typeface="Arial MT"/>
                <a:cs typeface="Arial MT"/>
              </a:rPr>
              <a:t>invade </a:t>
            </a:r>
            <a:r>
              <a:rPr sz="1800" spc="110" dirty="0">
                <a:solidFill>
                  <a:srgbClr val="464A56"/>
                </a:solidFill>
                <a:latin typeface="Arial MT"/>
                <a:cs typeface="Arial MT"/>
              </a:rPr>
              <a:t>other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464A56"/>
                </a:solidFill>
                <a:latin typeface="Arial MT"/>
                <a:cs typeface="Arial MT"/>
              </a:rPr>
              <a:t>organisms</a:t>
            </a:r>
            <a:r>
              <a:rPr sz="18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18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464A56"/>
                </a:solidFill>
                <a:latin typeface="Arial MT"/>
                <a:cs typeface="Arial MT"/>
              </a:rPr>
              <a:t>cause</a:t>
            </a:r>
            <a:r>
              <a:rPr sz="18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1800" spc="50" dirty="0">
                <a:solidFill>
                  <a:srgbClr val="464A56"/>
                </a:solidFill>
                <a:latin typeface="Arial MT"/>
                <a:cs typeface="Arial MT"/>
              </a:rPr>
              <a:t>disease.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5579" rIns="0" bIns="0" rtlCol="0">
            <a:spAutoFit/>
          </a:bodyPr>
          <a:lstStyle/>
          <a:p>
            <a:pPr marL="2021840">
              <a:lnSpc>
                <a:spcPct val="100000"/>
              </a:lnSpc>
              <a:spcBef>
                <a:spcPts val="105"/>
              </a:spcBef>
            </a:pPr>
            <a:r>
              <a:rPr dirty="0"/>
              <a:t>History</a:t>
            </a:r>
            <a:r>
              <a:rPr spc="-65" dirty="0"/>
              <a:t> </a:t>
            </a:r>
            <a:r>
              <a:rPr dirty="0"/>
              <a:t>of</a:t>
            </a:r>
            <a:r>
              <a:rPr spc="325" dirty="0"/>
              <a:t> </a:t>
            </a:r>
            <a:r>
              <a:rPr spc="-10" dirty="0"/>
              <a:t>Microbiology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614" y="2086399"/>
            <a:ext cx="9359900" cy="2609850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800" spc="135" dirty="0">
                <a:solidFill>
                  <a:srgbClr val="464A56"/>
                </a:solidFill>
                <a:latin typeface="Arial MT"/>
                <a:cs typeface="Arial MT"/>
              </a:rPr>
              <a:t>Literature</a:t>
            </a:r>
            <a:r>
              <a:rPr sz="28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800" spc="140" dirty="0">
                <a:solidFill>
                  <a:srgbClr val="464A56"/>
                </a:solidFill>
                <a:latin typeface="Arial MT"/>
                <a:cs typeface="Arial MT"/>
              </a:rPr>
              <a:t>shows</a:t>
            </a:r>
            <a:r>
              <a:rPr sz="2800" spc="-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800" spc="114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endParaRPr sz="2800">
              <a:latin typeface="Arial MT"/>
              <a:cs typeface="Arial MT"/>
            </a:endParaRPr>
          </a:p>
          <a:p>
            <a:pPr marL="332740" marR="608965" indent="-320040">
              <a:lnSpc>
                <a:spcPct val="111000"/>
              </a:lnSpc>
              <a:spcBef>
                <a:spcPts val="1005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2000" spc="100" dirty="0">
                <a:solidFill>
                  <a:srgbClr val="FF0000"/>
                </a:solidFill>
                <a:latin typeface="Arial MT"/>
                <a:cs typeface="Arial MT"/>
              </a:rPr>
              <a:t>Antony</a:t>
            </a:r>
            <a:r>
              <a:rPr sz="20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0000"/>
                </a:solidFill>
                <a:latin typeface="Arial MT"/>
                <a:cs typeface="Arial MT"/>
              </a:rPr>
              <a:t>van</a:t>
            </a:r>
            <a:r>
              <a:rPr sz="20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0000"/>
                </a:solidFill>
                <a:latin typeface="Arial MT"/>
                <a:cs typeface="Arial MT"/>
              </a:rPr>
              <a:t>Leeuwenhoek</a:t>
            </a:r>
            <a:r>
              <a:rPr sz="20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55" dirty="0">
                <a:solidFill>
                  <a:srgbClr val="464A56"/>
                </a:solidFill>
                <a:latin typeface="Arial MT"/>
                <a:cs typeface="Arial MT"/>
              </a:rPr>
              <a:t>(1632-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1723,Father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Microbiology)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the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discoverer</a:t>
            </a:r>
            <a:r>
              <a:rPr sz="20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20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microbial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464A56"/>
                </a:solidFill>
                <a:latin typeface="Arial MT"/>
                <a:cs typeface="Arial MT"/>
              </a:rPr>
              <a:t>world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(called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microorganisms)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stated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ubiquitous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464A56"/>
                </a:solidFill>
                <a:latin typeface="Arial MT"/>
                <a:cs typeface="Arial MT"/>
              </a:rPr>
              <a:t>(i.e.,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found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everywhere)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nature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microbes.</a:t>
            </a:r>
            <a:endParaRPr sz="2000">
              <a:latin typeface="Arial MT"/>
              <a:cs typeface="Arial MT"/>
            </a:endParaRPr>
          </a:p>
          <a:p>
            <a:pPr marL="332740" marR="5080" indent="-320040">
              <a:lnSpc>
                <a:spcPct val="111000"/>
              </a:lnSpc>
              <a:spcBef>
                <a:spcPts val="900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2000" spc="100" dirty="0">
                <a:solidFill>
                  <a:srgbClr val="FF0000"/>
                </a:solidFill>
                <a:latin typeface="Arial MT"/>
                <a:cs typeface="Arial MT"/>
              </a:rPr>
              <a:t>Robert</a:t>
            </a:r>
            <a:r>
              <a:rPr sz="20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0000"/>
                </a:solidFill>
                <a:latin typeface="Arial MT"/>
                <a:cs typeface="Arial MT"/>
              </a:rPr>
              <a:t>Hooke</a:t>
            </a:r>
            <a:r>
              <a:rPr sz="20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1665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stated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life’s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smallest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structural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units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were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cells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with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help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464A56"/>
                </a:solidFill>
                <a:latin typeface="Arial MT"/>
                <a:cs typeface="Arial MT"/>
              </a:rPr>
              <a:t>crude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microscope.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3931" y="2436876"/>
            <a:ext cx="1714500" cy="1714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6907" y="4541520"/>
            <a:ext cx="3811524" cy="21442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1364" rIns="0" bIns="0" rtlCol="0">
            <a:spAutoFit/>
          </a:bodyPr>
          <a:lstStyle/>
          <a:p>
            <a:pPr marL="2532380">
              <a:lnSpc>
                <a:spcPct val="100000"/>
              </a:lnSpc>
              <a:spcBef>
                <a:spcPts val="105"/>
              </a:spcBef>
            </a:pPr>
            <a:r>
              <a:rPr dirty="0"/>
              <a:t>History</a:t>
            </a:r>
            <a:r>
              <a:rPr spc="-65" dirty="0"/>
              <a:t> </a:t>
            </a:r>
            <a:r>
              <a:rPr dirty="0"/>
              <a:t>of</a:t>
            </a:r>
            <a:r>
              <a:rPr spc="325" dirty="0"/>
              <a:t> </a:t>
            </a:r>
            <a:r>
              <a:rPr spc="-10" dirty="0"/>
              <a:t>Microbiology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6069" y="2135225"/>
            <a:ext cx="8845550" cy="465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2000" spc="100" dirty="0">
                <a:solidFill>
                  <a:srgbClr val="FF0000"/>
                </a:solidFill>
                <a:latin typeface="Arial MT"/>
                <a:cs typeface="Arial MT"/>
              </a:rPr>
              <a:t>Edward</a:t>
            </a:r>
            <a:r>
              <a:rPr sz="20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0000"/>
                </a:solidFill>
                <a:latin typeface="Arial MT"/>
                <a:cs typeface="Arial MT"/>
              </a:rPr>
              <a:t>Jenner</a:t>
            </a:r>
            <a:r>
              <a:rPr sz="20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(1798):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464A56"/>
                </a:solidFill>
                <a:latin typeface="Arial MT"/>
                <a:cs typeface="Arial MT"/>
              </a:rPr>
              <a:t>Develop</a:t>
            </a:r>
            <a:r>
              <a:rPr sz="2000" spc="-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first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Vaccine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used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a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vaccination 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procedure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to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protect</a:t>
            </a:r>
            <a:r>
              <a:rPr sz="2000" spc="-3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individuals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from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smallpox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95" dirty="0">
                <a:solidFill>
                  <a:srgbClr val="FF0000"/>
                </a:solidFill>
                <a:latin typeface="Arial MT"/>
                <a:cs typeface="Arial MT"/>
              </a:rPr>
              <a:t>Louis</a:t>
            </a:r>
            <a:r>
              <a:rPr sz="20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0000"/>
                </a:solidFill>
                <a:latin typeface="Arial MT"/>
                <a:cs typeface="Arial MT"/>
              </a:rPr>
              <a:t>Pasteur</a:t>
            </a:r>
            <a:r>
              <a:rPr sz="20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(Father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Industrial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Microbiology)</a:t>
            </a:r>
            <a:endParaRPr sz="2000">
              <a:latin typeface="Arial MT"/>
              <a:cs typeface="Arial MT"/>
            </a:endParaRPr>
          </a:p>
          <a:p>
            <a:pPr marL="332740" marR="156210" indent="-320040">
              <a:lnSpc>
                <a:spcPct val="111000"/>
              </a:lnSpc>
              <a:spcBef>
                <a:spcPts val="905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proposed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0000"/>
                </a:solidFill>
                <a:latin typeface="Arial MT"/>
                <a:cs typeface="Arial MT"/>
              </a:rPr>
              <a:t>“Germ</a:t>
            </a:r>
            <a:r>
              <a:rPr sz="20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0000"/>
                </a:solidFill>
                <a:latin typeface="Arial MT"/>
                <a:cs typeface="Arial MT"/>
              </a:rPr>
              <a:t>Theory”</a:t>
            </a:r>
            <a:r>
              <a:rPr sz="20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disease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(1857)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stated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diseases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are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caused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by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growth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8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microbes</a:t>
            </a:r>
            <a:r>
              <a:rPr sz="20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body</a:t>
            </a:r>
            <a:endParaRPr sz="2000">
              <a:latin typeface="Arial MT"/>
              <a:cs typeface="Arial MT"/>
            </a:endParaRPr>
          </a:p>
          <a:p>
            <a:pPr marL="332105" indent="-319405">
              <a:lnSpc>
                <a:spcPct val="100000"/>
              </a:lnSpc>
              <a:spcBef>
                <a:spcPts val="1165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Discovered</a:t>
            </a:r>
            <a:r>
              <a:rPr sz="2000" spc="-9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involvement</a:t>
            </a:r>
            <a:r>
              <a:rPr sz="2000" spc="-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8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microorganisms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fermentation</a:t>
            </a:r>
            <a:endParaRPr sz="2000">
              <a:latin typeface="Arial MT"/>
              <a:cs typeface="Arial MT"/>
            </a:endParaRPr>
          </a:p>
          <a:p>
            <a:pPr marL="332740">
              <a:lnSpc>
                <a:spcPct val="100000"/>
              </a:lnSpc>
              <a:spcBef>
                <a:spcPts val="265"/>
              </a:spcBef>
            </a:pP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reaction</a:t>
            </a:r>
            <a:endParaRPr sz="2000">
              <a:latin typeface="Arial MT"/>
              <a:cs typeface="Arial MT"/>
            </a:endParaRPr>
          </a:p>
          <a:p>
            <a:pPr marL="332740" marR="24765" indent="-320040">
              <a:lnSpc>
                <a:spcPct val="111000"/>
              </a:lnSpc>
              <a:spcBef>
                <a:spcPts val="900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1864</a:t>
            </a:r>
            <a:r>
              <a:rPr sz="20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Pasteur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prevented</a:t>
            </a:r>
            <a:r>
              <a:rPr sz="20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wine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from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spoiling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by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using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process 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termed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0000"/>
                </a:solidFill>
                <a:latin typeface="Arial MT"/>
                <a:cs typeface="Arial MT"/>
              </a:rPr>
              <a:t>pasteurization</a:t>
            </a:r>
            <a:r>
              <a:rPr sz="20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process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kills</a:t>
            </a:r>
            <a:r>
              <a:rPr sz="20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bacteria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alcohol</a:t>
            </a:r>
            <a:r>
              <a:rPr sz="20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by </a:t>
            </a:r>
            <a:r>
              <a:rPr sz="2000" spc="65" dirty="0">
                <a:solidFill>
                  <a:srgbClr val="464A56"/>
                </a:solidFill>
                <a:latin typeface="Arial MT"/>
                <a:cs typeface="Arial MT"/>
              </a:rPr>
              <a:t>heat.</a:t>
            </a:r>
            <a:endParaRPr sz="2000">
              <a:latin typeface="Arial MT"/>
              <a:cs typeface="Arial MT"/>
            </a:endParaRPr>
          </a:p>
          <a:p>
            <a:pPr marL="332740" marR="902335" indent="-320040">
              <a:lnSpc>
                <a:spcPct val="111000"/>
              </a:lnSpc>
              <a:spcBef>
                <a:spcPts val="900"/>
              </a:spcBef>
              <a:buFont typeface="Corbel" panose="020B0503020204020204"/>
              <a:buChar char="–"/>
              <a:tabLst>
                <a:tab pos="332740" algn="l"/>
              </a:tabLst>
            </a:pP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developed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464A56"/>
                </a:solidFill>
                <a:latin typeface="Arial MT"/>
                <a:cs typeface="Arial MT"/>
              </a:rPr>
              <a:t>other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vaccines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including</a:t>
            </a:r>
            <a:r>
              <a:rPr sz="2000" spc="-5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those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for</a:t>
            </a:r>
            <a:r>
              <a:rPr sz="2000" spc="-6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chicken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cholera,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anthrax,</a:t>
            </a:r>
            <a:r>
              <a:rPr sz="2000" spc="-7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rabies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2680" y="2267711"/>
            <a:ext cx="1769364" cy="21442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9695" y="4588764"/>
            <a:ext cx="2144268" cy="21442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7085" rIns="0" bIns="0" rtlCol="0">
            <a:spAutoFit/>
          </a:bodyPr>
          <a:lstStyle/>
          <a:p>
            <a:pPr marL="2021840">
              <a:lnSpc>
                <a:spcPct val="100000"/>
              </a:lnSpc>
              <a:spcBef>
                <a:spcPts val="105"/>
              </a:spcBef>
            </a:pPr>
            <a:r>
              <a:rPr dirty="0"/>
              <a:t>History</a:t>
            </a:r>
            <a:r>
              <a:rPr spc="-70" dirty="0"/>
              <a:t> </a:t>
            </a:r>
            <a:r>
              <a:rPr dirty="0"/>
              <a:t>of</a:t>
            </a:r>
            <a:r>
              <a:rPr spc="330" dirty="0"/>
              <a:t> </a:t>
            </a:r>
            <a:r>
              <a:rPr spc="-10" dirty="0"/>
              <a:t>Microbiology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778" y="2447391"/>
            <a:ext cx="8853805" cy="284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marR="5080" indent="-318770" algn="just">
              <a:lnSpc>
                <a:spcPct val="111000"/>
              </a:lnSpc>
              <a:spcBef>
                <a:spcPts val="100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2000" spc="100" dirty="0">
                <a:solidFill>
                  <a:srgbClr val="FF0000"/>
                </a:solidFill>
                <a:latin typeface="Arial MT"/>
                <a:cs typeface="Arial MT"/>
              </a:rPr>
              <a:t>Robert</a:t>
            </a:r>
            <a:r>
              <a:rPr sz="2000" spc="35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2000" spc="85" dirty="0">
                <a:solidFill>
                  <a:srgbClr val="FF0000"/>
                </a:solidFill>
                <a:latin typeface="Arial MT"/>
                <a:cs typeface="Arial MT"/>
              </a:rPr>
              <a:t>Koch</a:t>
            </a:r>
            <a:r>
              <a:rPr sz="2000" spc="40" dirty="0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(Father</a:t>
            </a:r>
            <a:r>
              <a:rPr sz="2000" spc="4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15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Medical</a:t>
            </a:r>
            <a:r>
              <a:rPr sz="2000" spc="3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Microbiology)</a:t>
            </a:r>
            <a:r>
              <a:rPr sz="2000" spc="4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identified</a:t>
            </a:r>
            <a:r>
              <a:rPr sz="2000" spc="3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4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first 	</a:t>
            </a:r>
            <a:r>
              <a:rPr sz="20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bacterial</a:t>
            </a:r>
            <a:r>
              <a:rPr sz="2000" b="1" spc="-25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2000" b="1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pathogens</a:t>
            </a:r>
            <a:r>
              <a:rPr sz="2000" b="1" spc="-20" dirty="0">
                <a:solidFill>
                  <a:srgbClr val="464A56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2000" spc="-2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was</a:t>
            </a:r>
            <a:r>
              <a:rPr sz="2000" spc="-2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awarded</a:t>
            </a:r>
            <a:r>
              <a:rPr sz="2000" spc="-2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by</a:t>
            </a:r>
            <a:r>
              <a:rPr sz="2000" spc="-2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Nobel</a:t>
            </a:r>
            <a:r>
              <a:rPr sz="2000" spc="4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prize</a:t>
            </a:r>
            <a:r>
              <a:rPr sz="2000" spc="49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in</a:t>
            </a:r>
            <a:r>
              <a:rPr sz="2000" spc="-2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2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year 	</a:t>
            </a:r>
            <a:r>
              <a:rPr sz="2000" spc="70" dirty="0">
                <a:solidFill>
                  <a:srgbClr val="464A56"/>
                </a:solidFill>
                <a:latin typeface="Arial MT"/>
                <a:cs typeface="Arial MT"/>
              </a:rPr>
              <a:t>1905</a:t>
            </a:r>
            <a:r>
              <a:rPr sz="20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464A56"/>
                </a:solidFill>
                <a:latin typeface="Arial MT"/>
                <a:cs typeface="Arial MT"/>
              </a:rPr>
              <a:t>for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wonderful</a:t>
            </a:r>
            <a:r>
              <a:rPr sz="20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discovery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for</a:t>
            </a:r>
            <a:r>
              <a:rPr sz="20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isolation</a:t>
            </a:r>
            <a:r>
              <a:rPr sz="2000" spc="-2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and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characterization</a:t>
            </a:r>
            <a:r>
              <a:rPr sz="2000" spc="-2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55" dirty="0">
                <a:solidFill>
                  <a:srgbClr val="464A56"/>
                </a:solidFill>
                <a:latin typeface="Arial MT"/>
                <a:cs typeface="Arial MT"/>
              </a:rPr>
              <a:t>of 	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39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14" dirty="0">
                <a:solidFill>
                  <a:srgbClr val="464A56"/>
                </a:solidFill>
                <a:latin typeface="Arial MT"/>
                <a:cs typeface="Arial MT"/>
              </a:rPr>
              <a:t>bacteria</a:t>
            </a:r>
            <a:r>
              <a:rPr sz="2000" spc="39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that</a:t>
            </a:r>
            <a:r>
              <a:rPr sz="2000" spc="39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cause</a:t>
            </a:r>
            <a:r>
              <a:rPr sz="2000" spc="39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anthrax</a:t>
            </a:r>
            <a:r>
              <a:rPr sz="2000" spc="39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(Bacillus</a:t>
            </a:r>
            <a:r>
              <a:rPr sz="2000" spc="39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anthracis(1876)and 	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tuberculosis</a:t>
            </a:r>
            <a:r>
              <a:rPr sz="2000" spc="105" dirty="0">
                <a:solidFill>
                  <a:srgbClr val="FF0000"/>
                </a:solidFill>
                <a:latin typeface="Arial MT"/>
                <a:cs typeface="Arial MT"/>
              </a:rPr>
              <a:t>(Mycobacterium</a:t>
            </a:r>
            <a:r>
              <a:rPr sz="20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0000"/>
                </a:solidFill>
                <a:latin typeface="Arial MT"/>
                <a:cs typeface="Arial MT"/>
              </a:rPr>
              <a:t>tuberculosis</a:t>
            </a:r>
            <a:r>
              <a:rPr sz="20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0000"/>
                </a:solidFill>
                <a:latin typeface="Arial MT"/>
                <a:cs typeface="Arial MT"/>
              </a:rPr>
              <a:t>(1882)</a:t>
            </a:r>
            <a:endParaRPr sz="2000">
              <a:latin typeface="Arial MT"/>
              <a:cs typeface="Arial MT"/>
            </a:endParaRPr>
          </a:p>
          <a:p>
            <a:pPr marL="330835" marR="5080" indent="-318770" algn="just">
              <a:lnSpc>
                <a:spcPct val="111000"/>
              </a:lnSpc>
              <a:spcBef>
                <a:spcPts val="900"/>
              </a:spcBef>
              <a:buFont typeface="Corbel" panose="020B0503020204020204"/>
              <a:buChar char="–"/>
              <a:tabLst>
                <a:tab pos="332105" algn="l"/>
              </a:tabLst>
            </a:pPr>
            <a:r>
              <a:rPr sz="2000" spc="60" dirty="0">
                <a:solidFill>
                  <a:srgbClr val="464A56"/>
                </a:solidFill>
                <a:latin typeface="Arial MT"/>
                <a:cs typeface="Arial MT"/>
              </a:rPr>
              <a:t>He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proposed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method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to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identify</a:t>
            </a:r>
            <a:r>
              <a:rPr sz="2000" spc="13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microbial</a:t>
            </a:r>
            <a:r>
              <a:rPr sz="2000" spc="13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agent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by</a:t>
            </a:r>
            <a:r>
              <a:rPr sz="2000" spc="12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80" dirty="0">
                <a:solidFill>
                  <a:srgbClr val="464A56"/>
                </a:solidFill>
                <a:latin typeface="Arial MT"/>
                <a:cs typeface="Arial MT"/>
              </a:rPr>
              <a:t>simple 	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staining</a:t>
            </a:r>
            <a:r>
              <a:rPr sz="2000" spc="13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methods,</a:t>
            </a:r>
            <a:r>
              <a:rPr sz="2000" spc="13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fixation</a:t>
            </a:r>
            <a:r>
              <a:rPr sz="2000" spc="14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of</a:t>
            </a:r>
            <a:r>
              <a:rPr sz="2000" spc="25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specimens</a:t>
            </a:r>
            <a:r>
              <a:rPr sz="2000" spc="14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20" dirty="0">
                <a:solidFill>
                  <a:srgbClr val="464A56"/>
                </a:solidFill>
                <a:latin typeface="Arial MT"/>
                <a:cs typeface="Arial MT"/>
              </a:rPr>
              <a:t>to</a:t>
            </a:r>
            <a:r>
              <a:rPr sz="2000" spc="135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slides,</a:t>
            </a:r>
            <a:r>
              <a:rPr sz="2000" spc="14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pure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 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culture 	</a:t>
            </a:r>
            <a:r>
              <a:rPr sz="2000" spc="90" dirty="0">
                <a:solidFill>
                  <a:srgbClr val="464A56"/>
                </a:solidFill>
                <a:latin typeface="Arial MT"/>
                <a:cs typeface="Arial MT"/>
              </a:rPr>
              <a:t>techniques,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methods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464A56"/>
                </a:solidFill>
                <a:latin typeface="Arial MT"/>
                <a:cs typeface="Arial MT"/>
              </a:rPr>
              <a:t>for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counting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microbes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7900" y="2645664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3932" rIns="0" bIns="0" rtlCol="0">
            <a:spAutoFit/>
          </a:bodyPr>
          <a:lstStyle/>
          <a:p>
            <a:pPr marL="2625725">
              <a:lnSpc>
                <a:spcPct val="100000"/>
              </a:lnSpc>
              <a:spcBef>
                <a:spcPts val="105"/>
              </a:spcBef>
            </a:pPr>
            <a:r>
              <a:rPr dirty="0"/>
              <a:t>History</a:t>
            </a:r>
            <a:r>
              <a:rPr spc="-65" dirty="0"/>
              <a:t> </a:t>
            </a:r>
            <a:r>
              <a:rPr dirty="0"/>
              <a:t>of</a:t>
            </a:r>
            <a:r>
              <a:rPr spc="325" dirty="0"/>
              <a:t> </a:t>
            </a:r>
            <a:r>
              <a:rPr spc="-10" dirty="0"/>
              <a:t>Microbiology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1450" y="2843474"/>
            <a:ext cx="6902450" cy="7035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332105" algn="l"/>
              </a:tabLst>
            </a:pPr>
            <a:r>
              <a:rPr sz="2000" spc="-50" dirty="0">
                <a:solidFill>
                  <a:srgbClr val="FF0000"/>
                </a:solidFill>
                <a:latin typeface="Corbel" panose="020B0503020204020204"/>
                <a:cs typeface="Corbel" panose="020B0503020204020204"/>
              </a:rPr>
              <a:t>–</a:t>
            </a:r>
            <a:r>
              <a:rPr sz="2000" dirty="0">
                <a:solidFill>
                  <a:srgbClr val="FF0000"/>
                </a:solidFill>
                <a:latin typeface="Corbel" panose="020B0503020204020204"/>
                <a:cs typeface="Corbel" panose="020B0503020204020204"/>
              </a:rPr>
              <a:t>	</a:t>
            </a:r>
            <a:r>
              <a:rPr sz="2000" spc="95" dirty="0">
                <a:solidFill>
                  <a:srgbClr val="FF0000"/>
                </a:solidFill>
                <a:latin typeface="Arial MT"/>
                <a:cs typeface="Arial MT"/>
              </a:rPr>
              <a:t>Alexander</a:t>
            </a:r>
            <a:r>
              <a:rPr sz="20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0000"/>
                </a:solidFill>
                <a:latin typeface="Arial MT"/>
                <a:cs typeface="Arial MT"/>
              </a:rPr>
              <a:t>Fleming</a:t>
            </a:r>
            <a:r>
              <a:rPr sz="20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45" dirty="0">
                <a:solidFill>
                  <a:srgbClr val="464A56"/>
                </a:solidFill>
                <a:latin typeface="Arial MT"/>
                <a:cs typeface="Arial MT"/>
              </a:rPr>
              <a:t>(1881–1955)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discovered</a:t>
            </a:r>
            <a:r>
              <a:rPr sz="2000" spc="-7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penicillin,</a:t>
            </a:r>
            <a:endParaRPr sz="2000">
              <a:latin typeface="Arial MT"/>
              <a:cs typeface="Arial MT"/>
            </a:endParaRPr>
          </a:p>
          <a:p>
            <a:pPr marL="332105">
              <a:lnSpc>
                <a:spcPct val="100000"/>
              </a:lnSpc>
              <a:spcBef>
                <a:spcPts val="270"/>
              </a:spcBef>
            </a:pPr>
            <a:r>
              <a:rPr sz="2000" spc="95" dirty="0">
                <a:solidFill>
                  <a:srgbClr val="464A56"/>
                </a:solidFill>
                <a:latin typeface="Arial MT"/>
                <a:cs typeface="Arial MT"/>
              </a:rPr>
              <a:t>made</a:t>
            </a:r>
            <a:r>
              <a:rPr sz="2000" spc="-5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464A56"/>
                </a:solidFill>
                <a:latin typeface="Arial MT"/>
                <a:cs typeface="Arial MT"/>
              </a:rPr>
              <a:t>from</a:t>
            </a:r>
            <a:r>
              <a:rPr sz="2000" spc="-6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464A56"/>
                </a:solidFill>
                <a:latin typeface="Arial MT"/>
                <a:cs typeface="Arial MT"/>
              </a:rPr>
              <a:t>the</a:t>
            </a:r>
            <a:r>
              <a:rPr sz="2000" spc="-4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464A56"/>
                </a:solidFill>
                <a:latin typeface="Arial MT"/>
                <a:cs typeface="Arial MT"/>
              </a:rPr>
              <a:t>Penicillium</a:t>
            </a:r>
            <a:r>
              <a:rPr sz="2000" spc="-40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464A56"/>
                </a:solidFill>
                <a:latin typeface="Arial MT"/>
                <a:cs typeface="Arial MT"/>
              </a:rPr>
              <a:t>notatum</a:t>
            </a:r>
            <a:r>
              <a:rPr sz="2000" spc="-35" dirty="0">
                <a:solidFill>
                  <a:srgbClr val="464A56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464A56"/>
                </a:solidFill>
                <a:latin typeface="Arial MT"/>
                <a:cs typeface="Arial MT"/>
              </a:rPr>
              <a:t>mold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9743" y="2595372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5C4D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1846</Words>
  <Application>Microsoft Office PowerPoint</Application>
  <PresentationFormat>Widescreen</PresentationFormat>
  <Paragraphs>223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MT</vt:lpstr>
      <vt:lpstr>Calibri</vt:lpstr>
      <vt:lpstr>Cambria</vt:lpstr>
      <vt:lpstr>Corbel</vt:lpstr>
      <vt:lpstr>Symbol</vt:lpstr>
      <vt:lpstr>Times New Roman</vt:lpstr>
      <vt:lpstr>Wingdings</vt:lpstr>
      <vt:lpstr>Office Theme</vt:lpstr>
      <vt:lpstr>Introduction to Microbiology</vt:lpstr>
      <vt:lpstr>Contents</vt:lpstr>
      <vt:lpstr>Microbiology (Definition)</vt:lpstr>
      <vt:lpstr>Introduction to Micro-organism</vt:lpstr>
      <vt:lpstr>Introduction to Micro-organism</vt:lpstr>
      <vt:lpstr>History of Microbiology</vt:lpstr>
      <vt:lpstr>History of Microbiology</vt:lpstr>
      <vt:lpstr>History of Microbiology</vt:lpstr>
      <vt:lpstr>History of Microbiology</vt:lpstr>
      <vt:lpstr>Introduction to Prokaryotes and Eukaryotes</vt:lpstr>
      <vt:lpstr>Prokaryotes and Eukaryotes</vt:lpstr>
      <vt:lpstr>Prokaryotes and Eukaryotes: Similarities</vt:lpstr>
      <vt:lpstr>Prokaryotes and Eukaryotes: Differences</vt:lpstr>
      <vt:lpstr>Prokaryotes and Eukaryotes</vt:lpstr>
      <vt:lpstr>Place of Micro-organism in Living world</vt:lpstr>
      <vt:lpstr>Living organisms five kingdom Classification:</vt:lpstr>
      <vt:lpstr>PowerPoint Presentation</vt:lpstr>
      <vt:lpstr>Living organisms five kingdom Classification:</vt:lpstr>
      <vt:lpstr>Prokaryota/Monera</vt:lpstr>
      <vt:lpstr>Protista</vt:lpstr>
      <vt:lpstr>Fungi</vt:lpstr>
      <vt:lpstr>Animalia</vt:lpstr>
      <vt:lpstr>Plantae</vt:lpstr>
      <vt:lpstr>Branches of Microbiology: Pure Microbiology</vt:lpstr>
      <vt:lpstr>Branches of Microbiology:Applied Microbiology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 Introduction to_x000d_Microbiology</dc:title>
  <dc:creator>Tejas Gupta</dc:creator>
  <cp:lastModifiedBy>Jayapandiyan Paraman</cp:lastModifiedBy>
  <cp:revision>5</cp:revision>
  <dcterms:created xsi:type="dcterms:W3CDTF">2025-01-08T09:55:00Z</dcterms:created>
  <dcterms:modified xsi:type="dcterms:W3CDTF">2025-01-10T05:13:23Z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2021-11-16T16:30:00Z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2025-01-08T16:30:00Z</vt:filetime>
  </property>
  <property fmtid="{D5CDD505-2E9C-101B-9397-08002B2CF9AE}" pid="5" name="Producer">
    <vt:lpwstr>Microsoft® PowerPoint® 2013</vt:lpwstr>
  </property>
  <property fmtid="{D5CDD505-2E9C-101B-9397-08002B2CF9AE}" pid="6" name="ICV">
    <vt:lpwstr>9AFF5F78B18B434984C41B693219A5CF_12</vt:lpwstr>
  </property>
  <property fmtid="{D5CDD505-2E9C-101B-9397-08002B2CF9AE}" pid="7" name="KSOProductBuildVer">
    <vt:lpwstr>1033-12.2.0.19307</vt:lpwstr>
  </property>
</Properties>
</file>