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57" r:id="rId4"/>
    <p:sldId id="258" r:id="rId5"/>
    <p:sldId id="264" r:id="rId6"/>
    <p:sldId id="259" r:id="rId7"/>
    <p:sldId id="260" r:id="rId8"/>
    <p:sldId id="261" r:id="rId9"/>
    <p:sldId id="269" r:id="rId10"/>
    <p:sldId id="262" r:id="rId11"/>
    <p:sldId id="263" r:id="rId12"/>
    <p:sldId id="266" r:id="rId13"/>
    <p:sldId id="265" r:id="rId14"/>
    <p:sldId id="281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08654-7BDC-4C03-BE2E-1C9B4FF1A844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970F8-7AA2-4637-BDF4-E6BA0E97BC2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970F8-7AA2-4637-BDF4-E6BA0E97BC29}" type="slidenum">
              <a:rPr lang="en-IN" smtClean="0"/>
              <a:t>14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0029C3-173B-4CC7-A10F-3FA7CCA8FD5C}" type="datetimeFigureOut">
              <a:rPr lang="en-IN" smtClean="0"/>
              <a:t>10-01-2025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165BC8-EAEC-4BBE-873E-16A5A5E80E44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7137" y="973394"/>
            <a:ext cx="7197726" cy="2527434"/>
          </a:xfrm>
        </p:spPr>
        <p:txBody>
          <a:bodyPr/>
          <a:lstStyle/>
          <a:p>
            <a:pPr algn="ctr"/>
            <a:r>
              <a:rPr lang="en-IN" dirty="0">
                <a:latin typeface="Algerian" panose="04020705040A02060702" pitchFamily="82" charset="0"/>
              </a:rPr>
              <a:t>SPUTUM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7137" y="3429000"/>
            <a:ext cx="7197726" cy="1405467"/>
          </a:xfrm>
        </p:spPr>
        <p:txBody>
          <a:bodyPr>
            <a:noAutofit/>
          </a:bodyPr>
          <a:lstStyle/>
          <a:p>
            <a:pPr algn="ctr"/>
            <a:r>
              <a:rPr lang="en-IN" sz="2000" dirty="0">
                <a:latin typeface="Arial Narrow" panose="020B0606020202030204" pitchFamily="34" charset="0"/>
              </a:rPr>
              <a:t>AND ITS ANALYSIS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047490" y="4393565"/>
            <a:ext cx="736282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GB" alt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              </a:t>
            </a: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PRESENTATION BY: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              Ms. Pooja Shashikant Chavan 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              F Y Microbiology for B. Sc Cardiac/Perfusion</a:t>
            </a:r>
            <a:endParaRPr lang="en-IN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IN" sz="2000" b="1" dirty="0"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Radio Imaging/Medical Laboratory Technology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49" y="496576"/>
            <a:ext cx="1667708" cy="1661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582" y="344129"/>
            <a:ext cx="10131425" cy="1456267"/>
          </a:xfrm>
        </p:spPr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sputum smear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5238" y="1995948"/>
            <a:ext cx="104337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steps must be considered for preparation of sputum smear :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the slides as 1, 2, 3 and 4 respectively.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the wooden stick applicator into two pieces to make one end rough. The length of the stick must be at least 10 cm.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Pick up sputum from the wooden applicator.</a:t>
            </a:r>
          </a:p>
          <a:p>
            <a:pPr marL="514350" indent="-514350">
              <a:buFont typeface="+mj-lt"/>
              <a:buAutoNum type="alphaL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Gently spread the sputum in the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slide in a uniform manner.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SPUTUM SMEAR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287" y="2065867"/>
            <a:ext cx="10131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 smear to dry completely.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foreceps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hold the slide and pass it over the flame 2-3 times.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overheat or burn the smear.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 slides on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stainy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bridge with smear up.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0.1% auramine and keep it for 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atleast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minutes.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Rinse with water and drain.</a:t>
            </a:r>
          </a:p>
          <a:p>
            <a:pPr marL="514350" indent="-514350">
              <a:buAutoNum type="alphaLcPeriod" startAt="5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0.5% HCl decolourizing solution for 3 minutes.</a:t>
            </a:r>
          </a:p>
          <a:p>
            <a:pPr marL="514350" indent="-514350">
              <a:buAutoNum type="alphaLcPeriod" startAt="5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SPUTUM SMEAR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0287" y="2448232"/>
            <a:ext cx="10131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 startAt="12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Rinse with water and drain.</a:t>
            </a:r>
          </a:p>
          <a:p>
            <a:pPr marL="514350" indent="-514350">
              <a:buAutoNum type="alphaLcPeriod" startAt="12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0.5% potassium permanganate (KMnO</a:t>
            </a:r>
            <a:r>
              <a:rPr lang="en-I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1 minute.</a:t>
            </a:r>
          </a:p>
          <a:p>
            <a:pPr marL="514350" indent="-514350">
              <a:buAutoNum type="alphaLcPeriod" startAt="12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Rinse with water and drain.</a:t>
            </a:r>
          </a:p>
          <a:p>
            <a:pPr marL="514350" indent="-514350">
              <a:buAutoNum type="alphaLcPeriod" startAt="12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dry on slide rack.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sputum smear is now ready to be examined.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 startAt="12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70" y="1771143"/>
            <a:ext cx="10294460" cy="4413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8856" y="757084"/>
            <a:ext cx="10294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SPUTUM SMEAR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2" y="2580975"/>
            <a:ext cx="2624753" cy="256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33" y="2580975"/>
            <a:ext cx="2497549" cy="2531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63" y="4083657"/>
            <a:ext cx="2624752" cy="2589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00" y="4083657"/>
            <a:ext cx="2497548" cy="2497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39097" y="383458"/>
            <a:ext cx="10746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SPUTUM LOOKS UNDER MICROSCOPE?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1548" y="2408903"/>
            <a:ext cx="10131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is not sterile so when a person has an infection, there will typically a pathogenic bacteria present.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techniques are carried out to identify such bacteria so that appropriate antibiotics can be prescribed.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1891" y="2700866"/>
            <a:ext cx="10131425" cy="1456267"/>
          </a:xfrm>
        </p:spPr>
        <p:txBody>
          <a:bodyPr/>
          <a:lstStyle/>
          <a:p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IS SPUTUM ALSO KNOWN AS?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6077" y="2065867"/>
            <a:ext cx="10131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MUCUS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PHELGM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7123" y="4237703"/>
            <a:ext cx="724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FROM WHERE IS SPUTUM COUGHED UP?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1" y="2192594"/>
            <a:ext cx="7669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RESPIRATORY TRACT</a:t>
            </a:r>
          </a:p>
          <a:p>
            <a:pPr marL="514350" indent="-51435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RESPIRATORY TRACT</a:t>
            </a:r>
          </a:p>
          <a:p>
            <a:pPr marL="514350" indent="-51435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RESPIRATORY TRACT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16594" y="4159045"/>
            <a:ext cx="463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SPUTUM CONSISTS OF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735" y="2153265"/>
            <a:ext cx="9438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WBCs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Cellular Debris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Dead tissues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of the Above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8671" y="4483510"/>
            <a:ext cx="555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D</a:t>
            </a:r>
          </a:p>
          <a:p>
            <a:pPr algn="ctr"/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54" y="416653"/>
            <a:ext cx="10131425" cy="1456267"/>
          </a:xfrm>
        </p:spPr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243" y="1872920"/>
            <a:ext cx="10706449" cy="5576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SPUTUM?</a:t>
            </a:r>
          </a:p>
          <a:p>
            <a:pPr marL="53975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DESCRIPTION OF SPUTUM</a:t>
            </a:r>
          </a:p>
          <a:p>
            <a:pPr marL="53975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COLOURS OF SPUTUM</a:t>
            </a:r>
          </a:p>
          <a:p>
            <a:pPr marL="53975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SPUTUM ORDERED?</a:t>
            </a:r>
          </a:p>
          <a:p>
            <a:pPr marL="53975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TEST RESULTS MEANS?</a:t>
            </a:r>
          </a:p>
          <a:p>
            <a:pPr marL="53975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COLLECTION PROCEDURE</a:t>
            </a:r>
          </a:p>
          <a:p>
            <a:pPr marL="53975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METHODS OF COLLECTION</a:t>
            </a:r>
          </a:p>
          <a:p>
            <a:pPr marL="53975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SPUTUM SMEAR</a:t>
            </a:r>
          </a:p>
          <a:p>
            <a:pPr marL="53975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APPEARANCE OF SPUTUM SMEAR UNDER MICROSCOPE</a:t>
            </a:r>
          </a:p>
          <a:p>
            <a:pPr marL="539750" indent="-514350">
              <a:lnSpc>
                <a:spcPct val="150000"/>
              </a:lnSpc>
              <a:buAutoNum type="arabicPeriod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  <a:p>
            <a:pPr marL="539750" indent="-514350">
              <a:lnSpc>
                <a:spcPct val="150000"/>
              </a:lnSpc>
              <a:buAutoNum type="arabicPeriod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14350">
              <a:lnSpc>
                <a:spcPct val="150000"/>
              </a:lnSpc>
              <a:buAutoNum type="arabicPeriod"/>
            </a:pP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WHITE COLOUR OF SPUTUM INDICATES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4232" y="2182761"/>
            <a:ext cx="10131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INFECTION</a:t>
            </a:r>
          </a:p>
          <a:p>
            <a:pPr marL="457200" indent="-457200">
              <a:buFontTx/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ALLERGIES</a:t>
            </a:r>
          </a:p>
          <a:p>
            <a:pPr marL="457200" indent="-457200">
              <a:buAutoNum type="alphaUcPeriod" startAt="3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DISEASES</a:t>
            </a:r>
          </a:p>
          <a:p>
            <a:pPr marL="457200" indent="-457200">
              <a:buAutoNum type="alphaUcPeriod" startAt="3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INFECTIONS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0245" y="4237703"/>
            <a:ext cx="6833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RED COLOUR OF SPUTUM INDICATES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5742" y="2065867"/>
            <a:ext cx="10520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DISEASES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INFECTION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LUNG INFECTION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INFECTION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4981" y="424753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IN WHICH SYMPTOM IS SPUTUM TEST NOT REQUIRED?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916" y="2290916"/>
            <a:ext cx="10131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PAIN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ACHE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00516" y="4404852"/>
            <a:ext cx="590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WHATSHOULD BE PERCENTAGE OF AURAMINE STAIN USED?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9933" y="2330245"/>
            <a:ext cx="10572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73910" y="4355690"/>
            <a:ext cx="320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WHAT SHOULD BE PERCENTAGE OF DECOLOURISING HCl USED?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4065" y="2536723"/>
            <a:ext cx="10131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0.6%</a:t>
            </a:r>
          </a:p>
          <a:p>
            <a:pPr marL="457200" indent="-457200">
              <a:buAutoNum type="alphaUcPeriod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5522" y="4689986"/>
            <a:ext cx="3460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WHAT SHOULD BE PERCENTAGE OF potassium permanganate solution used?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4903" y="2222090"/>
            <a:ext cx="9932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0.7%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0.8%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3406" y="4237703"/>
            <a:ext cx="3991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WHAT IS COLOUR OF SPUTUM IF INFECTED BY BRONCHITIS?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4735" y="2467897"/>
            <a:ext cx="10131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</a:p>
          <a:p>
            <a:pPr marL="457200" indent="-457200">
              <a:buAutoNum type="alphaUcPeriod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284" y="4522839"/>
            <a:ext cx="4424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: 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059" y="2700866"/>
            <a:ext cx="10131425" cy="1456267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SPUTUM?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9765" y="2065867"/>
            <a:ext cx="708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mucus that is coughed up from the lower airways.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called “phlegm”.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of coughing out sputum is called “</a:t>
            </a:r>
            <a:r>
              <a:rPr lang="en-I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sputilization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samples are generally used for microbial investigations of respiratory systems.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84" y="2485327"/>
            <a:ext cx="3326703" cy="2543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001" y="481781"/>
            <a:ext cx="10131425" cy="1456267"/>
          </a:xfrm>
        </p:spPr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description of sputum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574" y="2231923"/>
            <a:ext cx="67350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contains pus, composed of white blood cells (WBCS), cellular debris, dead tissues, serous fluid and viscous liquid(mucus).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typically Yellow. It is seen in case of Bronchitis or acute upper respiratory tract infection.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9" t="12617" r="7420" b="54408"/>
          <a:stretch>
            <a:fillRect/>
          </a:stretch>
        </p:blipFill>
        <p:spPr>
          <a:xfrm>
            <a:off x="8331989" y="2502101"/>
            <a:ext cx="3014437" cy="1853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871" y="334296"/>
            <a:ext cx="10131425" cy="1456267"/>
          </a:xfrm>
        </p:spPr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colours of sputum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3" y="2065867"/>
            <a:ext cx="10900593" cy="4554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IS SPUTUM ORDERED?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2387" y="1877961"/>
            <a:ext cx="10131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sputum test is ordered when a health practitioner suspects that someone has a bacterial infection of lungs or airways.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may include 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Cough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Muscle Aches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Fatigue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Trouble breathing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Pain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test results mean?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1" y="2448232"/>
            <a:ext cx="70300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Microbiological Sputum samples are generally used </a:t>
            </a:r>
            <a:r>
              <a:rPr lang="en-I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to detect for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 by 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Moraxella </a:t>
            </a:r>
            <a:r>
              <a:rPr lang="en-I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caterrhalis</a:t>
            </a: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(Otitis Media)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(Tuberculosis)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Streptococcus pneumoniae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(Pneumonia)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Haemophilus influenza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(Influenza/Flu)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2" t="54911" r="8549" b="11110"/>
          <a:stretch>
            <a:fillRect/>
          </a:stretch>
        </p:blipFill>
        <p:spPr>
          <a:xfrm>
            <a:off x="8357420" y="2732152"/>
            <a:ext cx="3293806" cy="2109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704006" y="4841967"/>
            <a:ext cx="329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Brush Script MT" panose="03060802040406070304" pitchFamily="66" charset="0"/>
              </a:rPr>
              <a:t>Streptococcus pneumoniae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0" y="-147484"/>
            <a:ext cx="10131425" cy="1456267"/>
          </a:xfrm>
        </p:spPr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collection procedure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t="7455" b="-1506"/>
          <a:stretch>
            <a:fillRect/>
          </a:stretch>
        </p:blipFill>
        <p:spPr>
          <a:xfrm>
            <a:off x="2182761" y="959187"/>
            <a:ext cx="8121446" cy="5765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IN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methods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3729" y="2251587"/>
            <a:ext cx="73643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BRONCHOSCOPY 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Bronchoscope is passed directly through the mouth or nose directly into the diseased portion of the lungs, and sputum or lung tissue is removed.</a:t>
            </a:r>
          </a:p>
          <a:p>
            <a:pPr marL="514350" indent="-514350">
              <a:buAutoNum type="arabicPeriod"/>
            </a:pPr>
            <a:r>
              <a:rPr lang="en-I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GASTRIC WASHING :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Tube is inserted through patients mouth or nose and passed into the stomach to get a sample of gastric secretions that contains sputum that had been coughed into the throat and then swallowed.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439" y="2320414"/>
            <a:ext cx="2111832" cy="1691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13" y="4266109"/>
            <a:ext cx="2281084" cy="16911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0</TotalTime>
  <Words>768</Words>
  <Application>Microsoft Office PowerPoint</Application>
  <PresentationFormat>Widescreen</PresentationFormat>
  <Paragraphs>135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Algerian</vt:lpstr>
      <vt:lpstr>Arial</vt:lpstr>
      <vt:lpstr>Arial Narrow</vt:lpstr>
      <vt:lpstr>Brush Script MT</vt:lpstr>
      <vt:lpstr>Calibri</vt:lpstr>
      <vt:lpstr>Calibri Light</vt:lpstr>
      <vt:lpstr>Cambria</vt:lpstr>
      <vt:lpstr>Times New Roman</vt:lpstr>
      <vt:lpstr>Wingdings</vt:lpstr>
      <vt:lpstr>Celestial</vt:lpstr>
      <vt:lpstr>SPUTUM</vt:lpstr>
      <vt:lpstr>CONTENTS</vt:lpstr>
      <vt:lpstr>WHAT IS SPUTUM?</vt:lpstr>
      <vt:lpstr>Physical description of sputum</vt:lpstr>
      <vt:lpstr>Different colours of sputum</vt:lpstr>
      <vt:lpstr>When IS SPUTUM ORDERED?</vt:lpstr>
      <vt:lpstr>What does test results mean?</vt:lpstr>
      <vt:lpstr>Sputum collection procedure</vt:lpstr>
      <vt:lpstr>Other methods</vt:lpstr>
      <vt:lpstr>Preparation of sputum smear</vt:lpstr>
      <vt:lpstr>PREPARATION OF SPUTUM SMEAR</vt:lpstr>
      <vt:lpstr>PREPARATION OF SPUTUM SMEAR</vt:lpstr>
      <vt:lpstr>PowerPoint Presentation</vt:lpstr>
      <vt:lpstr>PowerPoint Presentation</vt:lpstr>
      <vt:lpstr>interpretation</vt:lpstr>
      <vt:lpstr>QUESTIONS</vt:lpstr>
      <vt:lpstr>1. WHAT IS SPUTUM ALSO KNOWN AS?</vt:lpstr>
      <vt:lpstr>2. FROM WHERE IS SPUTUM COUGHED UP? </vt:lpstr>
      <vt:lpstr>3. SPUTUM CONSISTS OF :</vt:lpstr>
      <vt:lpstr>4. WHITE COLOUR OF SPUTUM INDICATES :</vt:lpstr>
      <vt:lpstr>5. RED COLOUR OF SPUTUM INDICATES :</vt:lpstr>
      <vt:lpstr>6. IN WHICH SYMPTOM IS SPUTUM TEST NOT REQUIRED?</vt:lpstr>
      <vt:lpstr>7. WHATSHOULD BE PERCENTAGE OF AURAMINE STAIN USED? </vt:lpstr>
      <vt:lpstr>8. WHAT SHOULD BE PERCENTAGE OF DECOLOURISING HCl USED?</vt:lpstr>
      <vt:lpstr>9. WHAT SHOULD BE PERCENTAGE OF potassium permanganate solution used?</vt:lpstr>
      <vt:lpstr>10. WHAT IS COLOUR OF SPUTUM IF INFECTED BY BRONCHITIS?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SPUTUM</dc:title>
  <dc:creator>Parth Bhandari</dc:creator>
  <cp:lastModifiedBy>Jayapandiyan Paraman</cp:lastModifiedBy>
  <cp:revision>9</cp:revision>
  <dcterms:created xsi:type="dcterms:W3CDTF">2023-05-29T04:21:00Z</dcterms:created>
  <dcterms:modified xsi:type="dcterms:W3CDTF">2025-01-10T05:14:45Z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0FF705EFCFD84BA6AA143B95A37216D7_12</vt:lpwstr>
  </property>
  <property fmtid="{D5CDD505-2E9C-101B-9397-08002B2CF9AE}" pid="3" name="KSOProductBuildVer">
    <vt:lpwstr>1033-12.2.0.19307</vt:lpwstr>
  </property>
</Properties>
</file>