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15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C00000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C00000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C00000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C00000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C00000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244" y="3049016"/>
            <a:ext cx="6719570" cy="3256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Calibri" panose="020F0502020204030204"/>
                <a:cs typeface="Calibri" panose="020F05020202040302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lm.nih.gov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1066800"/>
            <a:ext cx="7772400" cy="2533015"/>
          </a:xfrm>
          <a:custGeom>
            <a:avLst/>
            <a:gdLst/>
            <a:ahLst/>
            <a:cxnLst/>
            <a:rect l="l" t="t" r="r" b="b"/>
            <a:pathLst>
              <a:path w="7772400" h="2533015">
                <a:moveTo>
                  <a:pt x="7772400" y="0"/>
                </a:moveTo>
                <a:lnTo>
                  <a:pt x="0" y="0"/>
                </a:lnTo>
                <a:lnTo>
                  <a:pt x="0" y="2532888"/>
                </a:lnTo>
                <a:lnTo>
                  <a:pt x="7772400" y="2532888"/>
                </a:lnTo>
                <a:lnTo>
                  <a:pt x="7772400" y="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EBF0DE"/>
                </a:solidFill>
              </a14:hiddenFill>
            </a:ext>
          </a:extLst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6425" y="3352800"/>
            <a:ext cx="8229600" cy="487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Calibri" panose="020F0502020204030204"/>
                <a:cs typeface="Calibri" panose="020F0502020204030204"/>
              </a:rPr>
              <a:t>Methods</a:t>
            </a:r>
            <a:r>
              <a:rPr sz="3600" b="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3600" b="0" dirty="0">
                <a:latin typeface="Calibri" panose="020F0502020204030204"/>
                <a:cs typeface="Calibri" panose="020F0502020204030204"/>
              </a:rPr>
              <a:t>of</a:t>
            </a:r>
            <a:r>
              <a:rPr sz="3600" b="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3600" b="0" spc="-10" dirty="0">
                <a:latin typeface="Calibri" panose="020F0502020204030204"/>
                <a:cs typeface="Calibri" panose="020F0502020204030204"/>
              </a:rPr>
              <a:t>Sterilization </a:t>
            </a:r>
            <a:r>
              <a:rPr sz="3600" b="0" dirty="0">
                <a:latin typeface="Calibri" panose="020F0502020204030204"/>
                <a:cs typeface="Calibri" panose="020F0502020204030204"/>
              </a:rPr>
              <a:t>and</a:t>
            </a:r>
            <a:r>
              <a:rPr sz="3600" b="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3600" b="0" spc="-10" dirty="0">
                <a:latin typeface="Calibri" panose="020F0502020204030204"/>
                <a:cs typeface="Calibri" panose="020F0502020204030204"/>
              </a:rPr>
              <a:t>Disinfection</a:t>
            </a:r>
            <a:endParaRPr sz="3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71600" y="3581400"/>
            <a:ext cx="7215505" cy="2286000"/>
          </a:xfrm>
          <a:custGeom>
            <a:avLst/>
            <a:gdLst/>
            <a:ahLst/>
            <a:cxnLst/>
            <a:rect l="l" t="t" r="r" b="b"/>
            <a:pathLst>
              <a:path w="6400800" h="2286000">
                <a:moveTo>
                  <a:pt x="6400800" y="0"/>
                </a:moveTo>
                <a:lnTo>
                  <a:pt x="0" y="0"/>
                </a:lnTo>
                <a:lnTo>
                  <a:pt x="0" y="2286000"/>
                </a:lnTo>
                <a:lnTo>
                  <a:pt x="6400800" y="2286000"/>
                </a:lnTo>
                <a:lnTo>
                  <a:pt x="6400800" y="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CEADA"/>
                </a:solidFill>
              </a14:hiddenFill>
            </a:ext>
          </a:ex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24000" y="4343400"/>
            <a:ext cx="7418070" cy="1304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indent="0">
              <a:buNone/>
            </a:pPr>
            <a:r>
              <a:rPr lang="en-IN" sz="2400" b="1" dirty="0">
                <a:latin typeface="Cambria" panose="02040503050406030204" pitchFamily="18" charset="0"/>
                <a:ea typeface="Cambria" panose="02040503050406030204" pitchFamily="18" charset="0"/>
                <a:sym typeface="+mn-ea"/>
              </a:rPr>
              <a:t>P</a:t>
            </a:r>
            <a:r>
              <a:rPr lang="en-IN" sz="2000" b="1" dirty="0">
                <a:latin typeface="Cambria" panose="02040503050406030204" pitchFamily="18" charset="0"/>
                <a:ea typeface="Cambria" panose="02040503050406030204" pitchFamily="18" charset="0"/>
                <a:sym typeface="+mn-ea"/>
              </a:rPr>
              <a:t>RESENTATION BY:</a:t>
            </a:r>
            <a:endParaRPr lang="en-IN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2000" b="1" dirty="0">
                <a:latin typeface="Cambria" panose="02040503050406030204" pitchFamily="18" charset="0"/>
                <a:ea typeface="Cambria" panose="02040503050406030204" pitchFamily="18" charset="0"/>
                <a:sym typeface="+mn-ea"/>
              </a:rPr>
              <a:t>  Ms. Pooja Shashikant Chavan </a:t>
            </a:r>
            <a:endParaRPr lang="en-IN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2000" b="1" dirty="0">
                <a:latin typeface="Cambria" panose="02040503050406030204" pitchFamily="18" charset="0"/>
                <a:ea typeface="Cambria" panose="02040503050406030204" pitchFamily="18" charset="0"/>
                <a:sym typeface="+mn-ea"/>
              </a:rPr>
              <a:t> F Y Microbiology for B. Sc Cardiac/Perfusion</a:t>
            </a:r>
            <a:r>
              <a:rPr lang="en-GB" altLang="en-IN" sz="2000" b="1" dirty="0">
                <a:latin typeface="Cambria" panose="02040503050406030204" pitchFamily="18" charset="0"/>
                <a:ea typeface="Cambria" panose="02040503050406030204" pitchFamily="18" charset="0"/>
                <a:sym typeface="+mn-ea"/>
              </a:rPr>
              <a:t>  </a:t>
            </a:r>
            <a:r>
              <a:rPr lang="en-IN" sz="2000" b="1" dirty="0">
                <a:latin typeface="Cambria" panose="02040503050406030204" pitchFamily="18" charset="0"/>
                <a:ea typeface="Cambria" panose="02040503050406030204" pitchFamily="18" charset="0"/>
                <a:sym typeface="+mn-ea"/>
              </a:rPr>
              <a:t>Radio Imaging/Medical Laboratory Technology</a:t>
            </a:r>
            <a:endParaRPr sz="2000" dirty="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57200"/>
            <a:ext cx="2054225" cy="22053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382346"/>
            <a:ext cx="1853564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Incineration:</a:t>
            </a:r>
            <a:endParaRPr sz="2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990600"/>
            <a:ext cx="4648200" cy="5334000"/>
          </a:xfrm>
          <a:custGeom>
            <a:avLst/>
            <a:gdLst/>
            <a:ahLst/>
            <a:cxnLst/>
            <a:rect l="l" t="t" r="r" b="b"/>
            <a:pathLst>
              <a:path w="4648200" h="5334000">
                <a:moveTo>
                  <a:pt x="4648200" y="0"/>
                </a:moveTo>
                <a:lnTo>
                  <a:pt x="0" y="0"/>
                </a:lnTo>
                <a:lnTo>
                  <a:pt x="0" y="5334000"/>
                </a:lnTo>
                <a:lnTo>
                  <a:pt x="4648200" y="5334000"/>
                </a:lnTo>
                <a:lnTo>
                  <a:pt x="464820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04082" y="969390"/>
            <a:ext cx="1326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destroying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44" y="969390"/>
            <a:ext cx="365696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6870" marR="5080" indent="-344805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6870" algn="l"/>
                <a:tab pos="2140585" algn="l"/>
                <a:tab pos="261620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Method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of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contaminated</a:t>
            </a:r>
            <a:r>
              <a:rPr sz="2400" dirty="0">
                <a:latin typeface="Calibri" panose="020F0502020204030204"/>
                <a:cs typeface="Calibri" panose="020F0502020204030204"/>
              </a:rPr>
              <a:t>		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material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07128" y="1298270"/>
            <a:ext cx="3276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Calibri" panose="020F0502020204030204"/>
                <a:cs typeface="Calibri" panose="020F0502020204030204"/>
              </a:rPr>
              <a:t>by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0668" y="1628013"/>
            <a:ext cx="3433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 panose="020F0502020204030204"/>
                <a:cs typeface="Calibri" panose="020F0502020204030204"/>
              </a:rPr>
              <a:t>burning</a:t>
            </a:r>
            <a:r>
              <a:rPr sz="24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them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in</a:t>
            </a:r>
            <a:r>
              <a:rPr sz="24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incinerator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18486" y="2432761"/>
            <a:ext cx="2910840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  <a:tabLst>
                <a:tab pos="1842135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destroying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infective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122555">
              <a:lnSpc>
                <a:spcPts val="2735"/>
              </a:lnSpc>
              <a:tabLst>
                <a:tab pos="622300" algn="l"/>
                <a:tab pos="1779905" algn="l"/>
                <a:tab pos="2637790" algn="l"/>
              </a:tabLst>
            </a:pPr>
            <a:r>
              <a:rPr sz="2400" spc="-25" dirty="0">
                <a:latin typeface="Calibri" panose="020F0502020204030204"/>
                <a:cs typeface="Calibri" panose="020F0502020204030204"/>
              </a:rPr>
              <a:t>by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burning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them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to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244" y="2432761"/>
            <a:ext cx="1521460" cy="105029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6870" marR="5080" indent="-344805">
              <a:lnSpc>
                <a:spcPts val="2590"/>
              </a:lnSpc>
              <a:spcBef>
                <a:spcPts val="43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safely materials ashes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244" y="3896309"/>
            <a:ext cx="4496435" cy="105029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4330" marR="5080" indent="-342265" algn="just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e.g.</a:t>
            </a:r>
            <a:r>
              <a:rPr sz="2400" spc="580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dirty="0">
                <a:latin typeface="Calibri" panose="020F0502020204030204"/>
                <a:cs typeface="Calibri" panose="020F0502020204030204"/>
              </a:rPr>
              <a:t>soiled</a:t>
            </a:r>
            <a:r>
              <a:rPr sz="2400" spc="585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dirty="0">
                <a:latin typeface="Calibri" panose="020F0502020204030204"/>
                <a:cs typeface="Calibri" panose="020F0502020204030204"/>
              </a:rPr>
              <a:t>dressings;</a:t>
            </a:r>
            <a:r>
              <a:rPr sz="2400" spc="575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animal 	</a:t>
            </a:r>
            <a:r>
              <a:rPr sz="2400" dirty="0">
                <a:latin typeface="Calibri" panose="020F0502020204030204"/>
                <a:cs typeface="Calibri" panose="020F0502020204030204"/>
              </a:rPr>
              <a:t>carcasses,</a:t>
            </a:r>
            <a:r>
              <a:rPr sz="2400" spc="37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pathological</a:t>
            </a:r>
            <a:r>
              <a:rPr sz="2400" spc="39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material, 	bedding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6244" y="5360619"/>
            <a:ext cx="449008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6870" marR="5080" indent="-344805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Suitable</a:t>
            </a:r>
            <a:r>
              <a:rPr sz="24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only</a:t>
            </a:r>
            <a:r>
              <a:rPr sz="24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for</a:t>
            </a:r>
            <a:r>
              <a:rPr sz="24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those</a:t>
            </a:r>
            <a:r>
              <a:rPr sz="24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4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to </a:t>
            </a:r>
            <a:r>
              <a:rPr sz="2400" dirty="0">
                <a:latin typeface="Calibri" panose="020F0502020204030204"/>
                <a:cs typeface="Calibri" panose="020F0502020204030204"/>
              </a:rPr>
              <a:t>be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disposed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0" y="1143000"/>
            <a:ext cx="3200400" cy="441960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5929121" y="5887618"/>
            <a:ext cx="21316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 panose="020F0502020204030204"/>
                <a:cs typeface="Calibri" panose="020F0502020204030204"/>
              </a:rPr>
              <a:t>(Image</a:t>
            </a:r>
            <a:r>
              <a:rPr sz="18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source-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Google)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762000"/>
            <a:ext cx="4800600" cy="5638800"/>
          </a:xfrm>
          <a:custGeom>
            <a:avLst/>
            <a:gdLst/>
            <a:ahLst/>
            <a:cxnLst/>
            <a:rect l="l" t="t" r="r" b="b"/>
            <a:pathLst>
              <a:path w="4800600" h="5638800">
                <a:moveTo>
                  <a:pt x="4800600" y="0"/>
                </a:moveTo>
                <a:lnTo>
                  <a:pt x="0" y="0"/>
                </a:lnTo>
                <a:lnTo>
                  <a:pt x="0" y="5638800"/>
                </a:lnTo>
                <a:lnTo>
                  <a:pt x="4800600" y="5638800"/>
                </a:lnTo>
                <a:lnTo>
                  <a:pt x="4800600" y="0"/>
                </a:lnTo>
                <a:close/>
              </a:path>
            </a:pathLst>
          </a:custGeom>
          <a:solidFill>
            <a:srgbClr val="F1DC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6244" y="270752"/>
            <a:ext cx="4084954" cy="85407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250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Hot</a:t>
            </a:r>
            <a:r>
              <a:rPr sz="2500" spc="-45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air</a:t>
            </a:r>
            <a:r>
              <a:rPr sz="2500" spc="-25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spc="-2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oven:</a:t>
            </a:r>
            <a:endParaRPr sz="2500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05"/>
              </a:spcBef>
              <a:buFont typeface="Arial MT"/>
              <a:buChar char="•"/>
              <a:tabLst>
                <a:tab pos="356870" algn="l"/>
              </a:tabLst>
            </a:pPr>
            <a:r>
              <a:rPr sz="2600" spc="-10" dirty="0">
                <a:latin typeface="Calibri" panose="020F0502020204030204"/>
                <a:cs typeface="Calibri" panose="020F0502020204030204"/>
              </a:rPr>
              <a:t>Introduced</a:t>
            </a:r>
            <a:r>
              <a:rPr sz="26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by</a:t>
            </a:r>
            <a:r>
              <a:rPr sz="26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Louis</a:t>
            </a:r>
            <a:r>
              <a:rPr sz="26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Pasteur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0" y="1496949"/>
            <a:ext cx="582295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600" spc="-10" dirty="0">
                <a:latin typeface="Calibri" panose="020F0502020204030204"/>
                <a:cs typeface="Calibri" panose="020F0502020204030204"/>
              </a:rPr>
              <a:t>(like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44" y="1496949"/>
            <a:ext cx="3821429" cy="73787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356870" marR="5080" indent="-344805">
              <a:lnSpc>
                <a:spcPct val="80000"/>
              </a:lnSpc>
              <a:spcBef>
                <a:spcPts val="715"/>
              </a:spcBef>
              <a:buFont typeface="Arial MT"/>
              <a:buChar char="•"/>
              <a:tabLst>
                <a:tab pos="356870" algn="l"/>
                <a:tab pos="1945005" algn="l"/>
              </a:tabLst>
            </a:pPr>
            <a:r>
              <a:rPr sz="2600" spc="-10" dirty="0">
                <a:latin typeface="Calibri" panose="020F0502020204030204"/>
                <a:cs typeface="Calibri" panose="020F0502020204030204"/>
              </a:rPr>
              <a:t>Metallic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instruments </a:t>
            </a:r>
            <a:r>
              <a:rPr sz="2600" dirty="0">
                <a:latin typeface="Calibri" panose="020F0502020204030204"/>
                <a:cs typeface="Calibri" panose="020F0502020204030204"/>
              </a:rPr>
              <a:t>forceps,</a:t>
            </a:r>
            <a:r>
              <a:rPr sz="2600" spc="-12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scalpels,</a:t>
            </a:r>
            <a:r>
              <a:rPr sz="2600" spc="-13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scissors)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2606497"/>
            <a:ext cx="4644390" cy="359219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356870" marR="6985" indent="-344805" algn="just">
              <a:lnSpc>
                <a:spcPct val="80000"/>
              </a:lnSpc>
              <a:spcBef>
                <a:spcPts val="715"/>
              </a:spcBef>
              <a:buFont typeface="Arial MT"/>
              <a:buChar char="•"/>
              <a:tabLst>
                <a:tab pos="356870" algn="l"/>
              </a:tabLst>
            </a:pPr>
            <a:r>
              <a:rPr sz="2600" dirty="0">
                <a:latin typeface="Calibri" panose="020F0502020204030204"/>
                <a:cs typeface="Calibri" panose="020F0502020204030204"/>
              </a:rPr>
              <a:t>Glasswares</a:t>
            </a:r>
            <a:r>
              <a:rPr sz="2600" spc="290" dirty="0">
                <a:latin typeface="Calibri" panose="020F0502020204030204"/>
                <a:cs typeface="Calibri" panose="020F0502020204030204"/>
              </a:rPr>
              <a:t>   </a:t>
            </a:r>
            <a:r>
              <a:rPr sz="2600" dirty="0">
                <a:latin typeface="Calibri" panose="020F0502020204030204"/>
                <a:cs typeface="Calibri" panose="020F0502020204030204"/>
              </a:rPr>
              <a:t>(such</a:t>
            </a:r>
            <a:r>
              <a:rPr sz="2600" spc="295" dirty="0">
                <a:latin typeface="Calibri" panose="020F0502020204030204"/>
                <a:cs typeface="Calibri" panose="020F0502020204030204"/>
              </a:rPr>
              <a:t>   </a:t>
            </a:r>
            <a:r>
              <a:rPr sz="2600" dirty="0">
                <a:latin typeface="Calibri" panose="020F0502020204030204"/>
                <a:cs typeface="Calibri" panose="020F0502020204030204"/>
              </a:rPr>
              <a:t>as</a:t>
            </a:r>
            <a:r>
              <a:rPr sz="2600" spc="290" dirty="0">
                <a:latin typeface="Calibri" panose="020F0502020204030204"/>
                <a:cs typeface="Calibri" panose="020F0502020204030204"/>
              </a:rPr>
              <a:t>  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petri- </a:t>
            </a:r>
            <a:r>
              <a:rPr sz="2600" dirty="0">
                <a:latin typeface="Calibri" panose="020F0502020204030204"/>
                <a:cs typeface="Calibri" panose="020F0502020204030204"/>
              </a:rPr>
              <a:t>dishes,</a:t>
            </a:r>
            <a:r>
              <a:rPr sz="2600" spc="10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pipettes,</a:t>
            </a:r>
            <a:r>
              <a:rPr sz="2600" spc="11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flasks,</a:t>
            </a:r>
            <a:r>
              <a:rPr sz="2600" spc="12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all-glass syringes)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buFont typeface="Arial MT"/>
              <a:buChar char="•"/>
            </a:pPr>
            <a:endParaRPr sz="2600">
              <a:latin typeface="Calibri" panose="020F0502020204030204"/>
              <a:cs typeface="Calibri" panose="020F0502020204030204"/>
            </a:endParaRPr>
          </a:p>
          <a:p>
            <a:pPr marL="356870" marR="6985" indent="-344805" algn="just">
              <a:lnSpc>
                <a:spcPct val="80000"/>
              </a:lnSpc>
              <a:buFont typeface="Arial MT"/>
              <a:buChar char="•"/>
              <a:tabLst>
                <a:tab pos="356870" algn="l"/>
              </a:tabLst>
            </a:pPr>
            <a:r>
              <a:rPr sz="2600" dirty="0">
                <a:latin typeface="Calibri" panose="020F0502020204030204"/>
                <a:cs typeface="Calibri" panose="020F0502020204030204"/>
              </a:rPr>
              <a:t>Swabs,</a:t>
            </a:r>
            <a:r>
              <a:rPr sz="2600" spc="50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oils,</a:t>
            </a:r>
            <a:r>
              <a:rPr sz="2600" spc="47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grease,</a:t>
            </a:r>
            <a:r>
              <a:rPr sz="2600" spc="49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petroleum </a:t>
            </a:r>
            <a:r>
              <a:rPr sz="2600" dirty="0">
                <a:latin typeface="Calibri" panose="020F0502020204030204"/>
                <a:cs typeface="Calibri" panose="020F0502020204030204"/>
              </a:rPr>
              <a:t>jelly</a:t>
            </a:r>
            <a:r>
              <a:rPr sz="2600" spc="44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and</a:t>
            </a:r>
            <a:r>
              <a:rPr sz="2600" spc="44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some</a:t>
            </a:r>
            <a:r>
              <a:rPr sz="2600" spc="44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pharmaceutical products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50"/>
              </a:spcBef>
              <a:buFont typeface="Arial MT"/>
              <a:buChar char="•"/>
            </a:pPr>
            <a:endParaRPr sz="2600">
              <a:latin typeface="Calibri" panose="020F0502020204030204"/>
              <a:cs typeface="Calibri" panose="020F0502020204030204"/>
            </a:endParaRPr>
          </a:p>
          <a:p>
            <a:pPr marL="356870" marR="5080" indent="-344805" algn="just">
              <a:lnSpc>
                <a:spcPts val="2500"/>
              </a:lnSpc>
              <a:buFont typeface="Arial MT"/>
              <a:buChar char="•"/>
              <a:tabLst>
                <a:tab pos="356870" algn="l"/>
              </a:tabLst>
            </a:pPr>
            <a:r>
              <a:rPr sz="2600" dirty="0">
                <a:latin typeface="Calibri" panose="020F0502020204030204"/>
                <a:cs typeface="Calibri" panose="020F0502020204030204"/>
              </a:rPr>
              <a:t>Unsuitable</a:t>
            </a:r>
            <a:r>
              <a:rPr sz="2600" spc="280" dirty="0">
                <a:latin typeface="Calibri" panose="020F0502020204030204"/>
                <a:cs typeface="Calibri" panose="020F0502020204030204"/>
              </a:rPr>
              <a:t>   </a:t>
            </a:r>
            <a:r>
              <a:rPr sz="2600" dirty="0">
                <a:latin typeface="Calibri" panose="020F0502020204030204"/>
                <a:cs typeface="Calibri" panose="020F0502020204030204"/>
              </a:rPr>
              <a:t>for</a:t>
            </a:r>
            <a:r>
              <a:rPr sz="2600" spc="285" dirty="0">
                <a:latin typeface="Calibri" panose="020F0502020204030204"/>
                <a:cs typeface="Calibri" panose="020F0502020204030204"/>
              </a:rPr>
              <a:t>   </a:t>
            </a:r>
            <a:r>
              <a:rPr sz="2600" dirty="0">
                <a:latin typeface="Calibri" panose="020F0502020204030204"/>
                <a:cs typeface="Calibri" panose="020F0502020204030204"/>
              </a:rPr>
              <a:t>rubber</a:t>
            </a:r>
            <a:r>
              <a:rPr sz="2600" spc="280" dirty="0">
                <a:latin typeface="Calibri" panose="020F0502020204030204"/>
                <a:cs typeface="Calibri" panose="020F0502020204030204"/>
              </a:rPr>
              <a:t>   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and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plastics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0" y="762000"/>
            <a:ext cx="3432048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275285"/>
            <a:ext cx="116839" cy="238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25" dirty="0">
                <a:latin typeface="Calibri" panose="020F0502020204030204"/>
                <a:cs typeface="Calibri" panose="020F0502020204030204"/>
              </a:rPr>
              <a:t>..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533400"/>
            <a:ext cx="8229600" cy="6019800"/>
          </a:xfrm>
          <a:custGeom>
            <a:avLst/>
            <a:gdLst/>
            <a:ahLst/>
            <a:cxnLst/>
            <a:rect l="l" t="t" r="r" b="b"/>
            <a:pathLst>
              <a:path w="8229600" h="6019800">
                <a:moveTo>
                  <a:pt x="8229600" y="0"/>
                </a:moveTo>
                <a:lnTo>
                  <a:pt x="0" y="0"/>
                </a:lnTo>
                <a:lnTo>
                  <a:pt x="0" y="6019800"/>
                </a:lnTo>
                <a:lnTo>
                  <a:pt x="8229600" y="6019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1DC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487121"/>
            <a:ext cx="8079105" cy="5461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1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Exposed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to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high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electrically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heated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oven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Air</a:t>
            </a:r>
            <a:r>
              <a:rPr sz="2200" spc="3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poor</a:t>
            </a:r>
            <a:r>
              <a:rPr sz="2200" spc="3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conductor</a:t>
            </a:r>
            <a:r>
              <a:rPr sz="2200" spc="3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2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heat,</a:t>
            </a:r>
            <a:r>
              <a:rPr sz="2200" spc="3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even</a:t>
            </a:r>
            <a:r>
              <a:rPr sz="2200" spc="2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distribution</a:t>
            </a:r>
            <a:r>
              <a:rPr sz="2200" spc="3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3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200" spc="3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throughout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chamber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by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fan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85"/>
              </a:spcBef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356870" marR="6350" indent="-344805">
              <a:lnSpc>
                <a:spcPct val="80000"/>
              </a:lnSpc>
              <a:buFont typeface="Arial MT"/>
              <a:buChar char="•"/>
              <a:tabLst>
                <a:tab pos="356870" algn="l"/>
                <a:tab pos="1106805" algn="l"/>
                <a:tab pos="1741170" algn="l"/>
                <a:tab pos="2006600" algn="l"/>
                <a:tab pos="3404870" algn="l"/>
                <a:tab pos="4411980" algn="l"/>
                <a:tab pos="5979160" algn="l"/>
                <a:tab pos="7159625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fitted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with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a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thermostat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control,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indicator,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meshed </a:t>
            </a:r>
            <a:r>
              <a:rPr sz="2200" dirty="0">
                <a:latin typeface="Calibri" panose="020F0502020204030204"/>
                <a:cs typeface="Calibri" panose="020F0502020204030204"/>
              </a:rPr>
              <a:t>shelves</a:t>
            </a:r>
            <a:r>
              <a:rPr sz="2200" spc="4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</a:t>
            </a:r>
            <a:r>
              <a:rPr sz="2200" spc="4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trays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Oven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not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overloaded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Materials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perfectly dry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arranged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to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allows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free circulation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air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inside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chamber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Mouths</a:t>
            </a:r>
            <a:r>
              <a:rPr sz="2200" spc="3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40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flasks,</a:t>
            </a:r>
            <a:r>
              <a:rPr sz="2200" spc="40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test</a:t>
            </a:r>
            <a:r>
              <a:rPr sz="2200" spc="409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tubes</a:t>
            </a:r>
            <a:r>
              <a:rPr sz="2200" spc="409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3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both</a:t>
            </a:r>
            <a:r>
              <a:rPr sz="2200" spc="4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ends</a:t>
            </a:r>
            <a:r>
              <a:rPr sz="2200" spc="3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4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pipettes</a:t>
            </a:r>
            <a:r>
              <a:rPr sz="2200" spc="3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must</a:t>
            </a:r>
            <a:r>
              <a:rPr sz="2200" spc="409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be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plugged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with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cotton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Petri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dishes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pipettes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wrapped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paper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944" y="426745"/>
            <a:ext cx="67310" cy="128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60"/>
              </a:lnSpc>
            </a:pPr>
            <a:r>
              <a:rPr sz="1000" spc="-25" dirty="0">
                <a:latin typeface="Calibri" panose="020F0502020204030204"/>
                <a:cs typeface="Calibri" panose="020F0502020204030204"/>
              </a:rPr>
              <a:t>..</a:t>
            </a:r>
            <a:endParaRPr sz="1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8229600" cy="5867400"/>
          </a:xfrm>
          <a:custGeom>
            <a:avLst/>
            <a:gdLst/>
            <a:ahLst/>
            <a:cxnLst/>
            <a:rect l="l" t="t" r="r" b="b"/>
            <a:pathLst>
              <a:path w="8229600" h="5867400">
                <a:moveTo>
                  <a:pt x="8229600" y="0"/>
                </a:moveTo>
                <a:lnTo>
                  <a:pt x="0" y="0"/>
                </a:lnTo>
                <a:lnTo>
                  <a:pt x="0" y="5867400"/>
                </a:lnTo>
                <a:lnTo>
                  <a:pt x="8229600" y="58674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1DC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7344" y="877951"/>
            <a:ext cx="8268970" cy="53314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45770" marR="106680" indent="-344805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445770" algn="l"/>
                <a:tab pos="1329690" algn="l"/>
                <a:tab pos="1836420" algn="l"/>
                <a:tab pos="2466975" algn="l"/>
                <a:tab pos="3397250" algn="l"/>
                <a:tab pos="4277995" algn="l"/>
                <a:tab pos="4784725" algn="l"/>
                <a:tab pos="5092065" algn="l"/>
                <a:tab pos="5836285" algn="l"/>
                <a:tab pos="6455410" algn="l"/>
                <a:tab pos="7336790" algn="l"/>
                <a:tab pos="784225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160</a:t>
            </a:r>
            <a:r>
              <a:rPr sz="2400" spc="-15" baseline="24000" dirty="0">
                <a:latin typeface="Calibri" panose="020F0502020204030204"/>
                <a:cs typeface="Calibri" panose="020F0502020204030204"/>
              </a:rPr>
              <a:t>0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for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two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hours,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170</a:t>
            </a:r>
            <a:r>
              <a:rPr sz="2400" spc="-15" baseline="24000" dirty="0">
                <a:latin typeface="Calibri" panose="020F0502020204030204"/>
                <a:cs typeface="Calibri" panose="020F0502020204030204"/>
              </a:rPr>
              <a:t>0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for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50" dirty="0">
                <a:latin typeface="Calibri" panose="020F0502020204030204"/>
                <a:cs typeface="Calibri" panose="020F0502020204030204"/>
              </a:rPr>
              <a:t>1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hour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180</a:t>
            </a:r>
            <a:r>
              <a:rPr sz="2400" spc="-15" baseline="24000" dirty="0">
                <a:latin typeface="Calibri" panose="020F0502020204030204"/>
                <a:cs typeface="Calibri" panose="020F0502020204030204"/>
              </a:rPr>
              <a:t>0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for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30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minutes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825"/>
              </a:spcBef>
              <a:buFont typeface="Arial MT"/>
              <a:buChar char="•"/>
            </a:pPr>
            <a:endParaRPr sz="2400">
              <a:latin typeface="Calibri" panose="020F0502020204030204"/>
              <a:cs typeface="Calibri" panose="020F0502020204030204"/>
            </a:endParaRPr>
          </a:p>
          <a:p>
            <a:pPr marL="445770" marR="106680" indent="-344805">
              <a:lnSpc>
                <a:spcPts val="2590"/>
              </a:lnSpc>
              <a:buFont typeface="Arial MT"/>
              <a:buChar char="•"/>
              <a:tabLst>
                <a:tab pos="4457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Increasing</a:t>
            </a:r>
            <a:r>
              <a:rPr sz="2400" spc="8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40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by</a:t>
            </a:r>
            <a:r>
              <a:rPr sz="2400" spc="8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10</a:t>
            </a:r>
            <a:r>
              <a:rPr sz="2400" spc="10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degrees</a:t>
            </a:r>
            <a:r>
              <a:rPr sz="2400" spc="8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shortens</a:t>
            </a:r>
            <a:r>
              <a:rPr sz="2400" spc="8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9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sterilizing </a:t>
            </a:r>
            <a:r>
              <a:rPr sz="2400" dirty="0">
                <a:latin typeface="Calibri" panose="020F0502020204030204"/>
                <a:cs typeface="Calibri" panose="020F0502020204030204"/>
              </a:rPr>
              <a:t>time</a:t>
            </a:r>
            <a:r>
              <a:rPr sz="24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by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50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percent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90"/>
              </a:spcBef>
              <a:buFont typeface="Arial MT"/>
              <a:buChar char="•"/>
            </a:pPr>
            <a:endParaRPr sz="2400">
              <a:latin typeface="Calibri" panose="020F0502020204030204"/>
              <a:cs typeface="Calibri" panose="020F0502020204030204"/>
            </a:endParaRPr>
          </a:p>
          <a:p>
            <a:pPr marL="344170" marR="109220" indent="-344170" algn="r">
              <a:lnSpc>
                <a:spcPts val="2735"/>
              </a:lnSpc>
              <a:buFont typeface="Arial MT"/>
              <a:buChar char="•"/>
              <a:tabLst>
                <a:tab pos="3441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254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hot</a:t>
            </a:r>
            <a:r>
              <a:rPr sz="2400" spc="26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air</a:t>
            </a:r>
            <a:r>
              <a:rPr sz="2400" spc="2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oven</a:t>
            </a:r>
            <a:r>
              <a:rPr sz="2400" spc="2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must</a:t>
            </a:r>
            <a:r>
              <a:rPr sz="2400" spc="2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not</a:t>
            </a:r>
            <a:r>
              <a:rPr sz="2400" spc="2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be</a:t>
            </a:r>
            <a:r>
              <a:rPr sz="2400" spc="229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opened</a:t>
            </a:r>
            <a:r>
              <a:rPr sz="2400" spc="25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until</a:t>
            </a:r>
            <a:r>
              <a:rPr sz="2400" spc="21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2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temperature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R="130810" algn="r">
              <a:lnSpc>
                <a:spcPts val="2735"/>
              </a:lnSpc>
            </a:pPr>
            <a:r>
              <a:rPr sz="2400" dirty="0">
                <a:latin typeface="Calibri" panose="020F0502020204030204"/>
                <a:cs typeface="Calibri" panose="020F0502020204030204"/>
              </a:rPr>
              <a:t>inside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has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fallen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below</a:t>
            </a:r>
            <a:r>
              <a:rPr sz="24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60</a:t>
            </a:r>
            <a:r>
              <a:rPr sz="2400" baseline="24000" dirty="0">
                <a:latin typeface="Calibri" panose="020F0502020204030204"/>
                <a:cs typeface="Calibri" panose="020F0502020204030204"/>
              </a:rPr>
              <a:t>o</a:t>
            </a:r>
            <a:r>
              <a:rPr sz="2400" spc="187" baseline="2400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C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to</a:t>
            </a:r>
            <a:r>
              <a:rPr sz="24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prevent</a:t>
            </a:r>
            <a:r>
              <a:rPr sz="24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breakage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glassware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</a:pP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770"/>
              </a:spcBef>
            </a:pPr>
            <a:endParaRPr sz="24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ct val="100000"/>
              </a:lnSpc>
              <a:buFont typeface="Arial MT"/>
              <a:buChar char="•"/>
              <a:tabLst>
                <a:tab pos="445770" algn="l"/>
              </a:tabLst>
            </a:pPr>
            <a:r>
              <a:rPr sz="2400" spc="-114" dirty="0">
                <a:latin typeface="Calibri" panose="020F0502020204030204"/>
                <a:cs typeface="Calibri" panose="020F0502020204030204"/>
              </a:rPr>
              <a:t>To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determine</a:t>
            </a:r>
            <a:r>
              <a:rPr sz="2400" spc="-10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efficacy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sterilization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860"/>
              </a:spcBef>
            </a:pPr>
            <a:endParaRPr sz="2400">
              <a:latin typeface="Calibri" panose="020F0502020204030204"/>
              <a:cs typeface="Calibri" panose="020F0502020204030204"/>
            </a:endParaRPr>
          </a:p>
          <a:p>
            <a:pPr marL="445770" marR="107315" indent="-344805">
              <a:lnSpc>
                <a:spcPts val="2590"/>
              </a:lnSpc>
              <a:tabLst>
                <a:tab pos="445770" algn="l"/>
                <a:tab pos="2708275" algn="l"/>
                <a:tab pos="4067810" algn="l"/>
                <a:tab pos="5617210" algn="l"/>
                <a:tab pos="6345555" algn="l"/>
              </a:tabLst>
            </a:pPr>
            <a:r>
              <a:rPr sz="2400" spc="-50" dirty="0">
                <a:latin typeface="Calibri" panose="020F0502020204030204"/>
                <a:cs typeface="Calibri" panose="020F0502020204030204"/>
              </a:rPr>
              <a:t>-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Thermocouples,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chemical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indicators,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bacteriological </a:t>
            </a:r>
            <a:r>
              <a:rPr sz="2400" dirty="0">
                <a:latin typeface="Calibri" panose="020F0502020204030204"/>
                <a:cs typeface="Calibri" panose="020F0502020204030204"/>
              </a:rPr>
              <a:t>spores</a:t>
            </a:r>
            <a:r>
              <a:rPr sz="24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i="1" dirty="0">
                <a:latin typeface="Calibri" panose="020F0502020204030204"/>
                <a:cs typeface="Calibri" panose="020F0502020204030204"/>
              </a:rPr>
              <a:t>Bacillus</a:t>
            </a:r>
            <a:r>
              <a:rPr sz="2400" i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i="1" dirty="0">
                <a:latin typeface="Calibri" panose="020F0502020204030204"/>
                <a:cs typeface="Calibri" panose="020F0502020204030204"/>
              </a:rPr>
              <a:t>subtilis</a:t>
            </a:r>
            <a:r>
              <a:rPr sz="2400" i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as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sterilization</a:t>
            </a:r>
            <a:r>
              <a:rPr sz="24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controls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258521"/>
            <a:ext cx="179768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Infra</a:t>
            </a:r>
            <a:r>
              <a:rPr b="0" spc="-85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red</a:t>
            </a:r>
            <a:r>
              <a:rPr b="0" spc="-95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rays: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4343400" cy="5410200"/>
          </a:xfrm>
          <a:custGeom>
            <a:avLst/>
            <a:gdLst/>
            <a:ahLst/>
            <a:cxnLst/>
            <a:rect l="l" t="t" r="r" b="b"/>
            <a:pathLst>
              <a:path w="4343400" h="5410200">
                <a:moveTo>
                  <a:pt x="4343400" y="0"/>
                </a:moveTo>
                <a:lnTo>
                  <a:pt x="0" y="0"/>
                </a:lnTo>
                <a:lnTo>
                  <a:pt x="0" y="5410200"/>
                </a:lnTo>
                <a:lnTo>
                  <a:pt x="4343400" y="5410200"/>
                </a:lnTo>
                <a:lnTo>
                  <a:pt x="434340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3544" y="801750"/>
            <a:ext cx="4215130" cy="16713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69570" indent="-344170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6957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Sterilization</a:t>
            </a:r>
            <a:r>
              <a:rPr sz="20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by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generation</a:t>
            </a:r>
            <a:r>
              <a:rPr sz="20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heat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40"/>
              </a:spcBef>
              <a:buFont typeface="Arial MT"/>
              <a:buChar char="•"/>
            </a:pPr>
            <a:endParaRPr sz="2000">
              <a:latin typeface="Calibri" panose="020F0502020204030204"/>
              <a:cs typeface="Calibri" panose="020F0502020204030204"/>
            </a:endParaRPr>
          </a:p>
          <a:p>
            <a:pPr marL="365760" marR="17780" indent="-340995" algn="just">
              <a:lnSpc>
                <a:spcPct val="80000"/>
              </a:lnSpc>
              <a:buFont typeface="Arial MT"/>
              <a:buChar char="•"/>
              <a:tabLst>
                <a:tab pos="3695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000" spc="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placed</a:t>
            </a:r>
            <a:r>
              <a:rPr sz="2000" spc="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spc="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</a:t>
            </a:r>
            <a:r>
              <a:rPr sz="200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moving</a:t>
            </a:r>
            <a:r>
              <a:rPr sz="200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conveyer 	</a:t>
            </a:r>
            <a:r>
              <a:rPr sz="2000" dirty="0">
                <a:latin typeface="Calibri" panose="020F0502020204030204"/>
                <a:cs typeface="Calibri" panose="020F0502020204030204"/>
              </a:rPr>
              <a:t>belt</a:t>
            </a:r>
            <a:r>
              <a:rPr sz="2000" spc="75" dirty="0">
                <a:latin typeface="Calibri" panose="020F0502020204030204"/>
                <a:cs typeface="Calibri" panose="020F0502020204030204"/>
              </a:rPr>
              <a:t> 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80" dirty="0">
                <a:latin typeface="Calibri" panose="020F0502020204030204"/>
                <a:cs typeface="Calibri" panose="020F0502020204030204"/>
              </a:rPr>
              <a:t>  </a:t>
            </a:r>
            <a:r>
              <a:rPr sz="2000" dirty="0">
                <a:latin typeface="Calibri" panose="020F0502020204030204"/>
                <a:cs typeface="Calibri" panose="020F0502020204030204"/>
              </a:rPr>
              <a:t>passed</a:t>
            </a:r>
            <a:r>
              <a:rPr sz="2000" spc="80" dirty="0">
                <a:latin typeface="Calibri" panose="020F0502020204030204"/>
                <a:cs typeface="Calibri" panose="020F0502020204030204"/>
              </a:rPr>
              <a:t>  </a:t>
            </a:r>
            <a:r>
              <a:rPr sz="2000" dirty="0">
                <a:latin typeface="Calibri" panose="020F0502020204030204"/>
                <a:cs typeface="Calibri" panose="020F0502020204030204"/>
              </a:rPr>
              <a:t>through</a:t>
            </a:r>
            <a:r>
              <a:rPr sz="2000" spc="75" dirty="0">
                <a:latin typeface="Calibri" panose="020F0502020204030204"/>
                <a:cs typeface="Calibri" panose="020F0502020204030204"/>
              </a:rPr>
              <a:t>  </a:t>
            </a:r>
            <a:r>
              <a:rPr sz="2000" dirty="0">
                <a:latin typeface="Calibri" panose="020F0502020204030204"/>
                <a:cs typeface="Calibri" panose="020F0502020204030204"/>
              </a:rPr>
              <a:t>a</a:t>
            </a:r>
            <a:r>
              <a:rPr sz="2000" spc="75" dirty="0">
                <a:latin typeface="Calibri" panose="020F0502020204030204"/>
                <a:cs typeface="Calibri" panose="020F0502020204030204"/>
              </a:rPr>
              <a:t> 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tunnel 	</a:t>
            </a:r>
            <a:r>
              <a:rPr sz="2000" dirty="0">
                <a:latin typeface="Calibri" panose="020F0502020204030204"/>
                <a:cs typeface="Calibri" panose="020F0502020204030204"/>
              </a:rPr>
              <a:t>that</a:t>
            </a:r>
            <a:r>
              <a:rPr sz="2000" spc="3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is</a:t>
            </a:r>
            <a:r>
              <a:rPr sz="2000" spc="3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heated</a:t>
            </a:r>
            <a:r>
              <a:rPr sz="2000" spc="3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by</a:t>
            </a:r>
            <a:r>
              <a:rPr sz="2000" spc="30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infrared</a:t>
            </a:r>
            <a:r>
              <a:rPr sz="2000" spc="3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radiators 	</a:t>
            </a:r>
            <a:r>
              <a:rPr sz="2000" dirty="0">
                <a:latin typeface="Calibri" panose="020F0502020204030204"/>
                <a:cs typeface="Calibri" panose="020F0502020204030204"/>
              </a:rPr>
              <a:t>to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0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180</a:t>
            </a:r>
            <a:r>
              <a:rPr sz="2025" baseline="25000" dirty="0">
                <a:latin typeface="Calibri" panose="020F0502020204030204"/>
                <a:cs typeface="Calibri" panose="020F0502020204030204"/>
              </a:rPr>
              <a:t>o</a:t>
            </a:r>
            <a:r>
              <a:rPr sz="2025" spc="135" baseline="2500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C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6961" y="2753360"/>
            <a:ext cx="836930" cy="5734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90"/>
              </a:spcBef>
              <a:tabLst>
                <a:tab pos="399415" algn="l"/>
              </a:tabLst>
            </a:pPr>
            <a:r>
              <a:rPr sz="2000" spc="-25" dirty="0">
                <a:latin typeface="Calibri" panose="020F0502020204030204"/>
                <a:cs typeface="Calibri" panose="020F0502020204030204"/>
              </a:rPr>
              <a:t>to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that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116205">
              <a:lnSpc>
                <a:spcPts val="2160"/>
              </a:lnSpc>
              <a:tabLst>
                <a:tab pos="503555" algn="l"/>
              </a:tabLst>
            </a:pPr>
            <a:r>
              <a:rPr sz="2000" spc="-25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7.5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2753360"/>
            <a:ext cx="3297554" cy="81724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356870" marR="5080" indent="-344805">
              <a:lnSpc>
                <a:spcPct val="80000"/>
              </a:lnSpc>
              <a:spcBef>
                <a:spcPts val="570"/>
              </a:spcBef>
              <a:buFont typeface="Arial MT"/>
              <a:buChar char="•"/>
              <a:tabLst>
                <a:tab pos="356870" algn="l"/>
                <a:tab pos="908685" algn="l"/>
                <a:tab pos="1826260" algn="l"/>
                <a:tab pos="2311400" algn="l"/>
                <a:tab pos="2332355" algn="l"/>
                <a:tab pos="2610485" algn="l"/>
              </a:tabLst>
            </a:pPr>
            <a:r>
              <a:rPr sz="2000" spc="-25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are</a:t>
            </a:r>
            <a:r>
              <a:rPr sz="2000" dirty="0">
                <a:latin typeface="Calibri" panose="020F0502020204030204"/>
                <a:cs typeface="Calibri" panose="020F0502020204030204"/>
              </a:rPr>
              <a:t>	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exposed temperature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3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for	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a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period minutes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80865" y="3850589"/>
            <a:ext cx="84137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metallic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6244" y="3850589"/>
            <a:ext cx="3218815" cy="1183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ts val="216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174752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sterilized: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160"/>
              </a:lnSpc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instruments</a:t>
            </a:r>
            <a:r>
              <a:rPr sz="20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glassware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Requires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special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equipment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244" y="5314264"/>
            <a:ext cx="4184015" cy="574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ts val="216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1539875" algn="l"/>
                <a:tab pos="2106930" algn="l"/>
                <a:tab pos="2576830" algn="l"/>
                <a:tab pos="362839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Efficiency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can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be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checked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using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160"/>
              </a:lnSpc>
            </a:pPr>
            <a:r>
              <a:rPr sz="2000" spc="-20" dirty="0">
                <a:latin typeface="Calibri" panose="020F0502020204030204"/>
                <a:cs typeface="Calibri" panose="020F0502020204030204"/>
              </a:rPr>
              <a:t>Browne’s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tube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No.4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(blue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spot)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10200" y="4038600"/>
            <a:ext cx="2895600" cy="205740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81600" y="762000"/>
            <a:ext cx="3352800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11480"/>
          </a:xfrm>
          <a:prstGeom prst="rect">
            <a:avLst/>
          </a:prstGeom>
          <a:solidFill>
            <a:srgbClr val="FCEADA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3175"/>
              </a:lnSpc>
            </a:pPr>
            <a:r>
              <a:rPr sz="2900" b="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Sterilization</a:t>
            </a:r>
            <a:r>
              <a:rPr sz="2900" b="0" spc="-1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900" b="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by</a:t>
            </a:r>
            <a:r>
              <a:rPr sz="2900" b="0" spc="-35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900" b="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moist</a:t>
            </a:r>
            <a:r>
              <a:rPr sz="2900" b="0" spc="-8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900" b="0" spc="-2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heat</a:t>
            </a:r>
            <a:endParaRPr sz="2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8229600" cy="5288280"/>
          </a:xfrm>
          <a:custGeom>
            <a:avLst/>
            <a:gdLst/>
            <a:ahLst/>
            <a:cxnLst/>
            <a:rect l="l" t="t" r="r" b="b"/>
            <a:pathLst>
              <a:path w="8229600" h="5288280">
                <a:moveTo>
                  <a:pt x="8229600" y="0"/>
                </a:moveTo>
                <a:lnTo>
                  <a:pt x="0" y="0"/>
                </a:lnTo>
                <a:lnTo>
                  <a:pt x="0" y="5288280"/>
                </a:lnTo>
                <a:lnTo>
                  <a:pt x="8229600" y="5288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801750"/>
            <a:ext cx="8061325" cy="48418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form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of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14655" indent="-401955">
              <a:lnSpc>
                <a:spcPct val="100000"/>
              </a:lnSpc>
              <a:buFont typeface="Arial MT"/>
              <a:buChar char="•"/>
              <a:tabLst>
                <a:tab pos="414655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hot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water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boiling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water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14655" indent="-401955">
              <a:lnSpc>
                <a:spcPct val="100000"/>
              </a:lnSpc>
              <a:buFont typeface="Arial MT"/>
              <a:buChar char="•"/>
              <a:tabLst>
                <a:tab pos="414655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steam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(vaporized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water)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practice,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0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moist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usually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ranges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from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60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to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135°C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14655" indent="-401955">
              <a:lnSpc>
                <a:spcPts val="2160"/>
              </a:lnSpc>
              <a:spcBef>
                <a:spcPts val="2405"/>
              </a:spcBef>
              <a:buFont typeface="Arial MT"/>
              <a:buChar char="•"/>
              <a:tabLst>
                <a:tab pos="414655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Adjustment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pressure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closed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container-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regulate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of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160"/>
              </a:lnSpc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steam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kills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microorganisms</a:t>
            </a:r>
            <a:r>
              <a:rPr sz="20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by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denaturation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coagulation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proteins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Sterilization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by</a:t>
            </a:r>
            <a:r>
              <a:rPr sz="20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moist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heat: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&lt;100°C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000" dirty="0">
                <a:latin typeface="Calibri" panose="020F0502020204030204"/>
                <a:cs typeface="Calibri" panose="020F0502020204030204"/>
              </a:rPr>
              <a:t> of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100°C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&gt;100°C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335280"/>
          </a:xfrm>
          <a:prstGeom prst="rect">
            <a:avLst/>
          </a:prstGeom>
          <a:solidFill>
            <a:srgbClr val="FCEADA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640"/>
              </a:lnSpc>
            </a:pPr>
            <a:r>
              <a:rPr b="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At</a:t>
            </a:r>
            <a:r>
              <a:rPr b="0" spc="-4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2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temperature</a:t>
            </a:r>
            <a:r>
              <a:rPr b="0" spc="-35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below</a:t>
            </a:r>
            <a:r>
              <a:rPr b="0" spc="-65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100</a:t>
            </a:r>
            <a:r>
              <a:rPr sz="2475" b="0" baseline="2500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o</a:t>
            </a:r>
            <a:r>
              <a:rPr sz="2475" b="0" spc="142" baseline="2500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b="0" spc="-50" dirty="0">
                <a:solidFill>
                  <a:srgbClr val="548ED4"/>
                </a:solidFill>
                <a:latin typeface="Calibri" panose="020F0502020204030204"/>
                <a:cs typeface="Calibri" panose="020F0502020204030204"/>
              </a:rPr>
              <a:t>C</a:t>
            </a:r>
            <a:endParaRPr sz="25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791200"/>
          </a:xfrm>
          <a:custGeom>
            <a:avLst/>
            <a:gdLst/>
            <a:ahLst/>
            <a:cxnLst/>
            <a:rect l="l" t="t" r="r" b="b"/>
            <a:pathLst>
              <a:path w="8229600" h="5791200">
                <a:moveTo>
                  <a:pt x="8229600" y="0"/>
                </a:moveTo>
                <a:lnTo>
                  <a:pt x="0" y="0"/>
                </a:lnTo>
                <a:lnTo>
                  <a:pt x="0" y="5791200"/>
                </a:lnTo>
                <a:lnTo>
                  <a:pt x="8229600" y="5791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7344" y="707262"/>
            <a:ext cx="8217534" cy="55143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57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445770" algn="l"/>
              </a:tabLst>
            </a:pPr>
            <a:r>
              <a:rPr sz="250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Pasteurization: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ct val="100000"/>
              </a:lnSpc>
              <a:spcBef>
                <a:spcPts val="25"/>
              </a:spcBef>
              <a:buFont typeface="Arial MT"/>
              <a:buChar char="•"/>
              <a:tabLst>
                <a:tab pos="4457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originally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employed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by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Louis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Pasteur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ct val="100000"/>
              </a:lnSpc>
              <a:spcBef>
                <a:spcPts val="2165"/>
              </a:spcBef>
              <a:buFont typeface="Arial MT"/>
              <a:buChar char="•"/>
              <a:tabLst>
                <a:tab pos="4457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employed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in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food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dairy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industry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ct val="100000"/>
              </a:lnSpc>
              <a:spcBef>
                <a:spcPts val="2165"/>
              </a:spcBef>
              <a:buFont typeface="Arial MT"/>
              <a:buChar char="•"/>
              <a:tabLst>
                <a:tab pos="445770" algn="l"/>
              </a:tabLst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Two</a:t>
            </a:r>
            <a:r>
              <a:rPr sz="18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methods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pasteurization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ct val="100000"/>
              </a:lnSpc>
              <a:buFont typeface="Arial MT"/>
              <a:buChar char="•"/>
              <a:tabLst>
                <a:tab pos="4457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holder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method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(heated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at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63</a:t>
            </a:r>
            <a:r>
              <a:rPr sz="1800" baseline="25000" dirty="0">
                <a:latin typeface="Calibri" panose="020F0502020204030204"/>
                <a:cs typeface="Calibri" panose="020F0502020204030204"/>
              </a:rPr>
              <a:t>o</a:t>
            </a:r>
            <a:r>
              <a:rPr sz="1800" spc="150" baseline="2500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for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30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minutes)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97205" indent="-395605">
              <a:lnSpc>
                <a:spcPct val="100000"/>
              </a:lnSpc>
              <a:buFont typeface="Arial MT"/>
              <a:buChar char="•"/>
              <a:tabLst>
                <a:tab pos="497205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flash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method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(heated</a:t>
            </a:r>
            <a:r>
              <a:rPr sz="1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at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72</a:t>
            </a:r>
            <a:r>
              <a:rPr sz="1800" baseline="25000" dirty="0">
                <a:latin typeface="Calibri" panose="020F0502020204030204"/>
                <a:cs typeface="Calibri" panose="020F0502020204030204"/>
              </a:rPr>
              <a:t>o</a:t>
            </a:r>
            <a:r>
              <a:rPr sz="1800" spc="150" baseline="2500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for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15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seconds)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930400">
              <a:lnSpc>
                <a:spcPct val="100000"/>
              </a:lnSpc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followed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by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quickly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cooling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to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13</a:t>
            </a:r>
            <a:r>
              <a:rPr sz="1800" baseline="25000" dirty="0">
                <a:latin typeface="Calibri" panose="020F0502020204030204"/>
                <a:cs typeface="Calibri" panose="020F0502020204030204"/>
              </a:rPr>
              <a:t>o</a:t>
            </a:r>
            <a:r>
              <a:rPr sz="1800" spc="165" baseline="2500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C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</a:pPr>
            <a:endParaRPr sz="18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1800">
              <a:latin typeface="Calibri" panose="020F0502020204030204"/>
              <a:cs typeface="Calibri" panose="020F0502020204030204"/>
            </a:endParaRPr>
          </a:p>
          <a:p>
            <a:pPr marL="445770" marR="55880" indent="-344805">
              <a:lnSpc>
                <a:spcPct val="80000"/>
              </a:lnSpc>
              <a:buFont typeface="Arial MT"/>
              <a:buChar char="•"/>
              <a:tabLst>
                <a:tab pos="445770" algn="l"/>
                <a:tab pos="1327150" algn="l"/>
                <a:tab pos="1656080" algn="l"/>
                <a:tab pos="2488565" algn="l"/>
                <a:tab pos="3089275" algn="l"/>
                <a:tab pos="3613785" algn="l"/>
                <a:tab pos="4302760" algn="l"/>
                <a:tab pos="5412740" algn="l"/>
                <a:tab pos="6946265" algn="l"/>
              </a:tabLst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Suitable</a:t>
            </a:r>
            <a:r>
              <a:rPr sz="1800" dirty="0">
                <a:latin typeface="Calibri" panose="020F0502020204030204"/>
                <a:cs typeface="Calibri" panose="020F0502020204030204"/>
              </a:rPr>
              <a:t>	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to</a:t>
            </a:r>
            <a:r>
              <a:rPr sz="1800" dirty="0">
                <a:latin typeface="Calibri" panose="020F0502020204030204"/>
                <a:cs typeface="Calibri" panose="020F0502020204030204"/>
              </a:rPr>
              <a:t>	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destroy</a:t>
            </a:r>
            <a:r>
              <a:rPr sz="1800" dirty="0">
                <a:latin typeface="Calibri" panose="020F0502020204030204"/>
                <a:cs typeface="Calibri" panose="020F0502020204030204"/>
              </a:rPr>
              <a:t>	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most</a:t>
            </a:r>
            <a:r>
              <a:rPr sz="1800" dirty="0">
                <a:latin typeface="Calibri" panose="020F0502020204030204"/>
                <a:cs typeface="Calibri" panose="020F0502020204030204"/>
              </a:rPr>
              <a:t>	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milk</a:t>
            </a:r>
            <a:r>
              <a:rPr sz="1800" dirty="0">
                <a:latin typeface="Calibri" panose="020F0502020204030204"/>
                <a:cs typeface="Calibri" panose="020F0502020204030204"/>
              </a:rPr>
              <a:t>	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borne</a:t>
            </a:r>
            <a:r>
              <a:rPr sz="1800" dirty="0">
                <a:latin typeface="Calibri" panose="020F0502020204030204"/>
                <a:cs typeface="Calibri" panose="020F0502020204030204"/>
              </a:rPr>
              <a:t>	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pathogens</a:t>
            </a:r>
            <a:r>
              <a:rPr sz="1800" dirty="0">
                <a:latin typeface="Calibri" panose="020F0502020204030204"/>
                <a:cs typeface="Calibri" panose="020F0502020204030204"/>
              </a:rPr>
              <a:t>	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(Mycobacteria,</a:t>
            </a:r>
            <a:r>
              <a:rPr sz="1800" dirty="0">
                <a:latin typeface="Calibri" panose="020F0502020204030204"/>
                <a:cs typeface="Calibri" panose="020F0502020204030204"/>
              </a:rPr>
              <a:t>	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Streptococci, Staphylococci,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Brucella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etc.)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ts val="1945"/>
              </a:lnSpc>
              <a:spcBef>
                <a:spcPts val="2160"/>
              </a:spcBef>
              <a:buFont typeface="Arial MT"/>
              <a:buChar char="•"/>
              <a:tabLst>
                <a:tab pos="4457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Inactivates</a:t>
            </a:r>
            <a:r>
              <a:rPr sz="1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most</a:t>
            </a:r>
            <a:r>
              <a:rPr sz="1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viruses</a:t>
            </a:r>
            <a:r>
              <a:rPr sz="18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destroys</a:t>
            </a:r>
            <a:r>
              <a:rPr sz="1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the</a:t>
            </a:r>
            <a:r>
              <a:rPr sz="1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1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stages</a:t>
            </a:r>
            <a:r>
              <a:rPr sz="1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97–99%</a:t>
            </a:r>
            <a:r>
              <a:rPr sz="18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bacteria,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45770">
              <a:lnSpc>
                <a:spcPts val="1945"/>
              </a:lnSpc>
            </a:pPr>
            <a:r>
              <a:rPr sz="1800" dirty="0">
                <a:latin typeface="Calibri" panose="020F0502020204030204"/>
                <a:cs typeface="Calibri" panose="020F0502020204030204"/>
              </a:rPr>
              <a:t>fungi,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does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not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kill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endospores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or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thermoduric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species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ct val="100000"/>
              </a:lnSpc>
              <a:spcBef>
                <a:spcPts val="2160"/>
              </a:spcBef>
              <a:buFont typeface="Arial MT"/>
              <a:buChar char="•"/>
              <a:tabLst>
                <a:tab pos="445770" algn="l"/>
              </a:tabLst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Efficacy</a:t>
            </a:r>
            <a:r>
              <a:rPr sz="18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tested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by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phosphatase </a:t>
            </a:r>
            <a:r>
              <a:rPr sz="1800" dirty="0">
                <a:latin typeface="Calibri" panose="020F0502020204030204"/>
                <a:cs typeface="Calibri" panose="020F0502020204030204"/>
              </a:rPr>
              <a:t>test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methylene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blue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test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ct val="100000"/>
              </a:lnSpc>
              <a:spcBef>
                <a:spcPts val="2165"/>
              </a:spcBef>
              <a:buFont typeface="Arial MT"/>
              <a:buChar char="•"/>
              <a:tabLst>
                <a:tab pos="4457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Newer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techniques:</a:t>
            </a:r>
            <a:r>
              <a:rPr sz="18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Ultra-</a:t>
            </a:r>
            <a:r>
              <a:rPr sz="1800" dirty="0">
                <a:latin typeface="Calibri" panose="020F0502020204030204"/>
                <a:cs typeface="Calibri" panose="020F0502020204030204"/>
              </a:rPr>
              <a:t>High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18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(UHT),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134°C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for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1–2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second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1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BD4B5"/>
                </a:solidFill>
              </a14:hiddenFill>
            </a:ext>
          </a:extLst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975"/>
              </a:lnSpc>
            </a:pPr>
            <a:r>
              <a:rPr b="0" spc="-2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Vaccine</a:t>
            </a:r>
            <a:r>
              <a:rPr b="0" spc="-8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2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bath: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5105400" cy="5364480"/>
          </a:xfrm>
          <a:custGeom>
            <a:avLst/>
            <a:gdLst/>
            <a:ahLst/>
            <a:cxnLst/>
            <a:rect l="l" t="t" r="r" b="b"/>
            <a:pathLst>
              <a:path w="5105400" h="5364480">
                <a:moveTo>
                  <a:pt x="5105400" y="0"/>
                </a:moveTo>
                <a:lnTo>
                  <a:pt x="0" y="0"/>
                </a:lnTo>
                <a:lnTo>
                  <a:pt x="0" y="5364480"/>
                </a:lnTo>
                <a:lnTo>
                  <a:pt x="5105400" y="5364480"/>
                </a:lnTo>
                <a:lnTo>
                  <a:pt x="510540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1944" y="728598"/>
            <a:ext cx="5190490" cy="514159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468630" marR="132080" indent="-342265" algn="just">
              <a:lnSpc>
                <a:spcPts val="1820"/>
              </a:lnSpc>
              <a:spcBef>
                <a:spcPts val="540"/>
              </a:spcBef>
              <a:buFont typeface="Arial MT"/>
              <a:buChar char="•"/>
              <a:tabLst>
                <a:tab pos="471170" algn="l"/>
              </a:tabLst>
            </a:pPr>
            <a:r>
              <a:rPr sz="1900" dirty="0">
                <a:latin typeface="Calibri" panose="020F0502020204030204"/>
                <a:cs typeface="Calibri" panose="020F0502020204030204"/>
              </a:rPr>
              <a:t>The</a:t>
            </a:r>
            <a:r>
              <a:rPr sz="1900" spc="295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dirty="0">
                <a:latin typeface="Calibri" panose="020F0502020204030204"/>
                <a:cs typeface="Calibri" panose="020F0502020204030204"/>
              </a:rPr>
              <a:t>contaminating</a:t>
            </a:r>
            <a:r>
              <a:rPr sz="1900" spc="310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dirty="0">
                <a:latin typeface="Calibri" panose="020F0502020204030204"/>
                <a:cs typeface="Calibri" panose="020F0502020204030204"/>
              </a:rPr>
              <a:t>bacteria</a:t>
            </a:r>
            <a:r>
              <a:rPr sz="1900" spc="310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dirty="0">
                <a:latin typeface="Calibri" panose="020F0502020204030204"/>
                <a:cs typeface="Calibri" panose="020F0502020204030204"/>
              </a:rPr>
              <a:t>in</a:t>
            </a:r>
            <a:r>
              <a:rPr sz="1900" spc="310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dirty="0">
                <a:latin typeface="Calibri" panose="020F0502020204030204"/>
                <a:cs typeface="Calibri" panose="020F0502020204030204"/>
              </a:rPr>
              <a:t>a</a:t>
            </a:r>
            <a:r>
              <a:rPr sz="1900" spc="300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vaccine 	</a:t>
            </a:r>
            <a:r>
              <a:rPr sz="1900" dirty="0">
                <a:latin typeface="Calibri" panose="020F0502020204030204"/>
                <a:cs typeface="Calibri" panose="020F0502020204030204"/>
              </a:rPr>
              <a:t>preparation</a:t>
            </a:r>
            <a:r>
              <a:rPr sz="1900" spc="5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can</a:t>
            </a:r>
            <a:r>
              <a:rPr sz="19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be</a:t>
            </a:r>
            <a:r>
              <a:rPr sz="19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inactivated</a:t>
            </a:r>
            <a:r>
              <a:rPr sz="19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by</a:t>
            </a:r>
            <a:r>
              <a:rPr sz="19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heating</a:t>
            </a:r>
            <a:r>
              <a:rPr sz="19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in</a:t>
            </a:r>
            <a:r>
              <a:rPr sz="19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50" dirty="0">
                <a:latin typeface="Calibri" panose="020F0502020204030204"/>
                <a:cs typeface="Calibri" panose="020F0502020204030204"/>
              </a:rPr>
              <a:t>a 	</a:t>
            </a:r>
            <a:r>
              <a:rPr sz="1900" dirty="0">
                <a:latin typeface="Calibri" panose="020F0502020204030204"/>
                <a:cs typeface="Calibri" panose="020F0502020204030204"/>
              </a:rPr>
              <a:t>water bath</a:t>
            </a:r>
            <a:r>
              <a:rPr sz="19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at</a:t>
            </a:r>
            <a:r>
              <a:rPr sz="19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60</a:t>
            </a:r>
            <a:r>
              <a:rPr sz="1875" baseline="27000" dirty="0">
                <a:latin typeface="Calibri" panose="020F0502020204030204"/>
                <a:cs typeface="Calibri" panose="020F0502020204030204"/>
              </a:rPr>
              <a:t>o</a:t>
            </a:r>
            <a:r>
              <a:rPr sz="1875" spc="142" baseline="2700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C</a:t>
            </a:r>
            <a:r>
              <a:rPr sz="19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for</a:t>
            </a:r>
            <a:r>
              <a:rPr sz="19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one</a:t>
            </a:r>
            <a:r>
              <a:rPr sz="19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25" dirty="0">
                <a:latin typeface="Calibri" panose="020F0502020204030204"/>
                <a:cs typeface="Calibri" panose="020F0502020204030204"/>
              </a:rPr>
              <a:t>hr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471170" indent="-344170">
              <a:lnSpc>
                <a:spcPts val="2050"/>
              </a:lnSpc>
              <a:spcBef>
                <a:spcPts val="2305"/>
              </a:spcBef>
              <a:buFont typeface="Arial MT"/>
              <a:buChar char="•"/>
              <a:tabLst>
                <a:tab pos="471170" algn="l"/>
              </a:tabLst>
            </a:pPr>
            <a:r>
              <a:rPr sz="1900" dirty="0">
                <a:latin typeface="Calibri" panose="020F0502020204030204"/>
                <a:cs typeface="Calibri" panose="020F0502020204030204"/>
              </a:rPr>
              <a:t>Only</a:t>
            </a:r>
            <a:r>
              <a:rPr sz="1900" spc="11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1900" spc="10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bacteria</a:t>
            </a:r>
            <a:r>
              <a:rPr sz="1900" spc="114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are</a:t>
            </a:r>
            <a:r>
              <a:rPr sz="1900" spc="9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killed</a:t>
            </a:r>
            <a:r>
              <a:rPr sz="1900" spc="12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and</a:t>
            </a:r>
            <a:r>
              <a:rPr sz="1900" spc="114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spores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471170">
              <a:lnSpc>
                <a:spcPts val="2050"/>
              </a:lnSpc>
            </a:pPr>
            <a:r>
              <a:rPr sz="1900" spc="-10" dirty="0">
                <a:latin typeface="Calibri" panose="020F0502020204030204"/>
                <a:cs typeface="Calibri" panose="020F0502020204030204"/>
              </a:rPr>
              <a:t>survive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730"/>
              </a:spcBef>
            </a:pPr>
            <a:endParaRPr sz="1900">
              <a:latin typeface="Calibri" panose="020F0502020204030204"/>
              <a:cs typeface="Calibri" panose="020F0502020204030204"/>
            </a:endParaRPr>
          </a:p>
          <a:p>
            <a:pPr marL="127000">
              <a:lnSpc>
                <a:spcPct val="100000"/>
              </a:lnSpc>
            </a:pPr>
            <a:r>
              <a:rPr sz="28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Serum</a:t>
            </a:r>
            <a:r>
              <a:rPr sz="2800" spc="-25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bath:</a:t>
            </a:r>
            <a:endParaRPr sz="2800">
              <a:latin typeface="Calibri" panose="020F0502020204030204"/>
              <a:cs typeface="Calibri" panose="020F0502020204030204"/>
            </a:endParaRPr>
          </a:p>
          <a:p>
            <a:pPr marL="468630" marR="127635" indent="-342265" algn="just">
              <a:lnSpc>
                <a:spcPct val="80000"/>
              </a:lnSpc>
              <a:spcBef>
                <a:spcPts val="490"/>
              </a:spcBef>
              <a:buFont typeface="Arial MT"/>
              <a:buChar char="•"/>
              <a:tabLst>
                <a:tab pos="471170" algn="l"/>
              </a:tabLst>
            </a:pPr>
            <a:r>
              <a:rPr sz="1900" dirty="0">
                <a:latin typeface="Calibri" panose="020F0502020204030204"/>
                <a:cs typeface="Calibri" panose="020F0502020204030204"/>
              </a:rPr>
              <a:t>The</a:t>
            </a:r>
            <a:r>
              <a:rPr sz="1900" spc="385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dirty="0">
                <a:latin typeface="Calibri" panose="020F0502020204030204"/>
                <a:cs typeface="Calibri" panose="020F0502020204030204"/>
              </a:rPr>
              <a:t>contaminating</a:t>
            </a:r>
            <a:r>
              <a:rPr sz="1900" spc="395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dirty="0">
                <a:latin typeface="Calibri" panose="020F0502020204030204"/>
                <a:cs typeface="Calibri" panose="020F0502020204030204"/>
              </a:rPr>
              <a:t>bacteria</a:t>
            </a:r>
            <a:r>
              <a:rPr sz="1900" spc="409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dirty="0">
                <a:latin typeface="Calibri" panose="020F0502020204030204"/>
                <a:cs typeface="Calibri" panose="020F0502020204030204"/>
              </a:rPr>
              <a:t>in</a:t>
            </a:r>
            <a:r>
              <a:rPr sz="1900" spc="400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dirty="0">
                <a:latin typeface="Calibri" panose="020F0502020204030204"/>
                <a:cs typeface="Calibri" panose="020F0502020204030204"/>
              </a:rPr>
              <a:t>a</a:t>
            </a:r>
            <a:r>
              <a:rPr sz="1900" spc="385" dirty="0">
                <a:latin typeface="Calibri" panose="020F0502020204030204"/>
                <a:cs typeface="Calibri" panose="020F0502020204030204"/>
              </a:rPr>
              <a:t> 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serum 	</a:t>
            </a:r>
            <a:r>
              <a:rPr sz="1900" dirty="0">
                <a:latin typeface="Calibri" panose="020F0502020204030204"/>
                <a:cs typeface="Calibri" panose="020F0502020204030204"/>
              </a:rPr>
              <a:t>preparation</a:t>
            </a:r>
            <a:r>
              <a:rPr sz="1900" spc="5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can</a:t>
            </a:r>
            <a:r>
              <a:rPr sz="19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be</a:t>
            </a:r>
            <a:r>
              <a:rPr sz="19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inactivated</a:t>
            </a:r>
            <a:r>
              <a:rPr sz="19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by</a:t>
            </a:r>
            <a:r>
              <a:rPr sz="19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heating</a:t>
            </a:r>
            <a:r>
              <a:rPr sz="19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in</a:t>
            </a:r>
            <a:r>
              <a:rPr sz="19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50" dirty="0">
                <a:latin typeface="Calibri" panose="020F0502020204030204"/>
                <a:cs typeface="Calibri" panose="020F0502020204030204"/>
              </a:rPr>
              <a:t>a 	</a:t>
            </a:r>
            <a:r>
              <a:rPr sz="1900" dirty="0">
                <a:latin typeface="Calibri" panose="020F0502020204030204"/>
                <a:cs typeface="Calibri" panose="020F0502020204030204"/>
              </a:rPr>
              <a:t>water</a:t>
            </a:r>
            <a:r>
              <a:rPr sz="1900" spc="27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bath</a:t>
            </a:r>
            <a:r>
              <a:rPr sz="1900" spc="28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at</a:t>
            </a:r>
            <a:r>
              <a:rPr sz="1900" spc="254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56</a:t>
            </a:r>
            <a:r>
              <a:rPr sz="1875" baseline="27000" dirty="0">
                <a:latin typeface="Calibri" panose="020F0502020204030204"/>
                <a:cs typeface="Calibri" panose="020F0502020204030204"/>
              </a:rPr>
              <a:t>o</a:t>
            </a:r>
            <a:r>
              <a:rPr sz="1875" spc="644" baseline="2700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C</a:t>
            </a:r>
            <a:r>
              <a:rPr sz="1900" spc="26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for</a:t>
            </a:r>
            <a:r>
              <a:rPr sz="1900" spc="27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one</a:t>
            </a:r>
            <a:r>
              <a:rPr sz="1900" spc="26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hour</a:t>
            </a:r>
            <a:r>
              <a:rPr sz="1900" spc="254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on</a:t>
            </a:r>
            <a:r>
              <a:rPr sz="1900" spc="28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several 	</a:t>
            </a:r>
            <a:r>
              <a:rPr sz="1900" dirty="0">
                <a:latin typeface="Calibri" panose="020F0502020204030204"/>
                <a:cs typeface="Calibri" panose="020F0502020204030204"/>
              </a:rPr>
              <a:t>successive</a:t>
            </a:r>
            <a:r>
              <a:rPr sz="19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20" dirty="0">
                <a:latin typeface="Calibri" panose="020F0502020204030204"/>
                <a:cs typeface="Calibri" panose="020F0502020204030204"/>
              </a:rPr>
              <a:t>days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471170" indent="-344170">
              <a:lnSpc>
                <a:spcPts val="2055"/>
              </a:lnSpc>
              <a:spcBef>
                <a:spcPts val="2285"/>
              </a:spcBef>
              <a:buFont typeface="Arial MT"/>
              <a:buChar char="•"/>
              <a:tabLst>
                <a:tab pos="471170" algn="l"/>
              </a:tabLst>
            </a:pPr>
            <a:r>
              <a:rPr sz="1900" dirty="0">
                <a:latin typeface="Calibri" panose="020F0502020204030204"/>
                <a:cs typeface="Calibri" panose="020F0502020204030204"/>
              </a:rPr>
              <a:t>Proteins</a:t>
            </a:r>
            <a:r>
              <a:rPr sz="1900" spc="114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in</a:t>
            </a:r>
            <a:r>
              <a:rPr sz="1900" spc="12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the</a:t>
            </a:r>
            <a:r>
              <a:rPr sz="1900" spc="10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serum</a:t>
            </a:r>
            <a:r>
              <a:rPr sz="1900" spc="114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will</a:t>
            </a:r>
            <a:r>
              <a:rPr sz="1900" spc="10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coagulate</a:t>
            </a:r>
            <a:r>
              <a:rPr sz="1900" spc="11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at</a:t>
            </a:r>
            <a:r>
              <a:rPr sz="1900" spc="10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higher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471170">
              <a:lnSpc>
                <a:spcPts val="2055"/>
              </a:lnSpc>
            </a:pPr>
            <a:r>
              <a:rPr sz="1900" spc="-10" dirty="0">
                <a:latin typeface="Calibri" panose="020F0502020204030204"/>
                <a:cs typeface="Calibri" panose="020F0502020204030204"/>
              </a:rPr>
              <a:t>temperature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471170" indent="-344170">
              <a:lnSpc>
                <a:spcPts val="2055"/>
              </a:lnSpc>
              <a:spcBef>
                <a:spcPts val="2280"/>
              </a:spcBef>
              <a:buFont typeface="Arial MT"/>
              <a:buChar char="•"/>
              <a:tabLst>
                <a:tab pos="471170" algn="l"/>
              </a:tabLst>
            </a:pPr>
            <a:r>
              <a:rPr sz="1900" dirty="0">
                <a:latin typeface="Calibri" panose="020F0502020204030204"/>
                <a:cs typeface="Calibri" panose="020F0502020204030204"/>
              </a:rPr>
              <a:t>Only</a:t>
            </a:r>
            <a:r>
              <a:rPr sz="1900" spc="10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1900" spc="10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bacteria</a:t>
            </a:r>
            <a:r>
              <a:rPr sz="1900" spc="10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are</a:t>
            </a:r>
            <a:r>
              <a:rPr sz="190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killed</a:t>
            </a:r>
            <a:r>
              <a:rPr sz="1900" spc="114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and</a:t>
            </a:r>
            <a:r>
              <a:rPr sz="1900" spc="11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spores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471170">
              <a:lnSpc>
                <a:spcPts val="2055"/>
              </a:lnSpc>
            </a:pPr>
            <a:r>
              <a:rPr sz="1900" spc="-10" dirty="0">
                <a:latin typeface="Calibri" panose="020F0502020204030204"/>
                <a:cs typeface="Calibri" panose="020F0502020204030204"/>
              </a:rPr>
              <a:t>survive</a:t>
            </a:r>
            <a:endParaRPr sz="19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1302" y="990600"/>
            <a:ext cx="2641600" cy="170078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49380" y="4039615"/>
            <a:ext cx="2474907" cy="130685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CEADA"/>
                </a:solidFill>
              </a14:hiddenFill>
            </a:ext>
          </a:extLst>
        </p:spPr>
        <p:txBody>
          <a:bodyPr vert="horz" wrap="square" lIns="0" tIns="755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95"/>
              </a:spcBef>
            </a:pPr>
            <a:r>
              <a:rPr sz="2900" b="0" spc="-1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Inspissation: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990600"/>
            <a:ext cx="8229600" cy="5135880"/>
          </a:xfrm>
          <a:custGeom>
            <a:avLst/>
            <a:gdLst/>
            <a:ahLst/>
            <a:cxnLst/>
            <a:rect l="l" t="t" r="r" b="b"/>
            <a:pathLst>
              <a:path w="8229600" h="5135880">
                <a:moveTo>
                  <a:pt x="8229600" y="0"/>
                </a:moveTo>
                <a:lnTo>
                  <a:pt x="0" y="0"/>
                </a:lnTo>
                <a:lnTo>
                  <a:pt x="0" y="5135880"/>
                </a:lnTo>
                <a:lnTo>
                  <a:pt x="8229600" y="5135880"/>
                </a:lnTo>
                <a:lnTo>
                  <a:pt x="8229600" y="0"/>
                </a:lnTo>
                <a:close/>
              </a:path>
            </a:pathLst>
          </a:custGeom>
          <a:solidFill>
            <a:srgbClr val="E6DF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2744" y="945006"/>
            <a:ext cx="8220709" cy="4119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0370" indent="-344170">
              <a:lnSpc>
                <a:spcPts val="2375"/>
              </a:lnSpc>
              <a:spcBef>
                <a:spcPts val="105"/>
              </a:spcBef>
              <a:buFont typeface="Arial MT"/>
              <a:buChar char="•"/>
              <a:tabLst>
                <a:tab pos="4203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Egg and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serum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containing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media(Lowenstein-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Jensen’s; Loeffler’s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0370">
              <a:lnSpc>
                <a:spcPts val="2375"/>
              </a:lnSpc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serum)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03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4203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Inspissation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means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stiffening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protein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without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coagulation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0370" indent="-344170">
              <a:lnSpc>
                <a:spcPts val="2375"/>
              </a:lnSpc>
              <a:spcBef>
                <a:spcPts val="2640"/>
              </a:spcBef>
              <a:buFont typeface="Arial MT"/>
              <a:buChar char="•"/>
              <a:tabLst>
                <a:tab pos="4203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Placed</a:t>
            </a:r>
            <a:r>
              <a:rPr sz="2200" spc="1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1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</a:t>
            </a:r>
            <a:r>
              <a:rPr sz="2200" spc="1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inspissator</a:t>
            </a:r>
            <a:r>
              <a:rPr sz="2200" spc="1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1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heated</a:t>
            </a:r>
            <a:r>
              <a:rPr sz="2200" spc="1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at</a:t>
            </a:r>
            <a:r>
              <a:rPr sz="2200" spc="1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80-</a:t>
            </a:r>
            <a:r>
              <a:rPr sz="2200" dirty="0">
                <a:latin typeface="Calibri" panose="020F0502020204030204"/>
                <a:cs typeface="Calibri" panose="020F0502020204030204"/>
              </a:rPr>
              <a:t>85</a:t>
            </a:r>
            <a:r>
              <a:rPr sz="2175" baseline="25000" dirty="0">
                <a:latin typeface="Calibri" panose="020F0502020204030204"/>
                <a:cs typeface="Calibri" panose="020F0502020204030204"/>
              </a:rPr>
              <a:t>o</a:t>
            </a:r>
            <a:r>
              <a:rPr sz="2175" spc="525" baseline="250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</a:t>
            </a:r>
            <a:r>
              <a:rPr sz="2200" spc="1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for</a:t>
            </a:r>
            <a:r>
              <a:rPr sz="2200" spc="1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30</a:t>
            </a:r>
            <a:r>
              <a:rPr sz="2200" spc="1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minutes</a:t>
            </a:r>
            <a:r>
              <a:rPr sz="2200" spc="1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03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three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successive</a:t>
            </a:r>
            <a:r>
              <a:rPr sz="2200" spc="-1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days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0370" indent="-344170">
              <a:lnSpc>
                <a:spcPts val="2375"/>
              </a:lnSpc>
              <a:spcBef>
                <a:spcPts val="2645"/>
              </a:spcBef>
              <a:buFont typeface="Arial MT"/>
              <a:buChar char="•"/>
              <a:tabLst>
                <a:tab pos="4203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On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first</a:t>
            </a:r>
            <a:r>
              <a:rPr sz="22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day,</a:t>
            </a:r>
            <a:r>
              <a:rPr sz="2200" dirty="0">
                <a:latin typeface="Calibri" panose="020F0502020204030204"/>
                <a:cs typeface="Calibri" panose="020F0502020204030204"/>
              </a:rPr>
              <a:t> the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22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bacteria would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die and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those</a:t>
            </a:r>
            <a:r>
              <a:rPr sz="22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spores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03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that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germinate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by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next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day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are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then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killed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following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day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0370" indent="-344170">
              <a:lnSpc>
                <a:spcPts val="2375"/>
              </a:lnSpc>
              <a:spcBef>
                <a:spcPts val="2640"/>
              </a:spcBef>
              <a:buFont typeface="Arial MT"/>
              <a:buChar char="•"/>
              <a:tabLst>
                <a:tab pos="420370" algn="l"/>
                <a:tab pos="1042035" algn="l"/>
                <a:tab pos="2103120" algn="l"/>
                <a:tab pos="3274060" algn="l"/>
                <a:tab pos="3764915" algn="l"/>
                <a:tab pos="5344795" algn="l"/>
                <a:tab pos="5777230" algn="l"/>
                <a:tab pos="6719570" algn="l"/>
                <a:tab pos="7127875" algn="l"/>
              </a:tabLst>
            </a:pPr>
            <a:r>
              <a:rPr sz="2200" spc="-25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process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depends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on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germination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spores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between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0370">
              <a:lnSpc>
                <a:spcPts val="2375"/>
              </a:lnSpc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inspissation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335280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505"/>
              </a:lnSpc>
            </a:pPr>
            <a:r>
              <a:rPr sz="2200" b="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At</a:t>
            </a:r>
            <a:r>
              <a:rPr sz="2200" b="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b="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temperature</a:t>
            </a:r>
            <a:r>
              <a:rPr sz="2200" b="0" spc="-6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b="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100</a:t>
            </a:r>
            <a:r>
              <a:rPr sz="2175" b="0" baseline="25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</a:t>
            </a:r>
            <a:r>
              <a:rPr sz="2175" b="0" spc="150" baseline="25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b="0" spc="-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8229600" cy="5867400"/>
          </a:xfrm>
          <a:custGeom>
            <a:avLst/>
            <a:gdLst/>
            <a:ahLst/>
            <a:cxnLst/>
            <a:rect l="l" t="t" r="r" b="b"/>
            <a:pathLst>
              <a:path w="8229600" h="5867400">
                <a:moveTo>
                  <a:pt x="8229600" y="0"/>
                </a:moveTo>
                <a:lnTo>
                  <a:pt x="0" y="0"/>
                </a:lnTo>
                <a:lnTo>
                  <a:pt x="0" y="5867400"/>
                </a:lnTo>
                <a:lnTo>
                  <a:pt x="8229600" y="58674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9244" y="801750"/>
            <a:ext cx="8313420" cy="53911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97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Boiling: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 indent="-344170">
              <a:lnSpc>
                <a:spcPts val="2160"/>
              </a:lnSpc>
              <a:buFont typeface="Arial MT"/>
              <a:buChar char="•"/>
              <a:tabLst>
                <a:tab pos="483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Boiling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water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(100</a:t>
            </a:r>
            <a:r>
              <a:rPr sz="2025" baseline="25000" dirty="0">
                <a:latin typeface="Calibri" panose="020F0502020204030204"/>
                <a:cs typeface="Calibri" panose="020F0502020204030204"/>
              </a:rPr>
              <a:t>o</a:t>
            </a:r>
            <a:r>
              <a:rPr sz="2025" spc="112" baseline="2500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C)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for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10–30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minutes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kills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most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bacteria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and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>
              <a:lnSpc>
                <a:spcPts val="2160"/>
              </a:lnSpc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viruses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483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Certain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bacterial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toxins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such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as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Staphylococcal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enterotoxin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resistant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 indent="-344170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483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Some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bacterial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spores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are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resistant</a:t>
            </a:r>
            <a:r>
              <a:rPr sz="20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to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boiling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survive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 indent="-344170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483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Not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substitute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for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sterilization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483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killing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activity</a:t>
            </a:r>
            <a:r>
              <a:rPr sz="20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can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be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enhanced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by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addition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2%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sodium</a:t>
            </a:r>
            <a:r>
              <a:rPr sz="20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bicarbonate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 indent="-344170">
              <a:lnSpc>
                <a:spcPts val="2160"/>
              </a:lnSpc>
              <a:spcBef>
                <a:spcPts val="2400"/>
              </a:spcBef>
              <a:buFont typeface="Arial MT"/>
              <a:buChar char="•"/>
              <a:tabLst>
                <a:tab pos="483870" algn="l"/>
                <a:tab pos="1370965" algn="l"/>
                <a:tab pos="2103120" algn="l"/>
                <a:tab pos="2990215" algn="l"/>
                <a:tab pos="3523615" algn="l"/>
                <a:tab pos="4773930" algn="l"/>
                <a:tab pos="6045200" algn="l"/>
                <a:tab pos="6435725" algn="l"/>
                <a:tab pos="7307580" algn="l"/>
                <a:tab pos="7996555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Certain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metal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glasswares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disinfected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by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placing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them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in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>
              <a:lnSpc>
                <a:spcPts val="2160"/>
              </a:lnSpc>
            </a:pPr>
            <a:r>
              <a:rPr sz="2000" dirty="0">
                <a:latin typeface="Calibri" panose="020F0502020204030204"/>
                <a:cs typeface="Calibri" panose="020F0502020204030204"/>
              </a:rPr>
              <a:t>boiling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water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for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10-</a:t>
            </a:r>
            <a:r>
              <a:rPr sz="2000" dirty="0">
                <a:latin typeface="Calibri" panose="020F0502020204030204"/>
                <a:cs typeface="Calibri" panose="020F0502020204030204"/>
              </a:rPr>
              <a:t>20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minutes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 indent="-344170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483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lid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boiler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must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not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be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opened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during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period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83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483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Syringes,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forceps,</a:t>
            </a:r>
            <a:r>
              <a:rPr sz="20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scissors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etc.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887" y="228600"/>
            <a:ext cx="788860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6B8B8"/>
                </a:solidFill>
              </a14:hiddenFill>
            </a:ext>
          </a:extLst>
        </p:spPr>
        <p:txBody>
          <a:bodyPr vert="horz" wrap="square" lIns="0" tIns="273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5"/>
              </a:spcBef>
            </a:pPr>
            <a:r>
              <a:rPr sz="2400" spc="-10" dirty="0">
                <a:solidFill>
                  <a:schemeClr val="tx1"/>
                </a:solidFill>
              </a:rPr>
              <a:t>Terms:</a:t>
            </a:r>
          </a:p>
        </p:txBody>
      </p:sp>
      <p:sp>
        <p:nvSpPr>
          <p:cNvPr id="3" name="object 3"/>
          <p:cNvSpPr/>
          <p:nvPr/>
        </p:nvSpPr>
        <p:spPr>
          <a:xfrm>
            <a:off x="627887" y="762000"/>
            <a:ext cx="7888605" cy="5943600"/>
          </a:xfrm>
          <a:custGeom>
            <a:avLst/>
            <a:gdLst/>
            <a:ahLst/>
            <a:cxnLst/>
            <a:rect l="l" t="t" r="r" b="b"/>
            <a:pathLst>
              <a:path w="7888605" h="5943600">
                <a:moveTo>
                  <a:pt x="7888223" y="0"/>
                </a:moveTo>
                <a:lnTo>
                  <a:pt x="0" y="0"/>
                </a:lnTo>
                <a:lnTo>
                  <a:pt x="0" y="5943600"/>
                </a:lnTo>
                <a:lnTo>
                  <a:pt x="7888223" y="5943600"/>
                </a:lnTo>
                <a:lnTo>
                  <a:pt x="7888223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7542" y="716406"/>
            <a:ext cx="7734934" cy="505841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356870" marR="5080" indent="-344805" algn="just">
              <a:lnSpc>
                <a:spcPct val="80000"/>
              </a:lnSpc>
              <a:spcBef>
                <a:spcPts val="63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Sterilization:</a:t>
            </a:r>
            <a:r>
              <a:rPr sz="2200" spc="52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Article,</a:t>
            </a:r>
            <a:r>
              <a:rPr sz="2200" spc="5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surface,</a:t>
            </a:r>
            <a:r>
              <a:rPr sz="2200" spc="5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</a:t>
            </a:r>
            <a:r>
              <a:rPr sz="2200" spc="4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medium</a:t>
            </a:r>
            <a:r>
              <a:rPr sz="2200" spc="5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is</a:t>
            </a:r>
            <a:r>
              <a:rPr sz="2200" spc="5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freed</a:t>
            </a:r>
            <a:r>
              <a:rPr sz="2200" spc="484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5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all</a:t>
            </a:r>
            <a:r>
              <a:rPr sz="2200" spc="509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living microorganisms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either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 the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 the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spore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state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Used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only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absolute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sense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70"/>
              </a:spcBef>
              <a:buFont typeface="Arial MT"/>
              <a:buChar char="•"/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356870" marR="5080" indent="-344805" algn="just">
              <a:lnSpc>
                <a:spcPts val="211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Disinfection:</a:t>
            </a:r>
            <a:r>
              <a:rPr sz="2200" spc="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Destruction of</a:t>
            </a:r>
            <a:r>
              <a:rPr sz="22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microorganisms,</a:t>
            </a:r>
            <a:r>
              <a:rPr sz="22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especially</a:t>
            </a:r>
            <a:r>
              <a:rPr sz="22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potential </a:t>
            </a:r>
            <a:r>
              <a:rPr sz="2200" dirty="0">
                <a:latin typeface="Calibri" panose="020F0502020204030204"/>
                <a:cs typeface="Calibri" panose="020F0502020204030204"/>
              </a:rPr>
              <a:t>pathogens,</a:t>
            </a:r>
            <a:r>
              <a:rPr sz="2200" spc="12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on</a:t>
            </a:r>
            <a:r>
              <a:rPr sz="2200" spc="12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135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surfaces</a:t>
            </a:r>
            <a:r>
              <a:rPr sz="2200" spc="13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125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inanimate</a:t>
            </a:r>
            <a:r>
              <a:rPr sz="2200" spc="13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objects</a:t>
            </a:r>
            <a:r>
              <a:rPr sz="2200" spc="114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</a:t>
            </a:r>
            <a:r>
              <a:rPr sz="2200" spc="135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12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the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environment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spcBef>
                <a:spcPts val="266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Reduce</a:t>
            </a:r>
            <a:r>
              <a:rPr sz="22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3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microbial</a:t>
            </a:r>
            <a:r>
              <a:rPr sz="2200" spc="3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population,</a:t>
            </a:r>
            <a:r>
              <a:rPr sz="22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not</a:t>
            </a:r>
            <a:r>
              <a:rPr sz="22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bacterial</a:t>
            </a:r>
            <a:r>
              <a:rPr sz="2200" spc="3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endospores</a:t>
            </a:r>
            <a:r>
              <a:rPr sz="2200" spc="3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inanimate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surfaces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organic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materials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Antisepsis:</a:t>
            </a:r>
            <a:r>
              <a:rPr sz="2200" spc="8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Destruction</a:t>
            </a:r>
            <a:r>
              <a:rPr sz="2200" spc="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</a:t>
            </a:r>
            <a:r>
              <a:rPr sz="2200" spc="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inhibition</a:t>
            </a:r>
            <a:r>
              <a:rPr sz="2200" spc="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microorganisms</a:t>
            </a:r>
            <a:r>
              <a:rPr sz="220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on</a:t>
            </a:r>
            <a:r>
              <a:rPr sz="2200" spc="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living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tissues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by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chemicals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(non-</a:t>
            </a:r>
            <a:r>
              <a:rPr sz="2200" dirty="0">
                <a:latin typeface="Calibri" panose="020F0502020204030204"/>
                <a:cs typeface="Calibri" panose="020F0502020204030204"/>
              </a:rPr>
              <a:t>toxic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non-irritating)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Chemical</a:t>
            </a:r>
            <a:r>
              <a:rPr sz="2200" spc="-1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agents-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Antiseptics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320"/>
            <a:ext cx="8229600" cy="411480"/>
          </a:xfrm>
          <a:prstGeom prst="rect">
            <a:avLst/>
          </a:prstGeom>
          <a:solidFill>
            <a:srgbClr val="FBD4B5"/>
          </a:solidFill>
        </p:spPr>
        <p:txBody>
          <a:bodyPr vert="horz" wrap="square" lIns="0" tIns="209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65"/>
              </a:spcBef>
            </a:pPr>
            <a:r>
              <a:rPr sz="22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Steam</a:t>
            </a:r>
            <a:r>
              <a:rPr sz="2200" spc="-25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at</a:t>
            </a:r>
            <a:r>
              <a:rPr sz="2200" spc="-3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100</a:t>
            </a:r>
            <a:r>
              <a:rPr sz="2175" baseline="250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o</a:t>
            </a:r>
            <a:r>
              <a:rPr sz="2175" spc="165" baseline="250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spc="-5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C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364480"/>
          </a:xfrm>
          <a:custGeom>
            <a:avLst/>
            <a:gdLst/>
            <a:ahLst/>
            <a:cxnLst/>
            <a:rect l="l" t="t" r="r" b="b"/>
            <a:pathLst>
              <a:path w="8229600" h="5364480">
                <a:moveTo>
                  <a:pt x="8229600" y="0"/>
                </a:moveTo>
                <a:lnTo>
                  <a:pt x="0" y="0"/>
                </a:lnTo>
                <a:lnTo>
                  <a:pt x="0" y="5364480"/>
                </a:lnTo>
                <a:lnTo>
                  <a:pt x="8229600" y="5364480"/>
                </a:lnTo>
                <a:lnTo>
                  <a:pt x="822960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7344" y="707262"/>
            <a:ext cx="8228965" cy="5132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57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4457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Subjected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to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free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steam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at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100</a:t>
            </a:r>
            <a:r>
              <a:rPr sz="2475" baseline="25000" dirty="0">
                <a:latin typeface="Calibri" panose="020F0502020204030204"/>
                <a:cs typeface="Calibri" panose="020F0502020204030204"/>
              </a:rPr>
              <a:t>o</a:t>
            </a:r>
            <a:r>
              <a:rPr sz="2475" spc="135" baseline="2500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C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ct val="100000"/>
              </a:lnSpc>
              <a:spcBef>
                <a:spcPts val="3000"/>
              </a:spcBef>
              <a:buFont typeface="Arial MT"/>
              <a:buChar char="•"/>
              <a:tabLst>
                <a:tab pos="445770" algn="l"/>
              </a:tabLst>
            </a:pPr>
            <a:r>
              <a:rPr sz="2500" spc="-20" dirty="0">
                <a:latin typeface="Calibri" panose="020F0502020204030204"/>
                <a:cs typeface="Calibri" panose="020F0502020204030204"/>
              </a:rPr>
              <a:t>Traditionally</a:t>
            </a:r>
            <a:r>
              <a:rPr sz="2500" spc="-10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Arnold’s</a:t>
            </a:r>
            <a:r>
              <a:rPr sz="25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and</a:t>
            </a:r>
            <a:r>
              <a:rPr sz="2500" spc="-9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Koch’s</a:t>
            </a:r>
            <a:r>
              <a:rPr sz="25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steamers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were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used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30"/>
              </a:spcBef>
              <a:buFont typeface="Arial MT"/>
              <a:buChar char="•"/>
            </a:pPr>
            <a:endParaRPr sz="2500">
              <a:latin typeface="Calibri" panose="020F0502020204030204"/>
              <a:cs typeface="Calibri" panose="020F0502020204030204"/>
            </a:endParaRPr>
          </a:p>
          <a:p>
            <a:pPr marL="445770" marR="68580" indent="-344805">
              <a:lnSpc>
                <a:spcPts val="2400"/>
              </a:lnSpc>
              <a:spcBef>
                <a:spcPts val="5"/>
              </a:spcBef>
              <a:buFont typeface="Arial MT"/>
              <a:buChar char="•"/>
              <a:tabLst>
                <a:tab pos="4457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A</a:t>
            </a:r>
            <a:r>
              <a:rPr sz="2500" spc="13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steamer</a:t>
            </a:r>
            <a:r>
              <a:rPr sz="2500" spc="13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is</a:t>
            </a:r>
            <a:r>
              <a:rPr sz="2500" spc="1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</a:t>
            </a:r>
            <a:r>
              <a:rPr sz="2500" spc="1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metal</a:t>
            </a:r>
            <a:r>
              <a:rPr sz="2500" spc="1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cabinet</a:t>
            </a:r>
            <a:r>
              <a:rPr sz="2500" spc="1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with</a:t>
            </a:r>
            <a:r>
              <a:rPr sz="2500" spc="1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perforated</a:t>
            </a:r>
            <a:r>
              <a:rPr sz="2500" spc="1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trays</a:t>
            </a:r>
            <a:r>
              <a:rPr sz="2500" spc="15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to</a:t>
            </a:r>
            <a:r>
              <a:rPr sz="2500" spc="1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hold </a:t>
            </a:r>
            <a:r>
              <a:rPr sz="2500" dirty="0">
                <a:latin typeface="Calibri" panose="020F0502020204030204"/>
                <a:cs typeface="Calibri" panose="020F0502020204030204"/>
              </a:rPr>
              <a:t>the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5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and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conical</a:t>
            </a:r>
            <a:r>
              <a:rPr sz="25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lid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45770" indent="-344170">
              <a:lnSpc>
                <a:spcPct val="100000"/>
              </a:lnSpc>
              <a:spcBef>
                <a:spcPts val="3020"/>
              </a:spcBef>
              <a:buFont typeface="Arial MT"/>
              <a:buChar char="•"/>
              <a:tabLst>
                <a:tab pos="4457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The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bottom</a:t>
            </a:r>
            <a:r>
              <a:rPr sz="25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of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steamer</a:t>
            </a:r>
            <a:r>
              <a:rPr sz="25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is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filled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with</a:t>
            </a:r>
            <a:r>
              <a:rPr sz="25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water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and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heated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30"/>
              </a:spcBef>
              <a:buFont typeface="Arial MT"/>
              <a:buChar char="•"/>
            </a:pPr>
            <a:endParaRPr sz="2500">
              <a:latin typeface="Calibri" panose="020F0502020204030204"/>
              <a:cs typeface="Calibri" panose="020F0502020204030204"/>
            </a:endParaRPr>
          </a:p>
          <a:p>
            <a:pPr marL="445770" marR="69850" indent="-344805">
              <a:lnSpc>
                <a:spcPts val="2400"/>
              </a:lnSpc>
              <a:spcBef>
                <a:spcPts val="5"/>
              </a:spcBef>
              <a:buFont typeface="Arial MT"/>
              <a:buChar char="•"/>
              <a:tabLst>
                <a:tab pos="4457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The</a:t>
            </a:r>
            <a:r>
              <a:rPr sz="2500" spc="29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steam</a:t>
            </a:r>
            <a:r>
              <a:rPr sz="2500" spc="29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generated</a:t>
            </a:r>
            <a:r>
              <a:rPr sz="2500" spc="30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sterilizes</a:t>
            </a:r>
            <a:r>
              <a:rPr sz="2500" spc="29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the</a:t>
            </a:r>
            <a:r>
              <a:rPr sz="2500" spc="29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500" spc="29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when</a:t>
            </a:r>
            <a:r>
              <a:rPr sz="2500" spc="30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exposed </a:t>
            </a:r>
            <a:r>
              <a:rPr sz="2500" dirty="0">
                <a:latin typeface="Calibri" panose="020F0502020204030204"/>
                <a:cs typeface="Calibri" panose="020F0502020204030204"/>
              </a:rPr>
              <a:t>for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</a:t>
            </a:r>
            <a:r>
              <a:rPr sz="25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period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of</a:t>
            </a:r>
            <a:r>
              <a:rPr sz="25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90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minutes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45"/>
              </a:spcBef>
              <a:buFont typeface="Arial MT"/>
              <a:buChar char="•"/>
            </a:pPr>
            <a:endParaRPr sz="2500">
              <a:latin typeface="Calibri" panose="020F0502020204030204"/>
              <a:cs typeface="Calibri" panose="020F0502020204030204"/>
            </a:endParaRPr>
          </a:p>
          <a:p>
            <a:pPr marL="445770" marR="67310" indent="-344805">
              <a:lnSpc>
                <a:spcPts val="2400"/>
              </a:lnSpc>
              <a:spcBef>
                <a:spcPts val="5"/>
              </a:spcBef>
              <a:buFont typeface="Arial MT"/>
              <a:buChar char="•"/>
              <a:tabLst>
                <a:tab pos="4457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Media</a:t>
            </a:r>
            <a:r>
              <a:rPr sz="2500" spc="21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such</a:t>
            </a:r>
            <a:r>
              <a:rPr sz="2500" spc="19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as</a:t>
            </a:r>
            <a:r>
              <a:rPr sz="2500" spc="19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TCBS,</a:t>
            </a:r>
            <a:r>
              <a:rPr sz="2500" spc="18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DCA</a:t>
            </a:r>
            <a:r>
              <a:rPr sz="2500" spc="20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and</a:t>
            </a:r>
            <a:r>
              <a:rPr sz="2500" spc="21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Selenite</a:t>
            </a:r>
            <a:r>
              <a:rPr sz="2500" spc="19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broth</a:t>
            </a:r>
            <a:r>
              <a:rPr sz="2500" spc="18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are</a:t>
            </a:r>
            <a:r>
              <a:rPr sz="2500" spc="204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sterilized </a:t>
            </a:r>
            <a:r>
              <a:rPr sz="2500" dirty="0">
                <a:latin typeface="Calibri" panose="020F0502020204030204"/>
                <a:cs typeface="Calibri" panose="020F0502020204030204"/>
              </a:rPr>
              <a:t>by</a:t>
            </a:r>
            <a:r>
              <a:rPr sz="25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steaming</a:t>
            </a:r>
            <a:endParaRPr sz="25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Tyndallisation: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8229600" cy="5638800"/>
          </a:xfrm>
          <a:custGeom>
            <a:avLst/>
            <a:gdLst/>
            <a:ahLst/>
            <a:cxnLst/>
            <a:rect l="l" t="t" r="r" b="b"/>
            <a:pathLst>
              <a:path w="8229600" h="5638800">
                <a:moveTo>
                  <a:pt x="8229600" y="0"/>
                </a:moveTo>
                <a:lnTo>
                  <a:pt x="0" y="0"/>
                </a:lnTo>
                <a:lnTo>
                  <a:pt x="0" y="5638800"/>
                </a:lnTo>
                <a:lnTo>
                  <a:pt x="8229600" y="5638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92606"/>
            <a:ext cx="8076565" cy="45212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labile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media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like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those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containing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sugar, </a:t>
            </a:r>
            <a:r>
              <a:rPr sz="2200" dirty="0">
                <a:latin typeface="Calibri" panose="020F0502020204030204"/>
                <a:cs typeface="Calibri" panose="020F0502020204030204"/>
              </a:rPr>
              <a:t>milk,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gelatin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  <a:tab pos="2216785" algn="l"/>
                <a:tab pos="3146425" algn="l"/>
                <a:tab pos="3970020" algn="l"/>
                <a:tab pos="5269230" algn="l"/>
                <a:tab pos="664083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Tyndallisation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(after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John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Tyndall)/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fractional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sterilization/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intermittent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sterilization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85"/>
              </a:spcBef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ct val="80000"/>
              </a:lnSpc>
              <a:buFont typeface="Arial MT"/>
              <a:buChar char="•"/>
              <a:tabLst>
                <a:tab pos="356870" algn="l"/>
                <a:tab pos="1576070" algn="l"/>
                <a:tab pos="1960880" algn="l"/>
                <a:tab pos="2793365" algn="l"/>
                <a:tab pos="3125470" algn="l"/>
                <a:tab pos="3866515" algn="l"/>
                <a:tab pos="4237990" algn="l"/>
                <a:tab pos="5092065" algn="l"/>
                <a:tab pos="6220460" algn="l"/>
                <a:tab pos="6701790" algn="l"/>
                <a:tab pos="714375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Steaming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at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100°C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is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done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steam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sterilizer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for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20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minutes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followed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by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incubation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at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37°C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overnight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Repeated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for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another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2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successive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days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80"/>
              </a:spcBef>
              <a:buFont typeface="Arial MT"/>
              <a:buChar char="•"/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356870" marR="6985" indent="-344805">
              <a:lnSpc>
                <a:spcPct val="80000"/>
              </a:lnSpc>
              <a:spcBef>
                <a:spcPts val="5"/>
              </a:spcBef>
              <a:buChar char="•"/>
              <a:tabLst>
                <a:tab pos="356870" algn="l"/>
                <a:tab pos="421005" algn="l"/>
                <a:tab pos="972185" algn="l"/>
                <a:tab pos="2271395" algn="l"/>
                <a:tab pos="3814445" algn="l"/>
                <a:tab pos="4545965" algn="l"/>
                <a:tab pos="4884420" algn="l"/>
                <a:tab pos="5393690" algn="l"/>
                <a:tab pos="7683500" algn="l"/>
              </a:tabLst>
            </a:pPr>
            <a:r>
              <a:rPr sz="2200" dirty="0">
                <a:latin typeface="Arial MT"/>
                <a:cs typeface="Arial MT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2200" dirty="0">
                <a:latin typeface="Calibri" panose="020F0502020204030204"/>
                <a:cs typeface="Calibri" panose="020F0502020204030204"/>
              </a:rPr>
              <a:t>	bacteria</a:t>
            </a:r>
            <a:r>
              <a:rPr sz="2200" spc="434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are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killed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dirty="0">
                <a:latin typeface="Calibri" panose="020F0502020204030204"/>
                <a:cs typeface="Calibri" panose="020F0502020204030204"/>
              </a:rPr>
              <a:t>	first</a:t>
            </a:r>
            <a:r>
              <a:rPr sz="22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exposure</a:t>
            </a:r>
            <a:r>
              <a:rPr sz="2200" spc="409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the </a:t>
            </a:r>
            <a:r>
              <a:rPr sz="2200" dirty="0">
                <a:latin typeface="Calibri" panose="020F0502020204030204"/>
                <a:cs typeface="Calibri" panose="020F0502020204030204"/>
              </a:rPr>
              <a:t>spores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that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germinate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by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next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day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are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killed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subsequent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days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success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process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depends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on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germination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spores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320"/>
            <a:ext cx="8001000" cy="411480"/>
          </a:xfrm>
          <a:prstGeom prst="rect">
            <a:avLst/>
          </a:prstGeom>
          <a:solidFill>
            <a:srgbClr val="F1DCDB"/>
          </a:solidFill>
        </p:spPr>
        <p:txBody>
          <a:bodyPr vert="horz" wrap="square" lIns="0" tIns="374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95"/>
              </a:spcBef>
            </a:pPr>
            <a:r>
              <a:rPr sz="20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At</a:t>
            </a:r>
            <a:r>
              <a:rPr sz="2000" spc="-8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temperature</a:t>
            </a:r>
            <a:r>
              <a:rPr sz="2000" spc="-2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above</a:t>
            </a:r>
            <a:r>
              <a:rPr sz="2000" spc="-7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100</a:t>
            </a:r>
            <a:r>
              <a:rPr sz="2025" baseline="250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</a:t>
            </a:r>
            <a:r>
              <a:rPr sz="2025" spc="-89" baseline="250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2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C: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791200"/>
          </a:xfrm>
          <a:custGeom>
            <a:avLst/>
            <a:gdLst/>
            <a:ahLst/>
            <a:cxnLst/>
            <a:rect l="l" t="t" r="r" b="b"/>
            <a:pathLst>
              <a:path w="8229600" h="5791200">
                <a:moveTo>
                  <a:pt x="8229600" y="0"/>
                </a:moveTo>
                <a:lnTo>
                  <a:pt x="0" y="0"/>
                </a:lnTo>
                <a:lnTo>
                  <a:pt x="0" y="5791200"/>
                </a:lnTo>
                <a:lnTo>
                  <a:pt x="8229600" y="5791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698118"/>
            <a:ext cx="8079105" cy="15913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10"/>
              </a:spcBef>
              <a:buFont typeface="Arial MT"/>
              <a:buChar char="•"/>
              <a:tabLst>
                <a:tab pos="356870" algn="l"/>
              </a:tabLst>
            </a:pPr>
            <a:r>
              <a:rPr sz="2700" spc="-10" dirty="0">
                <a:latin typeface="Calibri" panose="020F0502020204030204"/>
                <a:cs typeface="Calibri" panose="020F0502020204030204"/>
              </a:rPr>
              <a:t>Sterilization</a:t>
            </a:r>
            <a:r>
              <a:rPr sz="2700" spc="-11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by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steam</a:t>
            </a:r>
            <a:r>
              <a:rPr sz="27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under</a:t>
            </a:r>
            <a:r>
              <a:rPr sz="27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pressure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95"/>
              </a:spcBef>
              <a:buFont typeface="Arial MT"/>
              <a:buChar char="•"/>
            </a:pPr>
            <a:endParaRPr sz="27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ct val="80000"/>
              </a:lnSpc>
              <a:buFont typeface="Arial MT"/>
              <a:buChar char="•"/>
              <a:tabLst>
                <a:tab pos="356870" algn="l"/>
                <a:tab pos="1353820" algn="l"/>
                <a:tab pos="1683385" algn="l"/>
                <a:tab pos="2298700" algn="l"/>
                <a:tab pos="2671445" algn="l"/>
                <a:tab pos="4601210" algn="l"/>
                <a:tab pos="5088890" algn="l"/>
                <a:tab pos="7009765" algn="l"/>
                <a:tab pos="7805420" algn="l"/>
              </a:tabLst>
            </a:pPr>
            <a:r>
              <a:rPr sz="2700" spc="-20" dirty="0">
                <a:latin typeface="Calibri" panose="020F0502020204030204"/>
                <a:cs typeface="Calibri" panose="020F0502020204030204"/>
              </a:rPr>
              <a:t>When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50" dirty="0">
                <a:latin typeface="Calibri" panose="020F0502020204030204"/>
                <a:cs typeface="Calibri" panose="020F0502020204030204"/>
              </a:rPr>
              <a:t>a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gas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is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compressed,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its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rises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in </a:t>
            </a:r>
            <a:r>
              <a:rPr sz="2700" dirty="0">
                <a:latin typeface="Calibri" panose="020F0502020204030204"/>
                <a:cs typeface="Calibri" panose="020F0502020204030204"/>
              </a:rPr>
              <a:t>direct</a:t>
            </a:r>
            <a:r>
              <a:rPr sz="27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relation</a:t>
            </a:r>
            <a:r>
              <a:rPr sz="27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to</a:t>
            </a:r>
            <a:r>
              <a:rPr sz="27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the</a:t>
            </a:r>
            <a:r>
              <a:rPr sz="27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amount</a:t>
            </a:r>
            <a:r>
              <a:rPr sz="27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of</a:t>
            </a:r>
            <a:r>
              <a:rPr sz="27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pressure</a:t>
            </a:r>
            <a:endParaRPr sz="27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66709" y="4320362"/>
            <a:ext cx="647065" cy="4394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700" spc="-20" dirty="0">
                <a:latin typeface="Calibri" panose="020F0502020204030204"/>
                <a:cs typeface="Calibri" panose="020F0502020204030204"/>
              </a:rPr>
              <a:t>with</a:t>
            </a:r>
            <a:endParaRPr sz="27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2674111"/>
            <a:ext cx="7178675" cy="2414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10"/>
              </a:spcBef>
              <a:buFont typeface="Arial MT"/>
              <a:buChar char="•"/>
              <a:tabLst>
                <a:tab pos="356870" algn="l"/>
              </a:tabLst>
            </a:pPr>
            <a:r>
              <a:rPr sz="2700" dirty="0">
                <a:latin typeface="Calibri" panose="020F0502020204030204"/>
                <a:cs typeface="Calibri" panose="020F0502020204030204"/>
              </a:rPr>
              <a:t>5</a:t>
            </a:r>
            <a:r>
              <a:rPr sz="27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psi</a:t>
            </a:r>
            <a:r>
              <a:rPr sz="27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above</a:t>
            </a:r>
            <a:r>
              <a:rPr sz="27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normal</a:t>
            </a:r>
            <a:r>
              <a:rPr sz="27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atmospheric</a:t>
            </a:r>
            <a:r>
              <a:rPr sz="2700" spc="-114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pressure-</a:t>
            </a:r>
            <a:r>
              <a:rPr sz="27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109°C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700" dirty="0">
                <a:latin typeface="Calibri" panose="020F0502020204030204"/>
                <a:cs typeface="Calibri" panose="020F0502020204030204"/>
              </a:rPr>
              <a:t>10</a:t>
            </a:r>
            <a:r>
              <a:rPr sz="27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psi</a:t>
            </a:r>
            <a:r>
              <a:rPr sz="27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above</a:t>
            </a:r>
            <a:r>
              <a:rPr sz="27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normal-</a:t>
            </a:r>
            <a:r>
              <a:rPr sz="27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115°C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700" dirty="0">
                <a:latin typeface="Calibri" panose="020F0502020204030204"/>
                <a:cs typeface="Calibri" panose="020F0502020204030204"/>
              </a:rPr>
              <a:t>15</a:t>
            </a:r>
            <a:r>
              <a:rPr sz="27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psi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-</a:t>
            </a:r>
            <a:r>
              <a:rPr sz="27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121°C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70"/>
              </a:spcBef>
              <a:buFont typeface="Arial MT"/>
              <a:buChar char="•"/>
            </a:pPr>
            <a:endParaRPr sz="27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ts val="259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  <a:tab pos="3759835" algn="l"/>
                <a:tab pos="5927090" algn="l"/>
              </a:tabLst>
            </a:pPr>
            <a:r>
              <a:rPr sz="2700" spc="-10" dirty="0">
                <a:latin typeface="Calibri" panose="020F0502020204030204"/>
                <a:cs typeface="Calibri" panose="020F0502020204030204"/>
              </a:rPr>
              <a:t>Pressure–temperature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combinations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achieved </a:t>
            </a:r>
            <a:r>
              <a:rPr sz="2700" dirty="0">
                <a:latin typeface="Calibri" panose="020F0502020204030204"/>
                <a:cs typeface="Calibri" panose="020F0502020204030204"/>
              </a:rPr>
              <a:t>special</a:t>
            </a:r>
            <a:r>
              <a:rPr sz="27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device</a:t>
            </a:r>
            <a:r>
              <a:rPr sz="27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“Autoclave”</a:t>
            </a:r>
            <a:endParaRPr sz="27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244" y="5473395"/>
            <a:ext cx="8078470" cy="76835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356870" marR="5080" indent="-344805">
              <a:lnSpc>
                <a:spcPct val="80000"/>
              </a:lnSpc>
              <a:spcBef>
                <a:spcPts val="760"/>
              </a:spcBef>
              <a:buFont typeface="Arial MT"/>
              <a:buChar char="•"/>
              <a:tabLst>
                <a:tab pos="356870" algn="l"/>
                <a:tab pos="789940" algn="l"/>
                <a:tab pos="1265555" algn="l"/>
                <a:tab pos="2774950" algn="l"/>
                <a:tab pos="7851775" algn="l"/>
              </a:tabLst>
            </a:pPr>
            <a:r>
              <a:rPr sz="2700" spc="-25" dirty="0">
                <a:latin typeface="Calibri" panose="020F0502020204030204"/>
                <a:cs typeface="Calibri" panose="020F0502020204030204"/>
              </a:rPr>
              <a:t>At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15</a:t>
            </a:r>
            <a:r>
              <a:rPr sz="2700" dirty="0">
                <a:latin typeface="Calibri" panose="020F0502020204030204"/>
                <a:cs typeface="Calibri" panose="020F0502020204030204"/>
              </a:rPr>
              <a:t>	lb</a:t>
            </a:r>
            <a:r>
              <a:rPr sz="27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per</a:t>
            </a:r>
            <a:r>
              <a:rPr sz="27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sq.</a:t>
            </a:r>
            <a:r>
              <a:rPr sz="2700" dirty="0">
                <a:latin typeface="Calibri" panose="020F0502020204030204"/>
                <a:cs typeface="Calibri" panose="020F0502020204030204"/>
              </a:rPr>
              <a:t>	inch</a:t>
            </a:r>
            <a:r>
              <a:rPr sz="2700" spc="28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pressure,</a:t>
            </a:r>
            <a:r>
              <a:rPr sz="2700" spc="28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121°C</a:t>
            </a:r>
            <a:r>
              <a:rPr sz="2700" spc="29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temperatures</a:t>
            </a:r>
            <a:r>
              <a:rPr sz="2700" dirty="0">
                <a:latin typeface="Calibri" panose="020F0502020204030204"/>
                <a:cs typeface="Calibri" panose="020F0502020204030204"/>
              </a:rPr>
              <a:t>	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is </a:t>
            </a:r>
            <a:r>
              <a:rPr sz="2700" dirty="0">
                <a:latin typeface="Calibri" panose="020F0502020204030204"/>
                <a:cs typeface="Calibri" panose="020F0502020204030204"/>
              </a:rPr>
              <a:t>obtained,</a:t>
            </a:r>
            <a:r>
              <a:rPr sz="27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kept</a:t>
            </a:r>
            <a:r>
              <a:rPr sz="27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for</a:t>
            </a:r>
            <a:r>
              <a:rPr sz="27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15</a:t>
            </a:r>
            <a:r>
              <a:rPr sz="27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minutes</a:t>
            </a:r>
            <a:r>
              <a:rPr sz="2700" spc="-11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for</a:t>
            </a:r>
            <a:r>
              <a:rPr sz="27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sterilization</a:t>
            </a:r>
            <a:endParaRPr sz="27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205867"/>
            <a:ext cx="206375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Autoclave</a:t>
            </a:r>
            <a:endParaRPr sz="40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01640" y="1295400"/>
            <a:ext cx="2560319" cy="483004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990600"/>
            <a:ext cx="3933079" cy="534314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881117" y="6269228"/>
            <a:ext cx="2131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(Image</a:t>
            </a:r>
            <a:r>
              <a:rPr sz="1800" spc="3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source-</a:t>
            </a:r>
            <a:r>
              <a:rPr sz="180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Google)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563880"/>
          </a:xfrm>
          <a:prstGeom prst="rect">
            <a:avLst/>
          </a:prstGeom>
          <a:solidFill>
            <a:srgbClr val="FCEADA"/>
          </a:solidFill>
        </p:spPr>
        <p:txBody>
          <a:bodyPr vert="horz" wrap="square" lIns="0" tIns="374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95"/>
              </a:spcBef>
            </a:pPr>
            <a:r>
              <a:rPr sz="2900" b="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Autoclave</a:t>
            </a:r>
            <a:endParaRPr sz="2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914400"/>
            <a:ext cx="8229600" cy="5715000"/>
          </a:xfrm>
          <a:custGeom>
            <a:avLst/>
            <a:gdLst/>
            <a:ahLst/>
            <a:cxnLst/>
            <a:rect l="l" t="t" r="r" b="b"/>
            <a:pathLst>
              <a:path w="8229600" h="5715000">
                <a:moveTo>
                  <a:pt x="8229600" y="0"/>
                </a:moveTo>
                <a:lnTo>
                  <a:pt x="0" y="0"/>
                </a:lnTo>
                <a:lnTo>
                  <a:pt x="0" y="5715000"/>
                </a:lnTo>
                <a:lnTo>
                  <a:pt x="8229600" y="5715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859662"/>
            <a:ext cx="8076565" cy="5513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</a:tabLst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Vertical</a:t>
            </a:r>
            <a:r>
              <a:rPr sz="25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or</a:t>
            </a:r>
            <a:r>
              <a:rPr sz="2500" spc="-10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horizontal</a:t>
            </a:r>
            <a:r>
              <a:rPr sz="25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cylindrical</a:t>
            </a:r>
            <a:r>
              <a:rPr sz="25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body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50"/>
              </a:spcBef>
              <a:buFont typeface="Arial MT"/>
              <a:buChar char="•"/>
            </a:pPr>
            <a:endParaRPr sz="2500">
              <a:latin typeface="Calibri" panose="020F0502020204030204"/>
              <a:cs typeface="Calibri" panose="020F0502020204030204"/>
            </a:endParaRPr>
          </a:p>
          <a:p>
            <a:pPr marL="356870" marR="5080" indent="-344805" algn="just">
              <a:lnSpc>
                <a:spcPct val="80000"/>
              </a:lnSpc>
              <a:buFont typeface="Arial MT"/>
              <a:buChar char="•"/>
              <a:tabLst>
                <a:tab pos="3568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500" spc="555" dirty="0">
                <a:latin typeface="Calibri" panose="020F0502020204030204"/>
                <a:cs typeface="Calibri" panose="020F0502020204030204"/>
              </a:rPr>
              <a:t>  </a:t>
            </a:r>
            <a:r>
              <a:rPr sz="2500" dirty="0">
                <a:latin typeface="Calibri" panose="020F0502020204030204"/>
                <a:cs typeface="Calibri" panose="020F0502020204030204"/>
              </a:rPr>
              <a:t>sterilized:</a:t>
            </a:r>
            <a:r>
              <a:rPr sz="2500" spc="550" dirty="0">
                <a:latin typeface="Calibri" panose="020F0502020204030204"/>
                <a:cs typeface="Calibri" panose="020F0502020204030204"/>
              </a:rPr>
              <a:t>  </a:t>
            </a:r>
            <a:r>
              <a:rPr sz="2500" dirty="0">
                <a:latin typeface="Calibri" panose="020F0502020204030204"/>
                <a:cs typeface="Calibri" panose="020F0502020204030204"/>
              </a:rPr>
              <a:t>Culture</a:t>
            </a:r>
            <a:r>
              <a:rPr sz="2500" spc="560" dirty="0">
                <a:latin typeface="Calibri" panose="020F0502020204030204"/>
                <a:cs typeface="Calibri" panose="020F0502020204030204"/>
              </a:rPr>
              <a:t>  </a:t>
            </a:r>
            <a:r>
              <a:rPr sz="2500" dirty="0">
                <a:latin typeface="Calibri" panose="020F0502020204030204"/>
                <a:cs typeface="Calibri" panose="020F0502020204030204"/>
              </a:rPr>
              <a:t>media,</a:t>
            </a:r>
            <a:r>
              <a:rPr sz="2500" spc="555" dirty="0">
                <a:latin typeface="Calibri" panose="020F0502020204030204"/>
                <a:cs typeface="Calibri" panose="020F0502020204030204"/>
              </a:rPr>
              <a:t>  </a:t>
            </a:r>
            <a:r>
              <a:rPr sz="2500" dirty="0">
                <a:latin typeface="Calibri" panose="020F0502020204030204"/>
                <a:cs typeface="Calibri" panose="020F0502020204030204"/>
              </a:rPr>
              <a:t>dressings,</a:t>
            </a:r>
            <a:r>
              <a:rPr sz="2500" spc="560" dirty="0">
                <a:latin typeface="Calibri" panose="020F0502020204030204"/>
                <a:cs typeface="Calibri" panose="020F0502020204030204"/>
              </a:rPr>
              <a:t> 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certain </a:t>
            </a:r>
            <a:r>
              <a:rPr sz="2500" dirty="0">
                <a:latin typeface="Calibri" panose="020F0502020204030204"/>
                <a:cs typeface="Calibri" panose="020F0502020204030204"/>
              </a:rPr>
              <a:t>equipment,</a:t>
            </a:r>
            <a:r>
              <a:rPr sz="2500" spc="459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linen,</a:t>
            </a:r>
            <a:r>
              <a:rPr sz="2500" spc="4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rubber</a:t>
            </a:r>
            <a:r>
              <a:rPr sz="2500" spc="4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(gloves),</a:t>
            </a:r>
            <a:r>
              <a:rPr sz="2500" spc="4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heat-</a:t>
            </a:r>
            <a:r>
              <a:rPr sz="2500" dirty="0">
                <a:latin typeface="Calibri" panose="020F0502020204030204"/>
                <a:cs typeface="Calibri" panose="020F0502020204030204"/>
              </a:rPr>
              <a:t>resistant</a:t>
            </a:r>
            <a:r>
              <a:rPr sz="2500" spc="4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plastics, </a:t>
            </a:r>
            <a:r>
              <a:rPr sz="2500" dirty="0">
                <a:latin typeface="Calibri" panose="020F0502020204030204"/>
                <a:cs typeface="Calibri" panose="020F0502020204030204"/>
              </a:rPr>
              <a:t>liquids</a:t>
            </a:r>
            <a:r>
              <a:rPr sz="25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etc.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30"/>
              </a:spcBef>
              <a:buFont typeface="Arial MT"/>
              <a:buChar char="•"/>
            </a:pPr>
            <a:endParaRPr sz="2500">
              <a:latin typeface="Calibri" panose="020F0502020204030204"/>
              <a:cs typeface="Calibri" panose="020F0502020204030204"/>
            </a:endParaRPr>
          </a:p>
          <a:p>
            <a:pPr marL="356870" marR="572135" indent="-344805">
              <a:lnSpc>
                <a:spcPts val="2400"/>
              </a:lnSpc>
              <a:buFont typeface="Arial MT"/>
              <a:buChar char="•"/>
              <a:tabLst>
                <a:tab pos="356870" algn="l"/>
              </a:tabLst>
            </a:pPr>
            <a:r>
              <a:rPr sz="2500" spc="-20" dirty="0">
                <a:latin typeface="Calibri" panose="020F0502020204030204"/>
                <a:cs typeface="Calibri" panose="020F0502020204030204"/>
              </a:rPr>
              <a:t>Ineffective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for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sterilizing</a:t>
            </a:r>
            <a:r>
              <a:rPr sz="25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substances</a:t>
            </a:r>
            <a:r>
              <a:rPr sz="25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that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repel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moisture </a:t>
            </a:r>
            <a:r>
              <a:rPr sz="2500" dirty="0">
                <a:latin typeface="Calibri" panose="020F0502020204030204"/>
                <a:cs typeface="Calibri" panose="020F0502020204030204"/>
              </a:rPr>
              <a:t>(oils,</a:t>
            </a:r>
            <a:r>
              <a:rPr sz="2500" spc="-9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waxes,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or</a:t>
            </a:r>
            <a:r>
              <a:rPr sz="25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powders)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3025"/>
              </a:spcBef>
              <a:buFont typeface="Arial MT"/>
              <a:buChar char="•"/>
              <a:tabLst>
                <a:tab pos="3568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Kills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all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the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as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well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as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spore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forms</a:t>
            </a:r>
            <a:r>
              <a:rPr sz="25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of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bacteria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3000"/>
              </a:spcBef>
              <a:buFont typeface="Arial MT"/>
              <a:buChar char="•"/>
              <a:tabLst>
                <a:tab pos="356870" algn="l"/>
              </a:tabLst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Sterilization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controls: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40690" indent="-427990">
              <a:lnSpc>
                <a:spcPct val="100000"/>
              </a:lnSpc>
              <a:buFont typeface="Calibri" panose="020F0502020204030204"/>
              <a:buAutoNum type="alphaLcParenBoth"/>
              <a:tabLst>
                <a:tab pos="440690" algn="l"/>
              </a:tabLst>
            </a:pPr>
            <a:r>
              <a:rPr sz="2500" i="1" spc="-10" dirty="0">
                <a:latin typeface="Calibri" panose="020F0502020204030204"/>
                <a:cs typeface="Calibri" panose="020F0502020204030204"/>
              </a:rPr>
              <a:t>Thermocouples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39420" indent="-426720">
              <a:lnSpc>
                <a:spcPct val="100000"/>
              </a:lnSpc>
              <a:spcBef>
                <a:spcPts val="5"/>
              </a:spcBef>
              <a:buAutoNum type="alphaLcParenBoth"/>
              <a:tabLst>
                <a:tab pos="439420" algn="l"/>
              </a:tabLst>
            </a:pPr>
            <a:r>
              <a:rPr sz="2500" i="1" dirty="0">
                <a:latin typeface="Calibri" panose="020F0502020204030204"/>
                <a:cs typeface="Calibri" panose="020F0502020204030204"/>
              </a:rPr>
              <a:t>Chemical</a:t>
            </a:r>
            <a:r>
              <a:rPr sz="2500" i="1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i="1" dirty="0">
                <a:latin typeface="Calibri" panose="020F0502020204030204"/>
                <a:cs typeface="Calibri" panose="020F0502020204030204"/>
              </a:rPr>
              <a:t>indicators-</a:t>
            </a:r>
            <a:r>
              <a:rPr sz="2500" i="1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30" dirty="0">
                <a:latin typeface="Calibri" panose="020F0502020204030204"/>
                <a:cs typeface="Calibri" panose="020F0502020204030204"/>
              </a:rPr>
              <a:t>Brown’s</a:t>
            </a:r>
            <a:r>
              <a:rPr sz="2500" spc="-114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tube</a:t>
            </a:r>
            <a:r>
              <a:rPr sz="25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No.1</a:t>
            </a:r>
            <a:r>
              <a:rPr sz="25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(black</a:t>
            </a:r>
            <a:r>
              <a:rPr sz="25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spot)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07670" indent="-394970">
              <a:lnSpc>
                <a:spcPct val="100000"/>
              </a:lnSpc>
              <a:buFont typeface="Calibri" panose="020F0502020204030204"/>
              <a:buAutoNum type="alphaLcParenBoth"/>
              <a:tabLst>
                <a:tab pos="407670" algn="l"/>
              </a:tabLst>
            </a:pPr>
            <a:r>
              <a:rPr sz="2500" i="1" spc="-10" dirty="0">
                <a:latin typeface="Calibri" panose="020F0502020204030204"/>
                <a:cs typeface="Calibri" panose="020F0502020204030204"/>
              </a:rPr>
              <a:t>Bacteriological</a:t>
            </a:r>
            <a:r>
              <a:rPr sz="2500" i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i="1" dirty="0">
                <a:latin typeface="Calibri" panose="020F0502020204030204"/>
                <a:cs typeface="Calibri" panose="020F0502020204030204"/>
              </a:rPr>
              <a:t>spores-</a:t>
            </a:r>
            <a:r>
              <a:rPr sz="2500" i="1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i="1" dirty="0">
                <a:latin typeface="Calibri" panose="020F0502020204030204"/>
                <a:cs typeface="Calibri" panose="020F0502020204030204"/>
              </a:rPr>
              <a:t>Bacillus</a:t>
            </a:r>
            <a:r>
              <a:rPr sz="2500" i="1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i="1" spc="-10" dirty="0">
                <a:latin typeface="Calibri" panose="020F0502020204030204"/>
                <a:cs typeface="Calibri" panose="020F0502020204030204"/>
              </a:rPr>
              <a:t>stearothermophilus</a:t>
            </a:r>
            <a:endParaRPr sz="25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320"/>
            <a:ext cx="8229600" cy="563880"/>
          </a:xfrm>
          <a:custGeom>
            <a:avLst/>
            <a:gdLst/>
            <a:ahLst/>
            <a:cxnLst/>
            <a:rect l="l" t="t" r="r" b="b"/>
            <a:pathLst>
              <a:path w="8229600" h="563880">
                <a:moveTo>
                  <a:pt x="8229600" y="0"/>
                </a:moveTo>
                <a:lnTo>
                  <a:pt x="0" y="0"/>
                </a:lnTo>
                <a:lnTo>
                  <a:pt x="0" y="563879"/>
                </a:lnTo>
                <a:lnTo>
                  <a:pt x="8229600" y="563879"/>
                </a:lnTo>
                <a:lnTo>
                  <a:pt x="82296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3151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95"/>
              </a:spcBef>
            </a:pPr>
            <a:r>
              <a:rPr spc="-20" dirty="0">
                <a:solidFill>
                  <a:schemeClr val="tx1"/>
                </a:solidFill>
              </a:rPr>
              <a:t>RADIATION:</a:t>
            </a:r>
          </a:p>
        </p:txBody>
      </p:sp>
      <p:sp>
        <p:nvSpPr>
          <p:cNvPr id="4" name="object 4"/>
          <p:cNvSpPr/>
          <p:nvPr/>
        </p:nvSpPr>
        <p:spPr>
          <a:xfrm>
            <a:off x="457200" y="838200"/>
            <a:ext cx="8229600" cy="5791200"/>
          </a:xfrm>
          <a:custGeom>
            <a:avLst/>
            <a:gdLst/>
            <a:ahLst/>
            <a:cxnLst/>
            <a:rect l="l" t="t" r="r" b="b"/>
            <a:pathLst>
              <a:path w="8229600" h="5791200">
                <a:moveTo>
                  <a:pt x="8229600" y="0"/>
                </a:moveTo>
                <a:lnTo>
                  <a:pt x="0" y="0"/>
                </a:lnTo>
                <a:lnTo>
                  <a:pt x="0" y="5791200"/>
                </a:lnTo>
                <a:lnTo>
                  <a:pt x="8229600" y="5791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6244" y="801750"/>
            <a:ext cx="8071484" cy="52997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Ionizing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non-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ionizing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40"/>
              </a:spcBef>
              <a:buFont typeface="Arial MT"/>
              <a:buChar char="•"/>
            </a:pPr>
            <a:endParaRPr sz="20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2500" b="1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Non-</a:t>
            </a:r>
            <a:r>
              <a:rPr sz="2500" b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ionizing</a:t>
            </a:r>
            <a:r>
              <a:rPr sz="2500" b="1" spc="-5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b="1" spc="-2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rays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low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energy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rays,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poor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penetrative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power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Rays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wavelength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longer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than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visible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light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Microbicidal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wavelength</a:t>
            </a:r>
            <a:r>
              <a:rPr sz="2000" dirty="0">
                <a:latin typeface="Calibri" panose="020F0502020204030204"/>
                <a:cs typeface="Calibri" panose="020F0502020204030204"/>
              </a:rPr>
              <a:t> of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UV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rays: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200-</a:t>
            </a:r>
            <a:r>
              <a:rPr sz="2000" dirty="0">
                <a:latin typeface="Calibri" panose="020F0502020204030204"/>
                <a:cs typeface="Calibri" panose="020F0502020204030204"/>
              </a:rPr>
              <a:t>280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nm,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260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nm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most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effective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16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UV</a:t>
            </a:r>
            <a:r>
              <a:rPr sz="2000" spc="1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rays</a:t>
            </a:r>
            <a:r>
              <a:rPr sz="2000" spc="1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induce</a:t>
            </a:r>
            <a:r>
              <a:rPr sz="2000" spc="1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formation</a:t>
            </a:r>
            <a:r>
              <a:rPr sz="2000" spc="19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1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thymine-</a:t>
            </a:r>
            <a:r>
              <a:rPr sz="2000" dirty="0">
                <a:latin typeface="Calibri" panose="020F0502020204030204"/>
                <a:cs typeface="Calibri" panose="020F0502020204030204"/>
              </a:rPr>
              <a:t>thymine</a:t>
            </a:r>
            <a:r>
              <a:rPr sz="2000" spc="1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dimers,</a:t>
            </a:r>
            <a:r>
              <a:rPr sz="2000" spc="1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ultimately</a:t>
            </a:r>
            <a:r>
              <a:rPr sz="2000" spc="1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inhibits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160"/>
              </a:lnSpc>
            </a:pPr>
            <a:r>
              <a:rPr sz="2000" dirty="0">
                <a:latin typeface="Calibri" panose="020F0502020204030204"/>
                <a:cs typeface="Calibri" panose="020F0502020204030204"/>
              </a:rPr>
              <a:t>DNA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replication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14655" indent="-401955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414655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UV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readily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induces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mutations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cells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Don’t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kill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spores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87680"/>
          </a:xfrm>
          <a:prstGeom prst="rect">
            <a:avLst/>
          </a:prstGeom>
          <a:solidFill>
            <a:srgbClr val="DBEDF4"/>
          </a:solidFill>
        </p:spPr>
        <p:txBody>
          <a:bodyPr vert="horz" wrap="square" lIns="0" tIns="76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60"/>
              </a:spcBef>
            </a:pPr>
            <a:r>
              <a:rPr sz="2800" b="0" dirty="0">
                <a:latin typeface="Calibri" panose="020F0502020204030204"/>
                <a:cs typeface="Calibri" panose="020F0502020204030204"/>
              </a:rPr>
              <a:t>Uses</a:t>
            </a:r>
            <a:r>
              <a:rPr sz="2800" b="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b="0" dirty="0">
                <a:latin typeface="Calibri" panose="020F0502020204030204"/>
                <a:cs typeface="Calibri" panose="020F0502020204030204"/>
              </a:rPr>
              <a:t>of</a:t>
            </a:r>
            <a:r>
              <a:rPr sz="2800" b="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b="0" dirty="0">
                <a:latin typeface="Calibri" panose="020F0502020204030204"/>
                <a:cs typeface="Calibri" panose="020F0502020204030204"/>
              </a:rPr>
              <a:t>UV</a:t>
            </a:r>
            <a:r>
              <a:rPr sz="2800" b="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b="0" spc="-10" dirty="0">
                <a:latin typeface="Calibri" panose="020F0502020204030204"/>
                <a:cs typeface="Calibri" panose="020F0502020204030204"/>
              </a:rPr>
              <a:t>radiation:</a:t>
            </a:r>
            <a:endParaRPr sz="2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914400"/>
            <a:ext cx="8229600" cy="5212080"/>
          </a:xfrm>
          <a:custGeom>
            <a:avLst/>
            <a:gdLst/>
            <a:ahLst/>
            <a:cxnLst/>
            <a:rect l="l" t="t" r="r" b="b"/>
            <a:pathLst>
              <a:path w="8229600" h="5212080">
                <a:moveTo>
                  <a:pt x="8229600" y="0"/>
                </a:moveTo>
                <a:lnTo>
                  <a:pt x="0" y="0"/>
                </a:lnTo>
                <a:lnTo>
                  <a:pt x="0" y="5212080"/>
                </a:lnTo>
                <a:lnTo>
                  <a:pt x="8229600" y="52120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884047"/>
            <a:ext cx="8080375" cy="443039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6870" marR="5080" indent="-344805">
              <a:lnSpc>
                <a:spcPts val="2900"/>
              </a:lnSpc>
              <a:spcBef>
                <a:spcPts val="490"/>
              </a:spcBef>
              <a:buFont typeface="Arial MT"/>
              <a:buChar char="•"/>
              <a:tabLst>
                <a:tab pos="356870" algn="l"/>
              </a:tabLst>
            </a:pPr>
            <a:r>
              <a:rPr sz="2700" dirty="0">
                <a:latin typeface="Calibri" panose="020F0502020204030204"/>
                <a:cs typeface="Calibri" panose="020F0502020204030204"/>
              </a:rPr>
              <a:t>Disinfection</a:t>
            </a:r>
            <a:r>
              <a:rPr sz="27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of</a:t>
            </a:r>
            <a:r>
              <a:rPr sz="2700" spc="6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closed</a:t>
            </a:r>
            <a:r>
              <a:rPr sz="27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areas</a:t>
            </a:r>
            <a:r>
              <a:rPr sz="2700" spc="7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in</a:t>
            </a:r>
            <a:r>
              <a:rPr sz="2700" spc="6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microbiology</a:t>
            </a:r>
            <a:r>
              <a:rPr sz="2700" spc="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laboratory, </a:t>
            </a:r>
            <a:r>
              <a:rPr sz="2700" dirty="0">
                <a:latin typeface="Calibri" panose="020F0502020204030204"/>
                <a:cs typeface="Calibri" panose="020F0502020204030204"/>
              </a:rPr>
              <a:t>inoculation</a:t>
            </a:r>
            <a:r>
              <a:rPr sz="2700" spc="-12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hoods,</a:t>
            </a:r>
            <a:r>
              <a:rPr sz="27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laminar</a:t>
            </a:r>
            <a:r>
              <a:rPr sz="27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30" dirty="0">
                <a:latin typeface="Calibri" panose="020F0502020204030204"/>
                <a:cs typeface="Calibri" panose="020F0502020204030204"/>
              </a:rPr>
              <a:t>flow,</a:t>
            </a:r>
            <a:r>
              <a:rPr sz="27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and</a:t>
            </a:r>
            <a:r>
              <a:rPr sz="27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operating</a:t>
            </a:r>
            <a:r>
              <a:rPr sz="2700" spc="-11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theaters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60"/>
              </a:spcBef>
              <a:buFont typeface="Arial MT"/>
              <a:buChar char="•"/>
            </a:pPr>
            <a:endParaRPr sz="27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700" dirty="0">
                <a:latin typeface="Calibri" panose="020F0502020204030204"/>
                <a:cs typeface="Calibri" panose="020F0502020204030204"/>
              </a:rPr>
              <a:t>Harmful</a:t>
            </a:r>
            <a:r>
              <a:rPr sz="27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to</a:t>
            </a:r>
            <a:r>
              <a:rPr sz="27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skin</a:t>
            </a:r>
            <a:r>
              <a:rPr sz="27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and</a:t>
            </a:r>
            <a:r>
              <a:rPr sz="27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20" dirty="0">
                <a:latin typeface="Calibri" panose="020F0502020204030204"/>
                <a:cs typeface="Calibri" panose="020F0502020204030204"/>
              </a:rPr>
              <a:t>eyes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95"/>
              </a:spcBef>
              <a:buFont typeface="Arial MT"/>
              <a:buChar char="•"/>
            </a:pPr>
            <a:endParaRPr sz="27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700" dirty="0">
                <a:latin typeface="Calibri" panose="020F0502020204030204"/>
                <a:cs typeface="Calibri" panose="020F0502020204030204"/>
              </a:rPr>
              <a:t>Doesn't</a:t>
            </a:r>
            <a:r>
              <a:rPr sz="27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20" dirty="0">
                <a:latin typeface="Calibri" panose="020F0502020204030204"/>
                <a:cs typeface="Calibri" panose="020F0502020204030204"/>
              </a:rPr>
              <a:t>penetrate</a:t>
            </a:r>
            <a:r>
              <a:rPr sz="27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glass,</a:t>
            </a:r>
            <a:r>
              <a:rPr sz="27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paper</a:t>
            </a:r>
            <a:r>
              <a:rPr sz="27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or</a:t>
            </a:r>
            <a:r>
              <a:rPr sz="27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plastic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95"/>
              </a:spcBef>
              <a:buFont typeface="Arial MT"/>
              <a:buChar char="•"/>
            </a:pPr>
            <a:endParaRPr sz="27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700" dirty="0">
                <a:latin typeface="Calibri" panose="020F0502020204030204"/>
                <a:cs typeface="Calibri" panose="020F0502020204030204"/>
              </a:rPr>
              <a:t>Of</a:t>
            </a:r>
            <a:r>
              <a:rPr sz="27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use</a:t>
            </a:r>
            <a:r>
              <a:rPr sz="27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in</a:t>
            </a:r>
            <a:r>
              <a:rPr sz="27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surface</a:t>
            </a:r>
            <a:r>
              <a:rPr sz="27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disinfection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90"/>
              </a:spcBef>
              <a:buFont typeface="Arial MT"/>
              <a:buChar char="•"/>
            </a:pPr>
            <a:endParaRPr sz="27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700" spc="-10" dirty="0">
                <a:latin typeface="Calibri" panose="020F0502020204030204"/>
                <a:cs typeface="Calibri" panose="020F0502020204030204"/>
              </a:rPr>
              <a:t>Generated</a:t>
            </a:r>
            <a:r>
              <a:rPr sz="2700" spc="-114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using</a:t>
            </a:r>
            <a:r>
              <a:rPr sz="27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a</a:t>
            </a:r>
            <a:r>
              <a:rPr sz="27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high-pressure</a:t>
            </a:r>
            <a:r>
              <a:rPr sz="2700" spc="-10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mercury</a:t>
            </a:r>
            <a:r>
              <a:rPr sz="27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vapor</a:t>
            </a:r>
            <a:r>
              <a:rPr sz="27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20" dirty="0">
                <a:latin typeface="Calibri" panose="020F0502020204030204"/>
                <a:cs typeface="Calibri" panose="020F0502020204030204"/>
              </a:rPr>
              <a:t>lamp</a:t>
            </a:r>
            <a:endParaRPr sz="27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563880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7302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75"/>
              </a:spcBef>
            </a:pPr>
            <a:r>
              <a:rPr b="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Ionizing</a:t>
            </a:r>
            <a:r>
              <a:rPr b="0" spc="-8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2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rays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914400"/>
            <a:ext cx="8229600" cy="5638800"/>
          </a:xfrm>
          <a:custGeom>
            <a:avLst/>
            <a:gdLst/>
            <a:ahLst/>
            <a:cxnLst/>
            <a:rect l="l" t="t" r="r" b="b"/>
            <a:pathLst>
              <a:path w="8229600" h="5638800">
                <a:moveTo>
                  <a:pt x="8229600" y="0"/>
                </a:moveTo>
                <a:lnTo>
                  <a:pt x="0" y="0"/>
                </a:lnTo>
                <a:lnTo>
                  <a:pt x="0" y="5638800"/>
                </a:lnTo>
                <a:lnTo>
                  <a:pt x="8229600" y="5638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868806"/>
            <a:ext cx="8081009" cy="5259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7505" indent="-344805" algn="just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7505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High-</a:t>
            </a:r>
            <a:r>
              <a:rPr sz="2200" dirty="0">
                <a:latin typeface="Calibri" panose="020F0502020204030204"/>
                <a:cs typeface="Calibri" panose="020F0502020204030204"/>
              </a:rPr>
              <a:t>energy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rays,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good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penetrative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power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7505" indent="-344805" algn="just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7505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Radiation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does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not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generate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heat-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"cold</a:t>
            </a:r>
            <a:r>
              <a:rPr sz="2200" spc="-7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sterilization“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7505" indent="-344805" algn="just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7505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e.g.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(</a:t>
            </a:r>
            <a:r>
              <a:rPr sz="2200" i="1" dirty="0">
                <a:latin typeface="Calibri" panose="020F0502020204030204"/>
                <a:cs typeface="Calibri" panose="020F0502020204030204"/>
              </a:rPr>
              <a:t>a)</a:t>
            </a:r>
            <a:r>
              <a:rPr sz="2200" i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i="1" dirty="0">
                <a:latin typeface="Calibri" panose="020F0502020204030204"/>
                <a:cs typeface="Calibri" panose="020F0502020204030204"/>
              </a:rPr>
              <a:t>X-rays,</a:t>
            </a:r>
            <a:r>
              <a:rPr sz="2200" i="1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(</a:t>
            </a:r>
            <a:r>
              <a:rPr sz="2200" i="1" dirty="0">
                <a:latin typeface="Calibri" panose="020F0502020204030204"/>
                <a:cs typeface="Calibri" panose="020F0502020204030204"/>
              </a:rPr>
              <a:t>b)</a:t>
            </a:r>
            <a:r>
              <a:rPr sz="2200" i="1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i="1" dirty="0">
                <a:latin typeface="Calibri" panose="020F0502020204030204"/>
                <a:cs typeface="Calibri" panose="020F0502020204030204"/>
              </a:rPr>
              <a:t>gamma</a:t>
            </a:r>
            <a:r>
              <a:rPr sz="2200" i="1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i="1" dirty="0">
                <a:latin typeface="Calibri" panose="020F0502020204030204"/>
                <a:cs typeface="Calibri" panose="020F0502020204030204"/>
              </a:rPr>
              <a:t>rays,</a:t>
            </a:r>
            <a:r>
              <a:rPr sz="2200" i="1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i="1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i="1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i="1" dirty="0">
                <a:latin typeface="Calibri" panose="020F0502020204030204"/>
                <a:cs typeface="Calibri" panose="020F0502020204030204"/>
              </a:rPr>
              <a:t>(c)</a:t>
            </a:r>
            <a:r>
              <a:rPr sz="2200" i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i="1" dirty="0">
                <a:latin typeface="Calibri" panose="020F0502020204030204"/>
                <a:cs typeface="Calibri" panose="020F0502020204030204"/>
              </a:rPr>
              <a:t>cosmic</a:t>
            </a:r>
            <a:r>
              <a:rPr sz="2200" i="1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i="1" spc="-20" dirty="0">
                <a:latin typeface="Calibri" panose="020F0502020204030204"/>
                <a:cs typeface="Calibri" panose="020F0502020204030204"/>
              </a:rPr>
              <a:t>rays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7505" indent="-344805" algn="just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7505" algn="l"/>
              </a:tabLst>
            </a:pPr>
            <a:r>
              <a:rPr sz="2200" i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Gamma</a:t>
            </a:r>
            <a:r>
              <a:rPr sz="2200" i="1" spc="-4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i="1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radiation</a:t>
            </a:r>
            <a:r>
              <a:rPr sz="2200" i="1" spc="-5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i="1" dirty="0">
                <a:latin typeface="Calibri" panose="020F0502020204030204"/>
                <a:cs typeface="Calibri" panose="020F0502020204030204"/>
              </a:rPr>
              <a:t>from</a:t>
            </a:r>
            <a:r>
              <a:rPr sz="2200" i="1" spc="4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cobalt-</a:t>
            </a:r>
            <a:r>
              <a:rPr sz="2200" dirty="0">
                <a:latin typeface="Calibri" panose="020F0502020204030204"/>
                <a:cs typeface="Calibri" panose="020F0502020204030204"/>
              </a:rPr>
              <a:t>60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source-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marR="5080" indent="63500" algn="just">
              <a:lnSpc>
                <a:spcPct val="80000"/>
              </a:lnSpc>
              <a:spcBef>
                <a:spcPts val="525"/>
              </a:spcBef>
            </a:pPr>
            <a:r>
              <a:rPr sz="2200" dirty="0">
                <a:latin typeface="Calibri" panose="020F0502020204030204"/>
                <a:cs typeface="Calibri" panose="020F0502020204030204"/>
              </a:rPr>
              <a:t>sterilization</a:t>
            </a:r>
            <a:r>
              <a:rPr sz="2200" spc="1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1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antibiotics,</a:t>
            </a:r>
            <a:r>
              <a:rPr sz="2200" spc="1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hormones,</a:t>
            </a:r>
            <a:r>
              <a:rPr sz="2200" spc="1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vitamins,</a:t>
            </a:r>
            <a:r>
              <a:rPr sz="2200" spc="1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sutures,</a:t>
            </a:r>
            <a:r>
              <a:rPr sz="2200" spc="1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catheters,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animal</a:t>
            </a:r>
            <a:r>
              <a:rPr sz="2200" spc="114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feeds,</a:t>
            </a:r>
            <a:r>
              <a:rPr sz="2200" spc="1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metal</a:t>
            </a:r>
            <a:r>
              <a:rPr sz="2200" spc="1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foils,</a:t>
            </a:r>
            <a:r>
              <a:rPr sz="2200" spc="1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1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plastic</a:t>
            </a:r>
            <a:r>
              <a:rPr sz="2200" spc="1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disposables,</a:t>
            </a:r>
            <a:r>
              <a:rPr sz="2200" spc="1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such</a:t>
            </a:r>
            <a:r>
              <a:rPr sz="2200" spc="1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1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syringes, </a:t>
            </a:r>
            <a:r>
              <a:rPr sz="2200" dirty="0">
                <a:latin typeface="Calibri" panose="020F0502020204030204"/>
                <a:cs typeface="Calibri" panose="020F0502020204030204"/>
              </a:rPr>
              <a:t>petri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dishes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A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dosage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2.5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megarads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kills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all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bacteria,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fungi,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viruses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spores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1005" indent="-408305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421005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Also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used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for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meat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other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food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items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Damage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nucleic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acid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microorganism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11480"/>
          </a:xfrm>
          <a:prstGeom prst="rect">
            <a:avLst/>
          </a:prstGeom>
          <a:solidFill>
            <a:srgbClr val="FCEADA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975"/>
              </a:lnSpc>
            </a:pPr>
            <a:r>
              <a:rPr spc="-10" dirty="0">
                <a:solidFill>
                  <a:srgbClr val="000000"/>
                </a:solidFill>
              </a:rPr>
              <a:t>FILTRATION: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715000"/>
          </a:xfrm>
          <a:custGeom>
            <a:avLst/>
            <a:gdLst/>
            <a:ahLst/>
            <a:cxnLst/>
            <a:rect l="l" t="t" r="r" b="b"/>
            <a:pathLst>
              <a:path w="8229600" h="5715000">
                <a:moveTo>
                  <a:pt x="8229600" y="0"/>
                </a:moveTo>
                <a:lnTo>
                  <a:pt x="0" y="0"/>
                </a:lnTo>
                <a:lnTo>
                  <a:pt x="0" y="5715000"/>
                </a:lnTo>
                <a:lnTo>
                  <a:pt x="8229600" y="5715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77366"/>
            <a:ext cx="8077200" cy="56368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</a:tabLst>
            </a:pPr>
            <a:r>
              <a:rPr sz="2300" dirty="0">
                <a:latin typeface="Calibri" panose="020F0502020204030204"/>
                <a:cs typeface="Calibri" panose="020F0502020204030204"/>
              </a:rPr>
              <a:t>Does</a:t>
            </a:r>
            <a:r>
              <a:rPr sz="23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not</a:t>
            </a:r>
            <a:r>
              <a:rPr sz="23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kill</a:t>
            </a:r>
            <a:r>
              <a:rPr sz="23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microbes,</a:t>
            </a:r>
            <a:r>
              <a:rPr sz="23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it</a:t>
            </a:r>
            <a:r>
              <a:rPr sz="23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separates</a:t>
            </a:r>
            <a:r>
              <a:rPr sz="23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them</a:t>
            </a:r>
            <a:r>
              <a:rPr sz="23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25" dirty="0">
                <a:latin typeface="Calibri" panose="020F0502020204030204"/>
                <a:cs typeface="Calibri" panose="020F0502020204030204"/>
              </a:rPr>
              <a:t>out</a:t>
            </a:r>
            <a:endParaRPr sz="23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055"/>
              </a:spcBef>
              <a:buFont typeface="Arial MT"/>
              <a:buChar char="•"/>
            </a:pPr>
            <a:endParaRPr sz="23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300" dirty="0">
                <a:latin typeface="Calibri" panose="020F0502020204030204"/>
                <a:cs typeface="Calibri" panose="020F0502020204030204"/>
              </a:rPr>
              <a:t>Membrane</a:t>
            </a:r>
            <a:r>
              <a:rPr sz="23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filters</a:t>
            </a:r>
            <a:r>
              <a:rPr sz="23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with</a:t>
            </a:r>
            <a:r>
              <a:rPr sz="23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pore</a:t>
            </a:r>
            <a:r>
              <a:rPr sz="23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sizes</a:t>
            </a:r>
            <a:r>
              <a:rPr sz="23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between</a:t>
            </a:r>
            <a:r>
              <a:rPr sz="23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0.2-</a:t>
            </a:r>
            <a:r>
              <a:rPr sz="2300" dirty="0">
                <a:latin typeface="Calibri" panose="020F0502020204030204"/>
                <a:cs typeface="Calibri" panose="020F0502020204030204"/>
              </a:rPr>
              <a:t>0.45</a:t>
            </a:r>
            <a:r>
              <a:rPr sz="2300" spc="-12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25" dirty="0">
                <a:latin typeface="Calibri" panose="020F0502020204030204"/>
                <a:cs typeface="Calibri" panose="020F0502020204030204"/>
              </a:rPr>
              <a:t>μm</a:t>
            </a:r>
            <a:endParaRPr sz="23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060"/>
              </a:spcBef>
              <a:buFont typeface="Arial MT"/>
              <a:buChar char="•"/>
            </a:pPr>
            <a:endParaRPr sz="23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300" dirty="0">
                <a:latin typeface="Calibri" panose="020F0502020204030204"/>
                <a:cs typeface="Calibri" panose="020F0502020204030204"/>
              </a:rPr>
              <a:t>used</a:t>
            </a:r>
            <a:r>
              <a:rPr sz="23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to</a:t>
            </a:r>
            <a:r>
              <a:rPr sz="23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remove</a:t>
            </a:r>
            <a:r>
              <a:rPr sz="23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microbes</a:t>
            </a:r>
            <a:r>
              <a:rPr sz="23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from</a:t>
            </a:r>
            <a:r>
              <a:rPr sz="23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3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labile</a:t>
            </a:r>
            <a:r>
              <a:rPr sz="2300" spc="3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liquids</a:t>
            </a:r>
            <a:r>
              <a:rPr sz="23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such</a:t>
            </a:r>
            <a:r>
              <a:rPr sz="23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as</a:t>
            </a:r>
            <a:r>
              <a:rPr sz="23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serum,</a:t>
            </a:r>
            <a:endParaRPr sz="23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ct val="100000"/>
              </a:lnSpc>
            </a:pPr>
            <a:r>
              <a:rPr sz="2300" dirty="0">
                <a:latin typeface="Calibri" panose="020F0502020204030204"/>
                <a:cs typeface="Calibri" panose="020F0502020204030204"/>
              </a:rPr>
              <a:t>antibiotic</a:t>
            </a:r>
            <a:r>
              <a:rPr sz="23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solutions,</a:t>
            </a:r>
            <a:r>
              <a:rPr sz="23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sugar</a:t>
            </a:r>
            <a:r>
              <a:rPr sz="23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solutions,</a:t>
            </a:r>
            <a:r>
              <a:rPr sz="23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urea</a:t>
            </a:r>
            <a:r>
              <a:rPr sz="23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solution</a:t>
            </a:r>
            <a:endParaRPr sz="23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2300">
              <a:latin typeface="Calibri" panose="020F0502020204030204"/>
              <a:cs typeface="Calibri" panose="020F0502020204030204"/>
            </a:endParaRPr>
          </a:p>
          <a:p>
            <a:pPr marL="356870" marR="6985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948690" algn="l"/>
                <a:tab pos="2271395" algn="l"/>
                <a:tab pos="3442335" algn="l"/>
                <a:tab pos="4219575" algn="l"/>
                <a:tab pos="5756910" algn="l"/>
                <a:tab pos="6205220" algn="l"/>
                <a:tab pos="7247890" algn="l"/>
              </a:tabLst>
            </a:pPr>
            <a:r>
              <a:rPr sz="2300" spc="-25" dirty="0">
                <a:latin typeface="Calibri" panose="020F0502020204030204"/>
                <a:cs typeface="Calibri" panose="020F0502020204030204"/>
              </a:rPr>
              <a:t>For</a:t>
            </a:r>
            <a:r>
              <a:rPr sz="2300" dirty="0">
                <a:latin typeface="Calibri" panose="020F0502020204030204"/>
                <a:cs typeface="Calibri" panose="020F0502020204030204"/>
              </a:rPr>
              <a:t>	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removing</a:t>
            </a:r>
            <a:r>
              <a:rPr sz="2300" dirty="0">
                <a:latin typeface="Calibri" panose="020F0502020204030204"/>
                <a:cs typeface="Calibri" panose="020F0502020204030204"/>
              </a:rPr>
              <a:t>	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bacteria</a:t>
            </a:r>
            <a:r>
              <a:rPr sz="2300" dirty="0">
                <a:latin typeface="Calibri" panose="020F0502020204030204"/>
                <a:cs typeface="Calibri" panose="020F0502020204030204"/>
              </a:rPr>
              <a:t>	</a:t>
            </a:r>
            <a:r>
              <a:rPr sz="2300" spc="-20" dirty="0">
                <a:latin typeface="Calibri" panose="020F0502020204030204"/>
                <a:cs typeface="Calibri" panose="020F0502020204030204"/>
              </a:rPr>
              <a:t>from</a:t>
            </a:r>
            <a:r>
              <a:rPr sz="2300" dirty="0">
                <a:latin typeface="Calibri" panose="020F0502020204030204"/>
                <a:cs typeface="Calibri" panose="020F0502020204030204"/>
              </a:rPr>
              <a:t>	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ingredients</a:t>
            </a:r>
            <a:r>
              <a:rPr sz="2300" dirty="0">
                <a:latin typeface="Calibri" panose="020F0502020204030204"/>
                <a:cs typeface="Calibri" panose="020F0502020204030204"/>
              </a:rPr>
              <a:t>	</a:t>
            </a:r>
            <a:r>
              <a:rPr sz="2300" spc="-25" dirty="0">
                <a:latin typeface="Calibri" panose="020F0502020204030204"/>
                <a:cs typeface="Calibri" panose="020F0502020204030204"/>
              </a:rPr>
              <a:t>of</a:t>
            </a:r>
            <a:r>
              <a:rPr sz="2300" dirty="0">
                <a:latin typeface="Calibri" panose="020F0502020204030204"/>
                <a:cs typeface="Calibri" panose="020F0502020204030204"/>
              </a:rPr>
              <a:t>	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culture</a:t>
            </a:r>
            <a:r>
              <a:rPr sz="2300" dirty="0">
                <a:latin typeface="Calibri" panose="020F0502020204030204"/>
                <a:cs typeface="Calibri" panose="020F0502020204030204"/>
              </a:rPr>
              <a:t>	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media, </a:t>
            </a:r>
            <a:r>
              <a:rPr sz="2300" dirty="0">
                <a:latin typeface="Calibri" panose="020F0502020204030204"/>
                <a:cs typeface="Calibri" panose="020F0502020204030204"/>
              </a:rPr>
              <a:t>preparing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suspensions</a:t>
            </a:r>
            <a:r>
              <a:rPr sz="23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of</a:t>
            </a:r>
            <a:r>
              <a:rPr sz="23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viruses</a:t>
            </a:r>
            <a:r>
              <a:rPr sz="23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and</a:t>
            </a:r>
            <a:r>
              <a:rPr sz="23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phages</a:t>
            </a:r>
            <a:endParaRPr sz="23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060"/>
              </a:spcBef>
              <a:buFont typeface="Arial MT"/>
              <a:buChar char="•"/>
            </a:pPr>
            <a:endParaRPr sz="23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300" dirty="0">
                <a:latin typeface="Calibri" panose="020F0502020204030204"/>
                <a:cs typeface="Calibri" panose="020F0502020204030204"/>
              </a:rPr>
              <a:t>Aided</a:t>
            </a:r>
            <a:r>
              <a:rPr sz="23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by</a:t>
            </a:r>
            <a:r>
              <a:rPr sz="23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using</a:t>
            </a:r>
            <a:r>
              <a:rPr sz="23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either</a:t>
            </a:r>
            <a:r>
              <a:rPr sz="23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positive</a:t>
            </a:r>
            <a:r>
              <a:rPr sz="23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or</a:t>
            </a:r>
            <a:r>
              <a:rPr sz="23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negative</a:t>
            </a:r>
            <a:r>
              <a:rPr sz="23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pressure</a:t>
            </a:r>
            <a:r>
              <a:rPr sz="23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using</a:t>
            </a:r>
            <a:r>
              <a:rPr sz="23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vacuum</a:t>
            </a:r>
            <a:endParaRPr sz="23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ct val="100000"/>
              </a:lnSpc>
            </a:pPr>
            <a:r>
              <a:rPr sz="2300" spc="-10" dirty="0">
                <a:latin typeface="Calibri" panose="020F0502020204030204"/>
                <a:cs typeface="Calibri" panose="020F0502020204030204"/>
              </a:rPr>
              <a:t>pumps</a:t>
            </a:r>
            <a:endParaRPr sz="23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23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300" dirty="0">
                <a:latin typeface="Calibri" panose="020F0502020204030204"/>
                <a:cs typeface="Calibri" panose="020F0502020204030204"/>
              </a:rPr>
              <a:t>Older</a:t>
            </a:r>
            <a:r>
              <a:rPr sz="23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filters</a:t>
            </a:r>
            <a:r>
              <a:rPr sz="23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made</a:t>
            </a:r>
            <a:r>
              <a:rPr sz="23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of</a:t>
            </a:r>
            <a:r>
              <a:rPr sz="23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earthenware </a:t>
            </a:r>
            <a:r>
              <a:rPr sz="2300" dirty="0">
                <a:latin typeface="Calibri" panose="020F0502020204030204"/>
                <a:cs typeface="Calibri" panose="020F0502020204030204"/>
              </a:rPr>
              <a:t>or</a:t>
            </a:r>
            <a:r>
              <a:rPr sz="23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asbestos-</a:t>
            </a:r>
            <a:r>
              <a:rPr sz="23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dirty="0">
                <a:latin typeface="Calibri" panose="020F0502020204030204"/>
                <a:cs typeface="Calibri" panose="020F0502020204030204"/>
              </a:rPr>
              <a:t>depth</a:t>
            </a:r>
            <a:r>
              <a:rPr sz="23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300" spc="-10" dirty="0">
                <a:latin typeface="Calibri" panose="020F0502020204030204"/>
                <a:cs typeface="Calibri" panose="020F0502020204030204"/>
              </a:rPr>
              <a:t>filters</a:t>
            </a:r>
            <a:endParaRPr sz="23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87680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3429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70"/>
              </a:spcBef>
            </a:pPr>
            <a:r>
              <a:rPr spc="-10" dirty="0"/>
              <a:t>Types</a:t>
            </a:r>
            <a:r>
              <a:rPr spc="-7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spc="-10" dirty="0"/>
              <a:t>filters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4953000" cy="5486400"/>
          </a:xfrm>
          <a:custGeom>
            <a:avLst/>
            <a:gdLst/>
            <a:ahLst/>
            <a:cxnLst/>
            <a:rect l="l" t="t" r="r" b="b"/>
            <a:pathLst>
              <a:path w="4953000" h="5486400">
                <a:moveTo>
                  <a:pt x="4953000" y="0"/>
                </a:moveTo>
                <a:lnTo>
                  <a:pt x="0" y="0"/>
                </a:lnTo>
                <a:lnTo>
                  <a:pt x="0" y="5486400"/>
                </a:lnTo>
                <a:lnTo>
                  <a:pt x="4953000" y="5486400"/>
                </a:lnTo>
                <a:lnTo>
                  <a:pt x="49530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80917"/>
            <a:ext cx="4705985" cy="4286250"/>
          </a:xfrm>
          <a:prstGeom prst="rect">
            <a:avLst/>
          </a:prstGeom>
        </p:spPr>
        <p:txBody>
          <a:bodyPr vert="horz" wrap="square" lIns="0" tIns="48894" rIns="0" bIns="0" rtlCol="0">
            <a:spAutoFit/>
          </a:bodyPr>
          <a:lstStyle/>
          <a:p>
            <a:pPr marL="309245" indent="-296545">
              <a:lnSpc>
                <a:spcPct val="100000"/>
              </a:lnSpc>
              <a:spcBef>
                <a:spcPts val="385"/>
              </a:spcBef>
              <a:buClr>
                <a:srgbClr val="000000"/>
              </a:buClr>
              <a:buFont typeface="Calibri" panose="020F0502020204030204"/>
              <a:buAutoNum type="arabicPeriod"/>
              <a:tabLst>
                <a:tab pos="309245" algn="l"/>
              </a:tabLst>
            </a:pPr>
            <a:r>
              <a:rPr sz="2400" b="1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Earthenware</a:t>
            </a:r>
            <a:r>
              <a:rPr sz="2400" b="1" spc="-1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1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filters: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 lvl="1" indent="-344170">
              <a:lnSpc>
                <a:spcPts val="2510"/>
              </a:lnSpc>
              <a:spcBef>
                <a:spcPts val="27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Made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up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diatomaceous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earth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510"/>
              </a:lnSpc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porcelain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85"/>
              </a:spcBef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356870" lvl="1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usually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baked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into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shape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candle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85"/>
              </a:spcBef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527685" indent="-514985">
              <a:lnSpc>
                <a:spcPct val="100000"/>
              </a:lnSpc>
              <a:buAutoNum type="alphaLcPeriod"/>
              <a:tabLst>
                <a:tab pos="527685" algn="l"/>
              </a:tabLst>
            </a:pPr>
            <a:r>
              <a:rPr sz="2200" spc="-2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Pasteur-</a:t>
            </a: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Chamberland</a:t>
            </a:r>
            <a:r>
              <a:rPr sz="2200" spc="3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filter: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527685" marR="883920" lvl="1" indent="-515620">
              <a:lnSpc>
                <a:spcPts val="2380"/>
              </a:lnSpc>
              <a:spcBef>
                <a:spcPts val="560"/>
              </a:spcBef>
              <a:buFont typeface="Arial MT"/>
              <a:buChar char="•"/>
              <a:tabLst>
                <a:tab pos="527685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Candle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filters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from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France,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of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porcelain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lvl="1">
              <a:lnSpc>
                <a:spcPct val="100000"/>
              </a:lnSpc>
              <a:spcBef>
                <a:spcPts val="445"/>
              </a:spcBef>
              <a:buFont typeface="Arial MT"/>
              <a:buChar char="•"/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527685" lvl="1" indent="-514985">
              <a:lnSpc>
                <a:spcPts val="2510"/>
              </a:lnSpc>
              <a:buFont typeface="Arial MT"/>
              <a:buChar char="•"/>
              <a:tabLst>
                <a:tab pos="527685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Various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porosities,</a:t>
            </a:r>
            <a:r>
              <a:rPr sz="2200" spc="-1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graded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L1,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L1a,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527685">
              <a:lnSpc>
                <a:spcPts val="2510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L2,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L3,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L5,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L7,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L9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L11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44" y="5442915"/>
            <a:ext cx="4637405" cy="664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4985">
              <a:lnSpc>
                <a:spcPts val="2510"/>
              </a:lnSpc>
              <a:spcBef>
                <a:spcPts val="105"/>
              </a:spcBef>
              <a:buFont typeface="Arial MT"/>
              <a:buChar char="•"/>
              <a:tabLst>
                <a:tab pos="527685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Similar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filter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from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Britain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is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Doulton;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527685">
              <a:lnSpc>
                <a:spcPts val="2510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P2,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P5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P11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32398" y="875138"/>
            <a:ext cx="393700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80"/>
              </a:lnSpc>
              <a:tabLst>
                <a:tab pos="344170" algn="l"/>
              </a:tabLst>
            </a:pPr>
            <a:r>
              <a:rPr sz="800" spc="-50" dirty="0">
                <a:latin typeface="Arial MT"/>
                <a:cs typeface="Arial MT"/>
              </a:rPr>
              <a:t>•</a:t>
            </a:r>
            <a:r>
              <a:rPr sz="800" dirty="0">
                <a:latin typeface="Arial MT"/>
                <a:cs typeface="Arial MT"/>
              </a:rPr>
              <a:t>	</a:t>
            </a:r>
            <a:r>
              <a:rPr sz="800" spc="-30" dirty="0">
                <a:latin typeface="Calibri" panose="020F0502020204030204"/>
                <a:cs typeface="Calibri" panose="020F0502020204030204"/>
              </a:rPr>
              <a:t>..</a:t>
            </a:r>
            <a:endParaRPr sz="8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38800" y="914400"/>
            <a:ext cx="2971800" cy="16764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91200" y="2743200"/>
            <a:ext cx="2590800" cy="288645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719698" y="5817819"/>
            <a:ext cx="29940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/>
                <a:cs typeface="Calibri" panose="020F0502020204030204"/>
                <a:hlinkClick r:id="rId4"/>
              </a:rPr>
              <a:t>(Image</a:t>
            </a:r>
            <a:r>
              <a:rPr sz="1400" u="sng" spc="-7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/>
                <a:cs typeface="Calibri" panose="020F0502020204030204"/>
                <a:hlinkClick r:id="rId4"/>
              </a:rPr>
              <a:t>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/>
                <a:cs typeface="Calibri" panose="020F0502020204030204"/>
                <a:hlinkClick r:id="rId4"/>
              </a:rPr>
              <a:t>source:</a:t>
            </a:r>
            <a:r>
              <a:rPr sz="1400" u="sng" spc="-6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/>
                <a:cs typeface="Calibri" panose="020F0502020204030204"/>
                <a:hlinkClick r:id="rId4"/>
              </a:rPr>
              <a:t> </a:t>
            </a:r>
            <a:r>
              <a:rPr sz="14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 panose="020F0502020204030204"/>
                <a:cs typeface="Calibri" panose="020F0502020204030204"/>
                <a:hlinkClick r:id="rId4"/>
              </a:rPr>
              <a:t>https://www.nlm.nih.gov</a:t>
            </a:r>
            <a:r>
              <a:rPr sz="1400" spc="-10" dirty="0">
                <a:latin typeface="Calibri" panose="020F0502020204030204"/>
                <a:cs typeface="Calibri" panose="020F0502020204030204"/>
              </a:rPr>
              <a:t>)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47615" y="1200150"/>
            <a:ext cx="48895" cy="100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55"/>
              </a:lnSpc>
            </a:pPr>
            <a:r>
              <a:rPr sz="800" spc="-40" dirty="0">
                <a:latin typeface="Calibri" panose="020F0502020204030204"/>
                <a:cs typeface="Calibri" panose="020F0502020204030204"/>
              </a:rPr>
              <a:t>..</a:t>
            </a:r>
            <a:endParaRPr sz="8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7887" y="381000"/>
            <a:ext cx="7888605" cy="6019800"/>
          </a:xfrm>
          <a:custGeom>
            <a:avLst/>
            <a:gdLst/>
            <a:ahLst/>
            <a:cxnLst/>
            <a:rect l="l" t="t" r="r" b="b"/>
            <a:pathLst>
              <a:path w="7888605" h="6019800">
                <a:moveTo>
                  <a:pt x="7888223" y="0"/>
                </a:moveTo>
                <a:lnTo>
                  <a:pt x="0" y="0"/>
                </a:lnTo>
                <a:lnTo>
                  <a:pt x="0" y="6019800"/>
                </a:lnTo>
                <a:lnTo>
                  <a:pt x="7888223" y="6019800"/>
                </a:lnTo>
                <a:lnTo>
                  <a:pt x="7888223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7542" y="316433"/>
            <a:ext cx="7735570" cy="603821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56870" marR="5080" indent="-344805" algn="just">
              <a:lnSpc>
                <a:spcPts val="2600"/>
              </a:lnSpc>
              <a:spcBef>
                <a:spcPts val="735"/>
              </a:spcBef>
              <a:buFont typeface="Arial MT"/>
              <a:buChar char="•"/>
              <a:tabLst>
                <a:tab pos="356870" algn="l"/>
              </a:tabLst>
            </a:pPr>
            <a:r>
              <a:rPr sz="2700" b="1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Germicide</a:t>
            </a:r>
            <a:r>
              <a:rPr sz="27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/</a:t>
            </a:r>
            <a:r>
              <a:rPr sz="2700" b="1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microbicide</a:t>
            </a:r>
            <a:r>
              <a:rPr sz="27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:</a:t>
            </a:r>
            <a:r>
              <a:rPr sz="2700" spc="22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chemical</a:t>
            </a:r>
            <a:r>
              <a:rPr sz="2700" spc="225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agent</a:t>
            </a:r>
            <a:r>
              <a:rPr sz="2700" spc="225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that</a:t>
            </a:r>
            <a:r>
              <a:rPr sz="2700" spc="229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kills </a:t>
            </a:r>
            <a:r>
              <a:rPr sz="2700" dirty="0">
                <a:latin typeface="Calibri" panose="020F0502020204030204"/>
                <a:cs typeface="Calibri" panose="020F0502020204030204"/>
              </a:rPr>
              <a:t>pathogenic</a:t>
            </a:r>
            <a:r>
              <a:rPr sz="2700" spc="-15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microorganisms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605"/>
              </a:spcBef>
              <a:buClr>
                <a:srgbClr val="00AFEF"/>
              </a:buClr>
              <a:buFont typeface="Arial MT"/>
              <a:buChar char="•"/>
            </a:pPr>
            <a:endParaRPr sz="2700">
              <a:latin typeface="Calibri" panose="020F0502020204030204"/>
              <a:cs typeface="Calibri" panose="020F0502020204030204"/>
            </a:endParaRPr>
          </a:p>
          <a:p>
            <a:pPr marL="355600" marR="5715" indent="-343535" algn="just">
              <a:lnSpc>
                <a:spcPct val="80000"/>
              </a:lnSpc>
              <a:buFont typeface="Arial MT"/>
              <a:buChar char="•"/>
              <a:tabLst>
                <a:tab pos="356870" algn="l"/>
              </a:tabLst>
            </a:pPr>
            <a:r>
              <a:rPr sz="2700" b="1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Sepsis:</a:t>
            </a:r>
            <a:r>
              <a:rPr sz="2700" b="1" spc="5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growth</a:t>
            </a:r>
            <a:r>
              <a:rPr sz="27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of</a:t>
            </a:r>
            <a:r>
              <a:rPr sz="27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microorganisms</a:t>
            </a:r>
            <a:r>
              <a:rPr sz="2700" spc="4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in</a:t>
            </a:r>
            <a:r>
              <a:rPr sz="27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the</a:t>
            </a:r>
            <a:r>
              <a:rPr sz="27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body</a:t>
            </a:r>
            <a:r>
              <a:rPr sz="2700" spc="4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or</a:t>
            </a:r>
            <a:r>
              <a:rPr sz="27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the 	</a:t>
            </a:r>
            <a:r>
              <a:rPr sz="2700" dirty="0">
                <a:latin typeface="Calibri" panose="020F0502020204030204"/>
                <a:cs typeface="Calibri" panose="020F0502020204030204"/>
              </a:rPr>
              <a:t>presence</a:t>
            </a:r>
            <a:r>
              <a:rPr sz="2700" spc="10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of</a:t>
            </a:r>
            <a:r>
              <a:rPr sz="2700" spc="125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microbial</a:t>
            </a:r>
            <a:r>
              <a:rPr sz="2700" spc="114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toxins</a:t>
            </a:r>
            <a:r>
              <a:rPr sz="2700" spc="114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in</a:t>
            </a:r>
            <a:r>
              <a:rPr sz="2700" spc="11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blood</a:t>
            </a:r>
            <a:r>
              <a:rPr sz="2700" spc="114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and</a:t>
            </a:r>
            <a:r>
              <a:rPr sz="2700" spc="11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other 	tissues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95"/>
              </a:spcBef>
              <a:buClr>
                <a:srgbClr val="00AFEF"/>
              </a:buClr>
              <a:buFont typeface="Arial MT"/>
              <a:buChar char="•"/>
            </a:pPr>
            <a:endParaRPr sz="2700">
              <a:latin typeface="Calibri" panose="020F0502020204030204"/>
              <a:cs typeface="Calibri" panose="020F0502020204030204"/>
            </a:endParaRPr>
          </a:p>
          <a:p>
            <a:pPr marL="356870" marR="6350" indent="-344805" algn="just">
              <a:lnSpc>
                <a:spcPct val="80000"/>
              </a:lnSpc>
              <a:buFont typeface="Arial MT"/>
              <a:buChar char="•"/>
              <a:tabLst>
                <a:tab pos="356870" algn="l"/>
              </a:tabLst>
            </a:pPr>
            <a:r>
              <a:rPr sz="2700" b="1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Asepsis:</a:t>
            </a:r>
            <a:r>
              <a:rPr sz="2700" b="1" spc="24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Practice</a:t>
            </a:r>
            <a:r>
              <a:rPr sz="2700" spc="24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to</a:t>
            </a:r>
            <a:r>
              <a:rPr sz="2700" spc="245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prevent</a:t>
            </a:r>
            <a:r>
              <a:rPr sz="2700" spc="24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entry</a:t>
            </a:r>
            <a:r>
              <a:rPr sz="2700" spc="229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of</a:t>
            </a:r>
            <a:r>
              <a:rPr sz="2700" spc="25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infectious </a:t>
            </a:r>
            <a:r>
              <a:rPr sz="2700" dirty="0">
                <a:latin typeface="Calibri" panose="020F0502020204030204"/>
                <a:cs typeface="Calibri" panose="020F0502020204030204"/>
              </a:rPr>
              <a:t>agents</a:t>
            </a:r>
            <a:r>
              <a:rPr sz="2700" spc="509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into</a:t>
            </a:r>
            <a:r>
              <a:rPr sz="2700" spc="52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sterile</a:t>
            </a:r>
            <a:r>
              <a:rPr sz="2700" spc="509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tissues</a:t>
            </a:r>
            <a:r>
              <a:rPr sz="2700" spc="495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and</a:t>
            </a:r>
            <a:r>
              <a:rPr sz="2700" spc="505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thus</a:t>
            </a:r>
            <a:r>
              <a:rPr sz="2700" spc="509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prevents infection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75"/>
              </a:spcBef>
              <a:buClr>
                <a:srgbClr val="00AFEF"/>
              </a:buClr>
              <a:buFont typeface="Arial MT"/>
              <a:buChar char="•"/>
            </a:pPr>
            <a:endParaRPr sz="2700">
              <a:latin typeface="Calibri" panose="020F0502020204030204"/>
              <a:cs typeface="Calibri" panose="020F0502020204030204"/>
            </a:endParaRPr>
          </a:p>
          <a:p>
            <a:pPr marL="356870" marR="5715" indent="-344805" algn="just">
              <a:lnSpc>
                <a:spcPts val="2590"/>
              </a:lnSpc>
              <a:buFont typeface="Arial MT"/>
              <a:buChar char="•"/>
              <a:tabLst>
                <a:tab pos="356870" algn="l"/>
              </a:tabLst>
            </a:pPr>
            <a:r>
              <a:rPr sz="2700" b="1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Sanitization</a:t>
            </a:r>
            <a:r>
              <a:rPr sz="2700" b="1" i="1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:</a:t>
            </a:r>
            <a:r>
              <a:rPr sz="2700" b="1" i="1" spc="254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Cleansing</a:t>
            </a:r>
            <a:r>
              <a:rPr sz="2700" spc="254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technique</a:t>
            </a:r>
            <a:r>
              <a:rPr sz="2700" spc="24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that</a:t>
            </a:r>
            <a:r>
              <a:rPr sz="2700" spc="24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mechanically </a:t>
            </a:r>
            <a:r>
              <a:rPr sz="2700" dirty="0">
                <a:latin typeface="Calibri" panose="020F0502020204030204"/>
                <a:cs typeface="Calibri" panose="020F0502020204030204"/>
              </a:rPr>
              <a:t>removes</a:t>
            </a:r>
            <a:r>
              <a:rPr sz="2700" spc="19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microorganisms</a:t>
            </a:r>
            <a:r>
              <a:rPr sz="2700" spc="20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to</a:t>
            </a:r>
            <a:r>
              <a:rPr sz="2700" spc="204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reduce</a:t>
            </a:r>
            <a:r>
              <a:rPr sz="2700" spc="20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the</a:t>
            </a:r>
            <a:r>
              <a:rPr sz="2700" spc="19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dirty="0">
                <a:latin typeface="Calibri" panose="020F0502020204030204"/>
                <a:cs typeface="Calibri" panose="020F0502020204030204"/>
              </a:rPr>
              <a:t>level</a:t>
            </a:r>
            <a:r>
              <a:rPr sz="2700" spc="210" dirty="0">
                <a:latin typeface="Calibri" panose="020F0502020204030204"/>
                <a:cs typeface="Calibri" panose="020F0502020204030204"/>
              </a:rPr>
              <a:t>  </a:t>
            </a:r>
            <a:r>
              <a:rPr sz="2700" spc="-25" dirty="0">
                <a:latin typeface="Calibri" panose="020F0502020204030204"/>
                <a:cs typeface="Calibri" panose="020F0502020204030204"/>
              </a:rPr>
              <a:t>of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contaminants</a:t>
            </a:r>
            <a:endParaRPr sz="27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3270"/>
              </a:spcBef>
              <a:buFont typeface="Arial MT"/>
              <a:buChar char="•"/>
              <a:tabLst>
                <a:tab pos="356870" algn="l"/>
              </a:tabLst>
            </a:pPr>
            <a:r>
              <a:rPr sz="27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Sanitizer</a:t>
            </a:r>
            <a:r>
              <a:rPr sz="2700" b="1" i="1" spc="-10" dirty="0">
                <a:latin typeface="Calibri" panose="020F0502020204030204"/>
                <a:cs typeface="Calibri" panose="020F0502020204030204"/>
              </a:rPr>
              <a:t>-</a:t>
            </a:r>
            <a:r>
              <a:rPr sz="2700" b="1" i="1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compound</a:t>
            </a:r>
            <a:r>
              <a:rPr sz="27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(e.g.,</a:t>
            </a:r>
            <a:r>
              <a:rPr sz="27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soap</a:t>
            </a:r>
            <a:r>
              <a:rPr sz="27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dirty="0">
                <a:latin typeface="Calibri" panose="020F0502020204030204"/>
                <a:cs typeface="Calibri" panose="020F0502020204030204"/>
              </a:rPr>
              <a:t>or</a:t>
            </a:r>
            <a:r>
              <a:rPr sz="27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700" spc="-10" dirty="0">
                <a:latin typeface="Calibri" panose="020F0502020204030204"/>
                <a:cs typeface="Calibri" panose="020F0502020204030204"/>
              </a:rPr>
              <a:t>detergent)</a:t>
            </a:r>
            <a:endParaRPr sz="27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298450"/>
            <a:ext cx="990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latin typeface="Calibri" panose="020F0502020204030204"/>
                <a:cs typeface="Calibri" panose="020F0502020204030204"/>
              </a:rPr>
              <a:t>..</a:t>
            </a:r>
            <a:endParaRPr sz="11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685800"/>
            <a:ext cx="6019800" cy="5715000"/>
          </a:xfrm>
          <a:custGeom>
            <a:avLst/>
            <a:gdLst/>
            <a:ahLst/>
            <a:cxnLst/>
            <a:rect l="l" t="t" r="r" b="b"/>
            <a:pathLst>
              <a:path w="6019800" h="5715000">
                <a:moveTo>
                  <a:pt x="6019800" y="0"/>
                </a:moveTo>
                <a:lnTo>
                  <a:pt x="0" y="0"/>
                </a:lnTo>
                <a:lnTo>
                  <a:pt x="0" y="5715000"/>
                </a:lnTo>
                <a:lnTo>
                  <a:pt x="6019800" y="5715000"/>
                </a:lnTo>
                <a:lnTo>
                  <a:pt x="60198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6244" y="698119"/>
            <a:ext cx="2435225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600" b="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b.</a:t>
            </a:r>
            <a:r>
              <a:rPr sz="2600" b="0" spc="5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b="0" spc="-2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Berkefeld</a:t>
            </a:r>
            <a:r>
              <a:rPr sz="2600" b="0" spc="-5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b="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filter: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44" y="1173302"/>
            <a:ext cx="5865495" cy="4940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1524635" algn="l"/>
                <a:tab pos="2207260" algn="l"/>
                <a:tab pos="4070350" algn="l"/>
                <a:tab pos="4637405" algn="l"/>
              </a:tabLst>
            </a:pPr>
            <a:r>
              <a:rPr sz="2600" spc="-20" dirty="0">
                <a:latin typeface="Calibri" panose="020F0502020204030204"/>
                <a:cs typeface="Calibri" panose="020F0502020204030204"/>
              </a:rPr>
              <a:t>made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of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Kieselguhr,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50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fossilized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diatomaceous</a:t>
            </a:r>
            <a:r>
              <a:rPr sz="26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earth</a:t>
            </a:r>
            <a:r>
              <a:rPr sz="26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found</a:t>
            </a:r>
            <a:r>
              <a:rPr sz="26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in</a:t>
            </a:r>
            <a:r>
              <a:rPr sz="26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Germany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195"/>
              </a:spcBef>
              <a:buFont typeface="Arial MT"/>
              <a:buChar char="•"/>
            </a:pPr>
            <a:endParaRPr sz="2600">
              <a:latin typeface="Calibri" panose="020F0502020204030204"/>
              <a:cs typeface="Calibri" panose="020F0502020204030204"/>
            </a:endParaRPr>
          </a:p>
          <a:p>
            <a:pPr marL="356870" marR="635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1484630" algn="l"/>
                <a:tab pos="2729230" algn="l"/>
                <a:tab pos="4509770" algn="l"/>
                <a:tab pos="5210810" algn="l"/>
              </a:tabLst>
            </a:pPr>
            <a:r>
              <a:rPr sz="2600" spc="-10" dirty="0">
                <a:latin typeface="Calibri" panose="020F0502020204030204"/>
                <a:cs typeface="Calibri" panose="020F0502020204030204"/>
              </a:rPr>
              <a:t>Three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grades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depending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on</a:t>
            </a:r>
            <a:r>
              <a:rPr sz="2600" dirty="0">
                <a:latin typeface="Calibri" panose="020F0502020204030204"/>
                <a:cs typeface="Calibri" panose="020F0502020204030204"/>
              </a:rPr>
              <a:t>	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their </a:t>
            </a:r>
            <a:r>
              <a:rPr sz="2600" dirty="0">
                <a:latin typeface="Calibri" panose="020F0502020204030204"/>
                <a:cs typeface="Calibri" panose="020F0502020204030204"/>
              </a:rPr>
              <a:t>porosity</a:t>
            </a:r>
            <a:r>
              <a:rPr sz="26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(pore</a:t>
            </a:r>
            <a:r>
              <a:rPr sz="2600" spc="-12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size)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356870" algn="l"/>
              </a:tabLst>
            </a:pPr>
            <a:r>
              <a:rPr sz="2600" dirty="0">
                <a:latin typeface="Calibri" panose="020F0502020204030204"/>
                <a:cs typeface="Calibri" panose="020F0502020204030204"/>
              </a:rPr>
              <a:t>V</a:t>
            </a:r>
            <a:r>
              <a:rPr sz="26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(veil),</a:t>
            </a:r>
            <a:r>
              <a:rPr sz="26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N</a:t>
            </a:r>
            <a:r>
              <a:rPr sz="26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(normal)</a:t>
            </a:r>
            <a:r>
              <a:rPr sz="26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and</a:t>
            </a:r>
            <a:r>
              <a:rPr sz="26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W</a:t>
            </a:r>
            <a:r>
              <a:rPr sz="26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(wenig)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195"/>
              </a:spcBef>
            </a:pPr>
            <a:endParaRPr sz="2600">
              <a:latin typeface="Calibri" panose="020F0502020204030204"/>
              <a:cs typeface="Calibri" panose="020F0502020204030204"/>
            </a:endParaRPr>
          </a:p>
          <a:p>
            <a:pPr marL="527685" indent="-514985">
              <a:lnSpc>
                <a:spcPct val="100000"/>
              </a:lnSpc>
              <a:buAutoNum type="alphaLcPeriod" startAt="3"/>
              <a:tabLst>
                <a:tab pos="527685" algn="l"/>
              </a:tabLst>
            </a:pPr>
            <a:r>
              <a:rPr sz="26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Mandler</a:t>
            </a:r>
            <a:r>
              <a:rPr sz="2600" spc="-9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filter: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600710" lvl="1" indent="-588010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600710" algn="l"/>
              </a:tabLst>
            </a:pPr>
            <a:r>
              <a:rPr sz="2600" dirty="0">
                <a:latin typeface="Calibri" panose="020F0502020204030204"/>
                <a:cs typeface="Calibri" panose="020F0502020204030204"/>
              </a:rPr>
              <a:t>from</a:t>
            </a:r>
            <a:r>
              <a:rPr sz="26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America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527685" marR="901700" lvl="1" indent="-515620">
              <a:lnSpc>
                <a:spcPct val="100000"/>
              </a:lnSpc>
              <a:spcBef>
                <a:spcPts val="625"/>
              </a:spcBef>
              <a:buFont typeface="Arial MT"/>
              <a:buChar char="•"/>
              <a:tabLst>
                <a:tab pos="527685" algn="l"/>
              </a:tabLst>
            </a:pPr>
            <a:r>
              <a:rPr sz="2600" dirty="0">
                <a:latin typeface="Calibri" panose="020F0502020204030204"/>
                <a:cs typeface="Calibri" panose="020F0502020204030204"/>
              </a:rPr>
              <a:t>made</a:t>
            </a:r>
            <a:r>
              <a:rPr sz="26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of</a:t>
            </a:r>
            <a:r>
              <a:rPr sz="26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kieselguhr,</a:t>
            </a:r>
            <a:r>
              <a:rPr sz="26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asbestos</a:t>
            </a:r>
            <a:r>
              <a:rPr sz="26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and </a:t>
            </a:r>
            <a:r>
              <a:rPr sz="2600" dirty="0">
                <a:latin typeface="Calibri" panose="020F0502020204030204"/>
                <a:cs typeface="Calibri" panose="020F0502020204030204"/>
              </a:rPr>
              <a:t>plaster</a:t>
            </a:r>
            <a:r>
              <a:rPr sz="26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of</a:t>
            </a:r>
            <a:r>
              <a:rPr sz="26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Paris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9400" y="1143000"/>
            <a:ext cx="1752600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11480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975"/>
              </a:lnSpc>
            </a:pPr>
            <a:r>
              <a:rPr b="0" spc="-10" dirty="0">
                <a:latin typeface="Calibri" panose="020F0502020204030204"/>
                <a:cs typeface="Calibri" panose="020F0502020204030204"/>
              </a:rPr>
              <a:t>Asbestos</a:t>
            </a:r>
            <a:r>
              <a:rPr b="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latin typeface="Calibri" panose="020F0502020204030204"/>
                <a:cs typeface="Calibri" panose="020F0502020204030204"/>
              </a:rPr>
              <a:t>filters: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838200"/>
            <a:ext cx="8001000" cy="5562600"/>
          </a:xfrm>
          <a:custGeom>
            <a:avLst/>
            <a:gdLst/>
            <a:ahLst/>
            <a:cxnLst/>
            <a:rect l="l" t="t" r="r" b="b"/>
            <a:pathLst>
              <a:path w="8001000" h="5562600">
                <a:moveTo>
                  <a:pt x="8001000" y="0"/>
                </a:moveTo>
                <a:lnTo>
                  <a:pt x="0" y="0"/>
                </a:lnTo>
                <a:lnTo>
                  <a:pt x="0" y="5562600"/>
                </a:lnTo>
                <a:lnTo>
                  <a:pt x="8001000" y="5562600"/>
                </a:lnTo>
                <a:lnTo>
                  <a:pt x="80010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4844" y="792606"/>
            <a:ext cx="5840095" cy="5058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Made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up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asbestos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such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magnesium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silicate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Examples-</a:t>
            </a:r>
            <a:r>
              <a:rPr sz="22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Seitz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Sterimat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filters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Disposable,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single-</a:t>
            </a:r>
            <a:r>
              <a:rPr sz="2200" dirty="0">
                <a:latin typeface="Calibri" panose="020F0502020204030204"/>
                <a:cs typeface="Calibri" panose="020F0502020204030204"/>
              </a:rPr>
              <a:t>use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discs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different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grades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50" dirty="0">
                <a:latin typeface="Calibri" panose="020F0502020204030204"/>
                <a:cs typeface="Calibri" panose="020F0502020204030204"/>
              </a:rPr>
              <a:t>Tend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to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alkalinize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filtered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fluid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12700" marR="215265" indent="344170">
              <a:lnSpc>
                <a:spcPct val="2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Use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limited,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carcinogenic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potential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asbestos </a:t>
            </a:r>
            <a:r>
              <a:rPr sz="22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Sintered</a:t>
            </a:r>
            <a:r>
              <a:rPr sz="2200" spc="-8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glass</a:t>
            </a:r>
            <a:r>
              <a:rPr sz="2200" spc="-8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filters: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Made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up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finely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powdered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glass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particles,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140335">
              <a:lnSpc>
                <a:spcPct val="100000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which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are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fused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together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Available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different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pore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sizes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4600" y="4419600"/>
            <a:ext cx="21336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320"/>
            <a:ext cx="8229600" cy="563880"/>
          </a:xfrm>
          <a:custGeom>
            <a:avLst/>
            <a:gdLst/>
            <a:ahLst/>
            <a:cxnLst/>
            <a:rect l="l" t="t" r="r" b="b"/>
            <a:pathLst>
              <a:path w="8229600" h="563880">
                <a:moveTo>
                  <a:pt x="8229600" y="0"/>
                </a:moveTo>
                <a:lnTo>
                  <a:pt x="0" y="0"/>
                </a:lnTo>
                <a:lnTo>
                  <a:pt x="0" y="563879"/>
                </a:lnTo>
                <a:lnTo>
                  <a:pt x="8229600" y="563879"/>
                </a:lnTo>
                <a:lnTo>
                  <a:pt x="82296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5"/>
              </a:spcBef>
            </a:pPr>
            <a:r>
              <a:rPr sz="2800" b="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Membrane</a:t>
            </a:r>
            <a:r>
              <a:rPr sz="2800" b="0" spc="-114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b="0" spc="-1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filters:</a:t>
            </a:r>
          </a:p>
        </p:txBody>
      </p:sp>
      <p:sp>
        <p:nvSpPr>
          <p:cNvPr id="4" name="object 4"/>
          <p:cNvSpPr/>
          <p:nvPr/>
        </p:nvSpPr>
        <p:spPr>
          <a:xfrm>
            <a:off x="457200" y="838200"/>
            <a:ext cx="8229600" cy="5638800"/>
          </a:xfrm>
          <a:custGeom>
            <a:avLst/>
            <a:gdLst/>
            <a:ahLst/>
            <a:cxnLst/>
            <a:rect l="l" t="t" r="r" b="b"/>
            <a:pathLst>
              <a:path w="8229600" h="5638800">
                <a:moveTo>
                  <a:pt x="8229600" y="0"/>
                </a:moveTo>
                <a:lnTo>
                  <a:pt x="0" y="0"/>
                </a:lnTo>
                <a:lnTo>
                  <a:pt x="0" y="5638800"/>
                </a:lnTo>
                <a:lnTo>
                  <a:pt x="8229600" y="5638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6244" y="783462"/>
            <a:ext cx="8075295" cy="5498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made</a:t>
            </a:r>
            <a:r>
              <a:rPr sz="25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up</a:t>
            </a:r>
            <a:r>
              <a:rPr sz="25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of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(a)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Cellulose</a:t>
            </a:r>
            <a:r>
              <a:rPr sz="25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acetate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(b)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Cellulose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nitrate,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26720" indent="-414020">
              <a:lnSpc>
                <a:spcPct val="100000"/>
              </a:lnSpc>
              <a:buFont typeface="Arial MT"/>
              <a:buChar char="•"/>
              <a:tabLst>
                <a:tab pos="42672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(c)</a:t>
            </a:r>
            <a:r>
              <a:rPr sz="25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Polycarbonate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(d)Polyvinylidene</a:t>
            </a:r>
            <a:r>
              <a:rPr sz="25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fluoride,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26720" indent="-414020">
              <a:lnSpc>
                <a:spcPct val="100000"/>
              </a:lnSpc>
              <a:buFont typeface="Arial MT"/>
              <a:buChar char="•"/>
              <a:tabLst>
                <a:tab pos="42672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(e)</a:t>
            </a:r>
            <a:r>
              <a:rPr sz="25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Other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synthetic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materials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2810"/>
              </a:spcBef>
              <a:buFont typeface="Arial MT"/>
              <a:buChar char="•"/>
            </a:pPr>
            <a:endParaRPr sz="2500">
              <a:latin typeface="Calibri" panose="020F0502020204030204"/>
              <a:cs typeface="Calibri" panose="020F0502020204030204"/>
            </a:endParaRPr>
          </a:p>
          <a:p>
            <a:pPr marL="356870" marR="346710" indent="-344805">
              <a:lnSpc>
                <a:spcPts val="2400"/>
              </a:lnSpc>
              <a:buFont typeface="Arial MT"/>
              <a:buChar char="•"/>
              <a:tabLst>
                <a:tab pos="3568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Widely</a:t>
            </a:r>
            <a:r>
              <a:rPr sz="25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used,</a:t>
            </a:r>
            <a:r>
              <a:rPr sz="25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circular</a:t>
            </a:r>
            <a:r>
              <a:rPr sz="25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porous</a:t>
            </a:r>
            <a:r>
              <a:rPr sz="25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membranes,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usually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0.1</a:t>
            </a:r>
            <a:r>
              <a:rPr sz="25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mm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thick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3025"/>
              </a:spcBef>
              <a:buFont typeface="Arial MT"/>
              <a:buChar char="•"/>
              <a:tabLst>
                <a:tab pos="356870" algn="l"/>
              </a:tabLst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Variety</a:t>
            </a:r>
            <a:r>
              <a:rPr sz="25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of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pore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sizes</a:t>
            </a:r>
            <a:r>
              <a:rPr sz="25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(0.015–12</a:t>
            </a:r>
            <a:r>
              <a:rPr sz="2500" spc="-11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μm)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530"/>
              </a:spcBef>
              <a:buFont typeface="Arial MT"/>
              <a:buChar char="•"/>
            </a:pPr>
            <a:endParaRPr sz="25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ts val="24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  <a:tab pos="2067560" algn="l"/>
                <a:tab pos="2790190" algn="l"/>
                <a:tab pos="3665220" algn="l"/>
                <a:tab pos="4573905" algn="l"/>
                <a:tab pos="5125085" algn="l"/>
                <a:tab pos="5704840" algn="l"/>
                <a:tab pos="6271895" algn="l"/>
                <a:tab pos="7116445" algn="l"/>
              </a:tabLst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Membranes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with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pores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about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0.2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μm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are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used,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smaller </a:t>
            </a:r>
            <a:r>
              <a:rPr sz="2500" dirty="0">
                <a:latin typeface="Calibri" panose="020F0502020204030204"/>
                <a:cs typeface="Calibri" panose="020F0502020204030204"/>
              </a:rPr>
              <a:t>than</a:t>
            </a:r>
            <a:r>
              <a:rPr sz="25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the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size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of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bacteria</a:t>
            </a:r>
            <a:endParaRPr sz="25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3657600" cy="487680"/>
          </a:xfrm>
          <a:prstGeom prst="rect">
            <a:avLst/>
          </a:prstGeom>
          <a:solidFill>
            <a:srgbClr val="F1DCDB"/>
          </a:solidFill>
        </p:spPr>
        <p:txBody>
          <a:bodyPr vert="horz" wrap="square" lIns="0" tIns="3429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70"/>
              </a:spcBef>
            </a:pPr>
            <a:r>
              <a:rPr b="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Uses</a:t>
            </a:r>
            <a:r>
              <a:rPr b="0" spc="-7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b="0" spc="-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membrane</a:t>
            </a:r>
            <a:r>
              <a:rPr b="0" spc="-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filters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990600"/>
            <a:ext cx="3733800" cy="5410200"/>
          </a:xfrm>
          <a:custGeom>
            <a:avLst/>
            <a:gdLst/>
            <a:ahLst/>
            <a:cxnLst/>
            <a:rect l="l" t="t" r="r" b="b"/>
            <a:pathLst>
              <a:path w="3733800" h="5410200">
                <a:moveTo>
                  <a:pt x="3733800" y="0"/>
                </a:moveTo>
                <a:lnTo>
                  <a:pt x="0" y="0"/>
                </a:lnTo>
                <a:lnTo>
                  <a:pt x="0" y="5410200"/>
                </a:lnTo>
                <a:lnTo>
                  <a:pt x="3733800" y="5410200"/>
                </a:lnTo>
                <a:lnTo>
                  <a:pt x="373380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969390"/>
            <a:ext cx="3578225" cy="203835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4330" marR="5080" indent="-342265" algn="just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Sterilize</a:t>
            </a:r>
            <a:r>
              <a:rPr sz="2400" spc="250" dirty="0">
                <a:latin typeface="Calibri" panose="020F0502020204030204"/>
                <a:cs typeface="Calibri" panose="020F0502020204030204"/>
              </a:rPr>
              <a:t>  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pharmaceutical 	</a:t>
            </a:r>
            <a:r>
              <a:rPr sz="2400" dirty="0">
                <a:latin typeface="Calibri" panose="020F0502020204030204"/>
                <a:cs typeface="Calibri" panose="020F0502020204030204"/>
              </a:rPr>
              <a:t>substances,</a:t>
            </a:r>
            <a:r>
              <a:rPr sz="2400" spc="385" dirty="0">
                <a:latin typeface="Calibri" panose="020F0502020204030204"/>
                <a:cs typeface="Calibri" panose="020F0502020204030204"/>
              </a:rPr>
              <a:t>  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ophthalmic 	</a:t>
            </a:r>
            <a:r>
              <a:rPr sz="2400" dirty="0">
                <a:latin typeface="Calibri" panose="020F0502020204030204"/>
                <a:cs typeface="Calibri" panose="020F0502020204030204"/>
              </a:rPr>
              <a:t>solutions,</a:t>
            </a:r>
            <a:r>
              <a:rPr sz="2400" spc="305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dirty="0">
                <a:latin typeface="Calibri" panose="020F0502020204030204"/>
                <a:cs typeface="Calibri" panose="020F0502020204030204"/>
              </a:rPr>
              <a:t>liquid</a:t>
            </a:r>
            <a:r>
              <a:rPr sz="2400" spc="320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culture 	</a:t>
            </a:r>
            <a:r>
              <a:rPr sz="2400" dirty="0">
                <a:latin typeface="Calibri" panose="020F0502020204030204"/>
                <a:cs typeface="Calibri" panose="020F0502020204030204"/>
              </a:rPr>
              <a:t>media,</a:t>
            </a:r>
            <a:r>
              <a:rPr sz="2400" spc="430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dirty="0">
                <a:latin typeface="Calibri" panose="020F0502020204030204"/>
                <a:cs typeface="Calibri" panose="020F0502020204030204"/>
              </a:rPr>
              <a:t>oils,</a:t>
            </a:r>
            <a:r>
              <a:rPr sz="2400" spc="445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antibiotics, 	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spc="95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dirty="0">
                <a:latin typeface="Calibri" panose="020F0502020204030204"/>
                <a:cs typeface="Calibri" panose="020F0502020204030204"/>
              </a:rPr>
              <a:t>other</a:t>
            </a:r>
            <a:r>
              <a:rPr sz="2400" spc="95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heat-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sensitive 	solutions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26004" y="3421126"/>
            <a:ext cx="178688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7762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bacterial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free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14397" y="3750005"/>
            <a:ext cx="2749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Calibri" panose="020F0502020204030204"/>
                <a:cs typeface="Calibri" panose="020F0502020204030204"/>
              </a:rPr>
              <a:t>of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64332" y="3750005"/>
            <a:ext cx="1449070" cy="721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2735"/>
              </a:lnSpc>
              <a:spcBef>
                <a:spcPts val="100"/>
              </a:spcBef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clinical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ts val="2735"/>
              </a:lnSpc>
              <a:tabLst>
                <a:tab pos="831850" algn="l"/>
              </a:tabLst>
            </a:pPr>
            <a:r>
              <a:rPr sz="2400" spc="-25" dirty="0">
                <a:latin typeface="Calibri" panose="020F0502020204030204"/>
                <a:cs typeface="Calibri" panose="020F0502020204030204"/>
              </a:rPr>
              <a:t>for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virus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6244" y="3421126"/>
            <a:ext cx="1676400" cy="13792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6870" marR="5080" indent="-344805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356870" algn="l"/>
                <a:tab pos="826135" algn="l"/>
              </a:tabLst>
            </a:pPr>
            <a:r>
              <a:rPr sz="2400" spc="-25" dirty="0">
                <a:latin typeface="Calibri" panose="020F0502020204030204"/>
                <a:cs typeface="Calibri" panose="020F0502020204030204"/>
              </a:rPr>
              <a:t>To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obtain filtrates specimens isolation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6244" y="5213680"/>
            <a:ext cx="3576954" cy="105029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6870" marR="5080" indent="-344805" algn="just">
              <a:lnSpc>
                <a:spcPct val="90000"/>
              </a:lnSpc>
              <a:spcBef>
                <a:spcPts val="390"/>
              </a:spcBef>
              <a:buFont typeface="Arial MT"/>
              <a:buChar char="•"/>
              <a:tabLst>
                <a:tab pos="356870" algn="l"/>
                <a:tab pos="42418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	To</a:t>
            </a:r>
            <a:r>
              <a:rPr sz="2400" spc="145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dirty="0">
                <a:latin typeface="Calibri" panose="020F0502020204030204"/>
                <a:cs typeface="Calibri" panose="020F0502020204030204"/>
              </a:rPr>
              <a:t>separate</a:t>
            </a:r>
            <a:r>
              <a:rPr sz="2400" spc="135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dirty="0">
                <a:latin typeface="Calibri" panose="020F0502020204030204"/>
                <a:cs typeface="Calibri" panose="020F0502020204030204"/>
              </a:rPr>
              <a:t>toxins</a:t>
            </a:r>
            <a:r>
              <a:rPr sz="2400" spc="150" dirty="0">
                <a:latin typeface="Calibri" panose="020F0502020204030204"/>
                <a:cs typeface="Calibri" panose="020F0502020204030204"/>
              </a:rPr>
              <a:t>  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and </a:t>
            </a:r>
            <a:r>
              <a:rPr sz="2400" dirty="0">
                <a:latin typeface="Calibri" panose="020F0502020204030204"/>
                <a:cs typeface="Calibri" panose="020F0502020204030204"/>
              </a:rPr>
              <a:t>bacteriophages</a:t>
            </a:r>
            <a:r>
              <a:rPr sz="2400" spc="545" dirty="0">
                <a:latin typeface="Calibri" panose="020F0502020204030204"/>
                <a:cs typeface="Calibri" panose="020F0502020204030204"/>
              </a:rPr>
              <a:t>    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from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bacteria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19600" y="4038600"/>
            <a:ext cx="2057400" cy="228600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48761" y="427059"/>
            <a:ext cx="3284650" cy="347421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35908" y="4038600"/>
            <a:ext cx="1454292" cy="1846283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87680"/>
          </a:xfrm>
          <a:prstGeom prst="rect">
            <a:avLst/>
          </a:prstGeom>
          <a:solidFill>
            <a:srgbClr val="FCEADA"/>
          </a:solidFill>
        </p:spPr>
        <p:txBody>
          <a:bodyPr vert="horz" wrap="square" lIns="0" tIns="3429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70"/>
              </a:spcBef>
            </a:pPr>
            <a:r>
              <a:rPr dirty="0"/>
              <a:t>Chemical</a:t>
            </a:r>
            <a:r>
              <a:rPr spc="-55" dirty="0"/>
              <a:t> </a:t>
            </a:r>
            <a:r>
              <a:rPr spc="-10" dirty="0"/>
              <a:t>Methods</a:t>
            </a:r>
            <a:r>
              <a:rPr spc="-80" dirty="0"/>
              <a:t> </a:t>
            </a:r>
            <a:r>
              <a:rPr dirty="0"/>
              <a:t>of</a:t>
            </a:r>
            <a:r>
              <a:rPr spc="-65" dirty="0"/>
              <a:t> </a:t>
            </a:r>
            <a:r>
              <a:rPr spc="-10" dirty="0"/>
              <a:t>Sterilization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8229600" cy="5791200"/>
          </a:xfrm>
          <a:custGeom>
            <a:avLst/>
            <a:gdLst/>
            <a:ahLst/>
            <a:cxnLst/>
            <a:rect l="l" t="t" r="r" b="b"/>
            <a:pathLst>
              <a:path w="8229600" h="5791200">
                <a:moveTo>
                  <a:pt x="8229600" y="0"/>
                </a:moveTo>
                <a:lnTo>
                  <a:pt x="0" y="0"/>
                </a:lnTo>
                <a:lnTo>
                  <a:pt x="0" y="5791200"/>
                </a:lnTo>
                <a:lnTo>
                  <a:pt x="8229600" y="5791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801750"/>
            <a:ext cx="7067550" cy="56953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ts val="2395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Several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chemical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agents-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antiseptics/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disinfectants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ts val="2635"/>
              </a:lnSpc>
            </a:pP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Properties</a:t>
            </a:r>
            <a:r>
              <a:rPr sz="2200" spc="-8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200" spc="-4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Ideal</a:t>
            </a:r>
            <a:r>
              <a:rPr sz="2200" spc="-4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Disinfectant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Wide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spectrum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antimicrobial</a:t>
            </a:r>
            <a:r>
              <a:rPr sz="2200" spc="-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activity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Should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act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presence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organic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matter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Non-</a:t>
            </a:r>
            <a:r>
              <a:rPr sz="2200" dirty="0">
                <a:latin typeface="Calibri" panose="020F0502020204030204"/>
                <a:cs typeface="Calibri" panose="020F0502020204030204"/>
              </a:rPr>
              <a:t>toxic,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non-corrosive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Stable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upon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storage,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no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chemical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change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Odorless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with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pleasant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odor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Soluble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water,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lipids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for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penetration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into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microorganisms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20" dirty="0">
                <a:latin typeface="Calibri" panose="020F0502020204030204"/>
                <a:cs typeface="Calibri" panose="020F0502020204030204"/>
              </a:rPr>
              <a:t>Effective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acidic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well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alkaline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media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Speedy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action,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relatively</a:t>
            </a:r>
            <a:r>
              <a:rPr sz="2200" spc="-1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inexpensive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335280"/>
          </a:xfrm>
          <a:prstGeom prst="rect">
            <a:avLst/>
          </a:prstGeom>
          <a:solidFill>
            <a:srgbClr val="FCEADA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620"/>
              </a:lnSpc>
            </a:pPr>
            <a:r>
              <a:rPr sz="2400" b="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Action</a:t>
            </a:r>
            <a:r>
              <a:rPr sz="2400" b="0" spc="-55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400" b="0" spc="-2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b="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Disinfectants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867400"/>
          </a:xfrm>
          <a:custGeom>
            <a:avLst/>
            <a:gdLst/>
            <a:ahLst/>
            <a:cxnLst/>
            <a:rect l="l" t="t" r="r" b="b"/>
            <a:pathLst>
              <a:path w="8229600" h="5867400">
                <a:moveTo>
                  <a:pt x="8229600" y="0"/>
                </a:moveTo>
                <a:lnTo>
                  <a:pt x="0" y="0"/>
                </a:lnTo>
                <a:lnTo>
                  <a:pt x="0" y="5867400"/>
                </a:lnTo>
                <a:lnTo>
                  <a:pt x="8229600" y="5867400"/>
                </a:lnTo>
                <a:lnTo>
                  <a:pt x="822960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30961"/>
            <a:ext cx="8075295" cy="549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ts val="1945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Damage</a:t>
            </a:r>
            <a:r>
              <a:rPr sz="1800" spc="1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to</a:t>
            </a:r>
            <a:r>
              <a:rPr sz="1800" spc="1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the</a:t>
            </a:r>
            <a:r>
              <a:rPr sz="180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cell</a:t>
            </a:r>
            <a:r>
              <a:rPr sz="1800" spc="9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wall</a:t>
            </a:r>
            <a:r>
              <a:rPr sz="1800" spc="9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alter</a:t>
            </a:r>
            <a:r>
              <a:rPr sz="1800" spc="9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permeability</a:t>
            </a:r>
            <a:r>
              <a:rPr sz="1800" spc="10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9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the</a:t>
            </a:r>
            <a:r>
              <a:rPr sz="1800" spc="9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cell</a:t>
            </a:r>
            <a:r>
              <a:rPr sz="1800" spc="9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membrane,</a:t>
            </a:r>
            <a:r>
              <a:rPr sz="1800" spc="1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resulting</a:t>
            </a:r>
            <a:r>
              <a:rPr sz="1800" spc="9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in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R="2748280" algn="ctr">
              <a:lnSpc>
                <a:spcPts val="1945"/>
              </a:lnSpc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exposure,</a:t>
            </a:r>
            <a:r>
              <a:rPr sz="1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damage,</a:t>
            </a:r>
            <a:r>
              <a:rPr sz="1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or</a:t>
            </a:r>
            <a:r>
              <a:rPr sz="18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loss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the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cellular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contents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08305" indent="-395605">
              <a:lnSpc>
                <a:spcPct val="100000"/>
              </a:lnSpc>
              <a:spcBef>
                <a:spcPts val="2165"/>
              </a:spcBef>
              <a:buFont typeface="Arial MT"/>
              <a:buChar char="•"/>
              <a:tabLst>
                <a:tab pos="408305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Alter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proteins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form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protein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salts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or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cause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coagulation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proteins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160"/>
              </a:spcBef>
              <a:buFont typeface="Arial MT"/>
              <a:buChar char="•"/>
              <a:tabLst>
                <a:tab pos="3568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Inhibit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enzyme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action,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nucleic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acid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synthesis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or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alter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nucleic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acid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molecules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160"/>
              </a:spcBef>
              <a:buFont typeface="Arial MT"/>
              <a:buChar char="•"/>
              <a:tabLst>
                <a:tab pos="3568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Cause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oxidation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or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hydrolysis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R="2731770" algn="ctr">
              <a:lnSpc>
                <a:spcPct val="100000"/>
              </a:lnSpc>
              <a:spcBef>
                <a:spcPts val="2140"/>
              </a:spcBef>
            </a:pPr>
            <a:r>
              <a:rPr sz="240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Factors</a:t>
            </a:r>
            <a:r>
              <a:rPr sz="2400" spc="-55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Influencing</a:t>
            </a:r>
            <a:r>
              <a:rPr sz="2400" spc="-55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Activity</a:t>
            </a:r>
            <a:r>
              <a:rPr sz="2400" spc="-8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400" spc="-35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Disinfectants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185"/>
              </a:spcBef>
              <a:buFont typeface="Arial MT"/>
              <a:buChar char="•"/>
              <a:tabLst>
                <a:tab pos="356870" algn="l"/>
              </a:tabLst>
            </a:pPr>
            <a:r>
              <a:rPr sz="1800" spc="-25" dirty="0">
                <a:latin typeface="Calibri" panose="020F0502020204030204"/>
                <a:cs typeface="Calibri" panose="020F0502020204030204"/>
              </a:rPr>
              <a:t>Temperature:</a:t>
            </a:r>
            <a:r>
              <a:rPr sz="1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Increase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in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temp.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increases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the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efficiency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disinfectants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1945"/>
              </a:lnSpc>
              <a:spcBef>
                <a:spcPts val="2165"/>
              </a:spcBef>
              <a:buFont typeface="Arial MT"/>
              <a:buChar char="•"/>
              <a:tabLst>
                <a:tab pos="3568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Type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microorganism:</a:t>
            </a:r>
            <a:r>
              <a:rPr sz="180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cells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more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susceptible</a:t>
            </a:r>
            <a:r>
              <a:rPr sz="1800" spc="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than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spores. Spores</a:t>
            </a:r>
            <a:r>
              <a:rPr sz="1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may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2628265">
              <a:lnSpc>
                <a:spcPts val="1945"/>
              </a:lnSpc>
            </a:pPr>
            <a:r>
              <a:rPr sz="1800" dirty="0">
                <a:latin typeface="Calibri" panose="020F0502020204030204"/>
                <a:cs typeface="Calibri" panose="020F0502020204030204"/>
              </a:rPr>
              <a:t>be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resistant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160"/>
              </a:spcBef>
              <a:buFont typeface="Arial MT"/>
              <a:buChar char="•"/>
              <a:tabLst>
                <a:tab pos="356870" algn="l"/>
              </a:tabLst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Physiological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state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cell: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Young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 metabolically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active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cells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more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sensitive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408305" indent="-395605">
              <a:lnSpc>
                <a:spcPct val="100000"/>
              </a:lnSpc>
              <a:spcBef>
                <a:spcPts val="2160"/>
              </a:spcBef>
              <a:buFont typeface="Arial MT"/>
              <a:buChar char="•"/>
              <a:tabLst>
                <a:tab pos="408305" algn="l"/>
              </a:tabLst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Environment: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Physical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or</a:t>
            </a:r>
            <a:r>
              <a:rPr sz="18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chemical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properties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medium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or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substance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841500">
              <a:lnSpc>
                <a:spcPct val="100000"/>
              </a:lnSpc>
            </a:pPr>
            <a:r>
              <a:rPr sz="1800" dirty="0">
                <a:latin typeface="Calibri" panose="020F0502020204030204"/>
                <a:cs typeface="Calibri" panose="020F0502020204030204"/>
              </a:rPr>
              <a:t>e.g.,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pH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the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medium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presence</a:t>
            </a:r>
            <a:r>
              <a:rPr sz="1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extraneous</a:t>
            </a:r>
            <a:r>
              <a:rPr sz="1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materials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320"/>
            <a:ext cx="8229600" cy="487680"/>
          </a:xfrm>
          <a:custGeom>
            <a:avLst/>
            <a:gdLst/>
            <a:ahLst/>
            <a:cxnLst/>
            <a:rect l="l" t="t" r="r" b="b"/>
            <a:pathLst>
              <a:path w="8229600" h="487680">
                <a:moveTo>
                  <a:pt x="8229600" y="0"/>
                </a:moveTo>
                <a:lnTo>
                  <a:pt x="0" y="0"/>
                </a:lnTo>
                <a:lnTo>
                  <a:pt x="0" y="487679"/>
                </a:lnTo>
                <a:lnTo>
                  <a:pt x="8229600" y="487679"/>
                </a:lnTo>
                <a:lnTo>
                  <a:pt x="822960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chemeClr val="tx1"/>
                </a:solidFill>
              </a:rPr>
              <a:t>Types</a:t>
            </a:r>
            <a:r>
              <a:rPr spc="-7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of</a:t>
            </a:r>
            <a:r>
              <a:rPr spc="-5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Disinfectants</a:t>
            </a:r>
          </a:p>
        </p:txBody>
      </p:sp>
      <p:sp>
        <p:nvSpPr>
          <p:cNvPr id="4" name="object 4"/>
          <p:cNvSpPr/>
          <p:nvPr/>
        </p:nvSpPr>
        <p:spPr>
          <a:xfrm>
            <a:off x="457200" y="762000"/>
            <a:ext cx="8229600" cy="5943600"/>
          </a:xfrm>
          <a:custGeom>
            <a:avLst/>
            <a:gdLst/>
            <a:ahLst/>
            <a:cxnLst/>
            <a:rect l="l" t="t" r="r" b="b"/>
            <a:pathLst>
              <a:path w="8229600" h="5943600">
                <a:moveTo>
                  <a:pt x="8229600" y="0"/>
                </a:moveTo>
                <a:lnTo>
                  <a:pt x="0" y="0"/>
                </a:lnTo>
                <a:lnTo>
                  <a:pt x="0" y="5943600"/>
                </a:lnTo>
                <a:lnTo>
                  <a:pt x="8229600" y="59436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6244" y="893191"/>
            <a:ext cx="3104515" cy="5494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(a)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phenolic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compounds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(b)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halogens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(c)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alcohols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(d)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aldehydes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(e)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gases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(f)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surface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active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agents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1005" indent="-408305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421005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(g)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oxidizing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agents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(h)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dyes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(i)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heavy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metals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85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(j)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acids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alkalis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87680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425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35"/>
              </a:spcBef>
            </a:pPr>
            <a:r>
              <a:rPr sz="2400" b="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ALCOHOLS: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8229600" cy="5486400"/>
          </a:xfrm>
          <a:custGeom>
            <a:avLst/>
            <a:gdLst/>
            <a:ahLst/>
            <a:cxnLst/>
            <a:rect l="l" t="t" r="r" b="b"/>
            <a:pathLst>
              <a:path w="8229600" h="5486400">
                <a:moveTo>
                  <a:pt x="8229600" y="0"/>
                </a:moveTo>
                <a:lnTo>
                  <a:pt x="0" y="0"/>
                </a:lnTo>
                <a:lnTo>
                  <a:pt x="0" y="5486400"/>
                </a:lnTo>
                <a:lnTo>
                  <a:pt x="8229600" y="54864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801750"/>
            <a:ext cx="8077200" cy="24028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Mode</a:t>
            </a:r>
            <a:r>
              <a:rPr sz="2000" spc="-3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000" spc="-3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action: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160"/>
              </a:lnSpc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Alcohols</a:t>
            </a:r>
            <a:r>
              <a:rPr sz="2000" spc="3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dehydrate</a:t>
            </a:r>
            <a:r>
              <a:rPr sz="2000" spc="3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cells,</a:t>
            </a:r>
            <a:r>
              <a:rPr sz="2000" spc="3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disrupt</a:t>
            </a:r>
            <a:r>
              <a:rPr sz="2000" spc="3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membranes</a:t>
            </a:r>
            <a:r>
              <a:rPr sz="2000" spc="3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3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cause</a:t>
            </a:r>
            <a:r>
              <a:rPr sz="2000" spc="3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coagulation</a:t>
            </a:r>
            <a:r>
              <a:rPr sz="2000" spc="3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of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160"/>
              </a:lnSpc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protein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2400"/>
              </a:spcBef>
            </a:pPr>
            <a:r>
              <a:rPr sz="20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Examples: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 panose="020F0502020204030204"/>
                <a:cs typeface="Calibri" panose="020F0502020204030204"/>
              </a:rPr>
              <a:t>Ethyl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alcohol,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isopropyl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alcohol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methyl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alcohol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2405"/>
              </a:spcBef>
            </a:pPr>
            <a:r>
              <a:rPr sz="20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Application: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21448" y="4399914"/>
            <a:ext cx="158686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90525" algn="l"/>
              </a:tabLst>
            </a:pPr>
            <a:r>
              <a:rPr sz="2000" spc="-25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disinfecting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3179775"/>
            <a:ext cx="6323965" cy="17932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70%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ethyl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alcohol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(spirit)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is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used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as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antiseptic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on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skin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Isopropyl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alcohol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is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preferred </a:t>
            </a:r>
            <a:r>
              <a:rPr sz="2000" dirty="0">
                <a:latin typeface="Calibri" panose="020F0502020204030204"/>
                <a:cs typeface="Calibri" panose="020F0502020204030204"/>
              </a:rPr>
              <a:t>to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ethanol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Also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used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to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disinfect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surfaces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Used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to</a:t>
            </a:r>
            <a:r>
              <a:rPr sz="20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disinfect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clinical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thermometers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160"/>
              </a:lnSpc>
              <a:buFont typeface="Arial MT"/>
              <a:buChar char="•"/>
              <a:tabLst>
                <a:tab pos="356870" algn="l"/>
                <a:tab pos="1271270" algn="l"/>
                <a:tab pos="2201545" algn="l"/>
                <a:tab pos="2778125" algn="l"/>
                <a:tab pos="3604260" algn="l"/>
                <a:tab pos="4528185" algn="l"/>
                <a:tab pos="5342255" algn="l"/>
                <a:tab pos="5683250" algn="l"/>
              </a:tabLst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Methyl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alcohol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kills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fungal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spores,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hence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is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useful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160"/>
              </a:lnSpc>
            </a:pPr>
            <a:r>
              <a:rPr sz="2000" dirty="0">
                <a:latin typeface="Calibri" panose="020F0502020204030204"/>
                <a:cs typeface="Calibri" panose="020F0502020204030204"/>
              </a:rPr>
              <a:t>inoculation</a:t>
            </a:r>
            <a:r>
              <a:rPr sz="2000" spc="-114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hoods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244" y="5253304"/>
            <a:ext cx="59677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Disadvantages: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Skin</a:t>
            </a:r>
            <a:r>
              <a:rPr sz="20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irritant,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volatile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(evaporates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rapidly),</a:t>
            </a:r>
            <a:r>
              <a:rPr sz="20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inflammable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1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CEADA"/>
                </a:solidFill>
              </a14:hiddenFill>
            </a:ext>
          </a:extLst>
        </p:spPr>
        <p:txBody>
          <a:bodyPr vert="horz" wrap="square" lIns="0" tIns="44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5"/>
              </a:spcBef>
            </a:pPr>
            <a:r>
              <a:rPr sz="2400" b="0" spc="-1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ALDEHYDES: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791200"/>
          </a:xfrm>
          <a:custGeom>
            <a:avLst/>
            <a:gdLst/>
            <a:ahLst/>
            <a:cxnLst/>
            <a:rect l="l" t="t" r="r" b="b"/>
            <a:pathLst>
              <a:path w="8229600" h="5791200">
                <a:moveTo>
                  <a:pt x="8229600" y="0"/>
                </a:moveTo>
                <a:lnTo>
                  <a:pt x="0" y="0"/>
                </a:lnTo>
                <a:lnTo>
                  <a:pt x="0" y="5791200"/>
                </a:lnTo>
                <a:lnTo>
                  <a:pt x="8229600" y="5791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30961"/>
            <a:ext cx="7982584" cy="5460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Mode</a:t>
            </a:r>
            <a:r>
              <a:rPr sz="1800" spc="-1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1800" spc="-2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action: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 panose="020F0502020204030204"/>
                <a:cs typeface="Calibri" panose="020F0502020204030204"/>
              </a:rPr>
              <a:t>Acts</a:t>
            </a:r>
            <a:r>
              <a:rPr sz="18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through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alkylation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amino-</a:t>
            </a:r>
            <a:r>
              <a:rPr sz="1800" dirty="0">
                <a:latin typeface="Calibri" panose="020F0502020204030204"/>
                <a:cs typeface="Calibri" panose="020F0502020204030204"/>
              </a:rPr>
              <a:t>,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carboxyl-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or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hydroxyl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group,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damages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nucleic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 acids.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 panose="020F0502020204030204"/>
                <a:cs typeface="Calibri" panose="020F0502020204030204"/>
              </a:rPr>
              <a:t>It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kills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all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microorganisms,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including</a:t>
            </a:r>
            <a:r>
              <a:rPr sz="1800" spc="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spores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Examples: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Formaldehyde,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Glutaraldehyde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2165"/>
              </a:spcBef>
            </a:pPr>
            <a:r>
              <a:rPr sz="18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Application: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Bactericidal,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sporicidal,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also</a:t>
            </a:r>
            <a:r>
              <a:rPr sz="18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effective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against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viruses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Can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also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be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used</a:t>
            </a:r>
            <a:r>
              <a:rPr sz="18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as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chemical</a:t>
            </a:r>
            <a:r>
              <a:rPr sz="18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sterilants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2165"/>
              </a:spcBef>
            </a:pPr>
            <a:r>
              <a:rPr sz="18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40%</a:t>
            </a:r>
            <a:r>
              <a:rPr sz="1800" spc="-55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Formaldehyde</a:t>
            </a:r>
            <a:r>
              <a:rPr sz="1800" spc="-3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(formalin):</a:t>
            </a:r>
            <a:r>
              <a:rPr sz="1800" spc="-35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for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surface</a:t>
            </a:r>
            <a:r>
              <a:rPr sz="18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disinfection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fumigation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10%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formalin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with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0.5%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tetraborate</a:t>
            </a:r>
            <a:r>
              <a:rPr sz="18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sterilizes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clean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metal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instruments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2160"/>
              </a:spcBef>
            </a:pPr>
            <a:r>
              <a:rPr sz="180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2%</a:t>
            </a:r>
            <a:r>
              <a:rPr sz="1800" spc="-2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glutaraldehyde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1800" spc="-50" dirty="0">
                <a:latin typeface="Calibri" panose="020F0502020204030204"/>
                <a:cs typeface="Calibri" panose="020F0502020204030204"/>
              </a:rPr>
              <a:t>To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disinfect</a:t>
            </a:r>
            <a:r>
              <a:rPr sz="18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hospital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laboratory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equipments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1945"/>
              </a:lnSpc>
              <a:spcBef>
                <a:spcPts val="2165"/>
              </a:spcBef>
              <a:buFont typeface="Arial MT"/>
              <a:buChar char="•"/>
              <a:tabLst>
                <a:tab pos="3568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An</a:t>
            </a:r>
            <a:r>
              <a:rPr sz="18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exposure</a:t>
            </a:r>
            <a:r>
              <a:rPr sz="1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of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at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least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3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hours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at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alkaline</a:t>
            </a:r>
            <a:r>
              <a:rPr sz="18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pH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is</a:t>
            </a:r>
            <a:r>
              <a:rPr sz="18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required</a:t>
            </a:r>
            <a:r>
              <a:rPr sz="18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for</a:t>
            </a:r>
            <a:r>
              <a:rPr sz="1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action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25" dirty="0">
                <a:latin typeface="Calibri" panose="020F0502020204030204"/>
                <a:cs typeface="Calibri" panose="020F0502020204030204"/>
              </a:rPr>
              <a:t>by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1945"/>
              </a:lnSpc>
            </a:pPr>
            <a:r>
              <a:rPr sz="1800" spc="-10" dirty="0">
                <a:latin typeface="Calibri" panose="020F0502020204030204"/>
                <a:cs typeface="Calibri" panose="020F0502020204030204"/>
              </a:rPr>
              <a:t>glutaraldehyde</a:t>
            </a:r>
            <a:endParaRPr sz="18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160"/>
              </a:spcBef>
              <a:buFont typeface="Arial MT"/>
              <a:buChar char="•"/>
              <a:tabLst>
                <a:tab pos="356870" algn="l"/>
              </a:tabLst>
            </a:pPr>
            <a:r>
              <a:rPr sz="1800" dirty="0">
                <a:latin typeface="Calibri" panose="020F0502020204030204"/>
                <a:cs typeface="Calibri" panose="020F0502020204030204"/>
              </a:rPr>
              <a:t>Especially</a:t>
            </a:r>
            <a:r>
              <a:rPr sz="18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effective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against</a:t>
            </a:r>
            <a:r>
              <a:rPr sz="1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tubercle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bacilli,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fungi,</a:t>
            </a:r>
            <a:r>
              <a:rPr sz="1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latin typeface="Calibri" panose="020F0502020204030204"/>
                <a:cs typeface="Calibri" panose="020F0502020204030204"/>
              </a:rPr>
              <a:t>and</a:t>
            </a:r>
            <a:r>
              <a:rPr sz="1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viruses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11480"/>
          </a:xfrm>
          <a:prstGeom prst="rect">
            <a:avLst/>
          </a:prstGeom>
          <a:solidFill>
            <a:srgbClr val="DBEDF4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975"/>
              </a:lnSpc>
            </a:pPr>
            <a:r>
              <a:rPr b="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PHENOL: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364480"/>
          </a:xfrm>
          <a:custGeom>
            <a:avLst/>
            <a:gdLst/>
            <a:ahLst/>
            <a:cxnLst/>
            <a:rect l="l" t="t" r="r" b="b"/>
            <a:pathLst>
              <a:path w="8229600" h="5364480">
                <a:moveTo>
                  <a:pt x="8229600" y="0"/>
                </a:moveTo>
                <a:lnTo>
                  <a:pt x="0" y="0"/>
                </a:lnTo>
                <a:lnTo>
                  <a:pt x="0" y="5364480"/>
                </a:lnTo>
                <a:lnTo>
                  <a:pt x="8229600" y="53644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25550"/>
            <a:ext cx="8070850" cy="878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Mode</a:t>
            </a:r>
            <a:r>
              <a:rPr sz="2000" spc="-2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000" spc="-4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action: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160"/>
              </a:lnSpc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Act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by</a:t>
            </a:r>
            <a:r>
              <a:rPr sz="20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disruption</a:t>
            </a:r>
            <a:r>
              <a:rPr sz="20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membranes,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precipitation</a:t>
            </a:r>
            <a:r>
              <a:rPr sz="2000" spc="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proteins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inactivation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160"/>
              </a:lnSpc>
            </a:pP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enzymes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9908" y="2189225"/>
            <a:ext cx="62884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697865" algn="l"/>
                <a:tab pos="1573530" algn="l"/>
                <a:tab pos="2054860" algn="l"/>
                <a:tab pos="2792730" algn="l"/>
                <a:tab pos="4817745" algn="l"/>
              </a:tabLst>
            </a:pPr>
            <a:r>
              <a:rPr sz="2000" spc="-25" dirty="0">
                <a:latin typeface="Calibri" panose="020F0502020204030204"/>
                <a:cs typeface="Calibri" panose="020F0502020204030204"/>
              </a:rPr>
              <a:t>1-5%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Cresol,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5%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Lysol,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hexachlorophene,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chlorhexidine,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1883740"/>
            <a:ext cx="175006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Examples: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ts val="1920"/>
              </a:lnSpc>
              <a:spcBef>
                <a:spcPts val="465"/>
              </a:spcBef>
              <a:buFont typeface="Arial MT"/>
              <a:buChar char="•"/>
              <a:tabLst>
                <a:tab pos="356870" algn="l"/>
                <a:tab pos="838835" algn="l"/>
              </a:tabLst>
            </a:pPr>
            <a:r>
              <a:rPr sz="2000" spc="-25" dirty="0">
                <a:latin typeface="Calibri" panose="020F0502020204030204"/>
                <a:cs typeface="Calibri" panose="020F0502020204030204"/>
              </a:rPr>
              <a:t>5%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phenol, chloroxylenol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244" y="3042919"/>
            <a:ext cx="8072755" cy="23418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Applications: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160"/>
              </a:lnSpc>
              <a:buFont typeface="Arial MT"/>
              <a:buChar char="•"/>
              <a:tabLst>
                <a:tab pos="356870" algn="l"/>
                <a:tab pos="796290" algn="l"/>
                <a:tab pos="2305050" algn="l"/>
                <a:tab pos="2704465" algn="l"/>
                <a:tab pos="3347720" algn="l"/>
                <a:tab pos="4982210" algn="l"/>
                <a:tab pos="5567680" algn="l"/>
                <a:tab pos="5982335" algn="l"/>
                <a:tab pos="7286625" algn="l"/>
                <a:tab pos="7686675" algn="l"/>
              </a:tabLst>
            </a:pPr>
            <a:r>
              <a:rPr sz="2000" spc="-25" dirty="0">
                <a:latin typeface="Calibri" panose="020F0502020204030204"/>
                <a:cs typeface="Calibri" panose="020F0502020204030204"/>
              </a:rPr>
              <a:t>As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disinfectants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at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high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concentration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as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antiseptics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at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low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160"/>
              </a:lnSpc>
            </a:pPr>
            <a:r>
              <a:rPr sz="2000" spc="-10" dirty="0">
                <a:latin typeface="Calibri" panose="020F0502020204030204"/>
                <a:cs typeface="Calibri" panose="020F0502020204030204"/>
              </a:rPr>
              <a:t>concentrations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Bactericidal,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fungicidal,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but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are</a:t>
            </a:r>
            <a:r>
              <a:rPr sz="20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inactive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against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spores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most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viruses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20"/>
              </a:spcBef>
              <a:buFont typeface="Arial MT"/>
              <a:buChar char="•"/>
            </a:pPr>
            <a:endParaRPr sz="20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ts val="192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spc="-20" dirty="0">
                <a:latin typeface="Calibri" panose="020F0502020204030204"/>
                <a:cs typeface="Calibri" panose="020F0502020204030204"/>
              </a:rPr>
              <a:t>Effective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presence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organic</a:t>
            </a:r>
            <a:r>
              <a:rPr sz="20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material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remain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active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on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surfaces </a:t>
            </a:r>
            <a:r>
              <a:rPr sz="2000" dirty="0">
                <a:latin typeface="Calibri" panose="020F0502020204030204"/>
                <a:cs typeface="Calibri" panose="020F0502020204030204"/>
              </a:rPr>
              <a:t>long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after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application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066800"/>
            <a:ext cx="8229600" cy="5059680"/>
          </a:xfrm>
          <a:custGeom>
            <a:avLst/>
            <a:gdLst/>
            <a:ahLst/>
            <a:cxnLst/>
            <a:rect l="l" t="t" r="r" b="b"/>
            <a:pathLst>
              <a:path w="8229600" h="5059680">
                <a:moveTo>
                  <a:pt x="8229600" y="0"/>
                </a:moveTo>
                <a:lnTo>
                  <a:pt x="0" y="0"/>
                </a:lnTo>
                <a:lnTo>
                  <a:pt x="0" y="5059680"/>
                </a:lnTo>
                <a:lnTo>
                  <a:pt x="8229600" y="5059680"/>
                </a:lnTo>
                <a:lnTo>
                  <a:pt x="822960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6244" y="115214"/>
            <a:ext cx="8070850" cy="1473200"/>
          </a:xfrm>
          <a:prstGeom prst="rect">
            <a:avLst/>
          </a:prstGeom>
        </p:spPr>
        <p:txBody>
          <a:bodyPr vert="horz" wrap="square" lIns="0" tIns="248285" rIns="0" bIns="0" rtlCol="0">
            <a:spAutoFit/>
          </a:bodyPr>
          <a:lstStyle/>
          <a:p>
            <a:pPr marL="2369820">
              <a:lnSpc>
                <a:spcPct val="100000"/>
              </a:lnSpc>
              <a:spcBef>
                <a:spcPts val="1955"/>
              </a:spcBef>
            </a:pPr>
            <a:r>
              <a:rPr sz="3200" b="1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Uses</a:t>
            </a:r>
            <a:r>
              <a:rPr sz="3200" b="1" spc="-25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3200" b="1" spc="-45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b="1" spc="-1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Sterilization</a:t>
            </a:r>
            <a:endParaRPr sz="3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860"/>
              </a:spcBef>
              <a:buFont typeface="Arial MT"/>
              <a:buChar char="•"/>
              <a:tabLst>
                <a:tab pos="356870" algn="l"/>
                <a:tab pos="1186180" algn="l"/>
                <a:tab pos="3311525" algn="l"/>
                <a:tab pos="3950970" algn="l"/>
                <a:tab pos="5406390" algn="l"/>
                <a:tab pos="7433945" algn="l"/>
              </a:tabLst>
            </a:pPr>
            <a:r>
              <a:rPr sz="3200" spc="-25" dirty="0">
                <a:latin typeface="Calibri" panose="020F0502020204030204"/>
                <a:cs typeface="Calibri" panose="020F0502020204030204"/>
              </a:rPr>
              <a:t>1.</a:t>
            </a:r>
            <a:r>
              <a:rPr sz="3200" dirty="0">
                <a:latin typeface="Calibri" panose="020F0502020204030204"/>
                <a:cs typeface="Calibri" panose="020F0502020204030204"/>
              </a:rPr>
              <a:t>	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Sterilization</a:t>
            </a:r>
            <a:r>
              <a:rPr sz="3200" dirty="0">
                <a:latin typeface="Calibri" panose="020F0502020204030204"/>
                <a:cs typeface="Calibri" panose="020F0502020204030204"/>
              </a:rPr>
              <a:t>	</a:t>
            </a:r>
            <a:r>
              <a:rPr sz="3200" spc="-25" dirty="0">
                <a:latin typeface="Calibri" panose="020F0502020204030204"/>
                <a:cs typeface="Calibri" panose="020F0502020204030204"/>
              </a:rPr>
              <a:t>for</a:t>
            </a:r>
            <a:r>
              <a:rPr sz="3200" dirty="0">
                <a:latin typeface="Calibri" panose="020F0502020204030204"/>
                <a:cs typeface="Calibri" panose="020F0502020204030204"/>
              </a:rPr>
              <a:t>	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Surgical</a:t>
            </a:r>
            <a:r>
              <a:rPr sz="3200" dirty="0">
                <a:latin typeface="Calibri" panose="020F0502020204030204"/>
                <a:cs typeface="Calibri" panose="020F0502020204030204"/>
              </a:rPr>
              <a:t>	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Procedures</a:t>
            </a:r>
            <a:r>
              <a:rPr sz="3200" dirty="0">
                <a:latin typeface="Calibri" panose="020F0502020204030204"/>
                <a:cs typeface="Calibri" panose="020F0502020204030204"/>
              </a:rPr>
              <a:t>	</a:t>
            </a:r>
            <a:r>
              <a:rPr sz="3200" spc="-25" dirty="0">
                <a:latin typeface="Calibri" panose="020F0502020204030204"/>
                <a:cs typeface="Calibri" panose="020F0502020204030204"/>
              </a:rPr>
              <a:t>and</a:t>
            </a:r>
            <a:endParaRPr sz="3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99282" y="1563700"/>
            <a:ext cx="386969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">
              <a:lnSpc>
                <a:spcPct val="100000"/>
              </a:lnSpc>
              <a:spcBef>
                <a:spcPts val="95"/>
              </a:spcBef>
              <a:tabLst>
                <a:tab pos="1881505" algn="l"/>
                <a:tab pos="1966595" algn="l"/>
                <a:tab pos="3232150" algn="l"/>
              </a:tabLst>
            </a:pPr>
            <a:r>
              <a:rPr sz="3200" spc="-10" dirty="0">
                <a:latin typeface="Calibri" panose="020F0502020204030204"/>
                <a:cs typeface="Calibri" panose="020F0502020204030204"/>
              </a:rPr>
              <a:t>Gloves,</a:t>
            </a:r>
            <a:r>
              <a:rPr sz="3200" dirty="0">
                <a:latin typeface="Calibri" panose="020F0502020204030204"/>
                <a:cs typeface="Calibri" panose="020F0502020204030204"/>
              </a:rPr>
              <a:t>		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aprons, syringes,</a:t>
            </a:r>
            <a:r>
              <a:rPr sz="3200" dirty="0">
                <a:latin typeface="Calibri" panose="020F0502020204030204"/>
                <a:cs typeface="Calibri" panose="020F0502020204030204"/>
              </a:rPr>
              <a:t>	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drugs</a:t>
            </a:r>
            <a:r>
              <a:rPr sz="3200" dirty="0">
                <a:latin typeface="Calibri" panose="020F0502020204030204"/>
                <a:cs typeface="Calibri" panose="020F0502020204030204"/>
              </a:rPr>
              <a:t>	</a:t>
            </a:r>
            <a:r>
              <a:rPr sz="3200" spc="-25" dirty="0">
                <a:latin typeface="Calibri" panose="020F0502020204030204"/>
                <a:cs typeface="Calibri" panose="020F0502020204030204"/>
              </a:rPr>
              <a:t>and</a:t>
            </a:r>
            <a:endParaRPr sz="3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32344" y="1563700"/>
            <a:ext cx="127698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330" marR="5080" indent="-342265">
              <a:lnSpc>
                <a:spcPct val="100000"/>
              </a:lnSpc>
              <a:spcBef>
                <a:spcPts val="95"/>
              </a:spcBef>
            </a:pPr>
            <a:r>
              <a:rPr sz="3200" spc="-20" dirty="0">
                <a:latin typeface="Calibri" panose="020F0502020204030204"/>
                <a:cs typeface="Calibri" panose="020F0502020204030204"/>
              </a:rPr>
              <a:t>surgical other</a:t>
            </a:r>
            <a:endParaRPr sz="3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0668" y="1563700"/>
            <a:ext cx="211010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Calibri" panose="020F0502020204030204"/>
                <a:cs typeface="Calibri" panose="020F0502020204030204"/>
              </a:rPr>
              <a:t>medicines: </a:t>
            </a:r>
            <a:r>
              <a:rPr sz="3200" spc="-20" dirty="0">
                <a:latin typeface="Calibri" panose="020F0502020204030204"/>
                <a:cs typeface="Calibri" panose="020F0502020204030204"/>
              </a:rPr>
              <a:t>instruments, </a:t>
            </a:r>
            <a:r>
              <a:rPr sz="3200" dirty="0">
                <a:latin typeface="Calibri" panose="020F0502020204030204"/>
                <a:cs typeface="Calibri" panose="020F0502020204030204"/>
              </a:rPr>
              <a:t>supplies</a:t>
            </a:r>
            <a:r>
              <a:rPr sz="32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3200" spc="-20" dirty="0">
                <a:latin typeface="Calibri" panose="020F0502020204030204"/>
                <a:cs typeface="Calibri" panose="020F0502020204030204"/>
              </a:rPr>
              <a:t>etc.</a:t>
            </a:r>
            <a:endParaRPr sz="3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0668" y="4101210"/>
            <a:ext cx="7726680" cy="14878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3200" dirty="0">
                <a:latin typeface="Calibri" panose="020F0502020204030204"/>
                <a:cs typeface="Calibri" panose="020F0502020204030204"/>
              </a:rPr>
              <a:t>2.</a:t>
            </a:r>
            <a:r>
              <a:rPr sz="3200" spc="710" dirty="0">
                <a:latin typeface="Calibri" panose="020F0502020204030204"/>
                <a:cs typeface="Calibri" panose="020F0502020204030204"/>
              </a:rPr>
              <a:t>    </a:t>
            </a:r>
            <a:r>
              <a:rPr sz="3200" dirty="0">
                <a:latin typeface="Calibri" panose="020F0502020204030204"/>
                <a:cs typeface="Calibri" panose="020F0502020204030204"/>
              </a:rPr>
              <a:t>Sterilization</a:t>
            </a:r>
            <a:r>
              <a:rPr sz="3200" spc="229" dirty="0">
                <a:latin typeface="Calibri" panose="020F0502020204030204"/>
                <a:cs typeface="Calibri" panose="020F0502020204030204"/>
              </a:rPr>
              <a:t>  </a:t>
            </a:r>
            <a:r>
              <a:rPr sz="3200" dirty="0">
                <a:latin typeface="Calibri" panose="020F0502020204030204"/>
                <a:cs typeface="Calibri" panose="020F0502020204030204"/>
              </a:rPr>
              <a:t>in</a:t>
            </a:r>
            <a:r>
              <a:rPr sz="3200" spc="225" dirty="0">
                <a:latin typeface="Calibri" panose="020F0502020204030204"/>
                <a:cs typeface="Calibri" panose="020F0502020204030204"/>
              </a:rPr>
              <a:t>  </a:t>
            </a:r>
            <a:r>
              <a:rPr sz="3200" dirty="0">
                <a:latin typeface="Calibri" panose="020F0502020204030204"/>
                <a:cs typeface="Calibri" panose="020F0502020204030204"/>
              </a:rPr>
              <a:t>Microbiological</a:t>
            </a:r>
            <a:r>
              <a:rPr sz="3200" spc="225" dirty="0">
                <a:latin typeface="Calibri" panose="020F0502020204030204"/>
                <a:cs typeface="Calibri" panose="020F0502020204030204"/>
              </a:rPr>
              <a:t> 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works: </a:t>
            </a:r>
            <a:r>
              <a:rPr sz="3200" dirty="0">
                <a:latin typeface="Calibri" panose="020F0502020204030204"/>
                <a:cs typeface="Calibri" panose="020F0502020204030204"/>
              </a:rPr>
              <a:t>Preparation</a:t>
            </a:r>
            <a:r>
              <a:rPr sz="3200" spc="55" dirty="0">
                <a:latin typeface="Calibri" panose="020F0502020204030204"/>
                <a:cs typeface="Calibri" panose="020F0502020204030204"/>
              </a:rPr>
              <a:t>  </a:t>
            </a:r>
            <a:r>
              <a:rPr sz="3200" dirty="0">
                <a:latin typeface="Calibri" panose="020F0502020204030204"/>
                <a:cs typeface="Calibri" panose="020F0502020204030204"/>
              </a:rPr>
              <a:t>of</a:t>
            </a:r>
            <a:r>
              <a:rPr sz="3200" spc="50" dirty="0">
                <a:latin typeface="Calibri" panose="020F0502020204030204"/>
                <a:cs typeface="Calibri" panose="020F0502020204030204"/>
              </a:rPr>
              <a:t>  </a:t>
            </a:r>
            <a:r>
              <a:rPr sz="3200" dirty="0">
                <a:latin typeface="Calibri" panose="020F0502020204030204"/>
                <a:cs typeface="Calibri" panose="020F0502020204030204"/>
              </a:rPr>
              <a:t>culture</a:t>
            </a:r>
            <a:r>
              <a:rPr sz="3200" spc="65" dirty="0">
                <a:latin typeface="Calibri" panose="020F0502020204030204"/>
                <a:cs typeface="Calibri" panose="020F0502020204030204"/>
              </a:rPr>
              <a:t>  </a:t>
            </a:r>
            <a:r>
              <a:rPr sz="3200" dirty="0">
                <a:latin typeface="Calibri" panose="020F0502020204030204"/>
                <a:cs typeface="Calibri" panose="020F0502020204030204"/>
              </a:rPr>
              <a:t>media,</a:t>
            </a:r>
            <a:r>
              <a:rPr sz="3200" spc="65" dirty="0">
                <a:latin typeface="Calibri" panose="020F0502020204030204"/>
                <a:cs typeface="Calibri" panose="020F0502020204030204"/>
              </a:rPr>
              <a:t>  </a:t>
            </a:r>
            <a:r>
              <a:rPr sz="3200" dirty="0">
                <a:latin typeface="Calibri" panose="020F0502020204030204"/>
                <a:cs typeface="Calibri" panose="020F0502020204030204"/>
              </a:rPr>
              <a:t>reagents</a:t>
            </a:r>
            <a:r>
              <a:rPr sz="3200" spc="55" dirty="0">
                <a:latin typeface="Calibri" panose="020F0502020204030204"/>
                <a:cs typeface="Calibri" panose="020F0502020204030204"/>
              </a:rPr>
              <a:t>  </a:t>
            </a:r>
            <a:r>
              <a:rPr sz="3200" spc="-25" dirty="0">
                <a:latin typeface="Calibri" panose="020F0502020204030204"/>
                <a:cs typeface="Calibri" panose="020F0502020204030204"/>
              </a:rPr>
              <a:t>and </a:t>
            </a:r>
            <a:r>
              <a:rPr sz="3200" spc="-10" dirty="0">
                <a:latin typeface="Calibri" panose="020F0502020204030204"/>
                <a:cs typeface="Calibri" panose="020F0502020204030204"/>
              </a:rPr>
              <a:t>equipments</a:t>
            </a:r>
            <a:endParaRPr sz="3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320"/>
            <a:ext cx="8229600" cy="335280"/>
          </a:xfrm>
          <a:prstGeom prst="rect">
            <a:avLst/>
          </a:prstGeom>
          <a:solidFill>
            <a:srgbClr val="FBD4B5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505"/>
              </a:lnSpc>
            </a:pPr>
            <a:r>
              <a:rPr sz="220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HALOGENS: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715000"/>
          </a:xfrm>
          <a:custGeom>
            <a:avLst/>
            <a:gdLst/>
            <a:ahLst/>
            <a:cxnLst/>
            <a:rect l="l" t="t" r="r" b="b"/>
            <a:pathLst>
              <a:path w="8229600" h="5715000">
                <a:moveTo>
                  <a:pt x="8229600" y="0"/>
                </a:moveTo>
                <a:lnTo>
                  <a:pt x="0" y="0"/>
                </a:lnTo>
                <a:lnTo>
                  <a:pt x="0" y="5715000"/>
                </a:lnTo>
                <a:lnTo>
                  <a:pt x="8229600" y="5715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344539" y="1087958"/>
            <a:ext cx="226695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4990" algn="l"/>
                <a:tab pos="1993900" algn="l"/>
              </a:tabLst>
            </a:pPr>
            <a:r>
              <a:rPr sz="2500" spc="-25" dirty="0">
                <a:latin typeface="Calibri" panose="020F0502020204030204"/>
                <a:cs typeface="Calibri" panose="020F0502020204030204"/>
              </a:rPr>
              <a:t>by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oxidation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of</a:t>
            </a:r>
            <a:endParaRPr sz="25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44" y="707262"/>
            <a:ext cx="5594985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</a:tabLst>
            </a:pPr>
            <a:r>
              <a:rPr sz="25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Mode</a:t>
            </a:r>
            <a:r>
              <a:rPr sz="2500" spc="-3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500" spc="-4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action: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ts val="2400"/>
              </a:lnSpc>
              <a:spcBef>
                <a:spcPts val="580"/>
              </a:spcBef>
              <a:buFont typeface="Arial MT"/>
              <a:buChar char="•"/>
              <a:tabLst>
                <a:tab pos="356870" algn="l"/>
                <a:tab pos="1768475" algn="l"/>
                <a:tab pos="2856865" algn="l"/>
                <a:tab pos="3579495" algn="l"/>
                <a:tab pos="4552315" algn="l"/>
              </a:tabLst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Oxidizing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agents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and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cause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damage </a:t>
            </a:r>
            <a:r>
              <a:rPr sz="2500" dirty="0">
                <a:latin typeface="Calibri" panose="020F0502020204030204"/>
                <a:cs typeface="Calibri" panose="020F0502020204030204"/>
              </a:rPr>
              <a:t>essential</a:t>
            </a:r>
            <a:r>
              <a:rPr sz="25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sulfydryl</a:t>
            </a:r>
            <a:r>
              <a:rPr sz="25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groups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of</a:t>
            </a:r>
            <a:r>
              <a:rPr sz="25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enzymes</a:t>
            </a:r>
            <a:endParaRPr sz="25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244" y="2155698"/>
            <a:ext cx="8076565" cy="40652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6870" marR="5080" indent="-344805">
              <a:lnSpc>
                <a:spcPts val="2400"/>
              </a:lnSpc>
              <a:spcBef>
                <a:spcPts val="675"/>
              </a:spcBef>
              <a:buFont typeface="Arial MT"/>
              <a:buChar char="•"/>
              <a:tabLst>
                <a:tab pos="356870" algn="l"/>
                <a:tab pos="1624965" algn="l"/>
                <a:tab pos="2592070" algn="l"/>
                <a:tab pos="3344545" algn="l"/>
                <a:tab pos="4271645" algn="l"/>
                <a:tab pos="4726305" algn="l"/>
                <a:tab pos="5530850" algn="l"/>
                <a:tab pos="7458075" algn="l"/>
              </a:tabLst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Chlorine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reacts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with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water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to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form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hypochlorous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acid, microbicidal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3020"/>
              </a:spcBef>
              <a:buFont typeface="Arial MT"/>
              <a:buChar char="•"/>
              <a:tabLst>
                <a:tab pos="356870" algn="l"/>
              </a:tabLst>
            </a:pPr>
            <a:r>
              <a:rPr sz="25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Examples: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ts val="2400"/>
              </a:lnSpc>
              <a:spcBef>
                <a:spcPts val="585"/>
              </a:spcBef>
              <a:buChar char="•"/>
              <a:tabLst>
                <a:tab pos="356870" algn="l"/>
                <a:tab pos="429895" algn="l"/>
                <a:tab pos="1649730" algn="l"/>
                <a:tab pos="3296285" algn="l"/>
                <a:tab pos="4655820" algn="l"/>
                <a:tab pos="5723255" algn="l"/>
                <a:tab pos="7579995" algn="l"/>
              </a:tabLst>
            </a:pPr>
            <a:r>
              <a:rPr sz="2500" dirty="0">
                <a:latin typeface="Arial MT"/>
                <a:cs typeface="Arial MT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Chlorine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compounds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(chlorine,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bleach,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hypochlorite)</a:t>
            </a:r>
            <a:r>
              <a:rPr sz="2500" dirty="0">
                <a:latin typeface="Calibri" panose="020F0502020204030204"/>
                <a:cs typeface="Calibri" panose="020F0502020204030204"/>
              </a:rPr>
              <a:t>	</a:t>
            </a:r>
            <a:r>
              <a:rPr sz="2500" spc="-25" dirty="0">
                <a:latin typeface="Calibri" panose="020F0502020204030204"/>
                <a:cs typeface="Calibri" panose="020F0502020204030204"/>
              </a:rPr>
              <a:t>and </a:t>
            </a:r>
            <a:r>
              <a:rPr sz="2500" dirty="0">
                <a:latin typeface="Calibri" panose="020F0502020204030204"/>
                <a:cs typeface="Calibri" panose="020F0502020204030204"/>
              </a:rPr>
              <a:t>iodine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compounds</a:t>
            </a:r>
            <a:r>
              <a:rPr sz="2500" spc="-9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(tincture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iodine,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iodophores)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3025"/>
              </a:spcBef>
              <a:buFont typeface="Arial MT"/>
              <a:buChar char="•"/>
              <a:tabLst>
                <a:tab pos="356870" algn="l"/>
              </a:tabLst>
            </a:pPr>
            <a:r>
              <a:rPr sz="25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Application: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500" spc="-25" dirty="0">
                <a:latin typeface="Calibri" panose="020F0502020204030204"/>
                <a:cs typeface="Calibri" panose="020F0502020204030204"/>
              </a:rPr>
              <a:t>Effective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disinfectants</a:t>
            </a:r>
            <a:r>
              <a:rPr sz="25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and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antiseptics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Microbicidal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Also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sporicidal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with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longer</a:t>
            </a:r>
            <a:r>
              <a:rPr sz="25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exposure</a:t>
            </a:r>
            <a:endParaRPr sz="25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87680"/>
          </a:xfrm>
          <a:prstGeom prst="rect">
            <a:avLst/>
          </a:prstGeom>
          <a:solidFill>
            <a:srgbClr val="DBEDF4"/>
          </a:solidFill>
        </p:spPr>
        <p:txBody>
          <a:bodyPr vert="horz" wrap="square" lIns="0" tIns="3429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70"/>
              </a:spcBef>
            </a:pPr>
            <a:r>
              <a:rPr b="0" spc="-2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HEAVY</a:t>
            </a:r>
            <a:r>
              <a:rPr b="0" spc="-9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solidFill>
                  <a:srgbClr val="EE3AB3"/>
                </a:solidFill>
                <a:latin typeface="Calibri" panose="020F0502020204030204"/>
                <a:cs typeface="Calibri" panose="020F0502020204030204"/>
              </a:rPr>
              <a:t>METALS: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914400"/>
            <a:ext cx="8229600" cy="5212080"/>
          </a:xfrm>
          <a:custGeom>
            <a:avLst/>
            <a:gdLst/>
            <a:ahLst/>
            <a:cxnLst/>
            <a:rect l="l" t="t" r="r" b="b"/>
            <a:pathLst>
              <a:path w="8229600" h="5212080">
                <a:moveTo>
                  <a:pt x="8229600" y="0"/>
                </a:moveTo>
                <a:lnTo>
                  <a:pt x="0" y="0"/>
                </a:lnTo>
                <a:lnTo>
                  <a:pt x="0" y="5212080"/>
                </a:lnTo>
                <a:lnTo>
                  <a:pt x="8229600" y="52120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868806"/>
            <a:ext cx="8077200" cy="4655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Mode</a:t>
            </a:r>
            <a:r>
              <a:rPr sz="2200" spc="-3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of </a:t>
            </a: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action: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Act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by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precipitation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proteins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oxidation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sulfydryl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groups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They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are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bacteriostatic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Examples: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buFont typeface="Arial MT"/>
              <a:buChar char="•"/>
              <a:tabLst>
                <a:tab pos="356870" algn="l"/>
                <a:tab pos="261620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Mercuric</a:t>
            </a:r>
            <a:r>
              <a:rPr sz="2200" spc="4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chloride,</a:t>
            </a:r>
            <a:r>
              <a:rPr sz="2200" dirty="0">
                <a:latin typeface="Calibri" panose="020F0502020204030204"/>
                <a:cs typeface="Calibri" panose="020F0502020204030204"/>
              </a:rPr>
              <a:t>	silver</a:t>
            </a:r>
            <a:r>
              <a:rPr sz="22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nitrate,</a:t>
            </a:r>
            <a:r>
              <a:rPr sz="22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copper</a:t>
            </a:r>
            <a:r>
              <a:rPr sz="22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sulfate,</a:t>
            </a:r>
            <a:r>
              <a:rPr sz="2200" spc="4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organic</a:t>
            </a:r>
            <a:r>
              <a:rPr sz="2200" spc="4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mercury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salts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(e.g.,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mercurochrome,</a:t>
            </a:r>
            <a:r>
              <a:rPr sz="2200" spc="-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merthiolate)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Applications: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Silver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compounds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antiseptics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Silver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sulfadiazine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for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burns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Silver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nitrate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eye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infection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Merthiolate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1:10000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-preservation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serum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Copper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salts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fungicide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1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EBF0DE"/>
                </a:solidFill>
              </a14:hiddenFill>
            </a:ext>
          </a:extLst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975"/>
              </a:lnSpc>
            </a:pPr>
            <a:r>
              <a:rPr b="0" spc="-2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SURFACE</a:t>
            </a:r>
            <a:r>
              <a:rPr b="0" spc="-65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ACTIVE</a:t>
            </a:r>
            <a:r>
              <a:rPr b="0" spc="-85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AGENTS: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364480"/>
          </a:xfrm>
          <a:custGeom>
            <a:avLst/>
            <a:gdLst/>
            <a:ahLst/>
            <a:cxnLst/>
            <a:rect l="l" t="t" r="r" b="b"/>
            <a:pathLst>
              <a:path w="8229600" h="5364480">
                <a:moveTo>
                  <a:pt x="8229600" y="0"/>
                </a:moveTo>
                <a:lnTo>
                  <a:pt x="0" y="0"/>
                </a:lnTo>
                <a:lnTo>
                  <a:pt x="0" y="5364480"/>
                </a:lnTo>
                <a:lnTo>
                  <a:pt x="8229600" y="53644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16406"/>
            <a:ext cx="8078470" cy="4655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Mode</a:t>
            </a:r>
            <a:r>
              <a:rPr sz="2200" spc="-4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of </a:t>
            </a: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actions: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Disrupt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membrane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resulting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leakage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cell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constituents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Examples: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Soaps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detergents,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anionic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cationic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Anionic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detergents-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soaps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bile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salts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70"/>
              </a:spcBef>
              <a:buFont typeface="Arial MT"/>
              <a:buChar char="•"/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356870" marR="6985" indent="-344805">
              <a:lnSpc>
                <a:spcPts val="2110"/>
              </a:lnSpc>
              <a:buFont typeface="Arial MT"/>
              <a:buChar char="•"/>
              <a:tabLst>
                <a:tab pos="356870" algn="l"/>
                <a:tab pos="1543050" algn="l"/>
                <a:tab pos="3039745" algn="l"/>
                <a:tab pos="3674110" algn="l"/>
                <a:tab pos="4713605" algn="l"/>
                <a:tab pos="5229225" algn="l"/>
                <a:tab pos="6753225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Cationic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detergents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are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known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quaternary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ammonium </a:t>
            </a:r>
            <a:r>
              <a:rPr sz="2200" dirty="0">
                <a:latin typeface="Calibri" panose="020F0502020204030204"/>
                <a:cs typeface="Calibri" panose="020F0502020204030204"/>
              </a:rPr>
              <a:t>compounds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(or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quat)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Cetrimide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benzalkonium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chloride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act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cationic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detergents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Application: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active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against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vegetative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cells,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Mycobacteria</a:t>
            </a:r>
            <a:r>
              <a:rPr sz="2200" spc="-10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enveloped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viruses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disinfectants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at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dilution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1-2%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for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domestic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use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hospitals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320"/>
            <a:ext cx="8229600" cy="411480"/>
          </a:xfrm>
          <a:custGeom>
            <a:avLst/>
            <a:gdLst/>
            <a:ahLst/>
            <a:cxnLst/>
            <a:rect l="l" t="t" r="r" b="b"/>
            <a:pathLst>
              <a:path w="8229600" h="411480">
                <a:moveTo>
                  <a:pt x="8229600" y="0"/>
                </a:moveTo>
                <a:lnTo>
                  <a:pt x="0" y="0"/>
                </a:lnTo>
                <a:lnTo>
                  <a:pt x="0" y="411479"/>
                </a:lnTo>
                <a:lnTo>
                  <a:pt x="8229600" y="411479"/>
                </a:lnTo>
                <a:lnTo>
                  <a:pt x="8229600" y="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EBF0DE"/>
                </a:solidFill>
              </a14:hiddenFill>
            </a:ext>
          </a:ex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6244" y="281381"/>
            <a:ext cx="66865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b="0" spc="-1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DYES:</a:t>
            </a:r>
          </a:p>
        </p:txBody>
      </p:sp>
      <p:sp>
        <p:nvSpPr>
          <p:cNvPr id="4" name="object 4"/>
          <p:cNvSpPr/>
          <p:nvPr/>
        </p:nvSpPr>
        <p:spPr>
          <a:xfrm>
            <a:off x="457200" y="685800"/>
            <a:ext cx="8229600" cy="5867400"/>
          </a:xfrm>
          <a:custGeom>
            <a:avLst/>
            <a:gdLst/>
            <a:ahLst/>
            <a:cxnLst/>
            <a:rect l="l" t="t" r="r" b="b"/>
            <a:pathLst>
              <a:path w="8229600" h="5867400">
                <a:moveTo>
                  <a:pt x="8229600" y="0"/>
                </a:moveTo>
                <a:lnTo>
                  <a:pt x="0" y="0"/>
                </a:lnTo>
                <a:lnTo>
                  <a:pt x="0" y="5867400"/>
                </a:lnTo>
                <a:lnTo>
                  <a:pt x="8229600" y="58674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6244" y="648665"/>
            <a:ext cx="8076565" cy="5330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Acridine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dyes,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Aniline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dyes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16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  <a:tab pos="346710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Act</a:t>
            </a:r>
            <a:r>
              <a:rPr sz="2000" spc="4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by</a:t>
            </a:r>
            <a:r>
              <a:rPr sz="2000" spc="4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interfering</a:t>
            </a:r>
            <a:r>
              <a:rPr sz="2000" spc="484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with</a:t>
            </a:r>
            <a:r>
              <a:rPr sz="2000" spc="4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dirty="0">
                <a:latin typeface="Calibri" panose="020F0502020204030204"/>
                <a:cs typeface="Calibri" panose="020F0502020204030204"/>
              </a:rPr>
              <a:t>	synthesis</a:t>
            </a:r>
            <a:r>
              <a:rPr sz="2000" spc="4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of</a:t>
            </a:r>
            <a:r>
              <a:rPr sz="2000" spc="4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nucleic</a:t>
            </a:r>
            <a:r>
              <a:rPr sz="2000" spc="484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acids</a:t>
            </a:r>
            <a:r>
              <a:rPr sz="2000" spc="4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49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proteins</a:t>
            </a:r>
            <a:r>
              <a:rPr sz="2000" spc="4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in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160"/>
              </a:lnSpc>
            </a:pPr>
            <a:r>
              <a:rPr sz="2000" dirty="0">
                <a:latin typeface="Calibri" panose="020F0502020204030204"/>
                <a:cs typeface="Calibri" panose="020F0502020204030204"/>
              </a:rPr>
              <a:t>bacterial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cells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Acridine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dyes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such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as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acriflavin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aminacrine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40"/>
              </a:spcBef>
              <a:buFont typeface="Arial MT"/>
              <a:buChar char="•"/>
            </a:pPr>
            <a:endParaRPr sz="2000">
              <a:latin typeface="Calibri" panose="020F0502020204030204"/>
              <a:cs typeface="Calibri" panose="020F0502020204030204"/>
            </a:endParaRPr>
          </a:p>
          <a:p>
            <a:pPr marL="356870" marR="10160" indent="-344805">
              <a:lnSpc>
                <a:spcPct val="80000"/>
              </a:lnSpc>
              <a:buChar char="•"/>
              <a:tabLst>
                <a:tab pos="356870" algn="l"/>
                <a:tab pos="414655" algn="l"/>
              </a:tabLst>
            </a:pPr>
            <a:r>
              <a:rPr sz="2000" dirty="0">
                <a:latin typeface="Arial MT"/>
                <a:cs typeface="Arial MT"/>
              </a:rPr>
              <a:t>	</a:t>
            </a:r>
            <a:r>
              <a:rPr sz="20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effective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against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gram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positive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bacteria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than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gram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negative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bacteria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are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0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bacteriostatic</a:t>
            </a:r>
            <a:r>
              <a:rPr sz="2000" spc="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action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Aniline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dyes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(such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as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gentian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violent,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crystal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violet,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and</a:t>
            </a:r>
            <a:r>
              <a:rPr sz="20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malachite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 green)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40"/>
              </a:spcBef>
              <a:buFont typeface="Arial MT"/>
              <a:buChar char="•"/>
            </a:pPr>
            <a:endParaRPr sz="20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ct val="8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  <a:tab pos="948690" algn="l"/>
                <a:tab pos="1646555" algn="l"/>
                <a:tab pos="2411730" algn="l"/>
                <a:tab pos="3298825" algn="l"/>
                <a:tab pos="4906010" algn="l"/>
                <a:tab pos="5899785" algn="l"/>
                <a:tab pos="6530975" algn="l"/>
                <a:tab pos="7415530" algn="l"/>
              </a:tabLst>
            </a:pPr>
            <a:r>
              <a:rPr sz="2000" spc="-20" dirty="0">
                <a:latin typeface="Calibri" panose="020F0502020204030204"/>
                <a:cs typeface="Calibri" panose="020F0502020204030204"/>
              </a:rPr>
              <a:t>Also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more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active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against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5" dirty="0">
                <a:latin typeface="Calibri" panose="020F0502020204030204"/>
                <a:cs typeface="Calibri" panose="020F0502020204030204"/>
              </a:rPr>
              <a:t>Gram-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positive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bacteria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than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against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20" dirty="0">
                <a:latin typeface="Calibri" panose="020F0502020204030204"/>
                <a:cs typeface="Calibri" panose="020F0502020204030204"/>
              </a:rPr>
              <a:t>Gram- </a:t>
            </a:r>
            <a:r>
              <a:rPr sz="2000" dirty="0">
                <a:latin typeface="Calibri" panose="020F0502020204030204"/>
                <a:cs typeface="Calibri" panose="020F0502020204030204"/>
              </a:rPr>
              <a:t>negative</a:t>
            </a:r>
            <a:r>
              <a:rPr sz="2000" spc="-10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organisms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414655" indent="-401955">
              <a:lnSpc>
                <a:spcPct val="100000"/>
              </a:lnSpc>
              <a:spcBef>
                <a:spcPts val="2400"/>
              </a:spcBef>
              <a:buClr>
                <a:srgbClr val="000000"/>
              </a:buClr>
              <a:buFont typeface="Arial MT"/>
              <a:buChar char="•"/>
              <a:tabLst>
                <a:tab pos="414655" algn="l"/>
              </a:tabLst>
            </a:pPr>
            <a:r>
              <a:rPr sz="20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Applications: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000" spc="-20" dirty="0">
                <a:latin typeface="Calibri" panose="020F0502020204030204"/>
                <a:cs typeface="Calibri" panose="020F0502020204030204"/>
              </a:rPr>
              <a:t>Topically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as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antiseptics,</a:t>
            </a:r>
            <a:r>
              <a:rPr sz="20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on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skin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treat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bacterial</a:t>
            </a:r>
            <a:r>
              <a:rPr sz="20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skin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infections</a:t>
            </a:r>
            <a:endParaRPr sz="20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>
                <a:latin typeface="Calibri" panose="020F0502020204030204"/>
                <a:cs typeface="Calibri" panose="020F0502020204030204"/>
              </a:rPr>
              <a:t>The</a:t>
            </a:r>
            <a:r>
              <a:rPr sz="20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dyes</a:t>
            </a:r>
            <a:r>
              <a:rPr sz="20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are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used</a:t>
            </a:r>
            <a:r>
              <a:rPr sz="20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as</a:t>
            </a:r>
            <a:r>
              <a:rPr sz="20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selective</a:t>
            </a:r>
            <a:r>
              <a:rPr sz="20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agents</a:t>
            </a:r>
            <a:r>
              <a:rPr sz="20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in</a:t>
            </a:r>
            <a:r>
              <a:rPr sz="20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certain</a:t>
            </a:r>
            <a:r>
              <a:rPr sz="20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dirty="0">
                <a:latin typeface="Calibri" panose="020F0502020204030204"/>
                <a:cs typeface="Calibri" panose="020F0502020204030204"/>
              </a:rPr>
              <a:t>selective</a:t>
            </a:r>
            <a:r>
              <a:rPr sz="20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media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DBEDF4"/>
                </a:solidFill>
              </a14:hiddenFill>
            </a:ext>
          </a:extLst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385"/>
              </a:lnSpc>
            </a:pPr>
            <a:r>
              <a:rPr sz="2200" b="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HYDROGEN</a:t>
            </a:r>
            <a:r>
              <a:rPr sz="2200" b="0" spc="-7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b="0" spc="-1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PEROXIDE: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533400"/>
            <a:ext cx="8229600" cy="6019800"/>
          </a:xfrm>
          <a:custGeom>
            <a:avLst/>
            <a:gdLst/>
            <a:ahLst/>
            <a:cxnLst/>
            <a:rect l="l" t="t" r="r" b="b"/>
            <a:pathLst>
              <a:path w="8229600" h="6019800">
                <a:moveTo>
                  <a:pt x="8229600" y="0"/>
                </a:moveTo>
                <a:lnTo>
                  <a:pt x="0" y="0"/>
                </a:lnTo>
                <a:lnTo>
                  <a:pt x="0" y="6019800"/>
                </a:lnTo>
                <a:lnTo>
                  <a:pt x="8229600" y="6019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499313"/>
            <a:ext cx="8046084" cy="2285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</a:tabLst>
            </a:pPr>
            <a:r>
              <a:rPr sz="19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Mode</a:t>
            </a:r>
            <a:r>
              <a:rPr sz="1900" spc="-3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1900" spc="-15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action: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1900" dirty="0">
                <a:latin typeface="Calibri" panose="020F0502020204030204"/>
                <a:cs typeface="Calibri" panose="020F0502020204030204"/>
              </a:rPr>
              <a:t>Release</a:t>
            </a:r>
            <a:r>
              <a:rPr sz="19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of</a:t>
            </a:r>
            <a:r>
              <a:rPr sz="19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nascent</a:t>
            </a:r>
            <a:r>
              <a:rPr sz="19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oxygen,</a:t>
            </a:r>
            <a:r>
              <a:rPr sz="19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that</a:t>
            </a:r>
            <a:r>
              <a:rPr sz="19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damages</a:t>
            </a:r>
            <a:r>
              <a:rPr sz="19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proteins</a:t>
            </a:r>
            <a:r>
              <a:rPr sz="19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and</a:t>
            </a:r>
            <a:r>
              <a:rPr sz="19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DNA</a:t>
            </a:r>
            <a:r>
              <a:rPr sz="19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of</a:t>
            </a:r>
            <a:r>
              <a:rPr sz="19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microorganisms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280"/>
              </a:spcBef>
              <a:buFont typeface="Arial MT"/>
              <a:buChar char="•"/>
              <a:tabLst>
                <a:tab pos="356870" algn="l"/>
              </a:tabLst>
            </a:pPr>
            <a:r>
              <a:rPr sz="19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Application: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050"/>
              </a:lnSpc>
              <a:buFont typeface="Arial MT"/>
              <a:buChar char="•"/>
              <a:tabLst>
                <a:tab pos="356870" algn="l"/>
              </a:tabLst>
            </a:pPr>
            <a:r>
              <a:rPr sz="1900" dirty="0">
                <a:latin typeface="Calibri" panose="020F0502020204030204"/>
                <a:cs typeface="Calibri" panose="020F0502020204030204"/>
              </a:rPr>
              <a:t>6%</a:t>
            </a:r>
            <a:r>
              <a:rPr sz="19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concentration</a:t>
            </a:r>
            <a:r>
              <a:rPr sz="19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to</a:t>
            </a:r>
            <a:r>
              <a:rPr sz="19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decontaminate</a:t>
            </a:r>
            <a:r>
              <a:rPr sz="19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the</a:t>
            </a:r>
            <a:r>
              <a:rPr sz="19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instruments,</a:t>
            </a:r>
            <a:r>
              <a:rPr sz="19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equipments</a:t>
            </a:r>
            <a:r>
              <a:rPr sz="19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such</a:t>
            </a:r>
            <a:r>
              <a:rPr sz="19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25" dirty="0">
                <a:latin typeface="Calibri" panose="020F0502020204030204"/>
                <a:cs typeface="Calibri" panose="020F0502020204030204"/>
              </a:rPr>
              <a:t>as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050"/>
              </a:lnSpc>
            </a:pPr>
            <a:r>
              <a:rPr sz="1900" spc="-10" dirty="0">
                <a:latin typeface="Calibri" panose="020F0502020204030204"/>
                <a:cs typeface="Calibri" panose="020F0502020204030204"/>
              </a:rPr>
              <a:t>ventilators</a:t>
            </a:r>
            <a:endParaRPr sz="19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285"/>
              </a:spcBef>
              <a:buFont typeface="Arial MT"/>
              <a:buChar char="•"/>
              <a:tabLst>
                <a:tab pos="356870" algn="l"/>
              </a:tabLst>
            </a:pPr>
            <a:r>
              <a:rPr sz="1900" dirty="0">
                <a:latin typeface="Calibri" panose="020F0502020204030204"/>
                <a:cs typeface="Calibri" panose="020F0502020204030204"/>
              </a:rPr>
              <a:t>3%</a:t>
            </a:r>
            <a:r>
              <a:rPr sz="19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for</a:t>
            </a:r>
            <a:r>
              <a:rPr sz="19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skin</a:t>
            </a:r>
            <a:r>
              <a:rPr sz="19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disinfection</a:t>
            </a:r>
            <a:r>
              <a:rPr sz="19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and</a:t>
            </a:r>
            <a:r>
              <a:rPr sz="19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deodorising</a:t>
            </a:r>
            <a:r>
              <a:rPr sz="19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wounds</a:t>
            </a:r>
            <a:r>
              <a:rPr sz="19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dirty="0">
                <a:latin typeface="Calibri" panose="020F0502020204030204"/>
                <a:cs typeface="Calibri" panose="020F0502020204030204"/>
              </a:rPr>
              <a:t>and</a:t>
            </a:r>
            <a:r>
              <a:rPr sz="19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1900" spc="-10" dirty="0">
                <a:latin typeface="Calibri" panose="020F0502020204030204"/>
                <a:cs typeface="Calibri" panose="020F0502020204030204"/>
              </a:rPr>
              <a:t>ulcers</a:t>
            </a:r>
            <a:endParaRPr sz="19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02448" y="5122240"/>
            <a:ext cx="120650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2590" algn="l"/>
              </a:tabLst>
            </a:pPr>
            <a:r>
              <a:rPr sz="2000" spc="-25" dirty="0">
                <a:latin typeface="Calibri" panose="020F0502020204030204"/>
                <a:cs typeface="Calibri" panose="020F0502020204030204"/>
              </a:rPr>
              <a:t>to</a:t>
            </a:r>
            <a:r>
              <a:rPr sz="2000" dirty="0">
                <a:latin typeface="Calibri" panose="020F0502020204030204"/>
                <a:cs typeface="Calibri" panose="020F0502020204030204"/>
              </a:rPr>
              <a:t>	</a:t>
            </a:r>
            <a:r>
              <a:rPr sz="2000" spc="-10" dirty="0">
                <a:latin typeface="Calibri" panose="020F0502020204030204"/>
                <a:cs typeface="Calibri" panose="020F0502020204030204"/>
              </a:rPr>
              <a:t>sterilize</a:t>
            </a:r>
            <a:endParaRPr sz="2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</a:tabLst>
            </a:pPr>
            <a:r>
              <a:rPr dirty="0"/>
              <a:t>Strong</a:t>
            </a:r>
            <a:r>
              <a:rPr spc="-60" dirty="0"/>
              <a:t> </a:t>
            </a:r>
            <a:r>
              <a:rPr dirty="0"/>
              <a:t>solutions</a:t>
            </a:r>
            <a:r>
              <a:rPr spc="-80" dirty="0"/>
              <a:t> </a:t>
            </a:r>
            <a:r>
              <a:rPr dirty="0"/>
              <a:t>are</a:t>
            </a:r>
            <a:r>
              <a:rPr spc="-55" dirty="0"/>
              <a:t> </a:t>
            </a:r>
            <a:r>
              <a:rPr spc="-10" dirty="0"/>
              <a:t>sporicidal</a:t>
            </a:r>
          </a:p>
          <a:p>
            <a:pPr marL="12700">
              <a:lnSpc>
                <a:spcPts val="2155"/>
              </a:lnSpc>
              <a:spcBef>
                <a:spcPts val="2285"/>
              </a:spcBef>
            </a:pPr>
            <a:r>
              <a:rPr sz="1800" spc="-35" dirty="0">
                <a:solidFill>
                  <a:srgbClr val="EE3AB3"/>
                </a:solidFill>
              </a:rPr>
              <a:t>BETA-</a:t>
            </a:r>
            <a:r>
              <a:rPr sz="1800" spc="-10" dirty="0">
                <a:solidFill>
                  <a:srgbClr val="EE3AB3"/>
                </a:solidFill>
              </a:rPr>
              <a:t>PROPIOLACTONE</a:t>
            </a:r>
            <a:r>
              <a:rPr sz="1800" spc="-25" dirty="0">
                <a:solidFill>
                  <a:srgbClr val="EE3AB3"/>
                </a:solidFill>
              </a:rPr>
              <a:t> </a:t>
            </a:r>
            <a:r>
              <a:rPr sz="1800" spc="-10" dirty="0">
                <a:solidFill>
                  <a:srgbClr val="EE3AB3"/>
                </a:solidFill>
              </a:rPr>
              <a:t>(BPL):</a:t>
            </a:r>
            <a:endParaRPr sz="1800"/>
          </a:p>
          <a:p>
            <a:pPr marL="12700">
              <a:lnSpc>
                <a:spcPts val="2395"/>
              </a:lnSpc>
            </a:pPr>
            <a:r>
              <a:rPr sz="2000" dirty="0">
                <a:solidFill>
                  <a:srgbClr val="00AFEF"/>
                </a:solidFill>
              </a:rPr>
              <a:t>Mode</a:t>
            </a:r>
            <a:r>
              <a:rPr sz="2000" spc="-35" dirty="0">
                <a:solidFill>
                  <a:srgbClr val="00AFEF"/>
                </a:solidFill>
              </a:rPr>
              <a:t> </a:t>
            </a:r>
            <a:r>
              <a:rPr sz="2000" dirty="0">
                <a:solidFill>
                  <a:srgbClr val="00AFEF"/>
                </a:solidFill>
              </a:rPr>
              <a:t>of</a:t>
            </a:r>
            <a:r>
              <a:rPr sz="2000" spc="-35" dirty="0">
                <a:solidFill>
                  <a:srgbClr val="00AFEF"/>
                </a:solidFill>
              </a:rPr>
              <a:t> </a:t>
            </a:r>
            <a:r>
              <a:rPr sz="2000" spc="-10" dirty="0">
                <a:solidFill>
                  <a:srgbClr val="00AFEF"/>
                </a:solidFill>
              </a:rPr>
              <a:t>action:</a:t>
            </a:r>
            <a:endParaRPr sz="2000"/>
          </a:p>
          <a:p>
            <a:pPr marL="356870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dirty="0"/>
              <a:t>Acts</a:t>
            </a:r>
            <a:r>
              <a:rPr sz="2000" spc="-5" dirty="0"/>
              <a:t> </a:t>
            </a:r>
            <a:r>
              <a:rPr sz="2000" spc="-10" dirty="0"/>
              <a:t>through</a:t>
            </a:r>
            <a:r>
              <a:rPr sz="2000" spc="-75" dirty="0"/>
              <a:t> </a:t>
            </a:r>
            <a:r>
              <a:rPr sz="2000" dirty="0"/>
              <a:t>alkylation</a:t>
            </a:r>
            <a:r>
              <a:rPr sz="2000" spc="-35" dirty="0"/>
              <a:t> </a:t>
            </a:r>
            <a:r>
              <a:rPr sz="2000" dirty="0"/>
              <a:t>of</a:t>
            </a:r>
            <a:r>
              <a:rPr sz="2000" spc="-55" dirty="0"/>
              <a:t> </a:t>
            </a:r>
            <a:r>
              <a:rPr sz="2000" dirty="0"/>
              <a:t>carboxyl-</a:t>
            </a:r>
            <a:r>
              <a:rPr sz="2000" spc="-30" dirty="0"/>
              <a:t> </a:t>
            </a:r>
            <a:r>
              <a:rPr sz="2000" dirty="0"/>
              <a:t>and</a:t>
            </a:r>
            <a:r>
              <a:rPr sz="2000" spc="-35" dirty="0"/>
              <a:t> </a:t>
            </a:r>
            <a:r>
              <a:rPr sz="2000" spc="-10" dirty="0"/>
              <a:t>hydroxyl-</a:t>
            </a:r>
            <a:r>
              <a:rPr sz="2000" spc="-70" dirty="0"/>
              <a:t> </a:t>
            </a:r>
            <a:r>
              <a:rPr sz="2000" spc="-10" dirty="0"/>
              <a:t>groups</a:t>
            </a:r>
            <a:endParaRPr sz="2000"/>
          </a:p>
          <a:p>
            <a:pPr marL="12700">
              <a:lnSpc>
                <a:spcPct val="100000"/>
              </a:lnSpc>
              <a:spcBef>
                <a:spcPts val="2400"/>
              </a:spcBef>
            </a:pPr>
            <a:r>
              <a:rPr sz="2000" spc="-10" dirty="0">
                <a:solidFill>
                  <a:srgbClr val="00AFEF"/>
                </a:solidFill>
              </a:rPr>
              <a:t>Application:</a:t>
            </a:r>
            <a:endParaRPr sz="2000"/>
          </a:p>
          <a:p>
            <a:pPr marL="356870" indent="-344170">
              <a:lnSpc>
                <a:spcPts val="2160"/>
              </a:lnSpc>
              <a:buFont typeface="Arial MT"/>
              <a:buChar char="•"/>
              <a:tabLst>
                <a:tab pos="356870" algn="l"/>
                <a:tab pos="1411605" algn="l"/>
                <a:tab pos="2576830" algn="l"/>
                <a:tab pos="3399790" algn="l"/>
                <a:tab pos="5235575" algn="l"/>
                <a:tab pos="6205220" algn="l"/>
              </a:tabLst>
            </a:pPr>
            <a:r>
              <a:rPr sz="2000" spc="-10" dirty="0"/>
              <a:t>Effective</a:t>
            </a:r>
            <a:r>
              <a:rPr sz="2000" dirty="0"/>
              <a:t>	</a:t>
            </a:r>
            <a:r>
              <a:rPr sz="2000" spc="-10" dirty="0"/>
              <a:t>sporicidal</a:t>
            </a:r>
            <a:r>
              <a:rPr sz="2000" dirty="0"/>
              <a:t>	</a:t>
            </a:r>
            <a:r>
              <a:rPr sz="2000" spc="-10" dirty="0"/>
              <a:t>agent,</a:t>
            </a:r>
            <a:r>
              <a:rPr sz="2000" dirty="0"/>
              <a:t>	</a:t>
            </a:r>
            <a:r>
              <a:rPr sz="2000" spc="-20" dirty="0"/>
              <a:t>broad-</a:t>
            </a:r>
            <a:r>
              <a:rPr sz="2000" spc="-10" dirty="0"/>
              <a:t>spectrum</a:t>
            </a:r>
            <a:r>
              <a:rPr sz="2000" dirty="0"/>
              <a:t>	</a:t>
            </a:r>
            <a:r>
              <a:rPr sz="2000" spc="-10" dirty="0"/>
              <a:t>activity,</a:t>
            </a:r>
            <a:r>
              <a:rPr sz="2000" dirty="0"/>
              <a:t>	</a:t>
            </a:r>
            <a:r>
              <a:rPr sz="2000" spc="-20" dirty="0"/>
              <a:t>0.2%</a:t>
            </a:r>
            <a:endParaRPr sz="2000"/>
          </a:p>
          <a:p>
            <a:pPr marL="356870">
              <a:lnSpc>
                <a:spcPts val="2160"/>
              </a:lnSpc>
            </a:pPr>
            <a:r>
              <a:rPr sz="2000" dirty="0"/>
              <a:t>biological</a:t>
            </a:r>
            <a:r>
              <a:rPr sz="2000" spc="-80" dirty="0"/>
              <a:t> </a:t>
            </a:r>
            <a:r>
              <a:rPr sz="2000" spc="-10" dirty="0"/>
              <a:t>products</a:t>
            </a:r>
            <a:endParaRPr sz="2000"/>
          </a:p>
          <a:p>
            <a:pPr marL="356870" indent="-344170">
              <a:lnSpc>
                <a:spcPct val="100000"/>
              </a:lnSpc>
              <a:spcBef>
                <a:spcPts val="2400"/>
              </a:spcBef>
              <a:buFont typeface="Arial MT"/>
              <a:buChar char="•"/>
              <a:tabLst>
                <a:tab pos="356870" algn="l"/>
              </a:tabLst>
            </a:pPr>
            <a:r>
              <a:rPr sz="2000" spc="-10" dirty="0"/>
              <a:t>Carcinogen</a:t>
            </a:r>
            <a:endParaRPr sz="20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41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DBEDF4"/>
                </a:solidFill>
              </a14:hiddenFill>
            </a:ext>
          </a:extLst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2975"/>
              </a:lnSpc>
            </a:pPr>
            <a:r>
              <a:rPr b="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ETHYLENE</a:t>
            </a:r>
            <a:r>
              <a:rPr b="0" spc="-105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OXIDE</a:t>
            </a:r>
            <a:r>
              <a:rPr b="0" spc="-12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20" dirty="0">
                <a:solidFill>
                  <a:schemeClr val="tx1"/>
                </a:solidFill>
                <a:latin typeface="Calibri" panose="020F0502020204030204"/>
                <a:cs typeface="Calibri" panose="020F0502020204030204"/>
              </a:rPr>
              <a:t>(EO):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8229600" cy="5288280"/>
          </a:xfrm>
          <a:custGeom>
            <a:avLst/>
            <a:gdLst/>
            <a:ahLst/>
            <a:cxnLst/>
            <a:rect l="l" t="t" r="r" b="b"/>
            <a:pathLst>
              <a:path w="8229600" h="5288280">
                <a:moveTo>
                  <a:pt x="8229600" y="0"/>
                </a:moveTo>
                <a:lnTo>
                  <a:pt x="0" y="0"/>
                </a:lnTo>
                <a:lnTo>
                  <a:pt x="0" y="5288280"/>
                </a:lnTo>
                <a:lnTo>
                  <a:pt x="8229600" y="52882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92606"/>
            <a:ext cx="7434580" cy="1703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Mode</a:t>
            </a:r>
            <a:r>
              <a:rPr sz="2200" spc="-4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of </a:t>
            </a: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action: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by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alkylating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sulfydryl-</a:t>
            </a:r>
            <a:r>
              <a:rPr sz="2200" dirty="0">
                <a:latin typeface="Calibri" panose="020F0502020204030204"/>
                <a:cs typeface="Calibri" panose="020F0502020204030204"/>
              </a:rPr>
              <a:t>,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amino-,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carboxyl-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hydroxyl-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groups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10" dirty="0">
                <a:solidFill>
                  <a:srgbClr val="00AFEF"/>
                </a:solidFill>
                <a:latin typeface="Calibri" panose="020F0502020204030204"/>
                <a:cs typeface="Calibri" panose="020F0502020204030204"/>
              </a:rPr>
              <a:t>Application: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spc="-20" dirty="0">
                <a:latin typeface="Calibri" panose="020F0502020204030204"/>
                <a:cs typeface="Calibri" panose="020F0502020204030204"/>
              </a:rPr>
              <a:t>Effective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chemisterilant,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capable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 killing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spores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rapidly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44" y="2805175"/>
            <a:ext cx="270446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  <a:tab pos="140843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Highly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flammable,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10026" y="2805175"/>
            <a:ext cx="512953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  <a:tabLst>
                <a:tab pos="946785" algn="l"/>
                <a:tab pos="1536065" algn="l"/>
                <a:tab pos="2365375" algn="l"/>
                <a:tab pos="3270885" algn="l"/>
                <a:tab pos="4100195" algn="l"/>
                <a:tab pos="4846955" algn="l"/>
              </a:tabLst>
            </a:pPr>
            <a:r>
              <a:rPr sz="2200" spc="-20" dirty="0">
                <a:latin typeface="Calibri" panose="020F0502020204030204"/>
                <a:cs typeface="Calibri" panose="020F0502020204030204"/>
              </a:rPr>
              <a:t>used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10%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CO</a:t>
            </a:r>
            <a:r>
              <a:rPr sz="2175" spc="-30" baseline="-21000" dirty="0">
                <a:latin typeface="Calibri" panose="020F0502020204030204"/>
                <a:cs typeface="Calibri" panose="020F0502020204030204"/>
              </a:rPr>
              <a:t>2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+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90%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EO)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or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244" y="3073094"/>
            <a:ext cx="8079105" cy="25095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10"/>
              </a:spcBef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dichlorodifluoromethane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356870" marR="5080" indent="-344805" algn="just">
              <a:lnSpc>
                <a:spcPct val="8000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Used</a:t>
            </a:r>
            <a:r>
              <a:rPr sz="2200" spc="11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to</a:t>
            </a:r>
            <a:r>
              <a:rPr sz="2200" spc="125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sterilize</a:t>
            </a:r>
            <a:r>
              <a:rPr sz="2200" spc="10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200" spc="105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labile</a:t>
            </a:r>
            <a:r>
              <a:rPr sz="2200" spc="114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200" spc="12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such</a:t>
            </a:r>
            <a:r>
              <a:rPr sz="2200" spc="10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as</a:t>
            </a:r>
            <a:r>
              <a:rPr sz="2200" spc="114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dirty="0">
                <a:latin typeface="Calibri" panose="020F0502020204030204"/>
                <a:cs typeface="Calibri" panose="020F0502020204030204"/>
              </a:rPr>
              <a:t>bedding,</a:t>
            </a:r>
            <a:r>
              <a:rPr sz="2200" spc="110" dirty="0">
                <a:latin typeface="Calibri" panose="020F0502020204030204"/>
                <a:cs typeface="Calibri" panose="020F0502020204030204"/>
              </a:rPr>
              <a:t> 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textiles, </a:t>
            </a:r>
            <a:r>
              <a:rPr sz="2200" dirty="0">
                <a:latin typeface="Calibri" panose="020F0502020204030204"/>
                <a:cs typeface="Calibri" panose="020F0502020204030204"/>
              </a:rPr>
              <a:t>rubber,</a:t>
            </a:r>
            <a:r>
              <a:rPr sz="2200" spc="31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plastics,</a:t>
            </a:r>
            <a:r>
              <a:rPr sz="2200" spc="3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syringes,</a:t>
            </a:r>
            <a:r>
              <a:rPr sz="2200" spc="29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disposable</a:t>
            </a:r>
            <a:r>
              <a:rPr sz="2200" spc="30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petri</a:t>
            </a:r>
            <a:r>
              <a:rPr sz="2200" spc="2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dishes,</a:t>
            </a:r>
            <a:r>
              <a:rPr sz="2200" spc="2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respiratory</a:t>
            </a:r>
            <a:r>
              <a:rPr sz="2200" spc="29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and </a:t>
            </a:r>
            <a:r>
              <a:rPr sz="2200" dirty="0">
                <a:latin typeface="Calibri" panose="020F0502020204030204"/>
                <a:cs typeface="Calibri" panose="020F0502020204030204"/>
              </a:rPr>
              <a:t>dental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equipments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Highly</a:t>
            </a:r>
            <a:r>
              <a:rPr sz="2200" spc="3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toxic,</a:t>
            </a:r>
            <a:r>
              <a:rPr sz="2200" spc="3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irritating</a:t>
            </a:r>
            <a:r>
              <a:rPr sz="2200" spc="3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to</a:t>
            </a:r>
            <a:r>
              <a:rPr sz="22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eyes,</a:t>
            </a:r>
            <a:r>
              <a:rPr sz="22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skin,</a:t>
            </a:r>
            <a:r>
              <a:rPr sz="2200" spc="3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highly</a:t>
            </a:r>
            <a:r>
              <a:rPr sz="2200" spc="3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flammable,</a:t>
            </a:r>
            <a:r>
              <a:rPr sz="2200" spc="3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mutagenic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carcinogenic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250565">
              <a:lnSpc>
                <a:spcPct val="100000"/>
              </a:lnSpc>
              <a:spcBef>
                <a:spcPts val="90"/>
              </a:spcBef>
            </a:pPr>
            <a:r>
              <a:rPr sz="3200" spc="-10" dirty="0">
                <a:solidFill>
                  <a:srgbClr val="000000"/>
                </a:solidFill>
              </a:rPr>
              <a:t>METHODS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8229600" cy="5638800"/>
          </a:xfrm>
          <a:custGeom>
            <a:avLst/>
            <a:gdLst/>
            <a:ahLst/>
            <a:cxnLst/>
            <a:rect l="l" t="t" r="r" b="b"/>
            <a:pathLst>
              <a:path w="8229600" h="5638800">
                <a:moveTo>
                  <a:pt x="8229600" y="0"/>
                </a:moveTo>
                <a:lnTo>
                  <a:pt x="0" y="0"/>
                </a:lnTo>
                <a:lnTo>
                  <a:pt x="0" y="5638800"/>
                </a:lnTo>
                <a:lnTo>
                  <a:pt x="8229600" y="5638800"/>
                </a:lnTo>
                <a:lnTo>
                  <a:pt x="82296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83462"/>
            <a:ext cx="7094855" cy="5589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Sterilization</a:t>
            </a:r>
            <a:r>
              <a:rPr sz="25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and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disinfection</a:t>
            </a:r>
            <a:r>
              <a:rPr sz="25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are</a:t>
            </a:r>
            <a:r>
              <a:rPr sz="25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done</a:t>
            </a:r>
            <a:r>
              <a:rPr sz="25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by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50" dirty="0">
                <a:latin typeface="Calibri" panose="020F0502020204030204"/>
                <a:cs typeface="Calibri" panose="020F0502020204030204"/>
              </a:rPr>
              <a:t>: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556260" indent="-543560">
              <a:lnSpc>
                <a:spcPct val="100000"/>
              </a:lnSpc>
              <a:buAutoNum type="alphaUcParenBoth"/>
              <a:tabLst>
                <a:tab pos="556260" algn="l"/>
              </a:tabLst>
            </a:pPr>
            <a:r>
              <a:rPr sz="2500" b="1" spc="-10" dirty="0">
                <a:latin typeface="Calibri" panose="020F0502020204030204"/>
                <a:cs typeface="Calibri" panose="020F0502020204030204"/>
              </a:rPr>
              <a:t>Physical</a:t>
            </a:r>
            <a:r>
              <a:rPr sz="2500" b="1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b="1" spc="-10" dirty="0">
                <a:latin typeface="Calibri" panose="020F0502020204030204"/>
                <a:cs typeface="Calibri" panose="020F0502020204030204"/>
              </a:rPr>
              <a:t>methods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541020" indent="-528320">
              <a:lnSpc>
                <a:spcPct val="100000"/>
              </a:lnSpc>
              <a:buAutoNum type="alphaUcParenBoth"/>
              <a:tabLst>
                <a:tab pos="541020" algn="l"/>
              </a:tabLst>
            </a:pPr>
            <a:r>
              <a:rPr sz="2500" b="1" dirty="0">
                <a:latin typeface="Calibri" panose="020F0502020204030204"/>
                <a:cs typeface="Calibri" panose="020F0502020204030204"/>
              </a:rPr>
              <a:t>Chemical</a:t>
            </a:r>
            <a:r>
              <a:rPr sz="2500" b="1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b="1" spc="-10" dirty="0">
                <a:latin typeface="Calibri" panose="020F0502020204030204"/>
                <a:cs typeface="Calibri" panose="020F0502020204030204"/>
              </a:rPr>
              <a:t>methods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37515" lvl="1" indent="-424815">
              <a:lnSpc>
                <a:spcPct val="100000"/>
              </a:lnSpc>
              <a:spcBef>
                <a:spcPts val="2405"/>
              </a:spcBef>
              <a:buAutoNum type="alphaLcParenBoth"/>
              <a:tabLst>
                <a:tab pos="437515" algn="l"/>
              </a:tabLst>
            </a:pPr>
            <a:r>
              <a:rPr sz="2500" b="1" spc="-10" dirty="0">
                <a:latin typeface="Calibri" panose="020F0502020204030204"/>
                <a:cs typeface="Calibri" panose="020F0502020204030204"/>
              </a:rPr>
              <a:t>Heat: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585470" lvl="2" indent="-572770">
              <a:lnSpc>
                <a:spcPct val="100000"/>
              </a:lnSpc>
              <a:buAutoNum type="romanLcParenBoth"/>
              <a:tabLst>
                <a:tab pos="5854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Dry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 heat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585470" lvl="2" indent="-572770">
              <a:lnSpc>
                <a:spcPct val="100000"/>
              </a:lnSpc>
              <a:buAutoNum type="romanLcParenBoth"/>
              <a:tabLst>
                <a:tab pos="58547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Moist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heat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49580" indent="-436880">
              <a:lnSpc>
                <a:spcPct val="100000"/>
              </a:lnSpc>
              <a:spcBef>
                <a:spcPts val="3005"/>
              </a:spcBef>
              <a:buAutoNum type="alphaLcParenBoth" startAt="2"/>
              <a:tabLst>
                <a:tab pos="449580" algn="l"/>
              </a:tabLst>
            </a:pPr>
            <a:r>
              <a:rPr sz="2500" b="1" spc="-10" dirty="0">
                <a:latin typeface="Calibri" panose="020F0502020204030204"/>
                <a:cs typeface="Calibri" panose="020F0502020204030204"/>
              </a:rPr>
              <a:t>Radiation: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49250" lvl="1" indent="-336550">
              <a:lnSpc>
                <a:spcPct val="100000"/>
              </a:lnSpc>
              <a:buAutoNum type="romanLcParenBoth"/>
              <a:tabLst>
                <a:tab pos="34925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Non-ionising</a:t>
            </a:r>
            <a:r>
              <a:rPr sz="2500" spc="-9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radiation</a:t>
            </a:r>
            <a:r>
              <a:rPr sz="25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(Ultraviolet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radiation)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421640" lvl="1" indent="-408940">
              <a:lnSpc>
                <a:spcPct val="100000"/>
              </a:lnSpc>
              <a:buAutoNum type="romanLcParenBoth"/>
              <a:tabLst>
                <a:tab pos="421640" algn="l"/>
              </a:tabLst>
            </a:pPr>
            <a:r>
              <a:rPr sz="2500" dirty="0">
                <a:latin typeface="Calibri" panose="020F0502020204030204"/>
                <a:cs typeface="Calibri" panose="020F0502020204030204"/>
              </a:rPr>
              <a:t>Ionising</a:t>
            </a:r>
            <a:r>
              <a:rPr sz="2500" spc="-12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radiation</a:t>
            </a:r>
            <a:r>
              <a:rPr sz="25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(X-</a:t>
            </a:r>
            <a:r>
              <a:rPr sz="2500" spc="-65" dirty="0">
                <a:latin typeface="Calibri" panose="020F0502020204030204"/>
                <a:cs typeface="Calibri" panose="020F0502020204030204"/>
              </a:rPr>
              <a:t>ray,</a:t>
            </a:r>
            <a:r>
              <a:rPr sz="25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gamma</a:t>
            </a:r>
            <a:r>
              <a:rPr sz="25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ray)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  <a:spcBef>
                <a:spcPts val="3005"/>
              </a:spcBef>
            </a:pPr>
            <a:r>
              <a:rPr sz="2500" b="1" dirty="0">
                <a:latin typeface="Calibri" panose="020F0502020204030204"/>
                <a:cs typeface="Calibri" panose="020F0502020204030204"/>
              </a:rPr>
              <a:t>(c)</a:t>
            </a:r>
            <a:r>
              <a:rPr sz="2500" b="1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b="1" spc="-10" dirty="0">
                <a:latin typeface="Calibri" panose="020F0502020204030204"/>
                <a:cs typeface="Calibri" panose="020F0502020204030204"/>
              </a:rPr>
              <a:t>Filtration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56870" marR="5080" indent="-344805">
              <a:lnSpc>
                <a:spcPts val="2400"/>
              </a:lnSpc>
              <a:spcBef>
                <a:spcPts val="580"/>
              </a:spcBef>
            </a:pPr>
            <a:r>
              <a:rPr sz="2500" spc="-10" dirty="0">
                <a:latin typeface="Calibri" panose="020F0502020204030204"/>
                <a:cs typeface="Calibri" panose="020F0502020204030204"/>
              </a:rPr>
              <a:t>(Berkfeld,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Chamber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land,</a:t>
            </a:r>
            <a:r>
              <a:rPr sz="25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Seitz,</a:t>
            </a:r>
            <a:r>
              <a:rPr sz="25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sintered</a:t>
            </a:r>
            <a:r>
              <a:rPr sz="25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glass,</a:t>
            </a:r>
            <a:r>
              <a:rPr sz="25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latin typeface="Calibri" panose="020F0502020204030204"/>
                <a:cs typeface="Calibri" panose="020F0502020204030204"/>
              </a:rPr>
              <a:t>cellulose membrane</a:t>
            </a:r>
            <a:r>
              <a:rPr sz="25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latin typeface="Calibri" panose="020F0502020204030204"/>
                <a:cs typeface="Calibri" panose="020F0502020204030204"/>
              </a:rPr>
              <a:t>filters</a:t>
            </a:r>
            <a:r>
              <a:rPr sz="2500" spc="-110" dirty="0">
                <a:latin typeface="Calibri" panose="020F0502020204030204"/>
                <a:cs typeface="Calibri" panose="020F0502020204030204"/>
              </a:rPr>
              <a:t> </a:t>
            </a:r>
            <a:r>
              <a:rPr sz="2500" spc="-20" dirty="0">
                <a:latin typeface="Calibri" panose="020F0502020204030204"/>
                <a:cs typeface="Calibri" panose="020F0502020204030204"/>
              </a:rPr>
              <a:t>etc)</a:t>
            </a:r>
            <a:endParaRPr sz="25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167767"/>
            <a:ext cx="100393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0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Heat</a:t>
            </a:r>
            <a:endParaRPr sz="40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8229600" cy="5715000"/>
          </a:xfrm>
          <a:custGeom>
            <a:avLst/>
            <a:gdLst/>
            <a:ahLst/>
            <a:cxnLst/>
            <a:rect l="l" t="t" r="r" b="b"/>
            <a:pathLst>
              <a:path w="8229600" h="5715000">
                <a:moveTo>
                  <a:pt x="8229600" y="0"/>
                </a:moveTo>
                <a:lnTo>
                  <a:pt x="0" y="0"/>
                </a:lnTo>
                <a:lnTo>
                  <a:pt x="0" y="5715000"/>
                </a:lnTo>
                <a:lnTo>
                  <a:pt x="8229600" y="571500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978534"/>
            <a:ext cx="8076565" cy="4928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Mostly</a:t>
            </a:r>
            <a:r>
              <a:rPr sz="24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used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method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01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Highly</a:t>
            </a:r>
            <a:r>
              <a:rPr sz="24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effective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most</a:t>
            </a:r>
            <a:r>
              <a:rPr sz="24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reliable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process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02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Two</a:t>
            </a:r>
            <a:r>
              <a:rPr sz="24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major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methods: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020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Dry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4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moist</a:t>
            </a:r>
            <a:r>
              <a:rPr sz="24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heat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01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Dry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induces: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035"/>
              </a:spcBef>
              <a:buFont typeface="Arial MT"/>
              <a:buChar char="•"/>
              <a:tabLst>
                <a:tab pos="356870" algn="l"/>
                <a:tab pos="2137410" algn="l"/>
                <a:tab pos="2527935" algn="l"/>
                <a:tab pos="3646170" algn="l"/>
                <a:tab pos="4902835" algn="l"/>
                <a:tab pos="6028055" algn="l"/>
                <a:tab pos="6634480" algn="l"/>
                <a:tab pos="7357745" algn="l"/>
              </a:tabLst>
            </a:pPr>
            <a:r>
              <a:rPr sz="2400" spc="-10" dirty="0">
                <a:latin typeface="Calibri" panose="020F0502020204030204"/>
                <a:cs typeface="Calibri" panose="020F0502020204030204"/>
              </a:rPr>
              <a:t>Denaturation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protein,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oxidative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damage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and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toxic</a:t>
            </a:r>
            <a:r>
              <a:rPr sz="2400" dirty="0">
                <a:latin typeface="Calibri" panose="020F0502020204030204"/>
                <a:cs typeface="Calibri" panose="020F0502020204030204"/>
              </a:rPr>
              <a:t>	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effect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ct val="100000"/>
              </a:lnSpc>
            </a:pPr>
            <a:r>
              <a:rPr sz="2400" dirty="0">
                <a:latin typeface="Calibri" panose="020F0502020204030204"/>
                <a:cs typeface="Calibri" panose="020F0502020204030204"/>
              </a:rPr>
              <a:t>due</a:t>
            </a:r>
            <a:r>
              <a:rPr sz="24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to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high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level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electrolytes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156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Also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damage</a:t>
            </a:r>
            <a:r>
              <a:rPr sz="24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DNA</a:t>
            </a:r>
            <a:r>
              <a:rPr sz="24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of</a:t>
            </a:r>
            <a:r>
              <a:rPr sz="24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microorganism</a:t>
            </a:r>
            <a:endParaRPr sz="24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01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dirty="0">
                <a:latin typeface="Calibri" panose="020F0502020204030204"/>
                <a:cs typeface="Calibri" panose="020F0502020204030204"/>
              </a:rPr>
              <a:t>As</a:t>
            </a:r>
            <a:r>
              <a:rPr sz="24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a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result,</a:t>
            </a:r>
            <a:r>
              <a:rPr sz="24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the</a:t>
            </a:r>
            <a:r>
              <a:rPr sz="24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microorganism</a:t>
            </a:r>
            <a:r>
              <a:rPr sz="24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latin typeface="Calibri" panose="020F0502020204030204"/>
                <a:cs typeface="Calibri" panose="020F0502020204030204"/>
              </a:rPr>
              <a:t>got</a:t>
            </a:r>
            <a:r>
              <a:rPr sz="24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latin typeface="Calibri" panose="020F0502020204030204"/>
                <a:cs typeface="Calibri" panose="020F0502020204030204"/>
              </a:rPr>
              <a:t>killed</a:t>
            </a:r>
            <a:endParaRPr sz="24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6244" y="351485"/>
            <a:ext cx="116839" cy="238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25" dirty="0">
                <a:latin typeface="Calibri" panose="020F0502020204030204"/>
                <a:cs typeface="Calibri" panose="020F0502020204030204"/>
              </a:rPr>
              <a:t>..</a:t>
            </a:r>
            <a:endParaRPr sz="140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762000"/>
            <a:ext cx="8229600" cy="5364480"/>
          </a:xfrm>
          <a:custGeom>
            <a:avLst/>
            <a:gdLst/>
            <a:ahLst/>
            <a:cxnLst/>
            <a:rect l="l" t="t" r="r" b="b"/>
            <a:pathLst>
              <a:path w="8229600" h="5364480">
                <a:moveTo>
                  <a:pt x="8229600" y="0"/>
                </a:moveTo>
                <a:lnTo>
                  <a:pt x="0" y="0"/>
                </a:lnTo>
                <a:lnTo>
                  <a:pt x="0" y="5364480"/>
                </a:lnTo>
                <a:lnTo>
                  <a:pt x="8229600" y="5364480"/>
                </a:lnTo>
                <a:lnTo>
                  <a:pt x="82296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555503"/>
            <a:ext cx="8077200" cy="5280660"/>
          </a:xfrm>
          <a:prstGeom prst="rect">
            <a:avLst/>
          </a:prstGeom>
        </p:spPr>
        <p:txBody>
          <a:bodyPr vert="horz" wrap="square" lIns="0" tIns="227329" rIns="0" bIns="0" rtlCol="0">
            <a:spAutoFit/>
          </a:bodyPr>
          <a:lstStyle/>
          <a:p>
            <a:pPr marL="356235" indent="-343535" algn="just">
              <a:lnSpc>
                <a:spcPct val="100000"/>
              </a:lnSpc>
              <a:spcBef>
                <a:spcPts val="1790"/>
              </a:spcBef>
              <a:buFont typeface="Arial MT"/>
              <a:buChar char="•"/>
              <a:tabLst>
                <a:tab pos="356235" algn="l"/>
              </a:tabLst>
            </a:pPr>
            <a:r>
              <a:rPr sz="3200" dirty="0">
                <a:solidFill>
                  <a:srgbClr val="1F487C"/>
                </a:solidFill>
                <a:latin typeface="Calibri" panose="020F0502020204030204"/>
                <a:cs typeface="Calibri" panose="020F0502020204030204"/>
              </a:rPr>
              <a:t>Moist</a:t>
            </a:r>
            <a:r>
              <a:rPr sz="3200" spc="-85" dirty="0">
                <a:solidFill>
                  <a:srgbClr val="1F487C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spc="-10" dirty="0">
                <a:solidFill>
                  <a:srgbClr val="1F487C"/>
                </a:solidFill>
                <a:latin typeface="Calibri" panose="020F0502020204030204"/>
                <a:cs typeface="Calibri" panose="020F0502020204030204"/>
              </a:rPr>
              <a:t>Heat:</a:t>
            </a:r>
            <a:endParaRPr sz="3200">
              <a:latin typeface="Calibri" panose="020F0502020204030204"/>
              <a:cs typeface="Calibri" panose="020F0502020204030204"/>
            </a:endParaRPr>
          </a:p>
          <a:p>
            <a:pPr marL="12700" marR="7620" indent="1005840" algn="just">
              <a:lnSpc>
                <a:spcPct val="105000"/>
              </a:lnSpc>
              <a:spcBef>
                <a:spcPts val="1225"/>
              </a:spcBef>
            </a:pPr>
            <a:r>
              <a:rPr sz="2600" dirty="0">
                <a:latin typeface="Calibri" panose="020F0502020204030204"/>
                <a:cs typeface="Calibri" panose="020F0502020204030204"/>
              </a:rPr>
              <a:t>kills</a:t>
            </a:r>
            <a:r>
              <a:rPr sz="2600" spc="450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the</a:t>
            </a:r>
            <a:r>
              <a:rPr sz="2600" spc="440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microorganisms</a:t>
            </a:r>
            <a:r>
              <a:rPr sz="2600" spc="430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by</a:t>
            </a:r>
            <a:r>
              <a:rPr sz="2600" spc="455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denaturation</a:t>
            </a:r>
            <a:r>
              <a:rPr sz="2600" spc="450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and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coagulation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of</a:t>
            </a:r>
            <a:r>
              <a:rPr sz="26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proteins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sz="2600">
              <a:latin typeface="Calibri" panose="020F0502020204030204"/>
              <a:cs typeface="Calibri" panose="020F0502020204030204"/>
            </a:endParaRPr>
          </a:p>
          <a:p>
            <a:pPr marL="356870" marR="7620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4381500" algn="l"/>
              </a:tabLst>
            </a:pPr>
            <a:r>
              <a:rPr sz="2600" spc="-1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600" spc="22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required</a:t>
            </a:r>
            <a:r>
              <a:rPr sz="2600" spc="21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to</a:t>
            </a:r>
            <a:r>
              <a:rPr sz="2600" spc="24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kill</a:t>
            </a:r>
            <a:r>
              <a:rPr sz="2600" dirty="0">
                <a:latin typeface="Calibri" panose="020F0502020204030204"/>
                <a:cs typeface="Calibri" panose="020F0502020204030204"/>
              </a:rPr>
              <a:t>	microbe</a:t>
            </a:r>
            <a:r>
              <a:rPr sz="26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by</a:t>
            </a:r>
            <a:r>
              <a:rPr sz="2600" spc="32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dry</a:t>
            </a:r>
            <a:r>
              <a:rPr sz="2600" spc="34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600" spc="34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more </a:t>
            </a:r>
            <a:r>
              <a:rPr sz="2600" dirty="0">
                <a:latin typeface="Calibri" panose="020F0502020204030204"/>
                <a:cs typeface="Calibri" panose="020F0502020204030204"/>
              </a:rPr>
              <a:t>than</a:t>
            </a:r>
            <a:r>
              <a:rPr sz="26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moist</a:t>
            </a:r>
            <a:r>
              <a:rPr sz="26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20" dirty="0">
                <a:latin typeface="Calibri" panose="020F0502020204030204"/>
                <a:cs typeface="Calibri" panose="020F0502020204030204"/>
              </a:rPr>
              <a:t>heat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Arial MT"/>
              <a:buChar char="•"/>
            </a:pPr>
            <a:endParaRPr sz="2600">
              <a:latin typeface="Calibri" panose="020F0502020204030204"/>
              <a:cs typeface="Calibri" panose="020F0502020204030204"/>
            </a:endParaRPr>
          </a:p>
          <a:p>
            <a:pPr marL="430530" indent="-417830" algn="just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430530" algn="l"/>
              </a:tabLst>
            </a:pPr>
            <a:r>
              <a:rPr sz="2600" dirty="0">
                <a:solidFill>
                  <a:srgbClr val="4F81BC"/>
                </a:solidFill>
                <a:latin typeface="Calibri" panose="020F0502020204030204"/>
                <a:cs typeface="Calibri" panose="020F0502020204030204"/>
              </a:rPr>
              <a:t>Thermal</a:t>
            </a:r>
            <a:r>
              <a:rPr sz="2600" spc="-30" dirty="0">
                <a:solidFill>
                  <a:srgbClr val="4F81BC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solidFill>
                  <a:srgbClr val="4F81BC"/>
                </a:solidFill>
                <a:latin typeface="Calibri" panose="020F0502020204030204"/>
                <a:cs typeface="Calibri" panose="020F0502020204030204"/>
              </a:rPr>
              <a:t>death</a:t>
            </a:r>
            <a:r>
              <a:rPr sz="2600" spc="-60" dirty="0">
                <a:solidFill>
                  <a:srgbClr val="4F81BC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solidFill>
                  <a:srgbClr val="4F81BC"/>
                </a:solidFill>
                <a:latin typeface="Calibri" panose="020F0502020204030204"/>
                <a:cs typeface="Calibri" panose="020F0502020204030204"/>
              </a:rPr>
              <a:t>time-</a:t>
            </a:r>
            <a:endParaRPr sz="2600">
              <a:latin typeface="Calibri" panose="020F0502020204030204"/>
              <a:cs typeface="Calibri" panose="020F0502020204030204"/>
            </a:endParaRPr>
          </a:p>
          <a:p>
            <a:pPr marL="12700" marR="5080" indent="914400" algn="just">
              <a:lnSpc>
                <a:spcPct val="100000"/>
              </a:lnSpc>
              <a:spcBef>
                <a:spcPts val="625"/>
              </a:spcBef>
            </a:pPr>
            <a:r>
              <a:rPr sz="2600" dirty="0">
                <a:latin typeface="Calibri" panose="020F0502020204030204"/>
                <a:cs typeface="Calibri" panose="020F0502020204030204"/>
              </a:rPr>
              <a:t>Minimum</a:t>
            </a:r>
            <a:r>
              <a:rPr sz="2600" spc="225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time</a:t>
            </a:r>
            <a:r>
              <a:rPr sz="2600" spc="210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required</a:t>
            </a:r>
            <a:r>
              <a:rPr sz="2600" spc="220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to</a:t>
            </a:r>
            <a:r>
              <a:rPr sz="2600" spc="210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kill</a:t>
            </a:r>
            <a:r>
              <a:rPr sz="2600" spc="215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spc="215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dirty="0">
                <a:latin typeface="Calibri" panose="020F0502020204030204"/>
                <a:cs typeface="Calibri" panose="020F0502020204030204"/>
              </a:rPr>
              <a:t>suspension</a:t>
            </a:r>
            <a:r>
              <a:rPr sz="2600" spc="220" dirty="0">
                <a:latin typeface="Calibri" panose="020F0502020204030204"/>
                <a:cs typeface="Calibri" panose="020F0502020204030204"/>
              </a:rPr>
              <a:t>  </a:t>
            </a:r>
            <a:r>
              <a:rPr sz="2600" spc="-25" dirty="0">
                <a:latin typeface="Calibri" panose="020F0502020204030204"/>
                <a:cs typeface="Calibri" panose="020F0502020204030204"/>
              </a:rPr>
              <a:t>of </a:t>
            </a:r>
            <a:r>
              <a:rPr sz="2600" dirty="0">
                <a:latin typeface="Calibri" panose="020F0502020204030204"/>
                <a:cs typeface="Calibri" panose="020F0502020204030204"/>
              </a:rPr>
              <a:t>organisms</a:t>
            </a:r>
            <a:r>
              <a:rPr sz="2600" spc="36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at</a:t>
            </a:r>
            <a:r>
              <a:rPr sz="2600" spc="36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spc="38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predetermined</a:t>
            </a:r>
            <a:r>
              <a:rPr sz="2600" spc="39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600" spc="35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in</a:t>
            </a:r>
            <a:r>
              <a:rPr sz="2600" spc="375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dirty="0">
                <a:latin typeface="Calibri" panose="020F0502020204030204"/>
                <a:cs typeface="Calibri" panose="020F0502020204030204"/>
              </a:rPr>
              <a:t>a</a:t>
            </a:r>
            <a:r>
              <a:rPr sz="2600" spc="380" dirty="0">
                <a:latin typeface="Calibri" panose="020F0502020204030204"/>
                <a:cs typeface="Calibri" panose="020F0502020204030204"/>
              </a:rPr>
              <a:t> </a:t>
            </a:r>
            <a:r>
              <a:rPr sz="2600" spc="-10" dirty="0">
                <a:latin typeface="Calibri" panose="020F0502020204030204"/>
                <a:cs typeface="Calibri" panose="020F0502020204030204"/>
              </a:rPr>
              <a:t>specified environment</a:t>
            </a:r>
            <a:endParaRPr sz="26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95"/>
              </a:spcBef>
            </a:pPr>
            <a:r>
              <a:rPr b="0" spc="-1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Factors</a:t>
            </a:r>
            <a:r>
              <a:rPr b="0" spc="-75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affecting</a:t>
            </a:r>
            <a:r>
              <a:rPr b="0" spc="-9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sterilization</a:t>
            </a:r>
            <a:r>
              <a:rPr b="0" spc="-9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by</a:t>
            </a:r>
            <a:r>
              <a:rPr b="0" spc="-75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2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heat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838200"/>
            <a:ext cx="8229600" cy="5791200"/>
          </a:xfrm>
          <a:custGeom>
            <a:avLst/>
            <a:gdLst/>
            <a:ahLst/>
            <a:cxnLst/>
            <a:rect l="l" t="t" r="r" b="b"/>
            <a:pathLst>
              <a:path w="8229600" h="5791200">
                <a:moveTo>
                  <a:pt x="8229600" y="0"/>
                </a:moveTo>
                <a:lnTo>
                  <a:pt x="0" y="0"/>
                </a:lnTo>
                <a:lnTo>
                  <a:pt x="0" y="5791200"/>
                </a:lnTo>
                <a:lnTo>
                  <a:pt x="8229600" y="5791200"/>
                </a:lnTo>
                <a:lnTo>
                  <a:pt x="8229600" y="0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792606"/>
            <a:ext cx="8080375" cy="5192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Nature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heat: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Moist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is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effective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spc="-3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time: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inversely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proportional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spcBef>
                <a:spcPts val="2640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Number</a:t>
            </a:r>
            <a:r>
              <a:rPr sz="2200" spc="1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1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microorganisms:</a:t>
            </a:r>
            <a:r>
              <a:rPr sz="2200" spc="1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More</a:t>
            </a:r>
            <a:r>
              <a:rPr sz="2200" spc="1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number-</a:t>
            </a:r>
            <a:r>
              <a:rPr sz="2200" spc="1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higher</a:t>
            </a:r>
            <a:r>
              <a:rPr sz="2200" spc="1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temperature</a:t>
            </a:r>
            <a:r>
              <a:rPr sz="2200" spc="1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longer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duration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Nature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microorganism: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Species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strain,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Spores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highly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resistant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1005" indent="-408305">
              <a:lnSpc>
                <a:spcPts val="2380"/>
              </a:lnSpc>
              <a:spcBef>
                <a:spcPts val="2640"/>
              </a:spcBef>
              <a:buFont typeface="Arial MT"/>
              <a:buChar char="•"/>
              <a:tabLst>
                <a:tab pos="421005" algn="l"/>
                <a:tab pos="1497330" algn="l"/>
                <a:tab pos="2268220" algn="l"/>
                <a:tab pos="3826510" algn="l"/>
                <a:tab pos="5161915" algn="l"/>
                <a:tab pos="7342505" algn="l"/>
              </a:tabLst>
            </a:pPr>
            <a:r>
              <a:rPr sz="2200" spc="-20" dirty="0">
                <a:latin typeface="Calibri" panose="020F0502020204030204"/>
                <a:cs typeface="Calibri" panose="020F0502020204030204"/>
              </a:rPr>
              <a:t>Type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material: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heavily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contaminated,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higher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80"/>
              </a:lnSpc>
            </a:pPr>
            <a:r>
              <a:rPr sz="2200" spc="-20" dirty="0">
                <a:latin typeface="Calibri" panose="020F0502020204030204"/>
                <a:cs typeface="Calibri" panose="020F0502020204030204"/>
              </a:rPr>
              <a:t>temperature/prolonged</a:t>
            </a:r>
            <a:r>
              <a:rPr sz="2200" spc="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exposure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Certain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sensitive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articles</a:t>
            </a:r>
            <a:r>
              <a:rPr sz="22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sterilized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at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lower</a:t>
            </a:r>
            <a:r>
              <a:rPr sz="22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temperature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65"/>
              </a:spcBef>
              <a:buFont typeface="Arial MT"/>
              <a:buChar char="•"/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356870" marR="6985" indent="-344805">
              <a:lnSpc>
                <a:spcPts val="2110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Presence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organic</a:t>
            </a:r>
            <a:r>
              <a:rPr sz="220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material: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Organic</a:t>
            </a:r>
            <a:r>
              <a:rPr sz="22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materials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(protein,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sugars,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oils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fats)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increase</a:t>
            </a:r>
            <a:r>
              <a:rPr sz="22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time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required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296621"/>
            <a:ext cx="134175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DRY</a:t>
            </a:r>
            <a:r>
              <a:rPr b="0" spc="-8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b="0" spc="-70" dirty="0">
                <a:solidFill>
                  <a:srgbClr val="006FC0"/>
                </a:solidFill>
                <a:latin typeface="Calibri" panose="020F0502020204030204"/>
                <a:cs typeface="Calibri" panose="020F0502020204030204"/>
              </a:rPr>
              <a:t>HEAT: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844296"/>
            <a:ext cx="5486400" cy="5282565"/>
          </a:xfrm>
          <a:custGeom>
            <a:avLst/>
            <a:gdLst/>
            <a:ahLst/>
            <a:cxnLst/>
            <a:rect l="l" t="t" r="r" b="b"/>
            <a:pathLst>
              <a:path w="5486400" h="5282565">
                <a:moveTo>
                  <a:pt x="5486400" y="0"/>
                </a:moveTo>
                <a:lnTo>
                  <a:pt x="0" y="0"/>
                </a:lnTo>
                <a:lnTo>
                  <a:pt x="0" y="5282184"/>
                </a:lnTo>
                <a:lnTo>
                  <a:pt x="5486400" y="5282184"/>
                </a:lnTo>
                <a:lnTo>
                  <a:pt x="54864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318250" y="678812"/>
            <a:ext cx="485775" cy="324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40"/>
              </a:lnSpc>
              <a:tabLst>
                <a:tab pos="344170" algn="l"/>
              </a:tabLst>
            </a:pPr>
            <a:r>
              <a:rPr sz="2200" spc="-50" dirty="0">
                <a:latin typeface="Arial MT"/>
                <a:cs typeface="Arial MT"/>
              </a:rPr>
              <a:t>•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..</a:t>
            </a:r>
            <a:endParaRPr sz="220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0" y="762000"/>
            <a:ext cx="2465831" cy="254812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6000" y="3429000"/>
            <a:ext cx="2438400" cy="26670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36244" y="798322"/>
            <a:ext cx="7924165" cy="56946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Red</a:t>
            </a:r>
            <a:r>
              <a:rPr sz="2200" spc="-65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heat: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sterilized</a:t>
            </a:r>
            <a:r>
              <a:rPr sz="2200" spc="1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by</a:t>
            </a:r>
            <a:r>
              <a:rPr sz="2200" spc="16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holding</a:t>
            </a:r>
            <a:r>
              <a:rPr sz="2200" spc="16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them</a:t>
            </a:r>
            <a:r>
              <a:rPr sz="2200" spc="1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1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Bunsen</a:t>
            </a:r>
            <a:r>
              <a:rPr sz="2200" spc="15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flame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till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they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become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red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hot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spcBef>
                <a:spcPts val="2645"/>
              </a:spcBef>
              <a:buFont typeface="Arial MT"/>
              <a:buChar char="•"/>
              <a:tabLst>
                <a:tab pos="356870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bacteriological</a:t>
            </a:r>
            <a:r>
              <a:rPr sz="2200" spc="1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loops,</a:t>
            </a:r>
            <a:r>
              <a:rPr sz="2200" spc="1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straight</a:t>
            </a:r>
            <a:r>
              <a:rPr sz="2200" spc="1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wires,</a:t>
            </a:r>
            <a:r>
              <a:rPr sz="2200" spc="1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tips</a:t>
            </a:r>
            <a:r>
              <a:rPr sz="2200" spc="1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of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forceps</a:t>
            </a:r>
            <a:r>
              <a:rPr sz="22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searing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spatulas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1005" indent="-408305">
              <a:lnSpc>
                <a:spcPts val="2375"/>
              </a:lnSpc>
              <a:spcBef>
                <a:spcPts val="2640"/>
              </a:spcBef>
              <a:buFont typeface="Arial MT"/>
              <a:buChar char="•"/>
              <a:tabLst>
                <a:tab pos="421005" algn="l"/>
              </a:tabLst>
            </a:pPr>
            <a:r>
              <a:rPr sz="2200" dirty="0">
                <a:latin typeface="Calibri" panose="020F0502020204030204"/>
                <a:cs typeface="Calibri" panose="020F0502020204030204"/>
              </a:rPr>
              <a:t>limited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to</a:t>
            </a:r>
            <a:r>
              <a:rPr sz="2200" spc="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those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articles that can</a:t>
            </a:r>
            <a:r>
              <a:rPr sz="22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be</a:t>
            </a:r>
            <a:r>
              <a:rPr sz="2200" spc="-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heated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75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to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redness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in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flame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421005" indent="-408305">
              <a:lnSpc>
                <a:spcPct val="100000"/>
              </a:lnSpc>
              <a:spcBef>
                <a:spcPts val="2645"/>
              </a:spcBef>
              <a:buFont typeface="Arial MT"/>
              <a:buChar char="•"/>
              <a:tabLst>
                <a:tab pos="421005" algn="l"/>
              </a:tabLst>
            </a:pPr>
            <a:r>
              <a:rPr sz="2200" spc="-10" dirty="0">
                <a:solidFill>
                  <a:srgbClr val="FF0000"/>
                </a:solidFill>
                <a:latin typeface="Calibri" panose="020F0502020204030204"/>
                <a:cs typeface="Calibri" panose="020F0502020204030204"/>
              </a:rPr>
              <a:t>Flaming: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 indent="-344170">
              <a:lnSpc>
                <a:spcPts val="2375"/>
              </a:lnSpc>
              <a:buFont typeface="Arial MT"/>
              <a:buChar char="•"/>
              <a:tabLst>
                <a:tab pos="356870" algn="l"/>
                <a:tab pos="1463675" algn="l"/>
                <a:tab pos="1908810" algn="l"/>
                <a:tab pos="2961005" algn="l"/>
                <a:tab pos="3549015" algn="l"/>
                <a:tab pos="4469765" algn="l"/>
                <a:tab pos="5186680" algn="l"/>
              </a:tabLst>
            </a:pPr>
            <a:r>
              <a:rPr sz="2200" spc="-10" dirty="0">
                <a:latin typeface="Calibri" panose="020F0502020204030204"/>
                <a:cs typeface="Calibri" panose="020F0502020204030204"/>
              </a:rPr>
              <a:t>method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passing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the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article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over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a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 marL="356870">
              <a:lnSpc>
                <a:spcPts val="2380"/>
              </a:lnSpc>
            </a:pPr>
            <a:r>
              <a:rPr sz="2200" dirty="0">
                <a:latin typeface="Calibri" panose="020F0502020204030204"/>
                <a:cs typeface="Calibri" panose="020F0502020204030204"/>
              </a:rPr>
              <a:t>Bunsen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flame,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but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not</a:t>
            </a:r>
            <a:r>
              <a:rPr sz="2200" spc="-4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heating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it</a:t>
            </a:r>
            <a:r>
              <a:rPr sz="2200" spc="-3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to</a:t>
            </a:r>
            <a:r>
              <a:rPr sz="2200" spc="-3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redness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L="356870" marR="2595245" indent="-344805">
              <a:lnSpc>
                <a:spcPts val="2110"/>
              </a:lnSpc>
              <a:buFont typeface="Arial MT"/>
              <a:buChar char="•"/>
              <a:tabLst>
                <a:tab pos="356870" algn="l"/>
                <a:tab pos="899160" algn="l"/>
                <a:tab pos="1981835" algn="l"/>
                <a:tab pos="3228975" algn="l"/>
                <a:tab pos="3787140" algn="l"/>
                <a:tab pos="4622165" algn="l"/>
              </a:tabLst>
            </a:pPr>
            <a:r>
              <a:rPr sz="2200" spc="-20" dirty="0">
                <a:latin typeface="Calibri" panose="020F0502020204030204"/>
                <a:cs typeface="Calibri" panose="020F0502020204030204"/>
              </a:rPr>
              <a:t>e.g.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scalpels,</a:t>
            </a:r>
            <a:r>
              <a:rPr sz="2200" dirty="0">
                <a:latin typeface="Calibri" panose="020F0502020204030204"/>
                <a:cs typeface="Calibri" panose="020F0502020204030204"/>
              </a:rPr>
              <a:t>	mouth</a:t>
            </a:r>
            <a:r>
              <a:rPr sz="2200" spc="459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of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test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tubes,</a:t>
            </a:r>
            <a:r>
              <a:rPr sz="2200" dirty="0">
                <a:latin typeface="Calibri" panose="020F0502020204030204"/>
                <a:cs typeface="Calibri" panose="020F0502020204030204"/>
              </a:rPr>
              <a:t>	</a:t>
            </a:r>
            <a:r>
              <a:rPr sz="2200" spc="-10" dirty="0">
                <a:latin typeface="Calibri" panose="020F0502020204030204"/>
                <a:cs typeface="Calibri" panose="020F0502020204030204"/>
              </a:rPr>
              <a:t>flasks, </a:t>
            </a:r>
            <a:r>
              <a:rPr sz="2200" dirty="0">
                <a:latin typeface="Calibri" panose="020F0502020204030204"/>
                <a:cs typeface="Calibri" panose="020F0502020204030204"/>
              </a:rPr>
              <a:t>glass</a:t>
            </a:r>
            <a:r>
              <a:rPr sz="2200" spc="-2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slides</a:t>
            </a:r>
            <a:r>
              <a:rPr sz="22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dirty="0">
                <a:latin typeface="Calibri" panose="020F0502020204030204"/>
                <a:cs typeface="Calibri" panose="020F0502020204030204"/>
              </a:rPr>
              <a:t>and</a:t>
            </a:r>
            <a:r>
              <a:rPr sz="22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200" spc="-20" dirty="0">
                <a:latin typeface="Calibri" panose="020F0502020204030204"/>
                <a:cs typeface="Calibri" panose="020F0502020204030204"/>
              </a:rPr>
              <a:t>cover</a:t>
            </a:r>
            <a:endParaRPr sz="220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190"/>
              </a:spcBef>
            </a:pPr>
            <a:endParaRPr sz="2200">
              <a:latin typeface="Calibri" panose="020F0502020204030204"/>
              <a:cs typeface="Calibri" panose="020F0502020204030204"/>
            </a:endParaRPr>
          </a:p>
          <a:p>
            <a:pPr marR="5080" algn="r">
              <a:lnSpc>
                <a:spcPct val="100000"/>
              </a:lnSpc>
            </a:pPr>
            <a:r>
              <a:rPr sz="1800" dirty="0">
                <a:latin typeface="Calibri" panose="020F0502020204030204"/>
                <a:cs typeface="Calibri" panose="020F0502020204030204"/>
              </a:rPr>
              <a:t>(Image</a:t>
            </a:r>
            <a:r>
              <a:rPr sz="1800" spc="25" dirty="0"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latin typeface="Calibri" panose="020F0502020204030204"/>
                <a:cs typeface="Calibri" panose="020F0502020204030204"/>
              </a:rPr>
              <a:t>source-</a:t>
            </a:r>
            <a:r>
              <a:rPr sz="1800" spc="-10" dirty="0">
                <a:latin typeface="Calibri" panose="020F0502020204030204"/>
                <a:cs typeface="Calibri" panose="020F0502020204030204"/>
              </a:rPr>
              <a:t>Google)</a:t>
            </a:r>
            <a:endParaRPr sz="180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3407</Words>
  <Application>Microsoft Office PowerPoint</Application>
  <PresentationFormat>On-screen Show (4:3)</PresentationFormat>
  <Paragraphs>505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 MT</vt:lpstr>
      <vt:lpstr>Calibri</vt:lpstr>
      <vt:lpstr>Cambria</vt:lpstr>
      <vt:lpstr>Office Theme</vt:lpstr>
      <vt:lpstr>Methods of Sterilization and Disinfection</vt:lpstr>
      <vt:lpstr>Terms:</vt:lpstr>
      <vt:lpstr>PowerPoint Presentation</vt:lpstr>
      <vt:lpstr>PowerPoint Presentation</vt:lpstr>
      <vt:lpstr>METHODS</vt:lpstr>
      <vt:lpstr>Heat</vt:lpstr>
      <vt:lpstr>PowerPoint Presentation</vt:lpstr>
      <vt:lpstr>Factors affecting sterilization by heat</vt:lpstr>
      <vt:lpstr>DRY HEAT:</vt:lpstr>
      <vt:lpstr>Incineration:</vt:lpstr>
      <vt:lpstr>PowerPoint Presentation</vt:lpstr>
      <vt:lpstr>PowerPoint Presentation</vt:lpstr>
      <vt:lpstr>PowerPoint Presentation</vt:lpstr>
      <vt:lpstr>Infra red rays:</vt:lpstr>
      <vt:lpstr>Sterilization by moist heat</vt:lpstr>
      <vt:lpstr>At temperature below 100o C</vt:lpstr>
      <vt:lpstr>Vaccine bath:</vt:lpstr>
      <vt:lpstr>Inspissation:</vt:lpstr>
      <vt:lpstr>At temperature 100o C</vt:lpstr>
      <vt:lpstr>PowerPoint Presentation</vt:lpstr>
      <vt:lpstr>Tyndallisation:</vt:lpstr>
      <vt:lpstr>PowerPoint Presentation</vt:lpstr>
      <vt:lpstr>Autoclave</vt:lpstr>
      <vt:lpstr>Autoclave</vt:lpstr>
      <vt:lpstr>RADIATION:</vt:lpstr>
      <vt:lpstr>Uses of UV radiation:</vt:lpstr>
      <vt:lpstr>Ionizing rays</vt:lpstr>
      <vt:lpstr>FILTRATION:</vt:lpstr>
      <vt:lpstr>Types of filters</vt:lpstr>
      <vt:lpstr>b. Berkefeld filter:</vt:lpstr>
      <vt:lpstr>Asbestos filters:</vt:lpstr>
      <vt:lpstr>Membrane filters:</vt:lpstr>
      <vt:lpstr>Uses of membrane filters</vt:lpstr>
      <vt:lpstr>Chemical Methods of Sterilization</vt:lpstr>
      <vt:lpstr>Action of Disinfectants</vt:lpstr>
      <vt:lpstr>Types of Disinfectants</vt:lpstr>
      <vt:lpstr>ALCOHOLS:</vt:lpstr>
      <vt:lpstr>ALDEHYDES:</vt:lpstr>
      <vt:lpstr>PHENOL:</vt:lpstr>
      <vt:lpstr>PowerPoint Presentation</vt:lpstr>
      <vt:lpstr>HEAVY METALS:</vt:lpstr>
      <vt:lpstr>SURFACE ACTIVE AGENTS:</vt:lpstr>
      <vt:lpstr>DYES:</vt:lpstr>
      <vt:lpstr>HYDROGEN PEROXIDE:</vt:lpstr>
      <vt:lpstr>ETHYLENE OXIDE (EO):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Sterilization and Disinfection</dc:title>
  <dc:creator/>
  <cp:lastModifiedBy>Jayapandiyan Paraman</cp:lastModifiedBy>
  <cp:revision>3</cp:revision>
  <dcterms:created xsi:type="dcterms:W3CDTF">2025-01-08T10:07:00Z</dcterms:created>
  <dcterms:modified xsi:type="dcterms:W3CDTF">2025-01-10T05:12:30Z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2020-10-21T11:00:00Z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2025-01-08T11:00:00Z</vt:filetime>
  </property>
  <property fmtid="{D5CDD505-2E9C-101B-9397-08002B2CF9AE}" pid="5" name="Producer">
    <vt:lpwstr>www.ilovepdf.com</vt:lpwstr>
  </property>
  <property fmtid="{D5CDD505-2E9C-101B-9397-08002B2CF9AE}" pid="6" name="ICV">
    <vt:lpwstr>6FA9CAB7278240A496F9F677587A4531_12</vt:lpwstr>
  </property>
  <property fmtid="{D5CDD505-2E9C-101B-9397-08002B2CF9AE}" pid="7" name="KSOProductBuildVer">
    <vt:lpwstr>1033-12.2.0.19307</vt:lpwstr>
  </property>
</Properties>
</file>