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</p:sldMasterIdLst>
  <p:notesMasterIdLst>
    <p:notesMasterId r:id="rId24"/>
  </p:notesMasterIdLst>
  <p:sldIdLst>
    <p:sldId id="308" r:id="rId2"/>
    <p:sldId id="256" r:id="rId3"/>
    <p:sldId id="317" r:id="rId4"/>
    <p:sldId id="320" r:id="rId5"/>
    <p:sldId id="319" r:id="rId6"/>
    <p:sldId id="321" r:id="rId7"/>
    <p:sldId id="322" r:id="rId8"/>
    <p:sldId id="323" r:id="rId9"/>
    <p:sldId id="318" r:id="rId10"/>
    <p:sldId id="327" r:id="rId11"/>
    <p:sldId id="324" r:id="rId12"/>
    <p:sldId id="325" r:id="rId13"/>
    <p:sldId id="328" r:id="rId14"/>
    <p:sldId id="329" r:id="rId15"/>
    <p:sldId id="330" r:id="rId16"/>
    <p:sldId id="313" r:id="rId17"/>
    <p:sldId id="333" r:id="rId18"/>
    <p:sldId id="334" r:id="rId19"/>
    <p:sldId id="335" r:id="rId20"/>
    <p:sldId id="336" r:id="rId21"/>
    <p:sldId id="331" r:id="rId22"/>
    <p:sldId id="33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ADDFFE-25E4-456D-8931-14AEDE076699}" v="3" dt="2025-01-08T11:16:00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vraj Maharshi" userId="5732c182756ac565" providerId="LiveId" clId="{73ADDFFE-25E4-456D-8931-14AEDE076699}"/>
    <pc:docChg chg="modSld">
      <pc:chgData name="Yuvraj Maharshi" userId="5732c182756ac565" providerId="LiveId" clId="{73ADDFFE-25E4-456D-8931-14AEDE076699}" dt="2025-01-08T11:16:16.674" v="65" actId="1076"/>
      <pc:docMkLst>
        <pc:docMk/>
      </pc:docMkLst>
      <pc:sldChg chg="addSp modSp mod">
        <pc:chgData name="Yuvraj Maharshi" userId="5732c182756ac565" providerId="LiveId" clId="{73ADDFFE-25E4-456D-8931-14AEDE076699}" dt="2025-01-08T11:16:16.674" v="65" actId="1076"/>
        <pc:sldMkLst>
          <pc:docMk/>
          <pc:sldMk cId="2314580261" sldId="308"/>
        </pc:sldMkLst>
        <pc:spChg chg="mod">
          <ac:chgData name="Yuvraj Maharshi" userId="5732c182756ac565" providerId="LiveId" clId="{73ADDFFE-25E4-456D-8931-14AEDE076699}" dt="2025-01-08T11:15:50.884" v="59" actId="1076"/>
          <ac:spMkLst>
            <pc:docMk/>
            <pc:sldMk cId="2314580261" sldId="308"/>
            <ac:spMk id="2" creationId="{DDCD3A35-B625-481C-828B-EB33039BBA27}"/>
          </ac:spMkLst>
        </pc:spChg>
        <pc:spChg chg="mod">
          <ac:chgData name="Yuvraj Maharshi" userId="5732c182756ac565" providerId="LiveId" clId="{73ADDFFE-25E4-456D-8931-14AEDE076699}" dt="2025-01-08T11:15:55.426" v="60" actId="1076"/>
          <ac:spMkLst>
            <pc:docMk/>
            <pc:sldMk cId="2314580261" sldId="308"/>
            <ac:spMk id="4" creationId="{036B02E3-BA31-4A9A-A3EA-0C5DDC0AE864}"/>
          </ac:spMkLst>
        </pc:spChg>
        <pc:picChg chg="add mod">
          <ac:chgData name="Yuvraj Maharshi" userId="5732c182756ac565" providerId="LiveId" clId="{73ADDFFE-25E4-456D-8931-14AEDE076699}" dt="2025-01-08T11:16:16.674" v="65" actId="1076"/>
          <ac:picMkLst>
            <pc:docMk/>
            <pc:sldMk cId="2314580261" sldId="308"/>
            <ac:picMk id="3" creationId="{BC3C490F-AD84-219F-BEAC-7D191F26B8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17556-944E-4046-ADB6-739B047C9438}" type="datetimeFigureOut">
              <a:rPr lang="en-IN" smtClean="0"/>
              <a:t>08-01-2025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59825-5895-4D55-9329-07B96E34BE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119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C8ABF-C623-41EF-9F22-BFB9839F615B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086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328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68730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347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490393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306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957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8636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003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6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6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02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69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3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4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8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64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3A35-B625-481C-828B-EB33039B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60" y="1671193"/>
            <a:ext cx="9374586" cy="1368152"/>
          </a:xfrm>
        </p:spPr>
        <p:txBody>
          <a:bodyPr>
            <a:normAutofit fontScale="90000"/>
          </a:bodyPr>
          <a:lstStyle/>
          <a:p>
            <a:r>
              <a:rPr 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Radiographic positioning of Upper Extremities</a:t>
            </a:r>
            <a:endParaRPr lang="en-IN" sz="4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6B02E3-BA31-4A9A-A3EA-0C5DDC0AE864}"/>
              </a:ext>
            </a:extLst>
          </p:cNvPr>
          <p:cNvSpPr txBox="1"/>
          <p:nvPr/>
        </p:nvSpPr>
        <p:spPr>
          <a:xfrm>
            <a:off x="6959691" y="5115258"/>
            <a:ext cx="4716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Yuvraj Maharshi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Lecturer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Department Of Paramedical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Science,svdu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C490F-AD84-219F-BEAC-7D191F26B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3217" cy="14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8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D4FC-D5DA-4572-ADFE-EEF0E5BF5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Indication of  forearm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A3B2B-D12B-4F40-AE59-B186E8F0B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4327429" cy="4570519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Trauma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Bony tenderness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Suspected fracture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Obvious deformity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Non-traumatic pain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Suspected foreign body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C7CF5-B438-4482-A043-56B0A898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307" y="1949508"/>
            <a:ext cx="1542927" cy="4083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59CF4D-93AB-42E5-AD34-AA436239A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74974" y="3219915"/>
            <a:ext cx="4083739" cy="15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22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024BD-6B06-4727-83CD-2171D9F1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AP Forearm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4349F-2948-40FE-A7F2-FC6445F23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20563"/>
            <a:ext cx="5995283" cy="37278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× 43 cm L.W. (14 × 17″) or 30 × 35 cm (11 × 14″) for smaller patients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grid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Position:-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seated at end of table with arm extended and hand supinated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that both wrist and elbow joints are included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 midpoint of forearm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Radiographic Anatomy - Forearm AP">
            <a:extLst>
              <a:ext uri="{FF2B5EF4-FFF2-40B4-BE49-F238E27FC236}">
                <a16:creationId xmlns:a16="http://schemas.microsoft.com/office/drawing/2014/main" id="{44B0AF88-96BC-4B83-9C80-DB604B60A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528" y="2731892"/>
            <a:ext cx="256297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02E58-0AC0-4A78-B459-968B3EB9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37" y="2731893"/>
            <a:ext cx="3633747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6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1580-6524-43E8-A087-2B7584B5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Lateral Forearm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A9B37-AE49-48E4-967D-EB949A1A3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1" y="2695492"/>
            <a:ext cx="5788550" cy="353700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:- Elbow should be flexed 90°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Ray:- midpoint of forearm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Radiographic Anatomy - Forearm Lateral">
            <a:extLst>
              <a:ext uri="{FF2B5EF4-FFF2-40B4-BE49-F238E27FC236}">
                <a16:creationId xmlns:a16="http://schemas.microsoft.com/office/drawing/2014/main" id="{9BE6D71C-C725-47F7-8096-F8F99C452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606" y="2308528"/>
            <a:ext cx="2698584" cy="392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E8B01-195E-4C9E-91A7-DCAC1D723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731" y="2308528"/>
            <a:ext cx="2809875" cy="392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2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1BDCF-FBBE-49F2-98D0-0E8037206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AP Elbow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C069F-51FE-41ED-8BCC-D9F13593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68" y="2862470"/>
            <a:ext cx="6519799" cy="338592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× 30 cm L.W. (10 × 12″)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 :- Elbow extended and hand supinated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 mid elbow joint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elbow.jpeg">
            <a:extLst>
              <a:ext uri="{FF2B5EF4-FFF2-40B4-BE49-F238E27FC236}">
                <a16:creationId xmlns:a16="http://schemas.microsoft.com/office/drawing/2014/main" id="{87A5D879-819F-442D-9921-06580CE68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7"/>
          <a:stretch/>
        </p:blipFill>
        <p:spPr>
          <a:xfrm>
            <a:off x="6511925" y="2538960"/>
            <a:ext cx="2790908" cy="3637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C04AA-1E96-4662-8D79-F984BC1E1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06" y="2538960"/>
            <a:ext cx="2467826" cy="361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4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87D8-EB49-4317-90AF-96BA6ECA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Lateral Elbow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8B6A1-650B-4711-9007-0B168C7B1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846567"/>
            <a:ext cx="6056840" cy="34018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× 30 cm L.W. (10 × 12″)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: elbow flexed at 90° 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shoulder dropped as needed to rest forearm and humerus flat on table and IR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 mid elbow joint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9D26B-8C6E-492F-9607-D4300EE94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21" y="2996659"/>
            <a:ext cx="542419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9E7AA-E63E-43D5-84EC-019EE7C3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Trauma Axial Lateral Elbow  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(Coyle Method)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D9804-E482-4120-B16B-65B18FBD1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30" y="2433098"/>
            <a:ext cx="6305384" cy="421419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Coyle's view is performed for any patient with a suspected radial head fracture 1-3 or dislocation.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and Central Ray :  Elbow flexed 90° if possible,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Angle CR 45° toward thorax, centered to radial 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head and neck (CR to enter at mid-elbow joint)</a:t>
            </a:r>
          </a:p>
          <a:p>
            <a:pPr marL="0" indent="0">
              <a:buNone/>
            </a:pPr>
            <a:endParaRPr lang="en-US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3177B-97F9-4873-B011-09FCDCA97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712" y="2364864"/>
            <a:ext cx="3008243" cy="322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53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7A14-DE00-487F-9584-D3F468F7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82880"/>
            <a:ext cx="9404723" cy="946487"/>
          </a:xfrm>
        </p:spPr>
        <p:txBody>
          <a:bodyPr/>
          <a:lstStyle/>
          <a:p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Hand Anatomy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DAC09-006A-4EAF-B7D5-EF8D10D4B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482" y="1498440"/>
            <a:ext cx="2298624" cy="1411737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Carpals – 8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Wrist</a:t>
            </a:r>
          </a:p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B8A4B-F43B-4DB2-9DBA-08A3D59C260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lnSpcReduction="10000"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>
              <a:buFont typeface="Wingdings" pitchFamily="2" charset="2"/>
              <a:buChar char="ü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 Looks Too Pretty Try To Catch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Her</a:t>
            </a:r>
          </a:p>
          <a:p>
            <a:pPr>
              <a:buFont typeface="Wingdings" pitchFamily="2" charset="2"/>
              <a:buChar char="ü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- scaphoid</a:t>
            </a:r>
          </a:p>
          <a:p>
            <a:pPr>
              <a:buFont typeface="Wingdings" pitchFamily="2" charset="2"/>
              <a:buChar char="ü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- lunate</a:t>
            </a:r>
          </a:p>
          <a:p>
            <a:pPr>
              <a:buFont typeface="Wingdings" pitchFamily="2" charset="2"/>
              <a:buChar char="ü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- triquetrum</a:t>
            </a:r>
          </a:p>
          <a:p>
            <a:pPr>
              <a:buFont typeface="Wingdings" pitchFamily="2" charset="2"/>
              <a:buChar char="ü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- pisiform</a:t>
            </a:r>
          </a:p>
          <a:p>
            <a:pPr>
              <a:buFont typeface="Wingdings" pitchFamily="2" charset="2"/>
              <a:buChar char="ü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- trapezium</a:t>
            </a:r>
          </a:p>
          <a:p>
            <a:pPr>
              <a:buFont typeface="Wingdings" pitchFamily="2" charset="2"/>
              <a:buChar char="ü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- trapezoid</a:t>
            </a:r>
          </a:p>
          <a:p>
            <a:pPr>
              <a:buFont typeface="Wingdings" pitchFamily="2" charset="2"/>
              <a:buChar char="ü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- capitate</a:t>
            </a:r>
          </a:p>
          <a:p>
            <a:pPr>
              <a:buFont typeface="Wingdings" pitchFamily="2" charset="2"/>
              <a:buChar char="ü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- hamate</a:t>
            </a:r>
          </a:p>
          <a:p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C06B6-CB16-437A-89CE-5E7B2AD39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84632" y="1494845"/>
            <a:ext cx="2528516" cy="1539695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Metacarpals  -5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Palm</a:t>
            </a:r>
          </a:p>
          <a:p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9E4647-AD88-4578-BC2A-98F13394E4B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710574" cy="3589338"/>
          </a:xfrm>
        </p:spPr>
        <p:txBody>
          <a:bodyPr/>
          <a:lstStyle/>
          <a:p>
            <a:r>
              <a:rPr lang="en-IN" dirty="0"/>
              <a:t>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/>
              <a:t>Head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/>
              <a:t>Body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/>
              <a:t>Base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109EAA-5A6C-4110-9200-7EE1724ACC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1252" y="2120154"/>
            <a:ext cx="2932113" cy="728221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Phalanges  - 14 Fingers</a:t>
            </a:r>
          </a:p>
          <a:p>
            <a:endParaRPr lang="en-IN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0E7D23-763E-41DA-AE26-E1CF18F05DF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IN" dirty="0"/>
          </a:p>
          <a:p>
            <a:r>
              <a:rPr lang="en-IN" dirty="0"/>
              <a:t>Finger:-  4x3=12</a:t>
            </a:r>
          </a:p>
          <a:p>
            <a:r>
              <a:rPr lang="en-IN" dirty="0"/>
              <a:t>Thumb:- 2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Proximal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Middle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IN" dirty="0"/>
              <a:t>Distal</a:t>
            </a:r>
          </a:p>
          <a:p>
            <a:endParaRPr lang="en-IN" dirty="0"/>
          </a:p>
        </p:txBody>
      </p:sp>
      <p:pic>
        <p:nvPicPr>
          <p:cNvPr id="9" name="Picture 8" descr="Carpal-Bones.jpg">
            <a:extLst>
              <a:ext uri="{FF2B5EF4-FFF2-40B4-BE49-F238E27FC236}">
                <a16:creationId xmlns:a16="http://schemas.microsoft.com/office/drawing/2014/main" id="{3770DE85-6755-4229-BF89-3DD03E3B8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092" y="2359352"/>
            <a:ext cx="2950717" cy="2139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A184D3-0E40-4B22-AFBF-D9C4147B3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93" y="4498648"/>
            <a:ext cx="2950717" cy="21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60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51E7-858D-480E-BC2A-030E77666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PA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F38BC-C07A-4DD9-ADF3-2F6F6065D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2210463"/>
            <a:ext cx="5613622" cy="384843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× 12″)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× 24 cm L.W. (8 × 10″) smaller hand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:- Patient seated, hand on table, elbow flexed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 Centered to 3rd MCP joint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F25A2-0E0D-48F8-B255-55E1CD473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157" y="2655923"/>
            <a:ext cx="2742370" cy="3189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DF538-07F2-4DDA-9DBA-65F9F87352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2592" r="53561" b="10074"/>
          <a:stretch/>
        </p:blipFill>
        <p:spPr>
          <a:xfrm>
            <a:off x="6257513" y="2655923"/>
            <a:ext cx="2969644" cy="317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69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23F70-A4AB-4253-85EC-5FE38BBD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PA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Oblique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13ECE-032D-4BBB-BED7-0730FAD6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6" y="2377439"/>
            <a:ext cx="5740841" cy="317257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L.W.10 × 12 or 8 × 10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: Patient seated, hand on table, elbow flexed. Rotate entire hand and wrist laterally 45°, support with wedge or step block. Align hand and wrist to 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 Centered to 3rd MCP joint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FAB51-7296-41B3-A031-7CBD7015B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77" t="23188" r="36319" b="17217"/>
          <a:stretch/>
        </p:blipFill>
        <p:spPr>
          <a:xfrm>
            <a:off x="9543438" y="2510622"/>
            <a:ext cx="2313829" cy="2906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D1551-00BB-487A-AF47-541F14B37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012" y="2498695"/>
            <a:ext cx="2434426" cy="29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93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23E88-9267-4E28-930D-497796A9B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“Fan” Lateral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1093D-6B3A-4F3E-B9F2-E9610302E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8" y="2170706"/>
            <a:ext cx="6655242" cy="4086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Anatomy : hand/wrist and 1″ (2.5 cm) distal forearm </a:t>
            </a:r>
          </a:p>
          <a:p>
            <a:pPr marL="0" indent="0">
              <a:buNone/>
            </a:pP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interphalangeal and MCP joints open position</a:t>
            </a:r>
          </a:p>
          <a:p>
            <a:pPr marL="0" indent="0">
              <a:buNone/>
            </a:pP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: phalanges and metacarpal surfaces symmetric </a:t>
            </a:r>
          </a:p>
          <a:p>
            <a:pPr marL="0" indent="0">
              <a:buNone/>
            </a:pP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distal radius, ulna, and metacarpals superimposed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A4293-021D-4E0F-A34D-174EF614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672" y="2286000"/>
            <a:ext cx="4141975" cy="28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2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285860"/>
          </a:xfrm>
        </p:spPr>
        <p:txBody>
          <a:bodyPr>
            <a:normAutofit/>
          </a:bodyPr>
          <a:lstStyle/>
          <a:p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4888" y="2047460"/>
            <a:ext cx="7354956" cy="4810540"/>
          </a:xfrm>
        </p:spPr>
        <p:txBody>
          <a:bodyPr>
            <a:normAutofit/>
          </a:bodyPr>
          <a:lstStyle/>
          <a:p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upper Extremities consists of 60 bones:</a:t>
            </a:r>
          </a:p>
          <a:p>
            <a:endParaRPr lang="en-US" sz="28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Humerus - 2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Ulna - 2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Radius - 2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Carpals - 16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Metacarpals - 10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Phalanges - 28</a:t>
            </a:r>
            <a:endParaRPr lang="en-IN" sz="24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13344-4990-4F47-B40A-6C0C9DDA2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8" r="20008" b="7985"/>
          <a:stretch/>
        </p:blipFill>
        <p:spPr>
          <a:xfrm>
            <a:off x="7516322" y="1724730"/>
            <a:ext cx="3922643" cy="48105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32EC5-C5FC-49FA-A067-72DDEE2D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68941"/>
            <a:ext cx="8374434" cy="1584307"/>
          </a:xfrm>
        </p:spPr>
        <p:txBody>
          <a:bodyPr/>
          <a:lstStyle/>
          <a:p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 Oblique Bilateral Hand </a:t>
            </a:r>
            <a:b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(Norgaard Method and Ball-Catcher’s)</a:t>
            </a:r>
            <a:endParaRPr lang="en-IN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4D9D8-857B-4AD2-A52D-C4A3F7737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02" y="2034989"/>
            <a:ext cx="6220852" cy="419548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10×12 crosswise or 14×17 crosswise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: Patient seated at end of table, both arms and hands extended with palms up and hands obliqued 45°, medial aspects touching.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Fingers fully extended supported by 45° support blocks.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 CR ⊥, centered to midway between 5th MP joints</a:t>
            </a:r>
          </a:p>
          <a:p>
            <a:pPr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EC94B-8E3D-4269-B6BC-7156AED71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420" y="1729348"/>
            <a:ext cx="4154862" cy="2663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86246-CD57-4CCD-A9C1-EBF39C6AF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20" y="4392705"/>
            <a:ext cx="4154862" cy="22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1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78EA-69C5-47F4-8A14-9C3ABFA5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Paediatric AP Upper Limb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22CB4-BD3E-4B34-AE5C-5B3FDAFB3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48" y="1411941"/>
            <a:ext cx="6794594" cy="41954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size determined by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age and size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: Supine position, arm abducted away from body, lead shield over pelvic area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entire limb unless a specific joint or bone is indicated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Immobilize with clear flexible-type retention band and sandbags, or with tape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parental assistance only if necessary, provide lead gloves and apron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 centered to mid limb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92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BCD542-92B6-47AE-B59C-B1BA70B57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9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2D313-F171-40D1-BB0F-D7E37671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Humerus Anatomy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F7DD4-8A0A-4B1E-B9EC-55DCE7648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2" y="2472855"/>
            <a:ext cx="5748793" cy="326666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Longest and strongest bone of the upper limb.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humerus articulates proximally at the shoulder joint 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humerus articulates distally at the elbow joint.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CAD5-58A6-47F5-97CA-0A41321CB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57"/>
          <a:stretch/>
        </p:blipFill>
        <p:spPr>
          <a:xfrm>
            <a:off x="6244427" y="1803942"/>
            <a:ext cx="2504661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832F9-64AF-4F05-B6DA-1BC924B42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88" y="1803942"/>
            <a:ext cx="30480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4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B5A6E-31B2-45A2-98F6-FF6CD21C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Indication of  AP humerus</a:t>
            </a:r>
            <a:endParaRPr lang="en-IN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A610C-3686-4C15-97E6-B1A67A6B1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Exclude large humeral shaft fractures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Suspected symptomatic metastatic lesions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Trauma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Bony tenderness at the glenohumeral joint/region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Restriction of abduction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Suspected dislocation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Suspected bone tumors .</a:t>
            </a: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60ECF-83C2-42AC-8771-E764B07D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AP Humerus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86456-703A-4FB8-961B-D05A9D643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176354" cy="4195481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× 43 cm L.W. (14 × 17″)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Erect or supine with humerus aligned to long axis of IR Place shield over gonads.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Abduct arm slightly, supinate hand for true AP (epicondyles 	parallel to IR)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 to mid humerus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Collimation:-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8A396AB-3532-465A-A59D-DA6A893F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47" y="3324225"/>
            <a:ext cx="3762375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8C079D-33CC-45FE-A109-6454FF6A2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" t="55162" r="26434"/>
          <a:stretch/>
        </p:blipFill>
        <p:spPr>
          <a:xfrm>
            <a:off x="5646046" y="1338263"/>
            <a:ext cx="3762375" cy="1985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B3FC7F-C64A-4392-8F48-06A21EA3B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421" y="1338263"/>
            <a:ext cx="2783579" cy="55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54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63AE-1FB9-41D5-BDAE-FA1D28EA8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Rotational Lateral Humerus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9CA5E-8EF7-4F0B-B2A4-35D800E1A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299791"/>
            <a:ext cx="4645481" cy="29486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Erect (PA): Elbow flexed 90°, patient rotated 15°-20° from PA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Ray:  mid humerus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D5C1D-EF91-480B-904F-291A21CB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50" y="2939331"/>
            <a:ext cx="3115960" cy="3669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E48085-BA12-45E9-A16B-A4081CA57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610" y="2939330"/>
            <a:ext cx="2349237" cy="36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76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07FC9-33D4-4121-A390-C751F2D0D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1" y="452718"/>
            <a:ext cx="9289043" cy="1400530"/>
          </a:xfrm>
        </p:spPr>
        <p:txBody>
          <a:bodyPr/>
          <a:lstStyle/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Trauma Lateral Humerus </a:t>
            </a:r>
            <a:b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(Midhumerus and Distal Humerus)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E9A03-80B1-443A-BA38-506E95D33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425148"/>
            <a:ext cx="4176356" cy="3823251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× 35 cm L.W. (11 × 14″) or 24 × 30 cm L.W. (10 × 12″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grid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Position:- Gently lift arm and place support block under arm, rotate hand into lateral position if possible for true lateral elbow projection.    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IR vertically between         arm and thorax with top of IR at axilla </a:t>
            </a:r>
          </a:p>
        </p:txBody>
      </p:sp>
      <p:pic>
        <p:nvPicPr>
          <p:cNvPr id="1026" name="Picture 2" descr="Lateral Projection Trauma – Humerus - RadTechOnDuty">
            <a:extLst>
              <a:ext uri="{FF2B5EF4-FFF2-40B4-BE49-F238E27FC236}">
                <a16:creationId xmlns:a16="http://schemas.microsoft.com/office/drawing/2014/main" id="{5C57F888-17CB-469C-ACE7-9CCEF190B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r="15518"/>
          <a:stretch/>
        </p:blipFill>
        <p:spPr bwMode="auto">
          <a:xfrm>
            <a:off x="7459833" y="2268109"/>
            <a:ext cx="4176355" cy="232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F0B65-7A27-41F4-BC0C-9CD4C9137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2" t="22841" r="54438" b="8889"/>
          <a:stretch/>
        </p:blipFill>
        <p:spPr>
          <a:xfrm rot="16200000">
            <a:off x="8536207" y="3513516"/>
            <a:ext cx="2023607" cy="41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35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9ECD-E333-487D-9B56-535C5816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553" y="452718"/>
            <a:ext cx="8508281" cy="1400530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Trauma Transthoracic Lateral Humerus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58B2E-80C3-4E39-8A21-E170DAC39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231" y="2647784"/>
            <a:ext cx="5057030" cy="360061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× 43 cm L.W. (14 × 17″)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:- Patient lying down or erect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Affected limb closest to IR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Raise opposite arm over head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Ray : mid-shaft of affected humerus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/>
              <a:t>Respiration: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853DD-520E-4EF0-B821-88EC2468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006" y="1853248"/>
            <a:ext cx="3650477" cy="2892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BE9DF-74CA-4607-9090-70185B0E5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006" y="4746041"/>
            <a:ext cx="3650477" cy="211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21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7980-9069-4DB1-8508-3C51ACC49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Forearm Anatomy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6080B-B4DE-4641-B22F-1198E935B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396461"/>
            <a:ext cx="6066845" cy="3457491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consists of 2 bones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Ulna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Proximal ends articulate with the humerus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Distal ends articulates with carpals </a:t>
            </a:r>
          </a:p>
          <a:p>
            <a:pPr marL="0" indent="0">
              <a:buNone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B4EBE3-7CC4-4958-BA52-CCDFF1A3E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9"/>
          <a:stretch/>
        </p:blipFill>
        <p:spPr>
          <a:xfrm>
            <a:off x="7215341" y="2016122"/>
            <a:ext cx="4465671" cy="42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436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570</TotalTime>
  <Words>931</Words>
  <Application>Microsoft Office PowerPoint</Application>
  <PresentationFormat>Widescreen</PresentationFormat>
  <Paragraphs>145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Radiographic positioning of Upper Extremities</vt:lpstr>
      <vt:lpstr>                    Content</vt:lpstr>
      <vt:lpstr>                    Humerus Anatomy </vt:lpstr>
      <vt:lpstr>       Indication of  AP humerus</vt:lpstr>
      <vt:lpstr>                         AP Humerus</vt:lpstr>
      <vt:lpstr>         Rotational Lateral Humerus</vt:lpstr>
      <vt:lpstr>             Trauma Lateral Humerus         (Midhumerus and Distal Humerus)</vt:lpstr>
      <vt:lpstr>Trauma Transthoracic Lateral Humerus</vt:lpstr>
      <vt:lpstr>                    Forearm Anatomy </vt:lpstr>
      <vt:lpstr>               Indication of  forearm</vt:lpstr>
      <vt:lpstr>                    AP Forearm</vt:lpstr>
      <vt:lpstr>                 Lateral Forearm</vt:lpstr>
      <vt:lpstr>                            AP Elbow</vt:lpstr>
      <vt:lpstr>                        Lateral Elbow</vt:lpstr>
      <vt:lpstr>             Trauma Axial Lateral Elbow                        (Coyle Method)</vt:lpstr>
      <vt:lpstr>                      Hand Anatomy</vt:lpstr>
      <vt:lpstr>                           PA Hand</vt:lpstr>
      <vt:lpstr>               PA Oblique Hand</vt:lpstr>
      <vt:lpstr>                 “Fan” Lateral Hand</vt:lpstr>
      <vt:lpstr>AP Oblique Bilateral Hand  (Norgaard Method and Ball-Catcher’s)</vt:lpstr>
      <vt:lpstr>           Paediatric AP Upper Limb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Radiographic positing of Upper limb</dc:title>
  <dc:creator>Dr. Akshita Chaudhary</dc:creator>
  <cp:lastModifiedBy>Yuvraj Maharshi</cp:lastModifiedBy>
  <cp:revision>21</cp:revision>
  <dcterms:created xsi:type="dcterms:W3CDTF">2022-03-21T09:54:34Z</dcterms:created>
  <dcterms:modified xsi:type="dcterms:W3CDTF">2025-01-08T11:16:21Z</dcterms:modified>
</cp:coreProperties>
</file>