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74" r:id="rId10"/>
    <p:sldId id="264" r:id="rId11"/>
    <p:sldId id="273" r:id="rId12"/>
    <p:sldId id="265" r:id="rId13"/>
    <p:sldId id="272" r:id="rId14"/>
    <p:sldId id="266" r:id="rId15"/>
    <p:sldId id="267"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F33124-AE61-475E-8F2B-8199025290BB}" v="3" dt="2025-01-08T11:17:53.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vraj Maharshi" userId="5732c182756ac565" providerId="LiveId" clId="{EFF33124-AE61-475E-8F2B-8199025290BB}"/>
    <pc:docChg chg="custSel modSld">
      <pc:chgData name="Yuvraj Maharshi" userId="5732c182756ac565" providerId="LiveId" clId="{EFF33124-AE61-475E-8F2B-8199025290BB}" dt="2025-01-08T11:17:57.132" v="15" actId="1076"/>
      <pc:docMkLst>
        <pc:docMk/>
      </pc:docMkLst>
      <pc:sldChg chg="addSp modSp mod">
        <pc:chgData name="Yuvraj Maharshi" userId="5732c182756ac565" providerId="LiveId" clId="{EFF33124-AE61-475E-8F2B-8199025290BB}" dt="2025-01-08T11:17:57.132" v="15" actId="1076"/>
        <pc:sldMkLst>
          <pc:docMk/>
          <pc:sldMk cId="2680470604" sldId="256"/>
        </pc:sldMkLst>
        <pc:spChg chg="mod">
          <ac:chgData name="Yuvraj Maharshi" userId="5732c182756ac565" providerId="LiveId" clId="{EFF33124-AE61-475E-8F2B-8199025290BB}" dt="2025-01-08T11:08:14.751" v="0" actId="1076"/>
          <ac:spMkLst>
            <pc:docMk/>
            <pc:sldMk cId="2680470604" sldId="256"/>
            <ac:spMk id="2" creationId="{7D59580C-421F-4525-078F-3E0B7C2A8588}"/>
          </ac:spMkLst>
        </pc:spChg>
        <pc:spChg chg="add mod">
          <ac:chgData name="Yuvraj Maharshi" userId="5732c182756ac565" providerId="LiveId" clId="{EFF33124-AE61-475E-8F2B-8199025290BB}" dt="2025-01-08T11:09:45.563" v="13" actId="255"/>
          <ac:spMkLst>
            <pc:docMk/>
            <pc:sldMk cId="2680470604" sldId="256"/>
            <ac:spMk id="3" creationId="{F76F5458-A78D-0154-C7CF-0A9156454EB2}"/>
          </ac:spMkLst>
        </pc:spChg>
        <pc:picChg chg="add mod">
          <ac:chgData name="Yuvraj Maharshi" userId="5732c182756ac565" providerId="LiveId" clId="{EFF33124-AE61-475E-8F2B-8199025290BB}" dt="2025-01-08T11:17:57.132" v="15" actId="1076"/>
          <ac:picMkLst>
            <pc:docMk/>
            <pc:sldMk cId="2680470604" sldId="256"/>
            <ac:picMk id="4" creationId="{BC3C490F-AD84-219F-BEAC-7D191F26B860}"/>
          </ac:picMkLst>
        </pc:picChg>
      </pc:sldChg>
    </pc:docChg>
  </pc:docChgLst>
  <pc:docChgLst>
    <pc:chgData name="Yuvraj Maharshi" userId="5732c182756ac565" providerId="LiveId" clId="{25EC7821-CF46-4237-81CF-16CF8298BB97}"/>
    <pc:docChg chg="custSel addSld modSld">
      <pc:chgData name="Yuvraj Maharshi" userId="5732c182756ac565" providerId="LiveId" clId="{25EC7821-CF46-4237-81CF-16CF8298BB97}" dt="2024-12-05T10:54:09.320" v="39" actId="1076"/>
      <pc:docMkLst>
        <pc:docMk/>
      </pc:docMkLst>
      <pc:sldChg chg="modSp mod">
        <pc:chgData name="Yuvraj Maharshi" userId="5732c182756ac565" providerId="LiveId" clId="{25EC7821-CF46-4237-81CF-16CF8298BB97}" dt="2024-12-05T10:36:30.081" v="1" actId="20577"/>
        <pc:sldMkLst>
          <pc:docMk/>
          <pc:sldMk cId="2540371794" sldId="261"/>
        </pc:sldMkLst>
        <pc:spChg chg="mod">
          <ac:chgData name="Yuvraj Maharshi" userId="5732c182756ac565" providerId="LiveId" clId="{25EC7821-CF46-4237-81CF-16CF8298BB97}" dt="2024-12-05T10:36:30.081" v="1" actId="20577"/>
          <ac:spMkLst>
            <pc:docMk/>
            <pc:sldMk cId="2540371794" sldId="261"/>
            <ac:spMk id="3" creationId="{CB723966-015E-28CD-8580-17E57365EC11}"/>
          </ac:spMkLst>
        </pc:spChg>
      </pc:sldChg>
      <pc:sldChg chg="modSp mod">
        <pc:chgData name="Yuvraj Maharshi" userId="5732c182756ac565" providerId="LiveId" clId="{25EC7821-CF46-4237-81CF-16CF8298BB97}" dt="2024-12-05T10:36:37.635" v="2" actId="20577"/>
        <pc:sldMkLst>
          <pc:docMk/>
          <pc:sldMk cId="2692844075" sldId="263"/>
        </pc:sldMkLst>
        <pc:spChg chg="mod">
          <ac:chgData name="Yuvraj Maharshi" userId="5732c182756ac565" providerId="LiveId" clId="{25EC7821-CF46-4237-81CF-16CF8298BB97}" dt="2024-12-05T10:36:37.635" v="2" actId="20577"/>
          <ac:spMkLst>
            <pc:docMk/>
            <pc:sldMk cId="2692844075" sldId="263"/>
            <ac:spMk id="3" creationId="{9EF000F6-9DE5-6F75-4688-0A4F4F97F1F5}"/>
          </ac:spMkLst>
        </pc:spChg>
      </pc:sldChg>
      <pc:sldChg chg="modSp mod">
        <pc:chgData name="Yuvraj Maharshi" userId="5732c182756ac565" providerId="LiveId" clId="{25EC7821-CF46-4237-81CF-16CF8298BB97}" dt="2024-12-05T10:37:23.161" v="5" actId="20578"/>
        <pc:sldMkLst>
          <pc:docMk/>
          <pc:sldMk cId="463804390" sldId="269"/>
        </pc:sldMkLst>
        <pc:spChg chg="mod">
          <ac:chgData name="Yuvraj Maharshi" userId="5732c182756ac565" providerId="LiveId" clId="{25EC7821-CF46-4237-81CF-16CF8298BB97}" dt="2024-12-05T10:37:23.161" v="5" actId="20578"/>
          <ac:spMkLst>
            <pc:docMk/>
            <pc:sldMk cId="463804390" sldId="269"/>
            <ac:spMk id="3" creationId="{EBF40CBF-86D8-7FDE-6D98-E4198B505178}"/>
          </ac:spMkLst>
        </pc:spChg>
      </pc:sldChg>
      <pc:sldChg chg="modSp mod">
        <pc:chgData name="Yuvraj Maharshi" userId="5732c182756ac565" providerId="LiveId" clId="{25EC7821-CF46-4237-81CF-16CF8298BB97}" dt="2024-12-05T10:38:06.720" v="7" actId="20577"/>
        <pc:sldMkLst>
          <pc:docMk/>
          <pc:sldMk cId="279076502" sldId="270"/>
        </pc:sldMkLst>
        <pc:spChg chg="mod">
          <ac:chgData name="Yuvraj Maharshi" userId="5732c182756ac565" providerId="LiveId" clId="{25EC7821-CF46-4237-81CF-16CF8298BB97}" dt="2024-12-05T10:38:06.720" v="7" actId="20577"/>
          <ac:spMkLst>
            <pc:docMk/>
            <pc:sldMk cId="279076502" sldId="270"/>
            <ac:spMk id="3" creationId="{1909A40C-D9AA-2770-8CF0-2675E6D35E1A}"/>
          </ac:spMkLst>
        </pc:spChg>
      </pc:sldChg>
      <pc:sldChg chg="addSp delSp modSp new mod">
        <pc:chgData name="Yuvraj Maharshi" userId="5732c182756ac565" providerId="LiveId" clId="{25EC7821-CF46-4237-81CF-16CF8298BB97}" dt="2024-12-05T10:48:08.858" v="20" actId="1076"/>
        <pc:sldMkLst>
          <pc:docMk/>
          <pc:sldMk cId="4167003355" sldId="272"/>
        </pc:sldMkLst>
        <pc:picChg chg="add mod modCrop">
          <ac:chgData name="Yuvraj Maharshi" userId="5732c182756ac565" providerId="LiveId" clId="{25EC7821-CF46-4237-81CF-16CF8298BB97}" dt="2024-12-05T10:48:08.858" v="20" actId="1076"/>
          <ac:picMkLst>
            <pc:docMk/>
            <pc:sldMk cId="4167003355" sldId="272"/>
            <ac:picMk id="5" creationId="{02E30B23-6718-6249-121C-51E3C3B57C7C}"/>
          </ac:picMkLst>
        </pc:picChg>
      </pc:sldChg>
      <pc:sldChg chg="addSp delSp modSp new mod">
        <pc:chgData name="Yuvraj Maharshi" userId="5732c182756ac565" providerId="LiveId" clId="{25EC7821-CF46-4237-81CF-16CF8298BB97}" dt="2024-12-05T10:49:11.041" v="30" actId="208"/>
        <pc:sldMkLst>
          <pc:docMk/>
          <pc:sldMk cId="1579180749" sldId="273"/>
        </pc:sldMkLst>
        <pc:picChg chg="add mod">
          <ac:chgData name="Yuvraj Maharshi" userId="5732c182756ac565" providerId="LiveId" clId="{25EC7821-CF46-4237-81CF-16CF8298BB97}" dt="2024-12-05T10:49:11.041" v="30" actId="208"/>
          <ac:picMkLst>
            <pc:docMk/>
            <pc:sldMk cId="1579180749" sldId="273"/>
            <ac:picMk id="5" creationId="{E677BADE-1E50-D105-02CC-1A4A0C346638}"/>
          </ac:picMkLst>
        </pc:picChg>
      </pc:sldChg>
      <pc:sldChg chg="addSp delSp modSp new mod">
        <pc:chgData name="Yuvraj Maharshi" userId="5732c182756ac565" providerId="LiveId" clId="{25EC7821-CF46-4237-81CF-16CF8298BB97}" dt="2024-12-05T10:54:09.320" v="39" actId="1076"/>
        <pc:sldMkLst>
          <pc:docMk/>
          <pc:sldMk cId="67858961" sldId="274"/>
        </pc:sldMkLst>
        <pc:picChg chg="add mod">
          <ac:chgData name="Yuvraj Maharshi" userId="5732c182756ac565" providerId="LiveId" clId="{25EC7821-CF46-4237-81CF-16CF8298BB97}" dt="2024-12-05T10:54:09.320" v="39" actId="1076"/>
          <ac:picMkLst>
            <pc:docMk/>
            <pc:sldMk cId="67858961" sldId="274"/>
            <ac:picMk id="5" creationId="{404D39CB-2B6B-717C-BF08-0FCDA4B2603E}"/>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1/8/2025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1/8/2025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1/8/2025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9580C-421F-4525-078F-3E0B7C2A8588}"/>
              </a:ext>
            </a:extLst>
          </p:cNvPr>
          <p:cNvSpPr>
            <a:spLocks noGrp="1"/>
          </p:cNvSpPr>
          <p:nvPr>
            <p:ph type="ctrTitle"/>
          </p:nvPr>
        </p:nvSpPr>
        <p:spPr>
          <a:xfrm>
            <a:off x="830491" y="74288"/>
            <a:ext cx="8825658" cy="2677648"/>
          </a:xfrm>
        </p:spPr>
        <p:txBody>
          <a:bodyPr/>
          <a:lstStyle/>
          <a:p>
            <a:r>
              <a:rPr lang="en-IN" dirty="0"/>
              <a:t>Myelogram</a:t>
            </a:r>
          </a:p>
        </p:txBody>
      </p:sp>
      <p:sp>
        <p:nvSpPr>
          <p:cNvPr id="3" name="TextBox 2">
            <a:extLst>
              <a:ext uri="{FF2B5EF4-FFF2-40B4-BE49-F238E27FC236}">
                <a16:creationId xmlns:a16="http://schemas.microsoft.com/office/drawing/2014/main" id="{F76F5458-A78D-0154-C7CF-0A9156454EB2}"/>
              </a:ext>
            </a:extLst>
          </p:cNvPr>
          <p:cNvSpPr txBox="1"/>
          <p:nvPr/>
        </p:nvSpPr>
        <p:spPr>
          <a:xfrm>
            <a:off x="7177548" y="4611329"/>
            <a:ext cx="4336026" cy="1261884"/>
          </a:xfrm>
          <a:prstGeom prst="rect">
            <a:avLst/>
          </a:prstGeom>
          <a:noFill/>
        </p:spPr>
        <p:txBody>
          <a:bodyPr wrap="square" rtlCol="0">
            <a:spAutoFit/>
          </a:bodyPr>
          <a:lstStyle/>
          <a:p>
            <a:r>
              <a:rPr lang="en-US" sz="2400" dirty="0">
                <a:solidFill>
                  <a:schemeClr val="bg2"/>
                </a:solidFill>
                <a:latin typeface="Times New Roman" panose="02020603050405020304" pitchFamily="18" charset="0"/>
                <a:cs typeface="Times New Roman" panose="02020603050405020304" pitchFamily="18" charset="0"/>
              </a:rPr>
              <a:t>Yuvraj Maharshi</a:t>
            </a:r>
          </a:p>
          <a:p>
            <a:r>
              <a:rPr lang="en-US" sz="1800" dirty="0">
                <a:solidFill>
                  <a:schemeClr val="bg2"/>
                </a:solidFill>
                <a:latin typeface="Times New Roman" panose="02020603050405020304" pitchFamily="18" charset="0"/>
                <a:cs typeface="Times New Roman" panose="02020603050405020304" pitchFamily="18" charset="0"/>
              </a:rPr>
              <a:t> Lecturer</a:t>
            </a:r>
          </a:p>
          <a:p>
            <a:r>
              <a:rPr lang="en-US" sz="1600" dirty="0">
                <a:solidFill>
                  <a:schemeClr val="bg2"/>
                </a:solidFill>
                <a:latin typeface="Times New Roman" panose="02020603050405020304" pitchFamily="18" charset="0"/>
                <a:cs typeface="Times New Roman" panose="02020603050405020304" pitchFamily="18" charset="0"/>
              </a:rPr>
              <a:t> Department Of Paramedical Sciences,SVDU</a:t>
            </a:r>
          </a:p>
          <a:p>
            <a:endParaRPr lang="en-IN" dirty="0"/>
          </a:p>
        </p:txBody>
      </p:sp>
      <p:pic>
        <p:nvPicPr>
          <p:cNvPr id="4" name="Picture 3">
            <a:extLst>
              <a:ext uri="{FF2B5EF4-FFF2-40B4-BE49-F238E27FC236}">
                <a16:creationId xmlns:a16="http://schemas.microsoft.com/office/drawing/2014/main" id="{BC3C490F-AD84-219F-BEAC-7D191F26B8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0791" y="494130"/>
            <a:ext cx="1667708" cy="1661532"/>
          </a:xfrm>
          <a:prstGeom prst="rect">
            <a:avLst/>
          </a:prstGeom>
        </p:spPr>
      </p:pic>
    </p:spTree>
    <p:extLst>
      <p:ext uri="{BB962C8B-B14F-4D97-AF65-F5344CB8AC3E}">
        <p14:creationId xmlns:p14="http://schemas.microsoft.com/office/powerpoint/2010/main" val="2680470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177BE-87AC-DDFA-E023-ED1AAD84CE0C}"/>
              </a:ext>
            </a:extLst>
          </p:cNvPr>
          <p:cNvSpPr>
            <a:spLocks noGrp="1"/>
          </p:cNvSpPr>
          <p:nvPr>
            <p:ph type="title"/>
          </p:nvPr>
        </p:nvSpPr>
        <p:spPr/>
        <p:txBody>
          <a:bodyPr/>
          <a:lstStyle/>
          <a:p>
            <a:r>
              <a:rPr lang="en-IN" dirty="0"/>
              <a:t>Procedure</a:t>
            </a:r>
          </a:p>
        </p:txBody>
      </p:sp>
      <p:sp>
        <p:nvSpPr>
          <p:cNvPr id="4" name="Rectangle 1">
            <a:extLst>
              <a:ext uri="{FF2B5EF4-FFF2-40B4-BE49-F238E27FC236}">
                <a16:creationId xmlns:a16="http://schemas.microsoft.com/office/drawing/2014/main" id="{F6CBF541-FF50-8A18-F104-63477035CCCE}"/>
              </a:ext>
            </a:extLst>
          </p:cNvPr>
          <p:cNvSpPr>
            <a:spLocks noGrp="1" noChangeArrowheads="1"/>
          </p:cNvSpPr>
          <p:nvPr>
            <p:ph idx="1"/>
          </p:nvPr>
        </p:nvSpPr>
        <p:spPr bwMode="auto">
          <a:xfrm>
            <a:off x="1154954" y="2118325"/>
            <a:ext cx="8741496" cy="4819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Positioning</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Patient lies prone or lateral with knees and neck flexed to expose the lumbar spine.</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Sterile preparation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The area is cleaned and draped.</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Lumbar puncture</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Needle is inserted at L3-L4 or L4-L5 interspace under fluoroscopic guidance.</a:t>
            </a:r>
          </a:p>
          <a:p>
            <a:pPr marL="0" marR="0" lvl="0" indent="0" algn="l" defTabSz="914400" rtl="0" eaLnBrk="0" fontAlgn="base" latinLnBrk="0" hangingPunct="0">
              <a:lnSpc>
                <a:spcPct val="25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148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677BADE-1E50-D105-02CC-1A4A0C346638}"/>
              </a:ext>
            </a:extLst>
          </p:cNvPr>
          <p:cNvPicPr>
            <a:picLocks noGrp="1" noChangeAspect="1"/>
          </p:cNvPicPr>
          <p:nvPr>
            <p:ph idx="1"/>
          </p:nvPr>
        </p:nvPicPr>
        <p:blipFill>
          <a:blip r:embed="rId2"/>
          <a:stretch>
            <a:fillRect/>
          </a:stretch>
        </p:blipFill>
        <p:spPr>
          <a:xfrm>
            <a:off x="2213769" y="1167990"/>
            <a:ext cx="7809119" cy="5311468"/>
          </a:xfrm>
          <a:ln>
            <a:solidFill>
              <a:schemeClr val="tx1"/>
            </a:solidFill>
          </a:ln>
        </p:spPr>
      </p:pic>
    </p:spTree>
    <p:extLst>
      <p:ext uri="{BB962C8B-B14F-4D97-AF65-F5344CB8AC3E}">
        <p14:creationId xmlns:p14="http://schemas.microsoft.com/office/powerpoint/2010/main" val="1579180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A0B15B5-C870-533F-10E5-DF2078B3CA01}"/>
              </a:ext>
            </a:extLst>
          </p:cNvPr>
          <p:cNvSpPr>
            <a:spLocks noGrp="1" noChangeArrowheads="1"/>
          </p:cNvSpPr>
          <p:nvPr>
            <p:ph idx="1"/>
          </p:nvPr>
        </p:nvSpPr>
        <p:spPr bwMode="auto">
          <a:xfrm>
            <a:off x="840322" y="2200608"/>
            <a:ext cx="7933647" cy="4438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Contrast injection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 small amount of CSF may be withdrawn first.</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Contrast medium is injected slowly.</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Imaging</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The table is tilted, or the patient is repositioned to allow the contrast to flow.</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Real-time fluoroscopic images are taken.</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CT images may follow for detailed visualization.</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82807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2E30B23-6718-6249-121C-51E3C3B57C7C}"/>
              </a:ext>
            </a:extLst>
          </p:cNvPr>
          <p:cNvPicPr>
            <a:picLocks noGrp="1" noChangeAspect="1"/>
          </p:cNvPicPr>
          <p:nvPr>
            <p:ph idx="1"/>
          </p:nvPr>
        </p:nvPicPr>
        <p:blipFill>
          <a:blip r:embed="rId2"/>
          <a:srcRect b="12106"/>
          <a:stretch/>
        </p:blipFill>
        <p:spPr>
          <a:xfrm>
            <a:off x="1908714" y="1091381"/>
            <a:ext cx="8208680" cy="5413404"/>
          </a:xfrm>
          <a:ln>
            <a:solidFill>
              <a:schemeClr val="tx1"/>
            </a:solidFill>
          </a:ln>
        </p:spPr>
      </p:pic>
    </p:spTree>
    <p:extLst>
      <p:ext uri="{BB962C8B-B14F-4D97-AF65-F5344CB8AC3E}">
        <p14:creationId xmlns:p14="http://schemas.microsoft.com/office/powerpoint/2010/main" val="416700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D0BBF-D82E-7F26-23A7-207A582B9D61}"/>
              </a:ext>
            </a:extLst>
          </p:cNvPr>
          <p:cNvSpPr>
            <a:spLocks noGrp="1"/>
          </p:cNvSpPr>
          <p:nvPr>
            <p:ph type="title"/>
          </p:nvPr>
        </p:nvSpPr>
        <p:spPr/>
        <p:txBody>
          <a:bodyPr/>
          <a:lstStyle/>
          <a:p>
            <a:r>
              <a:rPr lang="en-IN" dirty="0"/>
              <a:t>Imaging</a:t>
            </a:r>
          </a:p>
        </p:txBody>
      </p:sp>
      <p:sp>
        <p:nvSpPr>
          <p:cNvPr id="4" name="Rectangle 1">
            <a:extLst>
              <a:ext uri="{FF2B5EF4-FFF2-40B4-BE49-F238E27FC236}">
                <a16:creationId xmlns:a16="http://schemas.microsoft.com/office/drawing/2014/main" id="{8D436F18-DB01-A68C-6340-7FA3182B34D2}"/>
              </a:ext>
            </a:extLst>
          </p:cNvPr>
          <p:cNvSpPr>
            <a:spLocks noGrp="1" noChangeArrowheads="1"/>
          </p:cNvSpPr>
          <p:nvPr>
            <p:ph idx="1"/>
          </p:nvPr>
        </p:nvSpPr>
        <p:spPr bwMode="auto">
          <a:xfrm>
            <a:off x="1154954" y="2594514"/>
            <a:ext cx="9459641" cy="3434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Fluoroscopy</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Used during the procedure to ensure proper contrast distribution.</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CT myelography</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Performed post-contrast injection for detailed imaging of nerve roots and spinal structures.</a:t>
            </a:r>
          </a:p>
          <a:p>
            <a:pPr marL="0" marR="0" lvl="0" indent="0" algn="l" defTabSz="914400" rtl="0" eaLnBrk="0" fontAlgn="base" latinLnBrk="0" hangingPunct="0">
              <a:lnSpc>
                <a:spcPct val="25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732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217B-1FB0-B981-3150-65D090B3579E}"/>
              </a:ext>
            </a:extLst>
          </p:cNvPr>
          <p:cNvSpPr>
            <a:spLocks noGrp="1"/>
          </p:cNvSpPr>
          <p:nvPr>
            <p:ph type="title"/>
          </p:nvPr>
        </p:nvSpPr>
        <p:spPr/>
        <p:txBody>
          <a:bodyPr/>
          <a:lstStyle/>
          <a:p>
            <a:r>
              <a:rPr lang="en-IN" dirty="0"/>
              <a:t>Aftercare</a:t>
            </a:r>
          </a:p>
        </p:txBody>
      </p:sp>
      <p:sp>
        <p:nvSpPr>
          <p:cNvPr id="4" name="Rectangle 1">
            <a:extLst>
              <a:ext uri="{FF2B5EF4-FFF2-40B4-BE49-F238E27FC236}">
                <a16:creationId xmlns:a16="http://schemas.microsoft.com/office/drawing/2014/main" id="{05C590F6-CFE5-2FAE-4B09-A4FEF173E7E5}"/>
              </a:ext>
            </a:extLst>
          </p:cNvPr>
          <p:cNvSpPr>
            <a:spLocks noGrp="1" noChangeArrowheads="1"/>
          </p:cNvSpPr>
          <p:nvPr>
            <p:ph idx="1"/>
          </p:nvPr>
        </p:nvSpPr>
        <p:spPr bwMode="auto">
          <a:xfrm>
            <a:off x="1154954" y="2923449"/>
            <a:ext cx="6890669" cy="277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Post-procedure monitoring</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Vital signs and neurological status are monitored for a few hours.</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Hydration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Encourage increased fluid intake to flush out the contrast.</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9730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B2DD4DE-F602-8D3B-754A-0C7149321796}"/>
              </a:ext>
            </a:extLst>
          </p:cNvPr>
          <p:cNvSpPr>
            <a:spLocks noGrp="1" noChangeArrowheads="1"/>
          </p:cNvSpPr>
          <p:nvPr>
            <p:ph idx="1"/>
          </p:nvPr>
        </p:nvSpPr>
        <p:spPr bwMode="auto">
          <a:xfrm>
            <a:off x="1154954" y="2594514"/>
            <a:ext cx="7946406" cy="3434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Positioning</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Patients are often advised to lie flat for 24 hours to minimize headache risk.</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Activity restriction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Avoid strenuous activity for 1–2 days</a:t>
            </a:r>
          </a:p>
          <a:p>
            <a:pPr marL="0" marR="0" lvl="0" indent="0" algn="l" defTabSz="914400" rtl="0" eaLnBrk="0" fontAlgn="base" latinLnBrk="0" hangingPunct="0">
              <a:lnSpc>
                <a:spcPct val="25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8578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7CFA9-32A3-434B-850B-1DC42B8452E0}"/>
              </a:ext>
            </a:extLst>
          </p:cNvPr>
          <p:cNvSpPr>
            <a:spLocks noGrp="1"/>
          </p:cNvSpPr>
          <p:nvPr>
            <p:ph type="title"/>
          </p:nvPr>
        </p:nvSpPr>
        <p:spPr/>
        <p:txBody>
          <a:bodyPr/>
          <a:lstStyle/>
          <a:p>
            <a:r>
              <a:rPr lang="en-IN" b="1" dirty="0"/>
              <a:t>Complications</a:t>
            </a:r>
            <a:endParaRPr lang="en-IN" dirty="0"/>
          </a:p>
        </p:txBody>
      </p:sp>
      <p:sp>
        <p:nvSpPr>
          <p:cNvPr id="3" name="Content Placeholder 2">
            <a:extLst>
              <a:ext uri="{FF2B5EF4-FFF2-40B4-BE49-F238E27FC236}">
                <a16:creationId xmlns:a16="http://schemas.microsoft.com/office/drawing/2014/main" id="{EBF40CBF-86D8-7FDE-6D98-E4198B505178}"/>
              </a:ext>
            </a:extLst>
          </p:cNvPr>
          <p:cNvSpPr>
            <a:spLocks noGrp="1"/>
          </p:cNvSpPr>
          <p:nvPr>
            <p:ph idx="1"/>
          </p:nvPr>
        </p:nvSpPr>
        <p:spPr>
          <a:xfrm>
            <a:off x="1154954" y="2163097"/>
            <a:ext cx="9955498" cy="4473677"/>
          </a:xfrm>
        </p:spPr>
        <p:txBody>
          <a:bodyPr>
            <a:noAutofit/>
          </a:bodyPr>
          <a:lstStyle/>
          <a:p>
            <a:pPr marL="0" indent="0">
              <a:lnSpc>
                <a:spcPct val="150000"/>
              </a:lnSpc>
              <a:buNone/>
            </a:pPr>
            <a:r>
              <a:rPr lang="en-IN" b="1" dirty="0"/>
              <a:t> Common</a:t>
            </a:r>
            <a:endParaRPr lang="en-IN" dirty="0"/>
          </a:p>
          <a:p>
            <a:pPr lvl="1">
              <a:lnSpc>
                <a:spcPct val="150000"/>
              </a:lnSpc>
              <a:buFont typeface="+mj-lt"/>
              <a:buAutoNum type="arabicPeriod"/>
            </a:pPr>
            <a:r>
              <a:rPr lang="en-IN" sz="1800" dirty="0"/>
              <a:t>Post-dural puncture headache.</a:t>
            </a:r>
          </a:p>
          <a:p>
            <a:pPr lvl="1">
              <a:lnSpc>
                <a:spcPct val="150000"/>
              </a:lnSpc>
              <a:buFont typeface="+mj-lt"/>
              <a:buAutoNum type="arabicPeriod"/>
            </a:pPr>
            <a:r>
              <a:rPr lang="en-IN" sz="1800" dirty="0"/>
              <a:t>Nausea or vomiting.</a:t>
            </a:r>
          </a:p>
          <a:p>
            <a:pPr marL="0" indent="0">
              <a:lnSpc>
                <a:spcPct val="150000"/>
              </a:lnSpc>
              <a:buNone/>
            </a:pPr>
            <a:r>
              <a:rPr lang="en-IN" b="1" dirty="0"/>
              <a:t>         Rare</a:t>
            </a:r>
            <a:endParaRPr lang="en-IN" dirty="0"/>
          </a:p>
          <a:p>
            <a:pPr lvl="1">
              <a:lnSpc>
                <a:spcPct val="150000"/>
              </a:lnSpc>
              <a:buFont typeface="+mj-lt"/>
              <a:buAutoNum type="arabicPeriod"/>
            </a:pPr>
            <a:r>
              <a:rPr lang="en-IN" sz="1800" dirty="0"/>
              <a:t>Allergic reaction to contrast.</a:t>
            </a:r>
          </a:p>
          <a:p>
            <a:pPr lvl="1">
              <a:lnSpc>
                <a:spcPct val="150000"/>
              </a:lnSpc>
              <a:buFont typeface="+mj-lt"/>
              <a:buAutoNum type="arabicPeriod"/>
            </a:pPr>
            <a:r>
              <a:rPr lang="en-IN" sz="1800" dirty="0"/>
              <a:t>Infection (meningitis).</a:t>
            </a:r>
          </a:p>
          <a:p>
            <a:pPr lvl="1">
              <a:lnSpc>
                <a:spcPct val="150000"/>
              </a:lnSpc>
              <a:buFont typeface="+mj-lt"/>
              <a:buAutoNum type="arabicPeriod"/>
            </a:pPr>
            <a:r>
              <a:rPr lang="en-IN" sz="1800" dirty="0"/>
              <a:t>Nerve root irritation.</a:t>
            </a:r>
          </a:p>
          <a:p>
            <a:pPr lvl="1">
              <a:lnSpc>
                <a:spcPct val="150000"/>
              </a:lnSpc>
              <a:buFont typeface="+mj-lt"/>
              <a:buAutoNum type="arabicPeriod"/>
            </a:pPr>
            <a:r>
              <a:rPr lang="en-IN" sz="1800" dirty="0"/>
              <a:t>Bleeding or hematoma formation.</a:t>
            </a:r>
            <a:endParaRPr lang="en-IN" sz="1400" b="1" dirty="0"/>
          </a:p>
          <a:p>
            <a:pPr marL="0" indent="0">
              <a:lnSpc>
                <a:spcPct val="170000"/>
              </a:lnSpc>
              <a:buNone/>
            </a:pPr>
            <a:endParaRPr lang="en-IN" sz="1400" dirty="0"/>
          </a:p>
        </p:txBody>
      </p:sp>
    </p:spTree>
    <p:extLst>
      <p:ext uri="{BB962C8B-B14F-4D97-AF65-F5344CB8AC3E}">
        <p14:creationId xmlns:p14="http://schemas.microsoft.com/office/powerpoint/2010/main" val="463804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09A40C-D9AA-2770-8CF0-2675E6D35E1A}"/>
              </a:ext>
            </a:extLst>
          </p:cNvPr>
          <p:cNvSpPr>
            <a:spLocks noGrp="1"/>
          </p:cNvSpPr>
          <p:nvPr>
            <p:ph idx="1"/>
          </p:nvPr>
        </p:nvSpPr>
        <p:spPr/>
        <p:txBody>
          <a:bodyPr/>
          <a:lstStyle/>
          <a:p>
            <a:pPr marL="0" indent="0">
              <a:lnSpc>
                <a:spcPct val="170000"/>
              </a:lnSpc>
              <a:buNone/>
            </a:pPr>
            <a:r>
              <a:rPr lang="en-IN" sz="1400" b="1" dirty="0"/>
              <a:t>        </a:t>
            </a:r>
            <a:r>
              <a:rPr lang="en-IN" sz="2000" b="1" dirty="0"/>
              <a:t>Severe (extremely rare)</a:t>
            </a:r>
            <a:endParaRPr lang="en-IN" sz="2000" dirty="0"/>
          </a:p>
          <a:p>
            <a:pPr marL="742950" lvl="1" indent="-285750">
              <a:lnSpc>
                <a:spcPct val="170000"/>
              </a:lnSpc>
              <a:buFont typeface="+mj-lt"/>
              <a:buAutoNum type="arabicPeriod"/>
            </a:pPr>
            <a:r>
              <a:rPr lang="en-IN" sz="2000" dirty="0"/>
              <a:t>Seizures due to contrast in subarachnoid space</a:t>
            </a:r>
          </a:p>
          <a:p>
            <a:endParaRPr lang="en-IN" dirty="0"/>
          </a:p>
        </p:txBody>
      </p:sp>
    </p:spTree>
    <p:extLst>
      <p:ext uri="{BB962C8B-B14F-4D97-AF65-F5344CB8AC3E}">
        <p14:creationId xmlns:p14="http://schemas.microsoft.com/office/powerpoint/2010/main" val="279076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6804A-2F3B-C28E-EB04-1C0325C00F6F}"/>
              </a:ext>
            </a:extLst>
          </p:cNvPr>
          <p:cNvSpPr>
            <a:spLocks noGrp="1"/>
          </p:cNvSpPr>
          <p:nvPr>
            <p:ph type="title"/>
          </p:nvPr>
        </p:nvSpPr>
        <p:spPr>
          <a:xfrm>
            <a:off x="1538412" y="3579216"/>
            <a:ext cx="8761413" cy="706964"/>
          </a:xfrm>
        </p:spPr>
        <p:txBody>
          <a:bodyPr/>
          <a:lstStyle/>
          <a:p>
            <a:pPr algn="ctr"/>
            <a:r>
              <a:rPr lang="en-IN" sz="4400" b="1" dirty="0">
                <a:solidFill>
                  <a:schemeClr val="tx1"/>
                </a:solidFill>
              </a:rPr>
              <a:t>Thank You</a:t>
            </a:r>
          </a:p>
        </p:txBody>
      </p:sp>
    </p:spTree>
    <p:extLst>
      <p:ext uri="{BB962C8B-B14F-4D97-AF65-F5344CB8AC3E}">
        <p14:creationId xmlns:p14="http://schemas.microsoft.com/office/powerpoint/2010/main" val="193738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BDDC6-1211-8A84-1BC1-76C9170743E3}"/>
              </a:ext>
            </a:extLst>
          </p:cNvPr>
          <p:cNvSpPr>
            <a:spLocks noGrp="1"/>
          </p:cNvSpPr>
          <p:nvPr>
            <p:ph type="title"/>
          </p:nvPr>
        </p:nvSpPr>
        <p:spPr/>
        <p:txBody>
          <a:bodyPr/>
          <a:lstStyle/>
          <a:p>
            <a:r>
              <a:rPr lang="en-IN" dirty="0"/>
              <a:t>Definition</a:t>
            </a:r>
          </a:p>
        </p:txBody>
      </p:sp>
      <p:sp>
        <p:nvSpPr>
          <p:cNvPr id="3" name="Content Placeholder 2">
            <a:extLst>
              <a:ext uri="{FF2B5EF4-FFF2-40B4-BE49-F238E27FC236}">
                <a16:creationId xmlns:a16="http://schemas.microsoft.com/office/drawing/2014/main" id="{6C890D45-B734-18A0-6227-3D4D5F697D8E}"/>
              </a:ext>
            </a:extLst>
          </p:cNvPr>
          <p:cNvSpPr>
            <a:spLocks noGrp="1"/>
          </p:cNvSpPr>
          <p:nvPr>
            <p:ph idx="1"/>
          </p:nvPr>
        </p:nvSpPr>
        <p:spPr>
          <a:xfrm>
            <a:off x="783954" y="2682158"/>
            <a:ext cx="10624091" cy="3416300"/>
          </a:xfrm>
        </p:spPr>
        <p:txBody>
          <a:bodyPr>
            <a:normAutofit/>
          </a:bodyPr>
          <a:lstStyle/>
          <a:p>
            <a:pPr algn="just"/>
            <a:r>
              <a:rPr lang="en-US" sz="2000" dirty="0"/>
              <a:t>A myelogram is a diagnostic imaging procedure in which contrast dye is injected into the spinal canal to visualize the spinal cord, nerve roots, and surrounding structures using fluoroscopy or CT. It helps detect abnormalities that may not be visible on MRI or plain X-rays</a:t>
            </a:r>
            <a:endParaRPr lang="en-IN" sz="2000" dirty="0"/>
          </a:p>
        </p:txBody>
      </p:sp>
    </p:spTree>
    <p:extLst>
      <p:ext uri="{BB962C8B-B14F-4D97-AF65-F5344CB8AC3E}">
        <p14:creationId xmlns:p14="http://schemas.microsoft.com/office/powerpoint/2010/main" val="202797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F130F-78B0-E947-2AFA-25ACAADCACE2}"/>
              </a:ext>
            </a:extLst>
          </p:cNvPr>
          <p:cNvSpPr>
            <a:spLocks noGrp="1"/>
          </p:cNvSpPr>
          <p:nvPr>
            <p:ph type="title"/>
          </p:nvPr>
        </p:nvSpPr>
        <p:spPr/>
        <p:txBody>
          <a:bodyPr/>
          <a:lstStyle/>
          <a:p>
            <a:r>
              <a:rPr lang="en-IN" dirty="0"/>
              <a:t>Indications</a:t>
            </a:r>
          </a:p>
        </p:txBody>
      </p:sp>
      <p:sp>
        <p:nvSpPr>
          <p:cNvPr id="4" name="Rectangle 1">
            <a:extLst>
              <a:ext uri="{FF2B5EF4-FFF2-40B4-BE49-F238E27FC236}">
                <a16:creationId xmlns:a16="http://schemas.microsoft.com/office/drawing/2014/main" id="{64A4A101-8C90-21F0-9831-61B45A9A75C6}"/>
              </a:ext>
            </a:extLst>
          </p:cNvPr>
          <p:cNvSpPr>
            <a:spLocks noGrp="1" noChangeArrowheads="1"/>
          </p:cNvSpPr>
          <p:nvPr>
            <p:ph idx="1"/>
          </p:nvPr>
        </p:nvSpPr>
        <p:spPr bwMode="auto">
          <a:xfrm>
            <a:off x="968139" y="2782618"/>
            <a:ext cx="852982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Spinal abnormalities</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Herniated discs.</a:t>
            </a: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Spinal stenosis.</a:t>
            </a: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Spinal cord tumors or cysts.</a:t>
            </a:r>
          </a:p>
          <a:p>
            <a:pPr marL="0" marR="0" lvl="0" indent="0" algn="l" defTabSz="914400" rtl="0" eaLnBrk="0" fontAlgn="base" latinLnBrk="0" hangingPunct="0">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Nerve compression</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Radiculopathy.</a:t>
            </a: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Sciatica.</a:t>
            </a:r>
          </a:p>
          <a:p>
            <a:pPr marL="0" marR="0" lvl="0" indent="0" algn="l" defTabSz="914400" rtl="0" eaLnBrk="0" fontAlgn="base" latinLnBrk="0" hangingPunct="0">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Spinal trauma</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Fractures.</a:t>
            </a:r>
          </a:p>
          <a:p>
            <a:pPr marL="0" marR="0" lvl="0" indent="0" algn="l" defTabSz="914400" rtl="0" eaLnBrk="0" fontAlgn="base" latinLnBrk="0" hangingPunct="0">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Suspected spinal cord injury.</a:t>
            </a:r>
          </a:p>
        </p:txBody>
      </p:sp>
    </p:spTree>
    <p:extLst>
      <p:ext uri="{BB962C8B-B14F-4D97-AF65-F5344CB8AC3E}">
        <p14:creationId xmlns:p14="http://schemas.microsoft.com/office/powerpoint/2010/main" val="172301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37B0A1-12B9-20B2-BCC9-49FCA7F3C708}"/>
              </a:ext>
            </a:extLst>
          </p:cNvPr>
          <p:cNvSpPr>
            <a:spLocks noGrp="1"/>
          </p:cNvSpPr>
          <p:nvPr>
            <p:ph idx="1"/>
          </p:nvPr>
        </p:nvSpPr>
        <p:spPr/>
        <p:txBody>
          <a:bodyPr/>
          <a:lstStyle/>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Post-surgical evaluation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To assess scarring or surgical complications.</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Contraindications to MRI</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Patients with implanted devices incompatible with MRI.</a:t>
            </a:r>
          </a:p>
          <a:p>
            <a:pPr>
              <a:lnSpc>
                <a:spcPct val="200000"/>
              </a:lnSpc>
            </a:pPr>
            <a:endParaRPr lang="en-IN" dirty="0"/>
          </a:p>
        </p:txBody>
      </p:sp>
    </p:spTree>
    <p:extLst>
      <p:ext uri="{BB962C8B-B14F-4D97-AF65-F5344CB8AC3E}">
        <p14:creationId xmlns:p14="http://schemas.microsoft.com/office/powerpoint/2010/main" val="380998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1CC8A-E26B-866C-AA4A-FDA9F7DB77FB}"/>
              </a:ext>
            </a:extLst>
          </p:cNvPr>
          <p:cNvSpPr>
            <a:spLocks noGrp="1"/>
          </p:cNvSpPr>
          <p:nvPr>
            <p:ph type="title"/>
          </p:nvPr>
        </p:nvSpPr>
        <p:spPr/>
        <p:txBody>
          <a:bodyPr/>
          <a:lstStyle/>
          <a:p>
            <a:r>
              <a:rPr lang="en-IN" dirty="0"/>
              <a:t>Contraindications</a:t>
            </a:r>
          </a:p>
        </p:txBody>
      </p:sp>
      <p:sp>
        <p:nvSpPr>
          <p:cNvPr id="4" name="Rectangle 1">
            <a:extLst>
              <a:ext uri="{FF2B5EF4-FFF2-40B4-BE49-F238E27FC236}">
                <a16:creationId xmlns:a16="http://schemas.microsoft.com/office/drawing/2014/main" id="{CCCD65A7-CA7D-7C9F-CBFA-2E440C03FC7B}"/>
              </a:ext>
            </a:extLst>
          </p:cNvPr>
          <p:cNvSpPr>
            <a:spLocks noGrp="1" noChangeArrowheads="1"/>
          </p:cNvSpPr>
          <p:nvPr>
            <p:ph idx="1"/>
          </p:nvPr>
        </p:nvSpPr>
        <p:spPr bwMode="auto">
          <a:xfrm>
            <a:off x="1154954" y="1982603"/>
            <a:ext cx="8087369" cy="4992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Absolute</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Allergy to iodine-based contrast agents.</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Active infection near the puncture site.</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Increased intracranial pressure.</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Coagulopathy or bleeding disorders.</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Relative</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Severe degenerative spine disease.</a:t>
            </a:r>
          </a:p>
          <a:p>
            <a:pPr marL="0" marR="0" lvl="0" indent="0" algn="l" defTabSz="914400" rtl="0" eaLnBrk="0" fontAlgn="base" latinLnBrk="0" hangingPunct="0">
              <a:lnSpc>
                <a:spcPct val="2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Pregnancy (relative contraindication due to radiation exposure).</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47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5D18-C34E-DEA9-8C40-D8BDC175AE59}"/>
              </a:ext>
            </a:extLst>
          </p:cNvPr>
          <p:cNvSpPr>
            <a:spLocks noGrp="1"/>
          </p:cNvSpPr>
          <p:nvPr>
            <p:ph type="title"/>
          </p:nvPr>
        </p:nvSpPr>
        <p:spPr/>
        <p:txBody>
          <a:bodyPr/>
          <a:lstStyle/>
          <a:p>
            <a:r>
              <a:rPr lang="en-IN" dirty="0"/>
              <a:t>Equipment</a:t>
            </a:r>
          </a:p>
        </p:txBody>
      </p:sp>
      <p:sp>
        <p:nvSpPr>
          <p:cNvPr id="3" name="Content Placeholder 2">
            <a:extLst>
              <a:ext uri="{FF2B5EF4-FFF2-40B4-BE49-F238E27FC236}">
                <a16:creationId xmlns:a16="http://schemas.microsoft.com/office/drawing/2014/main" id="{CB723966-015E-28CD-8580-17E57365EC11}"/>
              </a:ext>
            </a:extLst>
          </p:cNvPr>
          <p:cNvSpPr>
            <a:spLocks noGrp="1"/>
          </p:cNvSpPr>
          <p:nvPr>
            <p:ph idx="1"/>
          </p:nvPr>
        </p:nvSpPr>
        <p:spPr/>
        <p:txBody>
          <a:bodyPr>
            <a:noAutofit/>
          </a:bodyPr>
          <a:lstStyle/>
          <a:p>
            <a:pPr marL="0" indent="0">
              <a:lnSpc>
                <a:spcPct val="210000"/>
              </a:lnSpc>
              <a:buNone/>
            </a:pPr>
            <a:r>
              <a:rPr lang="en-IN" b="1" dirty="0"/>
              <a:t>      Sterile equipment</a:t>
            </a:r>
            <a:endParaRPr lang="en-IN" dirty="0"/>
          </a:p>
          <a:p>
            <a:pPr marL="742950" lvl="1" indent="-285750">
              <a:lnSpc>
                <a:spcPct val="210000"/>
              </a:lnSpc>
              <a:buFont typeface="+mj-lt"/>
              <a:buAutoNum type="arabicPeriod"/>
            </a:pPr>
            <a:r>
              <a:rPr lang="en-IN" sz="1800" dirty="0"/>
              <a:t>Needles (spinal or lumbar puncture needle).</a:t>
            </a:r>
          </a:p>
          <a:p>
            <a:pPr marL="742950" lvl="1" indent="-285750">
              <a:lnSpc>
                <a:spcPct val="210000"/>
              </a:lnSpc>
              <a:buFont typeface="+mj-lt"/>
              <a:buAutoNum type="arabicPeriod"/>
            </a:pPr>
            <a:r>
              <a:rPr lang="en-IN" sz="1800" dirty="0"/>
              <a:t>Syringes and sterile drapes.</a:t>
            </a:r>
          </a:p>
          <a:p>
            <a:pPr marL="0" indent="0">
              <a:lnSpc>
                <a:spcPct val="210000"/>
              </a:lnSpc>
              <a:buNone/>
            </a:pPr>
            <a:r>
              <a:rPr lang="en-IN" b="1" dirty="0"/>
              <a:t>      Contrast medium</a:t>
            </a:r>
            <a:endParaRPr lang="en-IN" dirty="0"/>
          </a:p>
          <a:p>
            <a:pPr marL="742950" lvl="1" indent="-285750">
              <a:lnSpc>
                <a:spcPct val="210000"/>
              </a:lnSpc>
              <a:buFont typeface="+mj-lt"/>
              <a:buAutoNum type="arabicPeriod"/>
            </a:pPr>
            <a:r>
              <a:rPr lang="en-IN" sz="1800" dirty="0"/>
              <a:t>Non-ionic, water-soluble iodine-based contrast agents.</a:t>
            </a:r>
          </a:p>
          <a:p>
            <a:pPr>
              <a:lnSpc>
                <a:spcPct val="210000"/>
              </a:lnSpc>
            </a:pPr>
            <a:endParaRPr lang="en-IN" dirty="0"/>
          </a:p>
        </p:txBody>
      </p:sp>
    </p:spTree>
    <p:extLst>
      <p:ext uri="{BB962C8B-B14F-4D97-AF65-F5344CB8AC3E}">
        <p14:creationId xmlns:p14="http://schemas.microsoft.com/office/powerpoint/2010/main" val="254037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8D984C-E4B1-9FF1-7543-12FB8334FD40}"/>
              </a:ext>
            </a:extLst>
          </p:cNvPr>
          <p:cNvSpPr>
            <a:spLocks noGrp="1"/>
          </p:cNvSpPr>
          <p:nvPr>
            <p:ph idx="1"/>
          </p:nvPr>
        </p:nvSpPr>
        <p:spPr/>
        <p:txBody>
          <a:bodyPr>
            <a:normAutofit fontScale="92500"/>
          </a:bodyPr>
          <a:lstStyle/>
          <a:p>
            <a:pPr marL="0" indent="0">
              <a:lnSpc>
                <a:spcPct val="210000"/>
              </a:lnSpc>
              <a:buNone/>
            </a:pPr>
            <a:r>
              <a:rPr lang="en-IN" b="1" dirty="0"/>
              <a:t>     Imaging systems</a:t>
            </a:r>
            <a:endParaRPr lang="en-IN" dirty="0"/>
          </a:p>
          <a:p>
            <a:pPr marL="742950" lvl="1" indent="-285750">
              <a:lnSpc>
                <a:spcPct val="210000"/>
              </a:lnSpc>
              <a:buFont typeface="+mj-lt"/>
              <a:buAutoNum type="arabicPeriod"/>
            </a:pPr>
            <a:r>
              <a:rPr lang="en-IN" sz="1800" dirty="0"/>
              <a:t>Fluoroscopy machine.</a:t>
            </a:r>
          </a:p>
          <a:p>
            <a:pPr marL="742950" lvl="1" indent="-285750">
              <a:lnSpc>
                <a:spcPct val="210000"/>
              </a:lnSpc>
              <a:buFont typeface="+mj-lt"/>
              <a:buAutoNum type="arabicPeriod"/>
            </a:pPr>
            <a:r>
              <a:rPr lang="en-IN" sz="1800" dirty="0"/>
              <a:t>CT scanner (optional for post-procedure imaging).</a:t>
            </a:r>
          </a:p>
          <a:p>
            <a:pPr marL="0" indent="0">
              <a:lnSpc>
                <a:spcPct val="210000"/>
              </a:lnSpc>
              <a:buNone/>
            </a:pPr>
            <a:r>
              <a:rPr lang="en-IN" b="1" dirty="0"/>
              <a:t>      Miscellaneous</a:t>
            </a:r>
            <a:endParaRPr lang="en-IN" dirty="0"/>
          </a:p>
          <a:p>
            <a:pPr marL="742950" lvl="1" indent="-285750">
              <a:lnSpc>
                <a:spcPct val="210000"/>
              </a:lnSpc>
              <a:buFont typeface="+mj-lt"/>
              <a:buAutoNum type="arabicPeriod"/>
            </a:pPr>
            <a:r>
              <a:rPr lang="en-IN" sz="1800" dirty="0"/>
              <a:t>Antiseptic solution, local anesthetic (lidocaine), sterile gloves, and gowns.</a:t>
            </a:r>
          </a:p>
          <a:p>
            <a:endParaRPr lang="en-IN" dirty="0"/>
          </a:p>
        </p:txBody>
      </p:sp>
    </p:spTree>
    <p:extLst>
      <p:ext uri="{BB962C8B-B14F-4D97-AF65-F5344CB8AC3E}">
        <p14:creationId xmlns:p14="http://schemas.microsoft.com/office/powerpoint/2010/main" val="2097307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3211-FE36-24AA-EF28-766E53BF9124}"/>
              </a:ext>
            </a:extLst>
          </p:cNvPr>
          <p:cNvSpPr>
            <a:spLocks noGrp="1"/>
          </p:cNvSpPr>
          <p:nvPr>
            <p:ph type="title"/>
          </p:nvPr>
        </p:nvSpPr>
        <p:spPr/>
        <p:txBody>
          <a:bodyPr/>
          <a:lstStyle/>
          <a:p>
            <a:r>
              <a:rPr lang="en-US" b="1" dirty="0"/>
              <a:t>Patient Preparation</a:t>
            </a:r>
            <a:endParaRPr lang="en-IN" dirty="0"/>
          </a:p>
        </p:txBody>
      </p:sp>
      <p:sp>
        <p:nvSpPr>
          <p:cNvPr id="3" name="Content Placeholder 2">
            <a:extLst>
              <a:ext uri="{FF2B5EF4-FFF2-40B4-BE49-F238E27FC236}">
                <a16:creationId xmlns:a16="http://schemas.microsoft.com/office/drawing/2014/main" id="{9EF000F6-9DE5-6F75-4688-0A4F4F97F1F5}"/>
              </a:ext>
            </a:extLst>
          </p:cNvPr>
          <p:cNvSpPr>
            <a:spLocks noGrp="1"/>
          </p:cNvSpPr>
          <p:nvPr>
            <p:ph idx="1"/>
          </p:nvPr>
        </p:nvSpPr>
        <p:spPr>
          <a:xfrm>
            <a:off x="1154954" y="2310581"/>
            <a:ext cx="8825659" cy="4385187"/>
          </a:xfrm>
        </p:spPr>
        <p:txBody>
          <a:bodyPr>
            <a:normAutofit/>
          </a:bodyPr>
          <a:lstStyle/>
          <a:p>
            <a:pPr marL="0" indent="0">
              <a:buNone/>
            </a:pPr>
            <a:endParaRPr lang="en-US" b="1" dirty="0"/>
          </a:p>
          <a:p>
            <a:pPr>
              <a:buFont typeface="+mj-lt"/>
              <a:buAutoNum type="arabicPeriod"/>
            </a:pPr>
            <a:r>
              <a:rPr lang="en-US" b="1" dirty="0"/>
              <a:t>Pre-procedure instructions</a:t>
            </a:r>
            <a:endParaRPr lang="en-US" dirty="0"/>
          </a:p>
          <a:p>
            <a:pPr marL="742950" lvl="1" indent="-285750">
              <a:buFont typeface="+mj-lt"/>
              <a:buAutoNum type="arabicPeriod"/>
            </a:pPr>
            <a:r>
              <a:rPr lang="en-US" dirty="0"/>
              <a:t>Discontinue anticoagulants (if necessary, after consultation).</a:t>
            </a:r>
          </a:p>
          <a:p>
            <a:pPr marL="742950" lvl="1" indent="-285750">
              <a:buFont typeface="+mj-lt"/>
              <a:buAutoNum type="arabicPeriod"/>
            </a:pPr>
            <a:r>
              <a:rPr lang="en-US" dirty="0"/>
              <a:t>Fasting for 4–6 hours before the procedure.</a:t>
            </a:r>
          </a:p>
          <a:p>
            <a:pPr marL="742950" lvl="1" indent="-285750">
              <a:buFont typeface="+mj-lt"/>
              <a:buAutoNum type="arabicPeriod"/>
            </a:pPr>
            <a:r>
              <a:rPr lang="en-US" dirty="0"/>
              <a:t>Ensure hydration to help eliminate contrast medium post-procedure.</a:t>
            </a:r>
          </a:p>
          <a:p>
            <a:pPr>
              <a:buFont typeface="+mj-lt"/>
              <a:buAutoNum type="arabicPeriod"/>
            </a:pPr>
            <a:r>
              <a:rPr lang="en-US" b="1" dirty="0"/>
              <a:t>Pre-procedure assessment</a:t>
            </a:r>
            <a:endParaRPr lang="en-US" dirty="0"/>
          </a:p>
          <a:p>
            <a:pPr marL="742950" lvl="1" indent="-285750">
              <a:buFont typeface="+mj-lt"/>
              <a:buAutoNum type="arabicPeriod"/>
            </a:pPr>
            <a:r>
              <a:rPr lang="en-US" dirty="0"/>
              <a:t>Allergy history (contrast agents).</a:t>
            </a:r>
          </a:p>
          <a:p>
            <a:pPr marL="742950" lvl="1" indent="-285750">
              <a:buFont typeface="+mj-lt"/>
              <a:buAutoNum type="arabicPeriod"/>
            </a:pPr>
            <a:r>
              <a:rPr lang="en-US" dirty="0"/>
              <a:t>Recent imaging studies.</a:t>
            </a:r>
          </a:p>
          <a:p>
            <a:pPr marL="742950" lvl="1" indent="-285750">
              <a:buFont typeface="+mj-lt"/>
              <a:buAutoNum type="arabicPeriod"/>
            </a:pPr>
            <a:r>
              <a:rPr lang="en-US" dirty="0"/>
              <a:t>Neurological examination.</a:t>
            </a:r>
          </a:p>
          <a:p>
            <a:pPr>
              <a:buFont typeface="+mj-lt"/>
              <a:buAutoNum type="arabicPeriod"/>
            </a:pPr>
            <a:r>
              <a:rPr lang="en-US" b="1" dirty="0"/>
              <a:t>Consent</a:t>
            </a:r>
            <a:endParaRPr lang="en-US" dirty="0"/>
          </a:p>
          <a:p>
            <a:pPr marL="742950" lvl="1" indent="-285750">
              <a:buFont typeface="+mj-lt"/>
              <a:buAutoNum type="arabicPeriod"/>
            </a:pPr>
            <a:r>
              <a:rPr lang="en-US" dirty="0"/>
              <a:t>Explain the procedure, risks, and aftercare to obtain informed consent.</a:t>
            </a:r>
          </a:p>
          <a:p>
            <a:endParaRPr lang="en-IN" dirty="0"/>
          </a:p>
        </p:txBody>
      </p:sp>
    </p:spTree>
    <p:extLst>
      <p:ext uri="{BB962C8B-B14F-4D97-AF65-F5344CB8AC3E}">
        <p14:creationId xmlns:p14="http://schemas.microsoft.com/office/powerpoint/2010/main" val="2692844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04D39CB-2B6B-717C-BF08-0FCDA4B2603E}"/>
              </a:ext>
            </a:extLst>
          </p:cNvPr>
          <p:cNvPicPr>
            <a:picLocks noGrp="1" noChangeAspect="1"/>
          </p:cNvPicPr>
          <p:nvPr>
            <p:ph idx="1"/>
          </p:nvPr>
        </p:nvPicPr>
        <p:blipFill>
          <a:blip r:embed="rId2"/>
          <a:stretch>
            <a:fillRect/>
          </a:stretch>
        </p:blipFill>
        <p:spPr>
          <a:xfrm>
            <a:off x="3376200" y="440403"/>
            <a:ext cx="4892729" cy="6299388"/>
          </a:xfrm>
        </p:spPr>
      </p:pic>
    </p:spTree>
    <p:extLst>
      <p:ext uri="{BB962C8B-B14F-4D97-AF65-F5344CB8AC3E}">
        <p14:creationId xmlns:p14="http://schemas.microsoft.com/office/powerpoint/2010/main" val="67858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{2690B304-1F40-459C-920C-7445337B9FA5}tf02900722</Template>
  <TotalTime>53</TotalTime>
  <Words>480</Words>
  <Application>Microsoft Office PowerPoint</Application>
  <PresentationFormat>Widescreen</PresentationFormat>
  <Paragraphs>93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Times New Roman</vt:lpstr>
      <vt:lpstr>Wingdings 3</vt:lpstr>
      <vt:lpstr>Ion Boardroom</vt:lpstr>
      <vt:lpstr>Myelogram</vt:lpstr>
      <vt:lpstr>Definition</vt:lpstr>
      <vt:lpstr>Indications</vt:lpstr>
      <vt:lpstr>PowerPoint Presentation</vt:lpstr>
      <vt:lpstr>Contraindications</vt:lpstr>
      <vt:lpstr>Equipment</vt:lpstr>
      <vt:lpstr>PowerPoint Presentation</vt:lpstr>
      <vt:lpstr>Patient Preparation</vt:lpstr>
      <vt:lpstr>PowerPoint Presentation</vt:lpstr>
      <vt:lpstr>Procedure</vt:lpstr>
      <vt:lpstr>PowerPoint Presentation</vt:lpstr>
      <vt:lpstr>PowerPoint Presentation</vt:lpstr>
      <vt:lpstr>PowerPoint Presentation</vt:lpstr>
      <vt:lpstr>Imaging</vt:lpstr>
      <vt:lpstr>Aftercare</vt:lpstr>
      <vt:lpstr>PowerPoint Presentation</vt:lpstr>
      <vt:lpstr>Complications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Yuvraj Maharshi</dc:creator>
  <cp:lastModifiedBy>Yuvraj Maharshi</cp:lastModifiedBy>
  <cp:revision>1</cp:revision>
  <dcterms:created xsi:type="dcterms:W3CDTF">2024-12-05T09:57:55Z</dcterms:created>
  <dcterms:modified xsi:type="dcterms:W3CDTF">2025-01-08T11:17:57Z</dcterms:modified>
</cp:coreProperties>
</file>