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E2A2F-3D8D-4EE4-838E-2550D302365A}" v="1" dt="2025-01-08T11:17:2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vraj Maharshi" userId="5732c182756ac565" providerId="LiveId" clId="{F08E2A2F-3D8D-4EE4-838E-2550D302365A}"/>
    <pc:docChg chg="modSld">
      <pc:chgData name="Yuvraj Maharshi" userId="5732c182756ac565" providerId="LiveId" clId="{F08E2A2F-3D8D-4EE4-838E-2550D302365A}" dt="2025-01-08T11:17:36.766" v="3" actId="1076"/>
      <pc:docMkLst>
        <pc:docMk/>
      </pc:docMkLst>
      <pc:sldChg chg="addSp modSp mod">
        <pc:chgData name="Yuvraj Maharshi" userId="5732c182756ac565" providerId="LiveId" clId="{F08E2A2F-3D8D-4EE4-838E-2550D302365A}" dt="2025-01-08T11:17:36.766" v="3" actId="1076"/>
        <pc:sldMkLst>
          <pc:docMk/>
          <pc:sldMk cId="0" sldId="256"/>
        </pc:sldMkLst>
        <pc:picChg chg="add mod">
          <ac:chgData name="Yuvraj Maharshi" userId="5732c182756ac565" providerId="LiveId" clId="{F08E2A2F-3D8D-4EE4-838E-2550D302365A}" dt="2025-01-08T11:17:36.766" v="3" actId="1076"/>
          <ac:picMkLst>
            <pc:docMk/>
            <pc:sldMk cId="0" sldId="256"/>
            <ac:picMk id="3" creationId="{BC3C490F-AD84-219F-BEAC-7D191F26B86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03ECD-3D17-46F9-B214-263AD35BA183}" type="doc">
      <dgm:prSet loTypeId="urn:microsoft.com/office/officeart/2005/8/layout/radial2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B7900F7-E113-400C-8B85-49B8A570DCC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>
              <a:latin typeface="Comic Sans MS" pitchFamily="66" charset="0"/>
            </a:rPr>
            <a:t>Place where necessary handling and  processing of light sensitive film can be carried out safely and efficiently</a:t>
          </a:r>
        </a:p>
      </dgm:t>
    </dgm:pt>
    <dgm:pt modelId="{CF420F49-7D56-44A1-9D86-111AABE426A3}" type="parTrans" cxnId="{6716D631-8DD4-4E51-A51F-11B56B4E92AF}">
      <dgm:prSet/>
      <dgm:spPr/>
      <dgm:t>
        <a:bodyPr/>
        <a:lstStyle/>
        <a:p>
          <a:endParaRPr lang="en-US" dirty="0"/>
        </a:p>
      </dgm:t>
    </dgm:pt>
    <dgm:pt modelId="{7E59374C-805C-44DD-B536-5BABD717CE11}" type="sibTrans" cxnId="{6716D631-8DD4-4E51-A51F-11B56B4E92AF}">
      <dgm:prSet/>
      <dgm:spPr/>
      <dgm:t>
        <a:bodyPr/>
        <a:lstStyle/>
        <a:p>
          <a:endParaRPr lang="en-US"/>
        </a:p>
      </dgm:t>
    </dgm:pt>
    <dgm:pt modelId="{B1D51135-B064-4EEC-91B7-668898995515}">
      <dgm:prSet custT="1"/>
      <dgm:spPr>
        <a:solidFill>
          <a:srgbClr val="00B050"/>
        </a:solidFill>
      </dgm:spPr>
      <dgm:t>
        <a:bodyPr/>
        <a:lstStyle/>
        <a:p>
          <a:r>
            <a:rPr lang="en-US" sz="2800" dirty="0">
              <a:latin typeface="Comic Sans MS" pitchFamily="66" charset="0"/>
            </a:rPr>
            <a:t>Area from where a latent image is converted to a visible image</a:t>
          </a:r>
        </a:p>
      </dgm:t>
    </dgm:pt>
    <dgm:pt modelId="{E07A4E32-8C6B-4280-A279-6514E0EEF392}" type="parTrans" cxnId="{C0E7872D-ACD4-4773-A4EA-AD3E8FDFF381}">
      <dgm:prSet/>
      <dgm:spPr/>
      <dgm:t>
        <a:bodyPr/>
        <a:lstStyle/>
        <a:p>
          <a:endParaRPr lang="en-US" dirty="0"/>
        </a:p>
      </dgm:t>
    </dgm:pt>
    <dgm:pt modelId="{AEE48A60-7DC5-4F1B-94D2-357D27DC8BBD}" type="sibTrans" cxnId="{C0E7872D-ACD4-4773-A4EA-AD3E8FDFF381}">
      <dgm:prSet/>
      <dgm:spPr/>
      <dgm:t>
        <a:bodyPr/>
        <a:lstStyle/>
        <a:p>
          <a:endParaRPr lang="en-US"/>
        </a:p>
      </dgm:t>
    </dgm:pt>
    <dgm:pt modelId="{1DF4E987-4DC1-4986-B8FD-C2F900D861FC}" type="pres">
      <dgm:prSet presAssocID="{8F803ECD-3D17-46F9-B214-263AD35BA18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446D0DA-A5B1-4AE6-9F5A-C6DEF15A533E}" type="pres">
      <dgm:prSet presAssocID="{8F803ECD-3D17-46F9-B214-263AD35BA183}" presName="cycle" presStyleCnt="0"/>
      <dgm:spPr/>
    </dgm:pt>
    <dgm:pt modelId="{311E3599-3757-44E3-8E6E-F02E58DB0544}" type="pres">
      <dgm:prSet presAssocID="{8F803ECD-3D17-46F9-B214-263AD35BA183}" presName="centerShape" presStyleCnt="0"/>
      <dgm:spPr/>
    </dgm:pt>
    <dgm:pt modelId="{E70AB8B2-FB66-4B3C-97DC-455AAC953C06}" type="pres">
      <dgm:prSet presAssocID="{8F803ECD-3D17-46F9-B214-263AD35BA183}" presName="connSite" presStyleLbl="node1" presStyleIdx="0" presStyleCnt="3"/>
      <dgm:spPr/>
    </dgm:pt>
    <dgm:pt modelId="{02AD4C90-AAF8-48FF-8899-415390CC4E01}" type="pres">
      <dgm:prSet presAssocID="{8F803ECD-3D17-46F9-B214-263AD35BA183}" presName="visible" presStyleLbl="node1" presStyleIdx="0" presStyleCnt="3" custScaleX="231292" custScaleY="227656" custLinFactNeighborX="15620" custLinFactNeighborY="-319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8FFDFA-64CB-41C0-92D8-F966667DED95}" type="pres">
      <dgm:prSet presAssocID="{E07A4E32-8C6B-4280-A279-6514E0EEF392}" presName="Name25" presStyleLbl="parChTrans1D1" presStyleIdx="0" presStyleCnt="2"/>
      <dgm:spPr/>
    </dgm:pt>
    <dgm:pt modelId="{9F4A6934-A72E-40B5-A7BD-8B7847F4F1A0}" type="pres">
      <dgm:prSet presAssocID="{B1D51135-B064-4EEC-91B7-668898995515}" presName="node" presStyleCnt="0"/>
      <dgm:spPr/>
    </dgm:pt>
    <dgm:pt modelId="{93BF61C0-45FD-40A3-BE24-C73F7F343B74}" type="pres">
      <dgm:prSet presAssocID="{B1D51135-B064-4EEC-91B7-668898995515}" presName="parentNode" presStyleLbl="node1" presStyleIdx="1" presStyleCnt="3" custScaleX="470291" custScaleY="350895" custLinFactX="100000" custLinFactNeighborX="148549" custLinFactNeighborY="-60125">
        <dgm:presLayoutVars>
          <dgm:chMax val="1"/>
          <dgm:bulletEnabled val="1"/>
        </dgm:presLayoutVars>
      </dgm:prSet>
      <dgm:spPr/>
    </dgm:pt>
    <dgm:pt modelId="{D5761EED-07C6-437D-9A6C-63579B9364CB}" type="pres">
      <dgm:prSet presAssocID="{B1D51135-B064-4EEC-91B7-668898995515}" presName="childNode" presStyleLbl="revTx" presStyleIdx="0" presStyleCnt="0">
        <dgm:presLayoutVars>
          <dgm:bulletEnabled val="1"/>
        </dgm:presLayoutVars>
      </dgm:prSet>
      <dgm:spPr/>
    </dgm:pt>
    <dgm:pt modelId="{0E48E783-4992-4B78-B657-042FD39864C6}" type="pres">
      <dgm:prSet presAssocID="{CF420F49-7D56-44A1-9D86-111AABE426A3}" presName="Name25" presStyleLbl="parChTrans1D1" presStyleIdx="1" presStyleCnt="2"/>
      <dgm:spPr/>
    </dgm:pt>
    <dgm:pt modelId="{4D5D21DD-E0A0-4FB1-8230-EBFFFAA5E886}" type="pres">
      <dgm:prSet presAssocID="{6B7900F7-E113-400C-8B85-49B8A570DCCC}" presName="node" presStyleCnt="0"/>
      <dgm:spPr/>
    </dgm:pt>
    <dgm:pt modelId="{96586D37-22A0-4D26-BE4F-E95AB1D191E7}" type="pres">
      <dgm:prSet presAssocID="{6B7900F7-E113-400C-8B85-49B8A570DCCC}" presName="parentNode" presStyleLbl="node1" presStyleIdx="2" presStyleCnt="3" custScaleX="529431" custScaleY="415793" custLinFactNeighborX="68515">
        <dgm:presLayoutVars>
          <dgm:chMax val="1"/>
          <dgm:bulletEnabled val="1"/>
        </dgm:presLayoutVars>
      </dgm:prSet>
      <dgm:spPr/>
    </dgm:pt>
    <dgm:pt modelId="{F4E9B7C0-35D5-4B7F-BA0B-D4F17216BD01}" type="pres">
      <dgm:prSet presAssocID="{6B7900F7-E113-400C-8B85-49B8A570DCC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26FE622-C71C-4143-81B7-09B71980FC67}" type="presOf" srcId="{6B7900F7-E113-400C-8B85-49B8A570DCCC}" destId="{96586D37-22A0-4D26-BE4F-E95AB1D191E7}" srcOrd="0" destOrd="0" presId="urn:microsoft.com/office/officeart/2005/8/layout/radial2"/>
    <dgm:cxn modelId="{C0E7872D-ACD4-4773-A4EA-AD3E8FDFF381}" srcId="{8F803ECD-3D17-46F9-B214-263AD35BA183}" destId="{B1D51135-B064-4EEC-91B7-668898995515}" srcOrd="0" destOrd="0" parTransId="{E07A4E32-8C6B-4280-A279-6514E0EEF392}" sibTransId="{AEE48A60-7DC5-4F1B-94D2-357D27DC8BBD}"/>
    <dgm:cxn modelId="{6716D631-8DD4-4E51-A51F-11B56B4E92AF}" srcId="{8F803ECD-3D17-46F9-B214-263AD35BA183}" destId="{6B7900F7-E113-400C-8B85-49B8A570DCCC}" srcOrd="1" destOrd="0" parTransId="{CF420F49-7D56-44A1-9D86-111AABE426A3}" sibTransId="{7E59374C-805C-44DD-B536-5BABD717CE11}"/>
    <dgm:cxn modelId="{3FCD2971-5A40-4DA2-ACC2-ACBE98CBDB00}" type="presOf" srcId="{8F803ECD-3D17-46F9-B214-263AD35BA183}" destId="{1DF4E987-4DC1-4986-B8FD-C2F900D861FC}" srcOrd="0" destOrd="0" presId="urn:microsoft.com/office/officeart/2005/8/layout/radial2"/>
    <dgm:cxn modelId="{F0448A56-FA7F-4A63-AD32-35F51E0E6187}" type="presOf" srcId="{E07A4E32-8C6B-4280-A279-6514E0EEF392}" destId="{C18FFDFA-64CB-41C0-92D8-F966667DED95}" srcOrd="0" destOrd="0" presId="urn:microsoft.com/office/officeart/2005/8/layout/radial2"/>
    <dgm:cxn modelId="{FD2A759E-C070-438A-B07B-A81E437AC03B}" type="presOf" srcId="{B1D51135-B064-4EEC-91B7-668898995515}" destId="{93BF61C0-45FD-40A3-BE24-C73F7F343B74}" srcOrd="0" destOrd="0" presId="urn:microsoft.com/office/officeart/2005/8/layout/radial2"/>
    <dgm:cxn modelId="{6EB7B2A7-24C7-49A7-94EF-ED234D6EE7A4}" type="presOf" srcId="{CF420F49-7D56-44A1-9D86-111AABE426A3}" destId="{0E48E783-4992-4B78-B657-042FD39864C6}" srcOrd="0" destOrd="0" presId="urn:microsoft.com/office/officeart/2005/8/layout/radial2"/>
    <dgm:cxn modelId="{A4820B04-0D0A-451E-9428-D71D0F58BF4F}" type="presParOf" srcId="{1DF4E987-4DC1-4986-B8FD-C2F900D861FC}" destId="{3446D0DA-A5B1-4AE6-9F5A-C6DEF15A533E}" srcOrd="0" destOrd="0" presId="urn:microsoft.com/office/officeart/2005/8/layout/radial2"/>
    <dgm:cxn modelId="{ED55401D-091C-4146-BBDA-2C2C06D55244}" type="presParOf" srcId="{3446D0DA-A5B1-4AE6-9F5A-C6DEF15A533E}" destId="{311E3599-3757-44E3-8E6E-F02E58DB0544}" srcOrd="0" destOrd="0" presId="urn:microsoft.com/office/officeart/2005/8/layout/radial2"/>
    <dgm:cxn modelId="{5FE46C93-4F4B-4D90-9789-814943AB60D4}" type="presParOf" srcId="{311E3599-3757-44E3-8E6E-F02E58DB0544}" destId="{E70AB8B2-FB66-4B3C-97DC-455AAC953C06}" srcOrd="0" destOrd="0" presId="urn:microsoft.com/office/officeart/2005/8/layout/radial2"/>
    <dgm:cxn modelId="{7CF76BD5-C3F2-44A3-A9D1-B511E663FB80}" type="presParOf" srcId="{311E3599-3757-44E3-8E6E-F02E58DB0544}" destId="{02AD4C90-AAF8-48FF-8899-415390CC4E01}" srcOrd="1" destOrd="0" presId="urn:microsoft.com/office/officeart/2005/8/layout/radial2"/>
    <dgm:cxn modelId="{ABE97E52-5C9A-414D-BE30-7C401DCD6D47}" type="presParOf" srcId="{3446D0DA-A5B1-4AE6-9F5A-C6DEF15A533E}" destId="{C18FFDFA-64CB-41C0-92D8-F966667DED95}" srcOrd="1" destOrd="0" presId="urn:microsoft.com/office/officeart/2005/8/layout/radial2"/>
    <dgm:cxn modelId="{C4281370-54CE-4494-A507-AA42062E09A0}" type="presParOf" srcId="{3446D0DA-A5B1-4AE6-9F5A-C6DEF15A533E}" destId="{9F4A6934-A72E-40B5-A7BD-8B7847F4F1A0}" srcOrd="2" destOrd="0" presId="urn:microsoft.com/office/officeart/2005/8/layout/radial2"/>
    <dgm:cxn modelId="{4A8AFE9A-0A97-4C84-AFC4-88C7D8BDFA8A}" type="presParOf" srcId="{9F4A6934-A72E-40B5-A7BD-8B7847F4F1A0}" destId="{93BF61C0-45FD-40A3-BE24-C73F7F343B74}" srcOrd="0" destOrd="0" presId="urn:microsoft.com/office/officeart/2005/8/layout/radial2"/>
    <dgm:cxn modelId="{4912569E-7A6A-4E04-9E6A-256F864BECB0}" type="presParOf" srcId="{9F4A6934-A72E-40B5-A7BD-8B7847F4F1A0}" destId="{D5761EED-07C6-437D-9A6C-63579B9364CB}" srcOrd="1" destOrd="0" presId="urn:microsoft.com/office/officeart/2005/8/layout/radial2"/>
    <dgm:cxn modelId="{5D461F03-DEA4-4365-A81F-B09ADB8F7C99}" type="presParOf" srcId="{3446D0DA-A5B1-4AE6-9F5A-C6DEF15A533E}" destId="{0E48E783-4992-4B78-B657-042FD39864C6}" srcOrd="3" destOrd="0" presId="urn:microsoft.com/office/officeart/2005/8/layout/radial2"/>
    <dgm:cxn modelId="{7FD1911C-644D-4619-88DA-00974945A339}" type="presParOf" srcId="{3446D0DA-A5B1-4AE6-9F5A-C6DEF15A533E}" destId="{4D5D21DD-E0A0-4FB1-8230-EBFFFAA5E886}" srcOrd="4" destOrd="0" presId="urn:microsoft.com/office/officeart/2005/8/layout/radial2"/>
    <dgm:cxn modelId="{3542F154-5D1D-4877-9B56-D114B12DF565}" type="presParOf" srcId="{4D5D21DD-E0A0-4FB1-8230-EBFFFAA5E886}" destId="{96586D37-22A0-4D26-BE4F-E95AB1D191E7}" srcOrd="0" destOrd="0" presId="urn:microsoft.com/office/officeart/2005/8/layout/radial2"/>
    <dgm:cxn modelId="{CE8419E7-512F-4269-A2FE-08D464CBDEF7}" type="presParOf" srcId="{4D5D21DD-E0A0-4FB1-8230-EBFFFAA5E886}" destId="{F4E9B7C0-35D5-4B7F-BA0B-D4F17216BD0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0D2E4-4990-4262-8B45-1D9AB25A93F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7D4A9-4520-4E66-A96D-2F9F644863BF}">
      <dgm:prSet/>
      <dgm:spPr>
        <a:solidFill>
          <a:srgbClr val="00B050"/>
        </a:solidFill>
      </dgm:spPr>
      <dgm:t>
        <a:bodyPr/>
        <a:lstStyle/>
        <a:p>
          <a:pPr rtl="0"/>
          <a:endParaRPr lang="en-US" b="1" dirty="0"/>
        </a:p>
      </dgm:t>
    </dgm:pt>
    <dgm:pt modelId="{CCF2C3F2-DE32-4E6B-96BB-10CC125C9D29}" type="parTrans" cxnId="{2A5CD10D-D47A-4DBF-9A94-8CA844665791}">
      <dgm:prSet/>
      <dgm:spPr/>
      <dgm:t>
        <a:bodyPr/>
        <a:lstStyle/>
        <a:p>
          <a:endParaRPr lang="en-US"/>
        </a:p>
      </dgm:t>
    </dgm:pt>
    <dgm:pt modelId="{166095F2-331E-42E5-9836-DE220358A78F}" type="sibTrans" cxnId="{2A5CD10D-D47A-4DBF-9A94-8CA844665791}">
      <dgm:prSet/>
      <dgm:spPr/>
      <dgm:t>
        <a:bodyPr/>
        <a:lstStyle/>
        <a:p>
          <a:endParaRPr lang="en-US"/>
        </a:p>
      </dgm:t>
    </dgm:pt>
    <dgm:pt modelId="{EFB400CA-FE22-49B2-A97D-9851E5140E8F}" type="pres">
      <dgm:prSet presAssocID="{E3B0D2E4-4990-4262-8B45-1D9AB25A93F1}" presName="Name0" presStyleCnt="0">
        <dgm:presLayoutVars>
          <dgm:dir/>
          <dgm:animLvl val="lvl"/>
          <dgm:resizeHandles val="exact"/>
        </dgm:presLayoutVars>
      </dgm:prSet>
      <dgm:spPr/>
    </dgm:pt>
    <dgm:pt modelId="{F3653602-6A8E-4667-BE36-5F184FFB6C2D}" type="pres">
      <dgm:prSet presAssocID="{2FD7D4A9-4520-4E66-A96D-2F9F644863BF}" presName="boxAndChildren" presStyleCnt="0"/>
      <dgm:spPr/>
    </dgm:pt>
    <dgm:pt modelId="{73431064-7B1B-4DE8-8CEA-03D378547701}" type="pres">
      <dgm:prSet presAssocID="{2FD7D4A9-4520-4E66-A96D-2F9F644863BF}" presName="parentTextBox" presStyleLbl="node1" presStyleIdx="0" presStyleCnt="1" custLinFactNeighborY="-1515"/>
      <dgm:spPr/>
    </dgm:pt>
  </dgm:ptLst>
  <dgm:cxnLst>
    <dgm:cxn modelId="{2A5CD10D-D47A-4DBF-9A94-8CA844665791}" srcId="{E3B0D2E4-4990-4262-8B45-1D9AB25A93F1}" destId="{2FD7D4A9-4520-4E66-A96D-2F9F644863BF}" srcOrd="0" destOrd="0" parTransId="{CCF2C3F2-DE32-4E6B-96BB-10CC125C9D29}" sibTransId="{166095F2-331E-42E5-9836-DE220358A78F}"/>
    <dgm:cxn modelId="{7212D488-EC0D-4A4C-8497-0E7A2038595E}" type="presOf" srcId="{2FD7D4A9-4520-4E66-A96D-2F9F644863BF}" destId="{73431064-7B1B-4DE8-8CEA-03D378547701}" srcOrd="0" destOrd="0" presId="urn:microsoft.com/office/officeart/2005/8/layout/process4"/>
    <dgm:cxn modelId="{1CC61A8B-593E-4E51-A411-7063B540A7EA}" type="presOf" srcId="{E3B0D2E4-4990-4262-8B45-1D9AB25A93F1}" destId="{EFB400CA-FE22-49B2-A97D-9851E5140E8F}" srcOrd="0" destOrd="0" presId="urn:microsoft.com/office/officeart/2005/8/layout/process4"/>
    <dgm:cxn modelId="{42953FEA-6DC1-46BA-8BBE-0AD64C22A89F}" type="presParOf" srcId="{EFB400CA-FE22-49B2-A97D-9851E5140E8F}" destId="{F3653602-6A8E-4667-BE36-5F184FFB6C2D}" srcOrd="0" destOrd="0" presId="urn:microsoft.com/office/officeart/2005/8/layout/process4"/>
    <dgm:cxn modelId="{1778E2E0-03FA-4F34-A184-8E084F46A4AD}" type="presParOf" srcId="{F3653602-6A8E-4667-BE36-5F184FFB6C2D}" destId="{73431064-7B1B-4DE8-8CEA-03D3785477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8E783-4992-4B78-B657-042FD39864C6}">
      <dsp:nvSpPr>
        <dsp:cNvPr id="0" name=""/>
        <dsp:cNvSpPr/>
      </dsp:nvSpPr>
      <dsp:spPr>
        <a:xfrm rot="1336646">
          <a:off x="448451" y="3751825"/>
          <a:ext cx="2063341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2063341" y="188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FFDFA-64CB-41C0-92D8-F966667DED95}">
      <dsp:nvSpPr>
        <dsp:cNvPr id="0" name=""/>
        <dsp:cNvSpPr/>
      </dsp:nvSpPr>
      <dsp:spPr>
        <a:xfrm rot="20349545">
          <a:off x="439464" y="2503557"/>
          <a:ext cx="2628580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2628580" y="188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4C90-AAF8-48FF-8899-415390CC4E01}">
      <dsp:nvSpPr>
        <dsp:cNvPr id="0" name=""/>
        <dsp:cNvSpPr/>
      </dsp:nvSpPr>
      <dsp:spPr>
        <a:xfrm>
          <a:off x="-1376167" y="1124540"/>
          <a:ext cx="3257374" cy="32061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F61C0-45FD-40A3-BE24-C73F7F343B74}">
      <dsp:nvSpPr>
        <dsp:cNvPr id="0" name=""/>
        <dsp:cNvSpPr/>
      </dsp:nvSpPr>
      <dsp:spPr>
        <a:xfrm>
          <a:off x="2764992" y="-101540"/>
          <a:ext cx="3973973" cy="296507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mic Sans MS" pitchFamily="66" charset="0"/>
            </a:rPr>
            <a:t>Area from where a latent image is converted to a visible image</a:t>
          </a:r>
        </a:p>
      </dsp:txBody>
      <dsp:txXfrm>
        <a:off x="3346967" y="332685"/>
        <a:ext cx="2810023" cy="2096623"/>
      </dsp:txXfrm>
    </dsp:sp>
    <dsp:sp modelId="{96586D37-22A0-4D26-BE4F-E95AB1D191E7}">
      <dsp:nvSpPr>
        <dsp:cNvPr id="0" name=""/>
        <dsp:cNvSpPr/>
      </dsp:nvSpPr>
      <dsp:spPr>
        <a:xfrm>
          <a:off x="2181179" y="3217476"/>
          <a:ext cx="4473708" cy="351346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mic Sans MS" pitchFamily="66" charset="0"/>
            </a:rPr>
            <a:t>Place where necessary handling and  processing of light sensitive film can be carried out safely and efficiently</a:t>
          </a:r>
        </a:p>
      </dsp:txBody>
      <dsp:txXfrm>
        <a:off x="2836338" y="3732011"/>
        <a:ext cx="3163390" cy="2484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31064-7B1B-4DE8-8CEA-03D378547701}">
      <dsp:nvSpPr>
        <dsp:cNvPr id="0" name=""/>
        <dsp:cNvSpPr/>
      </dsp:nvSpPr>
      <dsp:spPr>
        <a:xfrm>
          <a:off x="0" y="0"/>
          <a:ext cx="4953000" cy="502919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/>
        </a:p>
      </dsp:txBody>
      <dsp:txXfrm>
        <a:off x="0" y="0"/>
        <a:ext cx="4953000" cy="502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A5A421-3D90-47A5-A060-E04212602898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BBFB34-DF66-46FE-9110-3EE4DDA06E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fe light"/>
          <p:cNvPicPr>
            <a:picLocks noChangeAspect="1" noChangeArrowheads="1"/>
          </p:cNvPicPr>
          <p:nvPr/>
        </p:nvPicPr>
        <p:blipFill>
          <a:blip r:embed="rId2"/>
          <a:srcRect b="6926"/>
          <a:stretch>
            <a:fillRect/>
          </a:stretch>
        </p:blipFill>
        <p:spPr>
          <a:xfrm>
            <a:off x="1143000" y="228601"/>
            <a:ext cx="3200400" cy="278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0"/>
            <a:ext cx="7162800" cy="841482"/>
          </a:xfrm>
        </p:spPr>
        <p:txBody>
          <a:bodyPr>
            <a:noAutofit/>
          </a:bodyPr>
          <a:lstStyle/>
          <a:p>
            <a:r>
              <a:rPr lang="en-US" sz="4800" dirty="0"/>
              <a:t>     Darkroom Illumination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 l="10400" t="11765" r="12801" b="17647"/>
          <a:stretch>
            <a:fillRect/>
          </a:stretch>
        </p:blipFill>
        <p:spPr bwMode="auto">
          <a:xfrm>
            <a:off x="6172200" y="4114800"/>
            <a:ext cx="2667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C5161207-26EE-4178-9BFA-DFFDEC424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800600"/>
            <a:ext cx="7406640" cy="175260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Yuvraj Maharshi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Lecturer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Paramedical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Science,svdu</a:t>
            </a:r>
            <a:endParaRPr lang="en-US" sz="2000" dirty="0">
              <a:solidFill>
                <a:schemeClr val="accent3">
                  <a:lumMod val="75000"/>
                </a:schemeClr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C490F-AD84-219F-BEAC-7D191F26B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03" y="0"/>
            <a:ext cx="1667708" cy="1661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6717792" cy="44958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Direct 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safelighting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- light from the </a:t>
            </a:r>
            <a:r>
              <a:rPr lang="en-US" dirty="0" err="1"/>
              <a:t>safelamp</a:t>
            </a:r>
            <a:endParaRPr lang="en-US" dirty="0"/>
          </a:p>
          <a:p>
            <a:pPr>
              <a:buNone/>
            </a:pPr>
            <a:r>
              <a:rPr lang="en-US" dirty="0"/>
              <a:t>       directly falls onto the 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worksurface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  - e.g. beehive </a:t>
            </a:r>
            <a:r>
              <a:rPr lang="en-US" dirty="0" err="1"/>
              <a:t>safelamp</a:t>
            </a:r>
            <a:endParaRPr lang="en-US" dirty="0"/>
          </a:p>
          <a:p>
            <a:pPr>
              <a:buNone/>
            </a:pPr>
            <a:r>
              <a:rPr lang="en-US" dirty="0"/>
              <a:t>      - sited at distance of 1.2 m (4 ft)</a:t>
            </a:r>
          </a:p>
          <a:p>
            <a:pPr>
              <a:buNone/>
            </a:pPr>
            <a:r>
              <a:rPr lang="en-US" dirty="0"/>
              <a:t>      - film loading and unloading areas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609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5638800" cy="57912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Indirect 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safelighting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- intended to provide</a:t>
            </a:r>
          </a:p>
          <a:p>
            <a:pPr>
              <a:buNone/>
            </a:pPr>
            <a:r>
              <a:rPr lang="en-US" dirty="0"/>
              <a:t>    general illumination of dark       </a:t>
            </a:r>
          </a:p>
          <a:p>
            <a:pPr>
              <a:buNone/>
            </a:pPr>
            <a:r>
              <a:rPr lang="en-US" dirty="0"/>
              <a:t>    room.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- directs lamp towards the    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ceilieng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- suspended 2.1 m above floor     </a:t>
            </a:r>
          </a:p>
          <a:p>
            <a:pPr>
              <a:buNone/>
            </a:pPr>
            <a:r>
              <a:rPr lang="en-US" dirty="0"/>
              <a:t>    level.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819400"/>
            <a:ext cx="3467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 Sensitivity of exposed and unexposed film</a:t>
            </a:r>
          </a:p>
        </p:txBody>
      </p:sp>
      <p:pic>
        <p:nvPicPr>
          <p:cNvPr id="4" name="Picture 2" descr="F:\@@IMAGES@@\Snapshot_20111207.jpg"/>
          <p:cNvPicPr>
            <a:picLocks noChangeAspect="1" noChangeArrowheads="1"/>
          </p:cNvPicPr>
          <p:nvPr/>
        </p:nvPicPr>
        <p:blipFill>
          <a:blip r:embed="rId2">
            <a:grayscl/>
            <a:lum bright="10000"/>
          </a:blip>
          <a:srcRect l="13750" t="3333" r="13750" b="5000"/>
          <a:stretch>
            <a:fillRect/>
          </a:stretch>
        </p:blipFill>
        <p:spPr bwMode="auto">
          <a:xfrm>
            <a:off x="1066800" y="1676400"/>
            <a:ext cx="48768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248400" y="2486323"/>
            <a:ext cx="2667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cs typeface="Aharoni" pitchFamily="2" charset="-79"/>
              </a:rPr>
              <a:t>1</a:t>
            </a:r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cs typeface="Aharoni" pitchFamily="2" charset="-79"/>
              </a:rPr>
              <a:t>-  an increase in    </a:t>
            </a:r>
          </a:p>
          <a:p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cs typeface="Aharoni" pitchFamily="2" charset="-79"/>
              </a:rPr>
              <a:t>      gross  fog</a:t>
            </a:r>
          </a:p>
          <a:p>
            <a:pPr algn="ctr"/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j-lt"/>
              <a:cs typeface="Aharoni" pitchFamily="2" charset="-79"/>
            </a:endParaRPr>
          </a:p>
          <a:p>
            <a:r>
              <a:rPr lang="en-US" sz="3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cs typeface="Aharoni" pitchFamily="2" charset="-79"/>
              </a:rPr>
              <a:t>2</a:t>
            </a:r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cs typeface="Aharoni" pitchFamily="2" charset="-79"/>
              </a:rPr>
              <a:t>-   an overall loss    </a:t>
            </a:r>
          </a:p>
          <a:p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  <a:cs typeface="Aharoni" pitchFamily="2" charset="-79"/>
              </a:rPr>
              <a:t>      of  contrast</a:t>
            </a:r>
          </a:p>
          <a:p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j-lt"/>
              <a:cs typeface="Aharoni" pitchFamily="2" charset="-79"/>
            </a:endParaRPr>
          </a:p>
          <a:p>
            <a:endParaRPr lang="en-US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66799" y="0"/>
            <a:ext cx="7619571" cy="99119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Safe  film handling time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467600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latin typeface="Comic Sans MS" pitchFamily="66" charset="0"/>
              </a:rPr>
              <a:t>Tests to determine safe film handling time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Materials required:-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itchFamily="66" charset="0"/>
              </a:rPr>
              <a:t>             -Sheet of 30</a:t>
            </a:r>
            <a:r>
              <a:rPr lang="az-Cyrl-AZ" sz="2800" dirty="0">
                <a:latin typeface="Comic Sans MS" pitchFamily="66" charset="0"/>
              </a:rPr>
              <a:t>×</a:t>
            </a:r>
            <a:r>
              <a:rPr lang="en-US" sz="2800" dirty="0">
                <a:latin typeface="Comic Sans MS" pitchFamily="66" charset="0"/>
              </a:rPr>
              <a:t>35 cm card folded   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itchFamily="66" charset="0"/>
              </a:rPr>
              <a:t>               and marked Sheet of 24</a:t>
            </a:r>
            <a:r>
              <a:rPr lang="az-Cyrl-AZ" sz="2800" dirty="0">
                <a:latin typeface="Comic Sans MS" pitchFamily="66" charset="0"/>
              </a:rPr>
              <a:t>х</a:t>
            </a:r>
            <a:r>
              <a:rPr lang="en-US" sz="2800" dirty="0">
                <a:latin typeface="Comic Sans MS" pitchFamily="66" charset="0"/>
              </a:rPr>
              <a:t>30 cm</a:t>
            </a: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                card</a:t>
            </a: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              - 24×30 cm screen -Type </a:t>
            </a:r>
            <a:r>
              <a:rPr lang="en-US" sz="2800" dirty="0" err="1">
                <a:latin typeface="Comic Sans MS" pitchFamily="66" charset="0"/>
              </a:rPr>
              <a:t>xray</a:t>
            </a:r>
            <a:r>
              <a:rPr lang="en-US" sz="2800" dirty="0"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                 film </a:t>
            </a: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               - 24×30 cm </a:t>
            </a:r>
            <a:r>
              <a:rPr lang="en-US" sz="2800" dirty="0" err="1">
                <a:latin typeface="Comic Sans MS" pitchFamily="66" charset="0"/>
              </a:rPr>
              <a:t>xray</a:t>
            </a:r>
            <a:r>
              <a:rPr lang="en-US" sz="2800" dirty="0">
                <a:latin typeface="Comic Sans MS" pitchFamily="66" charset="0"/>
              </a:rPr>
              <a:t> cassette</a:t>
            </a: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                - Densitometer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itchFamily="66" charset="0"/>
              </a:rPr>
              <a:t>            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itchFamily="66" charset="0"/>
              </a:rPr>
              <a:t>             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itchFamily="66" charset="0"/>
              </a:rPr>
              <a:t>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371600" y="533400"/>
          <a:ext cx="495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998226" y="2192141"/>
            <a:ext cx="2822954" cy="1166954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8752" y="2639579"/>
            <a:ext cx="3098364" cy="1098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6226" y="4187095"/>
            <a:ext cx="2402552" cy="55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93180" y="1295289"/>
            <a:ext cx="617799" cy="68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856593" y="2157298"/>
            <a:ext cx="2616396" cy="892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26226" y="3911685"/>
            <a:ext cx="892377" cy="275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4846578" y="1364141"/>
            <a:ext cx="480510" cy="275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023547" y="2157507"/>
            <a:ext cx="2616396" cy="1029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644157" y="4153294"/>
            <a:ext cx="757378" cy="41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42335" y="1639552"/>
            <a:ext cx="1166954" cy="1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855891" y="1639552"/>
            <a:ext cx="686444" cy="137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09289" y="1639552"/>
            <a:ext cx="480510" cy="413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649958" y="2052667"/>
            <a:ext cx="686444" cy="137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1" y="2121519"/>
            <a:ext cx="480510" cy="413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512670" y="2465782"/>
            <a:ext cx="686444" cy="137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4365339" y="2535363"/>
            <a:ext cx="481968" cy="480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306737" y="2895600"/>
            <a:ext cx="741263" cy="121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4228050" y="3017331"/>
            <a:ext cx="481968" cy="480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100804" y="3360865"/>
            <a:ext cx="823732" cy="1377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884516" y="3568047"/>
            <a:ext cx="688525" cy="41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81"/>
          <p:cNvSpPr txBox="1">
            <a:spLocks noChangeArrowheads="1"/>
          </p:cNvSpPr>
          <p:nvPr/>
        </p:nvSpPr>
        <p:spPr bwMode="auto">
          <a:xfrm>
            <a:off x="2855892" y="1708405"/>
            <a:ext cx="649261" cy="3602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1528" name="TextBox 83"/>
          <p:cNvSpPr txBox="1">
            <a:spLocks noChangeArrowheads="1"/>
          </p:cNvSpPr>
          <p:nvPr/>
        </p:nvSpPr>
        <p:spPr bwMode="auto">
          <a:xfrm>
            <a:off x="2718603" y="2154318"/>
            <a:ext cx="443328" cy="3602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1529" name="TextBox 84"/>
          <p:cNvSpPr txBox="1">
            <a:spLocks noChangeArrowheads="1"/>
          </p:cNvSpPr>
          <p:nvPr/>
        </p:nvSpPr>
        <p:spPr bwMode="auto">
          <a:xfrm rot="20943228">
            <a:off x="2581315" y="2483731"/>
            <a:ext cx="511972" cy="3602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1530" name="TextBox 85"/>
          <p:cNvSpPr txBox="1">
            <a:spLocks noChangeArrowheads="1"/>
          </p:cNvSpPr>
          <p:nvPr/>
        </p:nvSpPr>
        <p:spPr bwMode="auto">
          <a:xfrm rot="21029566">
            <a:off x="2444026" y="2971800"/>
            <a:ext cx="527774" cy="3602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1531" name="TextBox 86"/>
          <p:cNvSpPr txBox="1">
            <a:spLocks noChangeArrowheads="1"/>
          </p:cNvSpPr>
          <p:nvPr/>
        </p:nvSpPr>
        <p:spPr bwMode="auto">
          <a:xfrm rot="20713129">
            <a:off x="2209800" y="3525918"/>
            <a:ext cx="511972" cy="3602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 rot="306997">
            <a:off x="3049150" y="1336554"/>
            <a:ext cx="44988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60</a:t>
            </a:r>
          </a:p>
        </p:txBody>
      </p:sp>
      <p:cxnSp>
        <p:nvCxnSpPr>
          <p:cNvPr id="32" name="Straight Connector 31"/>
          <p:cNvCxnSpPr>
            <a:stCxn id="29" idx="3"/>
          </p:cNvCxnSpPr>
          <p:nvPr/>
        </p:nvCxnSpPr>
        <p:spPr>
          <a:xfrm flipH="1">
            <a:off x="2714165" y="1541281"/>
            <a:ext cx="783972" cy="2396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48000" y="1295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19400" y="1676400"/>
            <a:ext cx="609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14600" y="2514600"/>
            <a:ext cx="685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667000" y="2057400"/>
            <a:ext cx="685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0574172">
            <a:off x="2289018" y="4904390"/>
            <a:ext cx="702969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 folded card film holder for carrying out a safe film-handling time test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PROCEDURE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6533" y="1371600"/>
            <a:ext cx="7566467" cy="557705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latin typeface="Comic Sans MS" pitchFamily="66" charset="0"/>
              </a:rPr>
              <a:t>Load the cassette – no safelight is used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Comic Sans MS" pitchFamily="66" charset="0"/>
              </a:rPr>
              <a:t>In the x ray room mask one half of the cassette lengthwise with a peace of lead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Comic Sans MS" pitchFamily="66" charset="0"/>
              </a:rPr>
              <a:t>Make an exposure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36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24200" y="685800"/>
          <a:ext cx="5410200" cy="488569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88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91" name="TextBox 5"/>
          <p:cNvSpPr txBox="1">
            <a:spLocks noChangeArrowheads="1"/>
          </p:cNvSpPr>
          <p:nvPr/>
        </p:nvSpPr>
        <p:spPr bwMode="auto">
          <a:xfrm>
            <a:off x="3505200" y="228600"/>
            <a:ext cx="36753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>
                <a:latin typeface="Comic Sans MS" pitchFamily="66" charset="0"/>
              </a:rPr>
              <a:t>A</a:t>
            </a:r>
          </a:p>
        </p:txBody>
      </p:sp>
      <p:sp>
        <p:nvSpPr>
          <p:cNvPr id="23592" name="TextBox 6"/>
          <p:cNvSpPr txBox="1">
            <a:spLocks noChangeArrowheads="1"/>
          </p:cNvSpPr>
          <p:nvPr/>
        </p:nvSpPr>
        <p:spPr bwMode="auto">
          <a:xfrm>
            <a:off x="4876800" y="228600"/>
            <a:ext cx="351802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B</a:t>
            </a:r>
          </a:p>
        </p:txBody>
      </p:sp>
      <p:sp>
        <p:nvSpPr>
          <p:cNvPr id="23593" name="TextBox 7"/>
          <p:cNvSpPr txBox="1">
            <a:spLocks noChangeArrowheads="1"/>
          </p:cNvSpPr>
          <p:nvPr/>
        </p:nvSpPr>
        <p:spPr bwMode="auto">
          <a:xfrm>
            <a:off x="6477000" y="228600"/>
            <a:ext cx="351802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C</a:t>
            </a:r>
          </a:p>
        </p:txBody>
      </p:sp>
      <p:sp>
        <p:nvSpPr>
          <p:cNvPr id="23594" name="TextBox 8"/>
          <p:cNvSpPr txBox="1">
            <a:spLocks noChangeArrowheads="1"/>
          </p:cNvSpPr>
          <p:nvPr/>
        </p:nvSpPr>
        <p:spPr bwMode="auto">
          <a:xfrm>
            <a:off x="7557267" y="193649"/>
            <a:ext cx="36753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D</a:t>
            </a:r>
          </a:p>
        </p:txBody>
      </p:sp>
      <p:sp>
        <p:nvSpPr>
          <p:cNvPr id="23595" name="TextBox 9"/>
          <p:cNvSpPr txBox="1">
            <a:spLocks noChangeArrowheads="1"/>
          </p:cNvSpPr>
          <p:nvPr/>
        </p:nvSpPr>
        <p:spPr bwMode="auto">
          <a:xfrm>
            <a:off x="1143000" y="838200"/>
            <a:ext cx="1828800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3 MIN 30 SEC</a:t>
            </a:r>
          </a:p>
        </p:txBody>
      </p:sp>
      <p:sp>
        <p:nvSpPr>
          <p:cNvPr id="23596" name="TextBox 10"/>
          <p:cNvSpPr txBox="1">
            <a:spLocks noChangeArrowheads="1"/>
          </p:cNvSpPr>
          <p:nvPr/>
        </p:nvSpPr>
        <p:spPr bwMode="auto">
          <a:xfrm>
            <a:off x="990600" y="1676400"/>
            <a:ext cx="1905000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2 MIN 30 SEC</a:t>
            </a:r>
          </a:p>
        </p:txBody>
      </p:sp>
      <p:sp>
        <p:nvSpPr>
          <p:cNvPr id="23597" name="TextBox 11"/>
          <p:cNvSpPr txBox="1">
            <a:spLocks noChangeArrowheads="1"/>
          </p:cNvSpPr>
          <p:nvPr/>
        </p:nvSpPr>
        <p:spPr bwMode="auto">
          <a:xfrm>
            <a:off x="1185593" y="2438400"/>
            <a:ext cx="1786207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 MIN 40 SEC</a:t>
            </a:r>
          </a:p>
        </p:txBody>
      </p:sp>
      <p:sp>
        <p:nvSpPr>
          <p:cNvPr id="23598" name="TextBox 12"/>
          <p:cNvSpPr txBox="1">
            <a:spLocks noChangeArrowheads="1"/>
          </p:cNvSpPr>
          <p:nvPr/>
        </p:nvSpPr>
        <p:spPr bwMode="auto">
          <a:xfrm>
            <a:off x="1934579" y="3276600"/>
            <a:ext cx="961021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 MIN</a:t>
            </a:r>
          </a:p>
        </p:txBody>
      </p:sp>
      <p:sp>
        <p:nvSpPr>
          <p:cNvPr id="23599" name="TextBox 13"/>
          <p:cNvSpPr txBox="1">
            <a:spLocks noChangeArrowheads="1"/>
          </p:cNvSpPr>
          <p:nvPr/>
        </p:nvSpPr>
        <p:spPr bwMode="auto">
          <a:xfrm>
            <a:off x="1737227" y="4114800"/>
            <a:ext cx="115837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30 SEC</a:t>
            </a:r>
          </a:p>
        </p:txBody>
      </p:sp>
      <p:sp>
        <p:nvSpPr>
          <p:cNvPr id="23600" name="TextBox 14"/>
          <p:cNvSpPr txBox="1">
            <a:spLocks noChangeArrowheads="1"/>
          </p:cNvSpPr>
          <p:nvPr/>
        </p:nvSpPr>
        <p:spPr bwMode="auto">
          <a:xfrm>
            <a:off x="1607493" y="4953000"/>
            <a:ext cx="1364307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10 SEC</a:t>
            </a:r>
          </a:p>
        </p:txBody>
      </p:sp>
      <p:sp>
        <p:nvSpPr>
          <p:cNvPr id="23601" name="TextBox 15"/>
          <p:cNvSpPr txBox="1">
            <a:spLocks noChangeArrowheads="1"/>
          </p:cNvSpPr>
          <p:nvPr/>
        </p:nvSpPr>
        <p:spPr bwMode="auto">
          <a:xfrm>
            <a:off x="3321290" y="5811918"/>
            <a:ext cx="1098310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X RAY</a:t>
            </a:r>
          </a:p>
        </p:txBody>
      </p:sp>
      <p:sp>
        <p:nvSpPr>
          <p:cNvPr id="23602" name="TextBox 16"/>
          <p:cNvSpPr txBox="1">
            <a:spLocks noChangeArrowheads="1"/>
          </p:cNvSpPr>
          <p:nvPr/>
        </p:nvSpPr>
        <p:spPr bwMode="auto">
          <a:xfrm>
            <a:off x="4769090" y="5562600"/>
            <a:ext cx="1098310" cy="9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XRAY</a:t>
            </a:r>
          </a:p>
          <a:p>
            <a:r>
              <a:rPr lang="en-US" dirty="0">
                <a:latin typeface="Comic Sans MS" pitchFamily="66" charset="0"/>
              </a:rPr>
              <a:t>+SAFELIGHT</a:t>
            </a:r>
          </a:p>
        </p:txBody>
      </p:sp>
      <p:sp>
        <p:nvSpPr>
          <p:cNvPr id="23603" name="TextBox 17"/>
          <p:cNvSpPr txBox="1">
            <a:spLocks noChangeArrowheads="1"/>
          </p:cNvSpPr>
          <p:nvPr/>
        </p:nvSpPr>
        <p:spPr bwMode="auto">
          <a:xfrm>
            <a:off x="6019800" y="5562600"/>
            <a:ext cx="1295400" cy="5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Only SAFELIGHT</a:t>
            </a:r>
          </a:p>
        </p:txBody>
      </p:sp>
      <p:sp>
        <p:nvSpPr>
          <p:cNvPr id="23604" name="TextBox 18"/>
          <p:cNvSpPr txBox="1">
            <a:spLocks noChangeArrowheads="1"/>
          </p:cNvSpPr>
          <p:nvPr/>
        </p:nvSpPr>
        <p:spPr bwMode="auto">
          <a:xfrm>
            <a:off x="7367446" y="5562600"/>
            <a:ext cx="1166954" cy="9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No safelight no </a:t>
            </a:r>
            <a:r>
              <a:rPr lang="en-US" dirty="0" err="1">
                <a:latin typeface="Comic Sans MS" pitchFamily="66" charset="0"/>
              </a:rPr>
              <a:t>xray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3600" y="685800"/>
            <a:ext cx="2590800" cy="487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</a:p>
        </p:txBody>
      </p:sp>
      <p:sp>
        <p:nvSpPr>
          <p:cNvPr id="18" name="TextBox 17"/>
          <p:cNvSpPr txBox="1"/>
          <p:nvPr/>
        </p:nvSpPr>
        <p:spPr>
          <a:xfrm rot="20024778">
            <a:off x="-240280" y="306771"/>
            <a:ext cx="294337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while   exposing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696200" cy="5364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000" dirty="0"/>
              <a:t>In the darkroom unload the film and place in the cardboard holder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/>
              <a:t>Place the second sheet of card on top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/>
              <a:t>Switch on the safelight to be tested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8402" y="838200"/>
          <a:ext cx="5257798" cy="488569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91" name="TextBox 5"/>
          <p:cNvSpPr txBox="1">
            <a:spLocks noChangeArrowheads="1"/>
          </p:cNvSpPr>
          <p:nvPr/>
        </p:nvSpPr>
        <p:spPr bwMode="auto">
          <a:xfrm>
            <a:off x="2832867" y="401718"/>
            <a:ext cx="36753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A</a:t>
            </a:r>
          </a:p>
        </p:txBody>
      </p:sp>
      <p:sp>
        <p:nvSpPr>
          <p:cNvPr id="23592" name="TextBox 6"/>
          <p:cNvSpPr txBox="1">
            <a:spLocks noChangeArrowheads="1"/>
          </p:cNvSpPr>
          <p:nvPr/>
        </p:nvSpPr>
        <p:spPr bwMode="auto">
          <a:xfrm>
            <a:off x="4296398" y="401718"/>
            <a:ext cx="351802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B</a:t>
            </a:r>
          </a:p>
        </p:txBody>
      </p:sp>
      <p:sp>
        <p:nvSpPr>
          <p:cNvPr id="23593" name="TextBox 7"/>
          <p:cNvSpPr txBox="1">
            <a:spLocks noChangeArrowheads="1"/>
          </p:cNvSpPr>
          <p:nvPr/>
        </p:nvSpPr>
        <p:spPr bwMode="auto">
          <a:xfrm>
            <a:off x="5744198" y="401718"/>
            <a:ext cx="351802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C</a:t>
            </a:r>
          </a:p>
        </p:txBody>
      </p:sp>
      <p:sp>
        <p:nvSpPr>
          <p:cNvPr id="23594" name="TextBox 8"/>
          <p:cNvSpPr txBox="1">
            <a:spLocks noChangeArrowheads="1"/>
          </p:cNvSpPr>
          <p:nvPr/>
        </p:nvSpPr>
        <p:spPr bwMode="auto">
          <a:xfrm>
            <a:off x="6871467" y="401718"/>
            <a:ext cx="36753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D</a:t>
            </a:r>
          </a:p>
        </p:txBody>
      </p:sp>
      <p:sp>
        <p:nvSpPr>
          <p:cNvPr id="23595" name="TextBox 9"/>
          <p:cNvSpPr txBox="1">
            <a:spLocks noChangeArrowheads="1"/>
          </p:cNvSpPr>
          <p:nvPr/>
        </p:nvSpPr>
        <p:spPr bwMode="auto">
          <a:xfrm>
            <a:off x="228600" y="1087518"/>
            <a:ext cx="2196619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3 MIN 30 SEC</a:t>
            </a:r>
          </a:p>
        </p:txBody>
      </p:sp>
      <p:sp>
        <p:nvSpPr>
          <p:cNvPr id="23596" name="TextBox 10"/>
          <p:cNvSpPr txBox="1">
            <a:spLocks noChangeArrowheads="1"/>
          </p:cNvSpPr>
          <p:nvPr/>
        </p:nvSpPr>
        <p:spPr bwMode="auto">
          <a:xfrm>
            <a:off x="228600" y="1925718"/>
            <a:ext cx="2127975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2 MIN 30 SEC</a:t>
            </a:r>
          </a:p>
        </p:txBody>
      </p:sp>
      <p:sp>
        <p:nvSpPr>
          <p:cNvPr id="23597" name="TextBox 11"/>
          <p:cNvSpPr txBox="1">
            <a:spLocks noChangeArrowheads="1"/>
          </p:cNvSpPr>
          <p:nvPr/>
        </p:nvSpPr>
        <p:spPr bwMode="auto">
          <a:xfrm>
            <a:off x="152400" y="2819400"/>
            <a:ext cx="2319607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 MIN 40 SEC</a:t>
            </a:r>
          </a:p>
        </p:txBody>
      </p:sp>
      <p:sp>
        <p:nvSpPr>
          <p:cNvPr id="23598" name="TextBox 12"/>
          <p:cNvSpPr txBox="1">
            <a:spLocks noChangeArrowheads="1"/>
          </p:cNvSpPr>
          <p:nvPr/>
        </p:nvSpPr>
        <p:spPr bwMode="auto">
          <a:xfrm>
            <a:off x="1143000" y="3525918"/>
            <a:ext cx="961021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 MIN</a:t>
            </a:r>
          </a:p>
        </p:txBody>
      </p:sp>
      <p:sp>
        <p:nvSpPr>
          <p:cNvPr id="23599" name="TextBox 13"/>
          <p:cNvSpPr txBox="1">
            <a:spLocks noChangeArrowheads="1"/>
          </p:cNvSpPr>
          <p:nvPr/>
        </p:nvSpPr>
        <p:spPr bwMode="auto">
          <a:xfrm>
            <a:off x="1066800" y="4364118"/>
            <a:ext cx="115837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30 SEC</a:t>
            </a:r>
          </a:p>
        </p:txBody>
      </p:sp>
      <p:sp>
        <p:nvSpPr>
          <p:cNvPr id="23600" name="TextBox 14"/>
          <p:cNvSpPr txBox="1">
            <a:spLocks noChangeArrowheads="1"/>
          </p:cNvSpPr>
          <p:nvPr/>
        </p:nvSpPr>
        <p:spPr bwMode="auto">
          <a:xfrm>
            <a:off x="990600" y="5202318"/>
            <a:ext cx="1364307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10 SEC</a:t>
            </a:r>
          </a:p>
        </p:txBody>
      </p:sp>
      <p:sp>
        <p:nvSpPr>
          <p:cNvPr id="23601" name="TextBox 15"/>
          <p:cNvSpPr txBox="1">
            <a:spLocks noChangeArrowheads="1"/>
          </p:cNvSpPr>
          <p:nvPr/>
        </p:nvSpPr>
        <p:spPr bwMode="auto">
          <a:xfrm>
            <a:off x="2559290" y="5888118"/>
            <a:ext cx="1098310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X RAY</a:t>
            </a:r>
          </a:p>
        </p:txBody>
      </p:sp>
      <p:sp>
        <p:nvSpPr>
          <p:cNvPr id="23602" name="TextBox 16"/>
          <p:cNvSpPr txBox="1">
            <a:spLocks noChangeArrowheads="1"/>
          </p:cNvSpPr>
          <p:nvPr/>
        </p:nvSpPr>
        <p:spPr bwMode="auto">
          <a:xfrm>
            <a:off x="3930890" y="5715120"/>
            <a:ext cx="1098310" cy="9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XRAY</a:t>
            </a:r>
          </a:p>
          <a:p>
            <a:r>
              <a:rPr lang="en-US" dirty="0">
                <a:latin typeface="Comic Sans MS" pitchFamily="66" charset="0"/>
              </a:rPr>
              <a:t>+SAFELIGHT</a:t>
            </a:r>
          </a:p>
        </p:txBody>
      </p:sp>
      <p:sp>
        <p:nvSpPr>
          <p:cNvPr id="23603" name="TextBox 17"/>
          <p:cNvSpPr txBox="1">
            <a:spLocks noChangeArrowheads="1"/>
          </p:cNvSpPr>
          <p:nvPr/>
        </p:nvSpPr>
        <p:spPr bwMode="auto">
          <a:xfrm>
            <a:off x="5257800" y="5886629"/>
            <a:ext cx="1295400" cy="5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Only SAFELIGHT</a:t>
            </a:r>
          </a:p>
        </p:txBody>
      </p:sp>
      <p:sp>
        <p:nvSpPr>
          <p:cNvPr id="23604" name="TextBox 18"/>
          <p:cNvSpPr txBox="1">
            <a:spLocks noChangeArrowheads="1"/>
          </p:cNvSpPr>
          <p:nvPr/>
        </p:nvSpPr>
        <p:spPr bwMode="auto">
          <a:xfrm>
            <a:off x="6529246" y="5791200"/>
            <a:ext cx="1166954" cy="9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No safelight no </a:t>
            </a:r>
            <a:r>
              <a:rPr lang="en-US" dirty="0" err="1">
                <a:latin typeface="Comic Sans MS" pitchFamily="66" charset="0"/>
              </a:rPr>
              <a:t>xray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838200"/>
            <a:ext cx="1295400" cy="487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8400" y="4876800"/>
            <a:ext cx="12954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 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00" y="4114800"/>
            <a:ext cx="12954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38400" y="3276600"/>
            <a:ext cx="12954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38400" y="2438400"/>
            <a:ext cx="12954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8400" y="1676400"/>
            <a:ext cx="12954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4600" y="9144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00800" y="838200"/>
            <a:ext cx="12954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00800" y="4876800"/>
            <a:ext cx="12954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 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00800" y="4114800"/>
            <a:ext cx="12954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0800" y="3276600"/>
            <a:ext cx="12954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00800" y="2438400"/>
            <a:ext cx="12954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00800" y="1676400"/>
            <a:ext cx="12954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43800" y="685800"/>
            <a:ext cx="16002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CARDBOARD</a:t>
            </a:r>
          </a:p>
        </p:txBody>
      </p:sp>
      <p:sp>
        <p:nvSpPr>
          <p:cNvPr id="20" name="Right Arrow 19"/>
          <p:cNvSpPr/>
          <p:nvPr/>
        </p:nvSpPr>
        <p:spPr>
          <a:xfrm rot="8697047">
            <a:off x="7181937" y="1016652"/>
            <a:ext cx="418925" cy="19893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22860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 XRAY EXPOSURE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29000" y="76200"/>
            <a:ext cx="3124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EXPOSURE TO SAFE LIGHT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8001000" cy="6019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Move the covering card down to the first marked line and expose the uncovered portion of the film for 1 min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The card is then moved to the next uncovered portion and expose for 50 sec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Proceed in the same way until the entire film has been exposed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Turn off the safelight and process the film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928794" y="152400"/>
          <a:ext cx="6738966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0" y="1676400"/>
            <a:ext cx="533400" cy="289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DAR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K</a:t>
            </a:r>
          </a:p>
          <a:p>
            <a:pPr algn="ctr"/>
            <a:r>
              <a:rPr lang="en-US" sz="2400">
                <a:latin typeface="Comic Sans MS" pitchFamily="66" charset="0"/>
              </a:rPr>
              <a:t>ROOM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9801" y="1176542"/>
          <a:ext cx="5257798" cy="465709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61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1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1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1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1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91" name="TextBox 5"/>
          <p:cNvSpPr txBox="1">
            <a:spLocks noChangeArrowheads="1"/>
          </p:cNvSpPr>
          <p:nvPr/>
        </p:nvSpPr>
        <p:spPr bwMode="auto">
          <a:xfrm>
            <a:off x="2665070" y="548847"/>
            <a:ext cx="36753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b="1">
                <a:latin typeface="Comic Sans MS" pitchFamily="66" charset="0"/>
              </a:rPr>
              <a:t>A</a:t>
            </a:r>
          </a:p>
        </p:txBody>
      </p:sp>
      <p:sp>
        <p:nvSpPr>
          <p:cNvPr id="23592" name="TextBox 6"/>
          <p:cNvSpPr txBox="1">
            <a:spLocks noChangeArrowheads="1"/>
          </p:cNvSpPr>
          <p:nvPr/>
        </p:nvSpPr>
        <p:spPr bwMode="auto">
          <a:xfrm>
            <a:off x="3969313" y="548847"/>
            <a:ext cx="351802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b="1">
                <a:latin typeface="Comic Sans MS" pitchFamily="66" charset="0"/>
              </a:rPr>
              <a:t>B</a:t>
            </a:r>
          </a:p>
        </p:txBody>
      </p:sp>
      <p:sp>
        <p:nvSpPr>
          <p:cNvPr id="23593" name="TextBox 7"/>
          <p:cNvSpPr txBox="1">
            <a:spLocks noChangeArrowheads="1"/>
          </p:cNvSpPr>
          <p:nvPr/>
        </p:nvSpPr>
        <p:spPr bwMode="auto">
          <a:xfrm>
            <a:off x="5204912" y="548847"/>
            <a:ext cx="351802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b="1">
                <a:latin typeface="Comic Sans MS" pitchFamily="66" charset="0"/>
              </a:rPr>
              <a:t>C</a:t>
            </a:r>
          </a:p>
        </p:txBody>
      </p:sp>
      <p:sp>
        <p:nvSpPr>
          <p:cNvPr id="23594" name="TextBox 8"/>
          <p:cNvSpPr txBox="1">
            <a:spLocks noChangeArrowheads="1"/>
          </p:cNvSpPr>
          <p:nvPr/>
        </p:nvSpPr>
        <p:spPr bwMode="auto">
          <a:xfrm>
            <a:off x="6509154" y="548847"/>
            <a:ext cx="36753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b="1">
                <a:latin typeface="Comic Sans MS" pitchFamily="66" charset="0"/>
              </a:rPr>
              <a:t>D</a:t>
            </a:r>
          </a:p>
        </p:txBody>
      </p:sp>
      <p:sp>
        <p:nvSpPr>
          <p:cNvPr id="23595" name="TextBox 9"/>
          <p:cNvSpPr txBox="1">
            <a:spLocks noChangeArrowheads="1"/>
          </p:cNvSpPr>
          <p:nvPr/>
        </p:nvSpPr>
        <p:spPr bwMode="auto">
          <a:xfrm>
            <a:off x="381000" y="1193398"/>
            <a:ext cx="2196619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3 MIN 30 SEC</a:t>
            </a:r>
          </a:p>
        </p:txBody>
      </p:sp>
      <p:sp>
        <p:nvSpPr>
          <p:cNvPr id="23596" name="TextBox 10"/>
          <p:cNvSpPr txBox="1">
            <a:spLocks noChangeArrowheads="1"/>
          </p:cNvSpPr>
          <p:nvPr/>
        </p:nvSpPr>
        <p:spPr bwMode="auto">
          <a:xfrm>
            <a:off x="381000" y="2031598"/>
            <a:ext cx="2127975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2 MIN 30 SEC</a:t>
            </a:r>
          </a:p>
        </p:txBody>
      </p:sp>
      <p:sp>
        <p:nvSpPr>
          <p:cNvPr id="23597" name="TextBox 11"/>
          <p:cNvSpPr txBox="1">
            <a:spLocks noChangeArrowheads="1"/>
          </p:cNvSpPr>
          <p:nvPr/>
        </p:nvSpPr>
        <p:spPr bwMode="auto">
          <a:xfrm>
            <a:off x="304800" y="2793598"/>
            <a:ext cx="2319607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 MIN 40 SEC</a:t>
            </a:r>
          </a:p>
        </p:txBody>
      </p:sp>
      <p:sp>
        <p:nvSpPr>
          <p:cNvPr id="23598" name="TextBox 12"/>
          <p:cNvSpPr txBox="1">
            <a:spLocks noChangeArrowheads="1"/>
          </p:cNvSpPr>
          <p:nvPr/>
        </p:nvSpPr>
        <p:spPr bwMode="auto">
          <a:xfrm>
            <a:off x="1295400" y="3631798"/>
            <a:ext cx="961021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 MIN</a:t>
            </a:r>
          </a:p>
        </p:txBody>
      </p:sp>
      <p:sp>
        <p:nvSpPr>
          <p:cNvPr id="23599" name="TextBox 13"/>
          <p:cNvSpPr txBox="1">
            <a:spLocks noChangeArrowheads="1"/>
          </p:cNvSpPr>
          <p:nvPr/>
        </p:nvSpPr>
        <p:spPr bwMode="auto">
          <a:xfrm>
            <a:off x="1219200" y="4469998"/>
            <a:ext cx="115837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30 SEC</a:t>
            </a:r>
          </a:p>
        </p:txBody>
      </p:sp>
      <p:sp>
        <p:nvSpPr>
          <p:cNvPr id="23600" name="TextBox 14"/>
          <p:cNvSpPr txBox="1">
            <a:spLocks noChangeArrowheads="1"/>
          </p:cNvSpPr>
          <p:nvPr/>
        </p:nvSpPr>
        <p:spPr bwMode="auto">
          <a:xfrm>
            <a:off x="1143000" y="5308198"/>
            <a:ext cx="1364307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10 SEC</a:t>
            </a:r>
          </a:p>
        </p:txBody>
      </p:sp>
      <p:sp>
        <p:nvSpPr>
          <p:cNvPr id="23601" name="TextBox 15"/>
          <p:cNvSpPr txBox="1">
            <a:spLocks noChangeArrowheads="1"/>
          </p:cNvSpPr>
          <p:nvPr/>
        </p:nvSpPr>
        <p:spPr bwMode="auto">
          <a:xfrm>
            <a:off x="2286000" y="5917798"/>
            <a:ext cx="1098310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X RAY</a:t>
            </a:r>
          </a:p>
        </p:txBody>
      </p:sp>
      <p:sp>
        <p:nvSpPr>
          <p:cNvPr id="23602" name="TextBox 16"/>
          <p:cNvSpPr txBox="1">
            <a:spLocks noChangeArrowheads="1"/>
          </p:cNvSpPr>
          <p:nvPr/>
        </p:nvSpPr>
        <p:spPr bwMode="auto">
          <a:xfrm>
            <a:off x="3733800" y="5943720"/>
            <a:ext cx="1098310" cy="9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XRAY</a:t>
            </a:r>
          </a:p>
          <a:p>
            <a:r>
              <a:rPr lang="en-US" dirty="0">
                <a:latin typeface="Comic Sans MS" pitchFamily="66" charset="0"/>
              </a:rPr>
              <a:t>+SAFELIGHT</a:t>
            </a:r>
          </a:p>
        </p:txBody>
      </p:sp>
      <p:sp>
        <p:nvSpPr>
          <p:cNvPr id="23603" name="TextBox 17"/>
          <p:cNvSpPr txBox="1">
            <a:spLocks noChangeArrowheads="1"/>
          </p:cNvSpPr>
          <p:nvPr/>
        </p:nvSpPr>
        <p:spPr bwMode="auto">
          <a:xfrm>
            <a:off x="4876800" y="5925000"/>
            <a:ext cx="1295400" cy="5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Only SAFELIGHT</a:t>
            </a:r>
          </a:p>
        </p:txBody>
      </p:sp>
      <p:sp>
        <p:nvSpPr>
          <p:cNvPr id="23604" name="TextBox 18"/>
          <p:cNvSpPr txBox="1">
            <a:spLocks noChangeArrowheads="1"/>
          </p:cNvSpPr>
          <p:nvPr/>
        </p:nvSpPr>
        <p:spPr bwMode="auto">
          <a:xfrm>
            <a:off x="6248400" y="5943720"/>
            <a:ext cx="1166954" cy="9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No safelight no </a:t>
            </a:r>
            <a:r>
              <a:rPr lang="en-US" dirty="0" err="1">
                <a:latin typeface="Comic Sans MS" pitchFamily="66" charset="0"/>
              </a:rPr>
              <a:t>xray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1143000"/>
            <a:ext cx="1295400" cy="46486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09800" y="5025760"/>
            <a:ext cx="12954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 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09800" y="4260196"/>
            <a:ext cx="1295400" cy="726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09800" y="3425560"/>
            <a:ext cx="12954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09800" y="2587360"/>
            <a:ext cx="12954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09800" y="1821796"/>
            <a:ext cx="1295400" cy="726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7000" y="1270022"/>
            <a:ext cx="50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8400" y="1143000"/>
            <a:ext cx="12954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48400" y="5025760"/>
            <a:ext cx="12954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 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48400" y="4260196"/>
            <a:ext cx="1295400" cy="726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48400" y="3425560"/>
            <a:ext cx="12954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48400" y="2587360"/>
            <a:ext cx="12954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48400" y="1821796"/>
            <a:ext cx="1295400" cy="726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43800" y="1041968"/>
            <a:ext cx="1600200" cy="3631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CARDBOARD</a:t>
            </a:r>
          </a:p>
        </p:txBody>
      </p:sp>
      <p:sp>
        <p:nvSpPr>
          <p:cNvPr id="20" name="Right Arrow 19"/>
          <p:cNvSpPr/>
          <p:nvPr/>
        </p:nvSpPr>
        <p:spPr>
          <a:xfrm rot="8697047">
            <a:off x="7260809" y="1363458"/>
            <a:ext cx="418925" cy="18962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20528537">
            <a:off x="78270" y="294707"/>
            <a:ext cx="2658074" cy="5810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exposure to safe light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09800" y="5105400"/>
            <a:ext cx="5334000" cy="8751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09800" y="4191000"/>
            <a:ext cx="5334000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9800" y="3425560"/>
            <a:ext cx="53340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9800" y="2630019"/>
            <a:ext cx="53340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09800" y="1905000"/>
            <a:ext cx="5334000" cy="798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00400" y="685800"/>
          <a:ext cx="5257798" cy="537323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2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D’</a:t>
                      </a:r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D’+0.05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Safe time to handle exposed film</a:t>
                      </a:r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D+0.05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Safe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time to handle unexposed film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73" marR="82373" marT="41312" marB="413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91" name="TextBox 5"/>
          <p:cNvSpPr txBox="1">
            <a:spLocks noChangeArrowheads="1"/>
          </p:cNvSpPr>
          <p:nvPr/>
        </p:nvSpPr>
        <p:spPr bwMode="auto">
          <a:xfrm>
            <a:off x="3655669" y="269849"/>
            <a:ext cx="36753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>
                <a:latin typeface="Comic Sans MS" pitchFamily="66" charset="0"/>
              </a:rPr>
              <a:t>A</a:t>
            </a:r>
          </a:p>
        </p:txBody>
      </p:sp>
      <p:sp>
        <p:nvSpPr>
          <p:cNvPr id="23592" name="TextBox 6"/>
          <p:cNvSpPr txBox="1">
            <a:spLocks noChangeArrowheads="1"/>
          </p:cNvSpPr>
          <p:nvPr/>
        </p:nvSpPr>
        <p:spPr bwMode="auto">
          <a:xfrm>
            <a:off x="4959912" y="269849"/>
            <a:ext cx="351802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>
                <a:latin typeface="Comic Sans MS" pitchFamily="66" charset="0"/>
              </a:rPr>
              <a:t>B</a:t>
            </a:r>
          </a:p>
        </p:txBody>
      </p:sp>
      <p:sp>
        <p:nvSpPr>
          <p:cNvPr id="23593" name="TextBox 7"/>
          <p:cNvSpPr txBox="1">
            <a:spLocks noChangeArrowheads="1"/>
          </p:cNvSpPr>
          <p:nvPr/>
        </p:nvSpPr>
        <p:spPr bwMode="auto">
          <a:xfrm>
            <a:off x="6195511" y="269849"/>
            <a:ext cx="351802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>
                <a:latin typeface="Comic Sans MS" pitchFamily="66" charset="0"/>
              </a:rPr>
              <a:t>C</a:t>
            </a:r>
          </a:p>
        </p:txBody>
      </p:sp>
      <p:sp>
        <p:nvSpPr>
          <p:cNvPr id="23594" name="TextBox 8"/>
          <p:cNvSpPr txBox="1">
            <a:spLocks noChangeArrowheads="1"/>
          </p:cNvSpPr>
          <p:nvPr/>
        </p:nvSpPr>
        <p:spPr bwMode="auto">
          <a:xfrm>
            <a:off x="7499753" y="269849"/>
            <a:ext cx="36753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b="1">
                <a:latin typeface="Comic Sans MS" pitchFamily="66" charset="0"/>
              </a:rPr>
              <a:t>D</a:t>
            </a:r>
          </a:p>
        </p:txBody>
      </p:sp>
      <p:sp>
        <p:nvSpPr>
          <p:cNvPr id="23595" name="TextBox 9"/>
          <p:cNvSpPr txBox="1">
            <a:spLocks noChangeArrowheads="1"/>
          </p:cNvSpPr>
          <p:nvPr/>
        </p:nvSpPr>
        <p:spPr bwMode="auto">
          <a:xfrm>
            <a:off x="1371599" y="1392318"/>
            <a:ext cx="2196619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3 MIN 30 SEC</a:t>
            </a:r>
          </a:p>
        </p:txBody>
      </p:sp>
      <p:sp>
        <p:nvSpPr>
          <p:cNvPr id="23596" name="TextBox 10"/>
          <p:cNvSpPr txBox="1">
            <a:spLocks noChangeArrowheads="1"/>
          </p:cNvSpPr>
          <p:nvPr/>
        </p:nvSpPr>
        <p:spPr bwMode="auto">
          <a:xfrm>
            <a:off x="1453425" y="2286000"/>
            <a:ext cx="2127975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2 MIN 30 SEC</a:t>
            </a:r>
          </a:p>
        </p:txBody>
      </p:sp>
      <p:sp>
        <p:nvSpPr>
          <p:cNvPr id="23597" name="TextBox 11"/>
          <p:cNvSpPr txBox="1">
            <a:spLocks noChangeArrowheads="1"/>
          </p:cNvSpPr>
          <p:nvPr/>
        </p:nvSpPr>
        <p:spPr bwMode="auto">
          <a:xfrm>
            <a:off x="1414193" y="3048000"/>
            <a:ext cx="2319607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 MIN 40 SEC</a:t>
            </a:r>
          </a:p>
        </p:txBody>
      </p:sp>
      <p:sp>
        <p:nvSpPr>
          <p:cNvPr id="23598" name="TextBox 12"/>
          <p:cNvSpPr txBox="1">
            <a:spLocks noChangeArrowheads="1"/>
          </p:cNvSpPr>
          <p:nvPr/>
        </p:nvSpPr>
        <p:spPr bwMode="auto">
          <a:xfrm>
            <a:off x="2285999" y="3906918"/>
            <a:ext cx="961021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 MIN</a:t>
            </a:r>
          </a:p>
        </p:txBody>
      </p:sp>
      <p:sp>
        <p:nvSpPr>
          <p:cNvPr id="23599" name="TextBox 13"/>
          <p:cNvSpPr txBox="1">
            <a:spLocks noChangeArrowheads="1"/>
          </p:cNvSpPr>
          <p:nvPr/>
        </p:nvSpPr>
        <p:spPr bwMode="auto">
          <a:xfrm>
            <a:off x="2209799" y="4668918"/>
            <a:ext cx="1158373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30 SEC</a:t>
            </a:r>
          </a:p>
        </p:txBody>
      </p:sp>
      <p:sp>
        <p:nvSpPr>
          <p:cNvPr id="23600" name="TextBox 14"/>
          <p:cNvSpPr txBox="1">
            <a:spLocks noChangeArrowheads="1"/>
          </p:cNvSpPr>
          <p:nvPr/>
        </p:nvSpPr>
        <p:spPr bwMode="auto">
          <a:xfrm>
            <a:off x="2133599" y="5507118"/>
            <a:ext cx="1364307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10 SEC</a:t>
            </a:r>
          </a:p>
        </p:txBody>
      </p:sp>
      <p:sp>
        <p:nvSpPr>
          <p:cNvPr id="23601" name="TextBox 15"/>
          <p:cNvSpPr txBox="1">
            <a:spLocks noChangeArrowheads="1"/>
          </p:cNvSpPr>
          <p:nvPr/>
        </p:nvSpPr>
        <p:spPr bwMode="auto">
          <a:xfrm>
            <a:off x="3276599" y="6096000"/>
            <a:ext cx="1098310" cy="36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X RAY</a:t>
            </a:r>
          </a:p>
        </p:txBody>
      </p:sp>
      <p:sp>
        <p:nvSpPr>
          <p:cNvPr id="23602" name="TextBox 16"/>
          <p:cNvSpPr txBox="1">
            <a:spLocks noChangeArrowheads="1"/>
          </p:cNvSpPr>
          <p:nvPr/>
        </p:nvSpPr>
        <p:spPr bwMode="auto">
          <a:xfrm>
            <a:off x="4724399" y="6019920"/>
            <a:ext cx="1098310" cy="9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XRAY</a:t>
            </a:r>
          </a:p>
          <a:p>
            <a:r>
              <a:rPr lang="en-US" dirty="0">
                <a:latin typeface="Comic Sans MS" pitchFamily="66" charset="0"/>
              </a:rPr>
              <a:t>+SAFELIGHT</a:t>
            </a:r>
          </a:p>
        </p:txBody>
      </p:sp>
      <p:sp>
        <p:nvSpPr>
          <p:cNvPr id="23603" name="TextBox 17"/>
          <p:cNvSpPr txBox="1">
            <a:spLocks noChangeArrowheads="1"/>
          </p:cNvSpPr>
          <p:nvPr/>
        </p:nvSpPr>
        <p:spPr bwMode="auto">
          <a:xfrm>
            <a:off x="5867399" y="6096000"/>
            <a:ext cx="1295400" cy="5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79" tIns="41239" rIns="82479" bIns="41239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Only SAFELIGHT</a:t>
            </a:r>
          </a:p>
        </p:txBody>
      </p:sp>
      <p:sp>
        <p:nvSpPr>
          <p:cNvPr id="23604" name="TextBox 18"/>
          <p:cNvSpPr txBox="1">
            <a:spLocks noChangeArrowheads="1"/>
          </p:cNvSpPr>
          <p:nvPr/>
        </p:nvSpPr>
        <p:spPr bwMode="auto">
          <a:xfrm>
            <a:off x="7238999" y="6019920"/>
            <a:ext cx="1166954" cy="9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9" tIns="41239" rIns="82479" bIns="41239">
            <a:spAutoFit/>
          </a:bodyPr>
          <a:lstStyle/>
          <a:p>
            <a:r>
              <a:rPr lang="en-US" dirty="0">
                <a:latin typeface="Comic Sans MS" pitchFamily="66" charset="0"/>
              </a:rPr>
              <a:t>No safelight no </a:t>
            </a:r>
            <a:r>
              <a:rPr lang="en-US" dirty="0" err="1">
                <a:latin typeface="Comic Sans MS" pitchFamily="66" charset="0"/>
              </a:rPr>
              <a:t>xray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9999" y="9906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 rot="20491880">
            <a:off x="80593" y="320698"/>
            <a:ext cx="254958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After processing-calculating value with densitometer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47020" y="2811612"/>
            <a:ext cx="85024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Safe light handling time ranges b/w 20 – 45 sec</a:t>
            </a:r>
          </a:p>
          <a:p>
            <a:r>
              <a:rPr lang="en-US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96200" cy="99119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when should the test be carried out?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000" y="1676464"/>
            <a:ext cx="7772185" cy="472433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New  darkroom </a:t>
            </a:r>
          </a:p>
          <a:p>
            <a:pPr eaLnBrk="1" hangingPunct="1"/>
            <a:r>
              <a:rPr lang="en-US" dirty="0"/>
              <a:t>Where safelights have been changed or additional safelights added</a:t>
            </a:r>
          </a:p>
          <a:p>
            <a:pPr eaLnBrk="1" hangingPunct="1"/>
            <a:r>
              <a:rPr lang="en-US" dirty="0"/>
              <a:t>If faster film material is introduced into a department</a:t>
            </a:r>
          </a:p>
          <a:p>
            <a:pPr eaLnBrk="1" hangingPunct="1"/>
            <a:r>
              <a:rPr lang="en-US" dirty="0"/>
              <a:t>Whenever it is suspected that safelight fogging is occurring</a:t>
            </a:r>
          </a:p>
          <a:p>
            <a:pPr eaLnBrk="1" hangingPunct="1"/>
            <a:r>
              <a:rPr lang="en-US" dirty="0"/>
              <a:t>Quality assurance </a:t>
            </a:r>
            <a:r>
              <a:rPr lang="en-US" dirty="0" err="1"/>
              <a:t>programme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7162800" cy="464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Darkroom illuminations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498080" cy="4114800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en-US" dirty="0"/>
              <a:t>Ordinary white lighting</a:t>
            </a:r>
          </a:p>
          <a:p>
            <a:pPr marL="596646" indent="-514350">
              <a:buAutoNum type="arabicPeriod"/>
            </a:pPr>
            <a:endParaRPr lang="en-US" dirty="0"/>
          </a:p>
          <a:p>
            <a:pPr marL="596646" indent="-514350">
              <a:buAutoNum type="arabicPeriod"/>
            </a:pPr>
            <a:r>
              <a:rPr lang="en-US" dirty="0"/>
              <a:t>Safe lighting</a:t>
            </a:r>
          </a:p>
        </p:txBody>
      </p:sp>
      <p:pic>
        <p:nvPicPr>
          <p:cNvPr id="5" name="Picture 6" descr="DA4"/>
          <p:cNvPicPr>
            <a:picLocks noChangeAspect="1" noChangeArrowheads="1"/>
          </p:cNvPicPr>
          <p:nvPr/>
        </p:nvPicPr>
        <p:blipFill>
          <a:blip r:embed="rId2"/>
          <a:srcRect t="15385" b="21154"/>
          <a:stretch>
            <a:fillRect/>
          </a:stretch>
        </p:blipFill>
        <p:spPr bwMode="auto">
          <a:xfrm rot="466430">
            <a:off x="4648200" y="2590800"/>
            <a:ext cx="4267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lighting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6000"/>
            <a:ext cx="7498080" cy="3962400"/>
          </a:xfrm>
        </p:spPr>
        <p:txBody>
          <a:bodyPr/>
          <a:lstStyle/>
          <a:p>
            <a:r>
              <a:rPr lang="en-US" dirty="0">
                <a:latin typeface="+mj-lt"/>
              </a:rPr>
              <a:t>Inspection and maintenance of cassettes and screens.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Cleaning of work surface and floors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Servicing of equipment.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A4"/>
          <p:cNvPicPr>
            <a:picLocks noChangeAspect="1" noChangeArrowheads="1"/>
          </p:cNvPicPr>
          <p:nvPr/>
        </p:nvPicPr>
        <p:blipFill>
          <a:blip r:embed="rId2"/>
          <a:srcRect t="16279" b="13953"/>
          <a:stretch>
            <a:fillRect/>
          </a:stretch>
        </p:blipFill>
        <p:spPr bwMode="auto">
          <a:xfrm>
            <a:off x="5105400" y="4114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/>
          <a:lstStyle/>
          <a:p>
            <a:pPr>
              <a:buNone/>
              <a:defRPr/>
            </a:pPr>
            <a:r>
              <a:rPr lang="en-US" sz="4000" dirty="0">
                <a:latin typeface="+mj-lt"/>
              </a:rPr>
              <a:t>White lighting should be:</a:t>
            </a:r>
          </a:p>
          <a:p>
            <a:pPr>
              <a:buNone/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Close to ceiling.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Moderate in intensity(60W tungsten or 30W fluorescent)</a:t>
            </a:r>
          </a:p>
          <a:p>
            <a:pPr>
              <a:buNone/>
              <a:defRPr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Centrally placed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745992" cy="1143000"/>
          </a:xfrm>
        </p:spPr>
        <p:txBody>
          <a:bodyPr/>
          <a:lstStyle/>
          <a:p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 Safe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Dim, colored lighting which provides the sufficient illumination for handling, manipulating &amp; processing the film.</a:t>
            </a:r>
          </a:p>
          <a:p>
            <a:r>
              <a:rPr lang="en-US" sz="2800" dirty="0"/>
              <a:t>A source of light  - with no film fogging</a:t>
            </a:r>
          </a:p>
          <a:p>
            <a:pPr>
              <a:buNone/>
            </a:pPr>
            <a:r>
              <a:rPr lang="en-US" sz="2800" dirty="0"/>
              <a:t>                              - adequate illumination under          </a:t>
            </a:r>
          </a:p>
          <a:p>
            <a:pPr>
              <a:buNone/>
            </a:pPr>
            <a:r>
              <a:rPr lang="en-US" sz="2800" dirty="0"/>
              <a:t>                                processing condition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4800600"/>
            <a:ext cx="74676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        </a:t>
            </a:r>
          </a:p>
          <a:p>
            <a:r>
              <a:rPr lang="en-US" sz="3600" dirty="0"/>
              <a:t>         Safe light is not totally safe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/>
          <a:lstStyle/>
          <a:p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  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38400"/>
          </a:xfrm>
        </p:spPr>
        <p:txBody>
          <a:bodyPr/>
          <a:lstStyle/>
          <a:p>
            <a:r>
              <a:rPr lang="en-US" dirty="0">
                <a:latin typeface="+mj-lt"/>
              </a:rPr>
              <a:t>Sheet of gelatin dyed filter sandwiched between two sheet of glass.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Fitted in metal lantern box.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12" name="Group 15"/>
          <p:cNvGrpSpPr/>
          <p:nvPr/>
        </p:nvGrpSpPr>
        <p:grpSpPr>
          <a:xfrm>
            <a:off x="2633113" y="4807425"/>
            <a:ext cx="3878724" cy="1029520"/>
            <a:chOff x="1579420" y="4876800"/>
            <a:chExt cx="4197925" cy="7635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586345" y="5638800"/>
              <a:ext cx="4191000" cy="1588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79420" y="4876800"/>
              <a:ext cx="4191000" cy="1588"/>
            </a:xfrm>
            <a:prstGeom prst="line">
              <a:avLst/>
            </a:prstGeom>
            <a:ln w="190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6" name="Straight Connector 25"/>
          <p:cNvCxnSpPr>
            <a:endCxn id="30" idx="1"/>
          </p:cNvCxnSpPr>
          <p:nvPr/>
        </p:nvCxnSpPr>
        <p:spPr>
          <a:xfrm>
            <a:off x="6505438" y="5317035"/>
            <a:ext cx="448378" cy="5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652313" y="4807425"/>
            <a:ext cx="3872326" cy="410952"/>
          </a:xfrm>
          <a:prstGeom prst="rect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4"/>
          <p:cNvSpPr/>
          <p:nvPr/>
        </p:nvSpPr>
        <p:spPr>
          <a:xfrm>
            <a:off x="2652313" y="5423852"/>
            <a:ext cx="3872326" cy="410952"/>
          </a:xfrm>
          <a:prstGeom prst="rect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ounded Rectangle 9"/>
          <p:cNvSpPr/>
          <p:nvPr/>
        </p:nvSpPr>
        <p:spPr>
          <a:xfrm>
            <a:off x="2652313" y="5218377"/>
            <a:ext cx="3872326" cy="205474"/>
          </a:xfrm>
          <a:prstGeom prst="roundRect">
            <a:avLst/>
          </a:prstGeom>
          <a:solidFill>
            <a:srgbClr val="C0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/>
          <p:cNvSpPr txBox="1"/>
          <p:nvPr/>
        </p:nvSpPr>
        <p:spPr>
          <a:xfrm>
            <a:off x="6953816" y="4952998"/>
            <a:ext cx="1961584" cy="830997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Colored gelatin layer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4190998"/>
            <a:ext cx="3017822" cy="461665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Plain or clear glass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7024" y="5937544"/>
            <a:ext cx="2057188" cy="461665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Diffusing glass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5895029"/>
            <a:ext cx="786821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Color of the filter depends upon the sensitivity of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the x-ray film</a:t>
            </a:r>
          </a:p>
          <a:p>
            <a:endParaRPr lang="en-US" sz="28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allAtOnce" animBg="1"/>
      <p:bldP spid="32" grpId="0" build="allAtOnce" animBg="1"/>
      <p:bldP spid="3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dose safelight filters works???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The pigment in the filter selectively attenuates those parts of the spectrum to which the film is most sensitive.</a:t>
            </a:r>
          </a:p>
          <a:p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56653" y="5118663"/>
            <a:ext cx="4677747" cy="19326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876800" y="4114800"/>
            <a:ext cx="292359" cy="966298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Down Arrow 24"/>
          <p:cNvSpPr/>
          <p:nvPr/>
        </p:nvSpPr>
        <p:spPr>
          <a:xfrm>
            <a:off x="6049347" y="4055737"/>
            <a:ext cx="292359" cy="966298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Down Arrow 25"/>
          <p:cNvSpPr/>
          <p:nvPr/>
        </p:nvSpPr>
        <p:spPr>
          <a:xfrm>
            <a:off x="6780245" y="4055737"/>
            <a:ext cx="292359" cy="966298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Down Arrow 26"/>
          <p:cNvSpPr/>
          <p:nvPr/>
        </p:nvSpPr>
        <p:spPr>
          <a:xfrm>
            <a:off x="7511143" y="4055737"/>
            <a:ext cx="292359" cy="966298"/>
          </a:xfrm>
          <a:prstGeom prst="down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Down Arrow 27"/>
          <p:cNvSpPr/>
          <p:nvPr/>
        </p:nvSpPr>
        <p:spPr>
          <a:xfrm>
            <a:off x="3962400" y="4114800"/>
            <a:ext cx="292359" cy="966298"/>
          </a:xfrm>
          <a:prstGeom prst="down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Down Arrow 28"/>
          <p:cNvSpPr/>
          <p:nvPr/>
        </p:nvSpPr>
        <p:spPr>
          <a:xfrm>
            <a:off x="6780245" y="5408554"/>
            <a:ext cx="292359" cy="96629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Down Arrow 29"/>
          <p:cNvSpPr/>
          <p:nvPr/>
        </p:nvSpPr>
        <p:spPr>
          <a:xfrm>
            <a:off x="7511143" y="5408554"/>
            <a:ext cx="292359" cy="96629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Down Arrow 30"/>
          <p:cNvSpPr/>
          <p:nvPr/>
        </p:nvSpPr>
        <p:spPr>
          <a:xfrm>
            <a:off x="6049347" y="5408554"/>
            <a:ext cx="292359" cy="96629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3312965" y="3164036"/>
            <a:ext cx="151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Ultravoilet</a:t>
            </a:r>
            <a:endParaRPr lang="en-IN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4217835" y="3097365"/>
            <a:ext cx="153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Blue</a:t>
            </a:r>
            <a:endParaRPr lang="en-IN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615024" y="3176624"/>
            <a:ext cx="120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Green</a:t>
            </a:r>
            <a:endParaRPr lang="en-IN" b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6418253" y="3259148"/>
            <a:ext cx="94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</a:t>
            </a:r>
            <a:endParaRPr lang="en-IN" b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6806550" y="2870850"/>
            <a:ext cx="169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Infra-red</a:t>
            </a:r>
            <a:endParaRPr lang="en-IN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26090" y="6389647"/>
            <a:ext cx="142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Yellow light</a:t>
            </a:r>
            <a:endParaRPr lang="en-IN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00200" y="5040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Yellow Filter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pigment in the filter selectively attenuates those parts of the spectrum to which the film is most sensitive.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52600" y="1168333"/>
            <a:ext cx="6477000" cy="4921256"/>
            <a:chOff x="34962" y="3305488"/>
            <a:chExt cx="3470238" cy="3441454"/>
          </a:xfrm>
        </p:grpSpPr>
        <p:grpSp>
          <p:nvGrpSpPr>
            <p:cNvPr id="5" name="Group 16"/>
            <p:cNvGrpSpPr/>
            <p:nvPr/>
          </p:nvGrpSpPr>
          <p:grpSpPr>
            <a:xfrm>
              <a:off x="1066800" y="4648200"/>
              <a:ext cx="2438400" cy="1828800"/>
              <a:chOff x="1295400" y="4343400"/>
              <a:chExt cx="2438400" cy="1828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295400" y="5181599"/>
                <a:ext cx="2438400" cy="15240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2057400" y="4343400"/>
                <a:ext cx="152400" cy="762000"/>
              </a:xfrm>
              <a:prstGeom prst="downArrow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2438400" y="4343400"/>
                <a:ext cx="152400" cy="762000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2819400" y="4343400"/>
                <a:ext cx="152400" cy="762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3200400" y="4343400"/>
                <a:ext cx="152400" cy="762000"/>
              </a:xfrm>
              <a:prstGeom prst="downArrow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1600200" y="4343400"/>
                <a:ext cx="152400" cy="762000"/>
              </a:xfrm>
              <a:prstGeom prst="downArrow">
                <a:avLst/>
              </a:pr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2819400" y="5410200"/>
                <a:ext cx="152400" cy="762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3200400" y="5410200"/>
                <a:ext cx="152400" cy="762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 rot="16200000">
              <a:off x="764798" y="3856263"/>
              <a:ext cx="1314460" cy="21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Ultravoilet</a:t>
              </a:r>
              <a:endParaRPr lang="en-IN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433907" y="4072205"/>
              <a:ext cx="929184" cy="21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Blue</a:t>
              </a:r>
              <a:endParaRPr lang="en-IN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756821" y="3969744"/>
              <a:ext cx="1087496" cy="21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Green</a:t>
              </a:r>
              <a:endParaRPr lang="en-IN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248974" y="4013267"/>
              <a:ext cx="893876" cy="21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Red</a:t>
              </a:r>
              <a:endParaRPr lang="en-IN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447309" y="3941199"/>
              <a:ext cx="1200041" cy="21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Infra-red</a:t>
              </a:r>
              <a:endParaRPr lang="en-IN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6401" y="6488667"/>
              <a:ext cx="862405" cy="25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Red light</a:t>
              </a:r>
              <a:endParaRPr lang="en-IN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62" y="5410199"/>
              <a:ext cx="922468" cy="25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Red Filter</a:t>
              </a:r>
              <a:endParaRPr lang="en-IN" b="1" dirty="0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7030A0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2589</TotalTime>
  <Words>797</Words>
  <Application>Microsoft Office PowerPoint</Application>
  <PresentationFormat>On-screen Show (4:3)</PresentationFormat>
  <Paragraphs>233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Comic Sans MS</vt:lpstr>
      <vt:lpstr>Gill Sans MT</vt:lpstr>
      <vt:lpstr>Times New Roman</vt:lpstr>
      <vt:lpstr>Verdana</vt:lpstr>
      <vt:lpstr>Wingdings</vt:lpstr>
      <vt:lpstr>Wingdings 2</vt:lpstr>
      <vt:lpstr>Solstice</vt:lpstr>
      <vt:lpstr>     Darkroom Illumination </vt:lpstr>
      <vt:lpstr>PowerPoint Presentation</vt:lpstr>
      <vt:lpstr>Darkroom illuminations </vt:lpstr>
      <vt:lpstr>White lighting </vt:lpstr>
      <vt:lpstr>PowerPoint Presentation</vt:lpstr>
      <vt:lpstr>   Safe lighting</vt:lpstr>
      <vt:lpstr>     Construction </vt:lpstr>
      <vt:lpstr>How dose safelight filters works???</vt:lpstr>
      <vt:lpstr>The pigment in the filter selectively attenuates those parts of the spectrum to which the film is most sensitive. </vt:lpstr>
      <vt:lpstr>Types </vt:lpstr>
      <vt:lpstr>PowerPoint Presentation</vt:lpstr>
      <vt:lpstr>   Sensitivity of exposed and unexposed film</vt:lpstr>
      <vt:lpstr>      Safe  film handling time</vt:lpstr>
      <vt:lpstr>PowerPoint Presentation</vt:lpstr>
      <vt:lpstr>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should the test be carried out?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Darkroom Illumination</dc:title>
  <dc:creator>S. Pradhan</dc:creator>
  <cp:lastModifiedBy>Yuvraj Maharshi</cp:lastModifiedBy>
  <cp:revision>109</cp:revision>
  <dcterms:created xsi:type="dcterms:W3CDTF">2013-12-17T04:45:29Z</dcterms:created>
  <dcterms:modified xsi:type="dcterms:W3CDTF">2025-01-08T11:17:38Z</dcterms:modified>
</cp:coreProperties>
</file>