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030E-AC8D-9D0A-185A-EB6443975E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13ABEF6-46D5-707F-A192-6D85E1DD94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FD05BC7-4537-B50C-4FF0-F987DA484EB4}"/>
              </a:ext>
            </a:extLst>
          </p:cNvPr>
          <p:cNvSpPr>
            <a:spLocks noGrp="1"/>
          </p:cNvSpPr>
          <p:nvPr>
            <p:ph type="dt" sz="half" idx="10"/>
          </p:nvPr>
        </p:nvSpPr>
        <p:spPr/>
        <p:txBody>
          <a:bodyPr/>
          <a:lstStyle/>
          <a:p>
            <a:fld id="{0439998A-ED4E-4621-BC08-9770AD6B2121}" type="datetimeFigureOut">
              <a:rPr lang="en-IN" smtClean="0"/>
              <a:t>03-01-2025</a:t>
            </a:fld>
            <a:endParaRPr lang="en-IN"/>
          </a:p>
        </p:txBody>
      </p:sp>
      <p:sp>
        <p:nvSpPr>
          <p:cNvPr id="5" name="Footer Placeholder 4">
            <a:extLst>
              <a:ext uri="{FF2B5EF4-FFF2-40B4-BE49-F238E27FC236}">
                <a16:creationId xmlns:a16="http://schemas.microsoft.com/office/drawing/2014/main" id="{07AC3916-5F54-4EC3-27B6-BDE5DD3024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F005E00-233F-7298-F569-5061EC6F83CD}"/>
              </a:ext>
            </a:extLst>
          </p:cNvPr>
          <p:cNvSpPr>
            <a:spLocks noGrp="1"/>
          </p:cNvSpPr>
          <p:nvPr>
            <p:ph type="sldNum" sz="quarter" idx="12"/>
          </p:nvPr>
        </p:nvSpPr>
        <p:spPr/>
        <p:txBody>
          <a:bodyPr/>
          <a:lstStyle/>
          <a:p>
            <a:fld id="{81F5824D-584F-4A65-AE29-954BAA161FF0}" type="slidenum">
              <a:rPr lang="en-IN" smtClean="0"/>
              <a:t>‹#›</a:t>
            </a:fld>
            <a:endParaRPr lang="en-IN"/>
          </a:p>
        </p:txBody>
      </p:sp>
    </p:spTree>
    <p:extLst>
      <p:ext uri="{BB962C8B-B14F-4D97-AF65-F5344CB8AC3E}">
        <p14:creationId xmlns:p14="http://schemas.microsoft.com/office/powerpoint/2010/main" val="10151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D169-502E-6C93-2E69-0976384EC18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E571AB3-D28D-1291-DEC0-59072CB97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2B7188C-E2BF-8FEF-2CF1-8EDF4FFDD451}"/>
              </a:ext>
            </a:extLst>
          </p:cNvPr>
          <p:cNvSpPr>
            <a:spLocks noGrp="1"/>
          </p:cNvSpPr>
          <p:nvPr>
            <p:ph type="dt" sz="half" idx="10"/>
          </p:nvPr>
        </p:nvSpPr>
        <p:spPr/>
        <p:txBody>
          <a:bodyPr/>
          <a:lstStyle/>
          <a:p>
            <a:fld id="{0439998A-ED4E-4621-BC08-9770AD6B2121}" type="datetimeFigureOut">
              <a:rPr lang="en-IN" smtClean="0"/>
              <a:t>03-01-2025</a:t>
            </a:fld>
            <a:endParaRPr lang="en-IN"/>
          </a:p>
        </p:txBody>
      </p:sp>
      <p:sp>
        <p:nvSpPr>
          <p:cNvPr id="5" name="Footer Placeholder 4">
            <a:extLst>
              <a:ext uri="{FF2B5EF4-FFF2-40B4-BE49-F238E27FC236}">
                <a16:creationId xmlns:a16="http://schemas.microsoft.com/office/drawing/2014/main" id="{8B2CDB99-06D2-1BC4-B4A2-3F0CFC27AE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279474-13F3-742F-B6F9-36ABCE62A172}"/>
              </a:ext>
            </a:extLst>
          </p:cNvPr>
          <p:cNvSpPr>
            <a:spLocks noGrp="1"/>
          </p:cNvSpPr>
          <p:nvPr>
            <p:ph type="sldNum" sz="quarter" idx="12"/>
          </p:nvPr>
        </p:nvSpPr>
        <p:spPr/>
        <p:txBody>
          <a:bodyPr/>
          <a:lstStyle/>
          <a:p>
            <a:fld id="{81F5824D-584F-4A65-AE29-954BAA161FF0}" type="slidenum">
              <a:rPr lang="en-IN" smtClean="0"/>
              <a:t>‹#›</a:t>
            </a:fld>
            <a:endParaRPr lang="en-IN"/>
          </a:p>
        </p:txBody>
      </p:sp>
    </p:spTree>
    <p:extLst>
      <p:ext uri="{BB962C8B-B14F-4D97-AF65-F5344CB8AC3E}">
        <p14:creationId xmlns:p14="http://schemas.microsoft.com/office/powerpoint/2010/main" val="254522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DC2A41-3BED-0C5C-EF15-0841540E90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2F6A516-FA5A-0AA4-0022-4FA19D96F2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E6D5C9B-A62F-C9B0-8DE2-61BB68440255}"/>
              </a:ext>
            </a:extLst>
          </p:cNvPr>
          <p:cNvSpPr>
            <a:spLocks noGrp="1"/>
          </p:cNvSpPr>
          <p:nvPr>
            <p:ph type="dt" sz="half" idx="10"/>
          </p:nvPr>
        </p:nvSpPr>
        <p:spPr/>
        <p:txBody>
          <a:bodyPr/>
          <a:lstStyle/>
          <a:p>
            <a:fld id="{0439998A-ED4E-4621-BC08-9770AD6B2121}" type="datetimeFigureOut">
              <a:rPr lang="en-IN" smtClean="0"/>
              <a:t>03-01-2025</a:t>
            </a:fld>
            <a:endParaRPr lang="en-IN"/>
          </a:p>
        </p:txBody>
      </p:sp>
      <p:sp>
        <p:nvSpPr>
          <p:cNvPr id="5" name="Footer Placeholder 4">
            <a:extLst>
              <a:ext uri="{FF2B5EF4-FFF2-40B4-BE49-F238E27FC236}">
                <a16:creationId xmlns:a16="http://schemas.microsoft.com/office/drawing/2014/main" id="{83EAA01A-8E47-6ECC-7254-1CC194AD77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5C86C07-D0E1-003E-2C8A-4CB8E53776E1}"/>
              </a:ext>
            </a:extLst>
          </p:cNvPr>
          <p:cNvSpPr>
            <a:spLocks noGrp="1"/>
          </p:cNvSpPr>
          <p:nvPr>
            <p:ph type="sldNum" sz="quarter" idx="12"/>
          </p:nvPr>
        </p:nvSpPr>
        <p:spPr/>
        <p:txBody>
          <a:bodyPr/>
          <a:lstStyle/>
          <a:p>
            <a:fld id="{81F5824D-584F-4A65-AE29-954BAA161FF0}" type="slidenum">
              <a:rPr lang="en-IN" smtClean="0"/>
              <a:t>‹#›</a:t>
            </a:fld>
            <a:endParaRPr lang="en-IN"/>
          </a:p>
        </p:txBody>
      </p:sp>
    </p:spTree>
    <p:extLst>
      <p:ext uri="{BB962C8B-B14F-4D97-AF65-F5344CB8AC3E}">
        <p14:creationId xmlns:p14="http://schemas.microsoft.com/office/powerpoint/2010/main" val="206920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8A70-881A-10BD-276E-C82C4697343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DB1251F-48A8-06DE-25DD-83F7211068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9DC295-C5B7-12B6-CEDF-47AAF78CCA22}"/>
              </a:ext>
            </a:extLst>
          </p:cNvPr>
          <p:cNvSpPr>
            <a:spLocks noGrp="1"/>
          </p:cNvSpPr>
          <p:nvPr>
            <p:ph type="dt" sz="half" idx="10"/>
          </p:nvPr>
        </p:nvSpPr>
        <p:spPr/>
        <p:txBody>
          <a:bodyPr/>
          <a:lstStyle/>
          <a:p>
            <a:fld id="{0439998A-ED4E-4621-BC08-9770AD6B2121}" type="datetimeFigureOut">
              <a:rPr lang="en-IN" smtClean="0"/>
              <a:t>03-01-2025</a:t>
            </a:fld>
            <a:endParaRPr lang="en-IN"/>
          </a:p>
        </p:txBody>
      </p:sp>
      <p:sp>
        <p:nvSpPr>
          <p:cNvPr id="5" name="Footer Placeholder 4">
            <a:extLst>
              <a:ext uri="{FF2B5EF4-FFF2-40B4-BE49-F238E27FC236}">
                <a16:creationId xmlns:a16="http://schemas.microsoft.com/office/drawing/2014/main" id="{D529B4E6-414B-EC77-6261-599D4A4169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ABC0B81-1CDF-7280-C5C0-DC56DC44FD70}"/>
              </a:ext>
            </a:extLst>
          </p:cNvPr>
          <p:cNvSpPr>
            <a:spLocks noGrp="1"/>
          </p:cNvSpPr>
          <p:nvPr>
            <p:ph type="sldNum" sz="quarter" idx="12"/>
          </p:nvPr>
        </p:nvSpPr>
        <p:spPr/>
        <p:txBody>
          <a:bodyPr/>
          <a:lstStyle/>
          <a:p>
            <a:fld id="{81F5824D-584F-4A65-AE29-954BAA161FF0}" type="slidenum">
              <a:rPr lang="en-IN" smtClean="0"/>
              <a:t>‹#›</a:t>
            </a:fld>
            <a:endParaRPr lang="en-IN"/>
          </a:p>
        </p:txBody>
      </p:sp>
    </p:spTree>
    <p:extLst>
      <p:ext uri="{BB962C8B-B14F-4D97-AF65-F5344CB8AC3E}">
        <p14:creationId xmlns:p14="http://schemas.microsoft.com/office/powerpoint/2010/main" val="46835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7B822-920C-D0CD-92FC-71177B4AF2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065BC68-6839-92D5-3B43-49F861C4C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B9A36C-3A23-20D3-7F65-366A8FDD529A}"/>
              </a:ext>
            </a:extLst>
          </p:cNvPr>
          <p:cNvSpPr>
            <a:spLocks noGrp="1"/>
          </p:cNvSpPr>
          <p:nvPr>
            <p:ph type="dt" sz="half" idx="10"/>
          </p:nvPr>
        </p:nvSpPr>
        <p:spPr/>
        <p:txBody>
          <a:bodyPr/>
          <a:lstStyle/>
          <a:p>
            <a:fld id="{0439998A-ED4E-4621-BC08-9770AD6B2121}" type="datetimeFigureOut">
              <a:rPr lang="en-IN" smtClean="0"/>
              <a:t>03-01-2025</a:t>
            </a:fld>
            <a:endParaRPr lang="en-IN"/>
          </a:p>
        </p:txBody>
      </p:sp>
      <p:sp>
        <p:nvSpPr>
          <p:cNvPr id="5" name="Footer Placeholder 4">
            <a:extLst>
              <a:ext uri="{FF2B5EF4-FFF2-40B4-BE49-F238E27FC236}">
                <a16:creationId xmlns:a16="http://schemas.microsoft.com/office/drawing/2014/main" id="{ECB8ECDA-A856-0275-2623-2DDF6A183F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59BDF3-6171-3FF7-138F-3E4817324708}"/>
              </a:ext>
            </a:extLst>
          </p:cNvPr>
          <p:cNvSpPr>
            <a:spLocks noGrp="1"/>
          </p:cNvSpPr>
          <p:nvPr>
            <p:ph type="sldNum" sz="quarter" idx="12"/>
          </p:nvPr>
        </p:nvSpPr>
        <p:spPr/>
        <p:txBody>
          <a:bodyPr/>
          <a:lstStyle/>
          <a:p>
            <a:fld id="{81F5824D-584F-4A65-AE29-954BAA161FF0}" type="slidenum">
              <a:rPr lang="en-IN" smtClean="0"/>
              <a:t>‹#›</a:t>
            </a:fld>
            <a:endParaRPr lang="en-IN"/>
          </a:p>
        </p:txBody>
      </p:sp>
    </p:spTree>
    <p:extLst>
      <p:ext uri="{BB962C8B-B14F-4D97-AF65-F5344CB8AC3E}">
        <p14:creationId xmlns:p14="http://schemas.microsoft.com/office/powerpoint/2010/main" val="183566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85B7-DEC1-DD7D-F35D-2D0BDD4E5C4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1C54C8B-E195-2129-3A8F-E9A86FBE96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CFA2E16-9ADC-F088-2AA5-B84BFFEEB3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C5B4918-79B1-D30C-32D7-AB7E4AA39A1F}"/>
              </a:ext>
            </a:extLst>
          </p:cNvPr>
          <p:cNvSpPr>
            <a:spLocks noGrp="1"/>
          </p:cNvSpPr>
          <p:nvPr>
            <p:ph type="dt" sz="half" idx="10"/>
          </p:nvPr>
        </p:nvSpPr>
        <p:spPr/>
        <p:txBody>
          <a:bodyPr/>
          <a:lstStyle/>
          <a:p>
            <a:fld id="{0439998A-ED4E-4621-BC08-9770AD6B2121}" type="datetimeFigureOut">
              <a:rPr lang="en-IN" smtClean="0"/>
              <a:t>03-01-2025</a:t>
            </a:fld>
            <a:endParaRPr lang="en-IN"/>
          </a:p>
        </p:txBody>
      </p:sp>
      <p:sp>
        <p:nvSpPr>
          <p:cNvPr id="6" name="Footer Placeholder 5">
            <a:extLst>
              <a:ext uri="{FF2B5EF4-FFF2-40B4-BE49-F238E27FC236}">
                <a16:creationId xmlns:a16="http://schemas.microsoft.com/office/drawing/2014/main" id="{D8E1BDE6-A26A-ECA3-6E5D-0C0926205C8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4DBEA95-0D0D-5BF0-CDAF-B4821C10EFE1}"/>
              </a:ext>
            </a:extLst>
          </p:cNvPr>
          <p:cNvSpPr>
            <a:spLocks noGrp="1"/>
          </p:cNvSpPr>
          <p:nvPr>
            <p:ph type="sldNum" sz="quarter" idx="12"/>
          </p:nvPr>
        </p:nvSpPr>
        <p:spPr/>
        <p:txBody>
          <a:bodyPr/>
          <a:lstStyle/>
          <a:p>
            <a:fld id="{81F5824D-584F-4A65-AE29-954BAA161FF0}" type="slidenum">
              <a:rPr lang="en-IN" smtClean="0"/>
              <a:t>‹#›</a:t>
            </a:fld>
            <a:endParaRPr lang="en-IN"/>
          </a:p>
        </p:txBody>
      </p:sp>
    </p:spTree>
    <p:extLst>
      <p:ext uri="{BB962C8B-B14F-4D97-AF65-F5344CB8AC3E}">
        <p14:creationId xmlns:p14="http://schemas.microsoft.com/office/powerpoint/2010/main" val="6715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90A0-1E5B-6363-F891-9E9FDAADC32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D0209F3-F47E-1263-A5EF-26F942E16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01015-9800-3EC3-2BF4-19EADCCE68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C48544D-B5DA-C5DC-2966-F176CB5375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93E6B-04D5-9D92-F345-70595BC35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942B48B-BC60-3283-C682-EC75E0B525D5}"/>
              </a:ext>
            </a:extLst>
          </p:cNvPr>
          <p:cNvSpPr>
            <a:spLocks noGrp="1"/>
          </p:cNvSpPr>
          <p:nvPr>
            <p:ph type="dt" sz="half" idx="10"/>
          </p:nvPr>
        </p:nvSpPr>
        <p:spPr/>
        <p:txBody>
          <a:bodyPr/>
          <a:lstStyle/>
          <a:p>
            <a:fld id="{0439998A-ED4E-4621-BC08-9770AD6B2121}" type="datetimeFigureOut">
              <a:rPr lang="en-IN" smtClean="0"/>
              <a:t>03-01-2025</a:t>
            </a:fld>
            <a:endParaRPr lang="en-IN"/>
          </a:p>
        </p:txBody>
      </p:sp>
      <p:sp>
        <p:nvSpPr>
          <p:cNvPr id="8" name="Footer Placeholder 7">
            <a:extLst>
              <a:ext uri="{FF2B5EF4-FFF2-40B4-BE49-F238E27FC236}">
                <a16:creationId xmlns:a16="http://schemas.microsoft.com/office/drawing/2014/main" id="{B6D44193-E0CA-C0EB-DE77-08FFE525550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065FBE6-85FF-64F6-04B7-B24152CC8068}"/>
              </a:ext>
            </a:extLst>
          </p:cNvPr>
          <p:cNvSpPr>
            <a:spLocks noGrp="1"/>
          </p:cNvSpPr>
          <p:nvPr>
            <p:ph type="sldNum" sz="quarter" idx="12"/>
          </p:nvPr>
        </p:nvSpPr>
        <p:spPr/>
        <p:txBody>
          <a:bodyPr/>
          <a:lstStyle/>
          <a:p>
            <a:fld id="{81F5824D-584F-4A65-AE29-954BAA161FF0}" type="slidenum">
              <a:rPr lang="en-IN" smtClean="0"/>
              <a:t>‹#›</a:t>
            </a:fld>
            <a:endParaRPr lang="en-IN"/>
          </a:p>
        </p:txBody>
      </p:sp>
    </p:spTree>
    <p:extLst>
      <p:ext uri="{BB962C8B-B14F-4D97-AF65-F5344CB8AC3E}">
        <p14:creationId xmlns:p14="http://schemas.microsoft.com/office/powerpoint/2010/main" val="364636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669E-B773-8F83-D956-6EA055435A8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4D8A604-5DB4-0403-D750-2775CE81CFDA}"/>
              </a:ext>
            </a:extLst>
          </p:cNvPr>
          <p:cNvSpPr>
            <a:spLocks noGrp="1"/>
          </p:cNvSpPr>
          <p:nvPr>
            <p:ph type="dt" sz="half" idx="10"/>
          </p:nvPr>
        </p:nvSpPr>
        <p:spPr/>
        <p:txBody>
          <a:bodyPr/>
          <a:lstStyle/>
          <a:p>
            <a:fld id="{0439998A-ED4E-4621-BC08-9770AD6B2121}" type="datetimeFigureOut">
              <a:rPr lang="en-IN" smtClean="0"/>
              <a:t>03-01-2025</a:t>
            </a:fld>
            <a:endParaRPr lang="en-IN"/>
          </a:p>
        </p:txBody>
      </p:sp>
      <p:sp>
        <p:nvSpPr>
          <p:cNvPr id="4" name="Footer Placeholder 3">
            <a:extLst>
              <a:ext uri="{FF2B5EF4-FFF2-40B4-BE49-F238E27FC236}">
                <a16:creationId xmlns:a16="http://schemas.microsoft.com/office/drawing/2014/main" id="{FED2664F-4D28-DDD0-B45B-E32CAFC26BF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A9E270-6366-F392-368E-D4AEF20DAD0C}"/>
              </a:ext>
            </a:extLst>
          </p:cNvPr>
          <p:cNvSpPr>
            <a:spLocks noGrp="1"/>
          </p:cNvSpPr>
          <p:nvPr>
            <p:ph type="sldNum" sz="quarter" idx="12"/>
          </p:nvPr>
        </p:nvSpPr>
        <p:spPr/>
        <p:txBody>
          <a:bodyPr/>
          <a:lstStyle/>
          <a:p>
            <a:fld id="{81F5824D-584F-4A65-AE29-954BAA161FF0}" type="slidenum">
              <a:rPr lang="en-IN" smtClean="0"/>
              <a:t>‹#›</a:t>
            </a:fld>
            <a:endParaRPr lang="en-IN"/>
          </a:p>
        </p:txBody>
      </p:sp>
    </p:spTree>
    <p:extLst>
      <p:ext uri="{BB962C8B-B14F-4D97-AF65-F5344CB8AC3E}">
        <p14:creationId xmlns:p14="http://schemas.microsoft.com/office/powerpoint/2010/main" val="150215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5F0DD7-51FA-E159-4036-8A346C9DA386}"/>
              </a:ext>
            </a:extLst>
          </p:cNvPr>
          <p:cNvSpPr>
            <a:spLocks noGrp="1"/>
          </p:cNvSpPr>
          <p:nvPr>
            <p:ph type="dt" sz="half" idx="10"/>
          </p:nvPr>
        </p:nvSpPr>
        <p:spPr/>
        <p:txBody>
          <a:bodyPr/>
          <a:lstStyle/>
          <a:p>
            <a:fld id="{0439998A-ED4E-4621-BC08-9770AD6B2121}" type="datetimeFigureOut">
              <a:rPr lang="en-IN" smtClean="0"/>
              <a:t>03-01-2025</a:t>
            </a:fld>
            <a:endParaRPr lang="en-IN"/>
          </a:p>
        </p:txBody>
      </p:sp>
      <p:sp>
        <p:nvSpPr>
          <p:cNvPr id="3" name="Footer Placeholder 2">
            <a:extLst>
              <a:ext uri="{FF2B5EF4-FFF2-40B4-BE49-F238E27FC236}">
                <a16:creationId xmlns:a16="http://schemas.microsoft.com/office/drawing/2014/main" id="{78934A60-7E4D-190E-4B62-B5D09E23D13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4769323-9BF6-6BEB-1958-CA31DE0DA6A5}"/>
              </a:ext>
            </a:extLst>
          </p:cNvPr>
          <p:cNvSpPr>
            <a:spLocks noGrp="1"/>
          </p:cNvSpPr>
          <p:nvPr>
            <p:ph type="sldNum" sz="quarter" idx="12"/>
          </p:nvPr>
        </p:nvSpPr>
        <p:spPr/>
        <p:txBody>
          <a:bodyPr/>
          <a:lstStyle/>
          <a:p>
            <a:fld id="{81F5824D-584F-4A65-AE29-954BAA161FF0}" type="slidenum">
              <a:rPr lang="en-IN" smtClean="0"/>
              <a:t>‹#›</a:t>
            </a:fld>
            <a:endParaRPr lang="en-IN"/>
          </a:p>
        </p:txBody>
      </p:sp>
    </p:spTree>
    <p:extLst>
      <p:ext uri="{BB962C8B-B14F-4D97-AF65-F5344CB8AC3E}">
        <p14:creationId xmlns:p14="http://schemas.microsoft.com/office/powerpoint/2010/main" val="160214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5AF4-0D3C-59FF-AC95-B30EF9B17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A25462B-6600-41D6-E1CD-C87F96BF2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43D04FA-A45B-FD96-8E84-ACB458015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86094B-C282-702A-F004-D455AF25225D}"/>
              </a:ext>
            </a:extLst>
          </p:cNvPr>
          <p:cNvSpPr>
            <a:spLocks noGrp="1"/>
          </p:cNvSpPr>
          <p:nvPr>
            <p:ph type="dt" sz="half" idx="10"/>
          </p:nvPr>
        </p:nvSpPr>
        <p:spPr/>
        <p:txBody>
          <a:bodyPr/>
          <a:lstStyle/>
          <a:p>
            <a:fld id="{0439998A-ED4E-4621-BC08-9770AD6B2121}" type="datetimeFigureOut">
              <a:rPr lang="en-IN" smtClean="0"/>
              <a:t>03-01-2025</a:t>
            </a:fld>
            <a:endParaRPr lang="en-IN"/>
          </a:p>
        </p:txBody>
      </p:sp>
      <p:sp>
        <p:nvSpPr>
          <p:cNvPr id="6" name="Footer Placeholder 5">
            <a:extLst>
              <a:ext uri="{FF2B5EF4-FFF2-40B4-BE49-F238E27FC236}">
                <a16:creationId xmlns:a16="http://schemas.microsoft.com/office/drawing/2014/main" id="{96A3CDD2-ED0A-14BD-D650-D7D90B050DB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F54224-A1D1-C9E9-11E8-0DAE1DD2D087}"/>
              </a:ext>
            </a:extLst>
          </p:cNvPr>
          <p:cNvSpPr>
            <a:spLocks noGrp="1"/>
          </p:cNvSpPr>
          <p:nvPr>
            <p:ph type="sldNum" sz="quarter" idx="12"/>
          </p:nvPr>
        </p:nvSpPr>
        <p:spPr/>
        <p:txBody>
          <a:bodyPr/>
          <a:lstStyle/>
          <a:p>
            <a:fld id="{81F5824D-584F-4A65-AE29-954BAA161FF0}" type="slidenum">
              <a:rPr lang="en-IN" smtClean="0"/>
              <a:t>‹#›</a:t>
            </a:fld>
            <a:endParaRPr lang="en-IN"/>
          </a:p>
        </p:txBody>
      </p:sp>
    </p:spTree>
    <p:extLst>
      <p:ext uri="{BB962C8B-B14F-4D97-AF65-F5344CB8AC3E}">
        <p14:creationId xmlns:p14="http://schemas.microsoft.com/office/powerpoint/2010/main" val="79359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0AB1-BEB9-6F49-A9CB-3517236D1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DA6CF7A-FAEF-3151-838C-1DB18DDFF0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F537627-53CD-AD8E-3A02-5965AB7B9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BCC5A-58FC-AB27-262D-0CC5C66E6E83}"/>
              </a:ext>
            </a:extLst>
          </p:cNvPr>
          <p:cNvSpPr>
            <a:spLocks noGrp="1"/>
          </p:cNvSpPr>
          <p:nvPr>
            <p:ph type="dt" sz="half" idx="10"/>
          </p:nvPr>
        </p:nvSpPr>
        <p:spPr/>
        <p:txBody>
          <a:bodyPr/>
          <a:lstStyle/>
          <a:p>
            <a:fld id="{0439998A-ED4E-4621-BC08-9770AD6B2121}" type="datetimeFigureOut">
              <a:rPr lang="en-IN" smtClean="0"/>
              <a:t>03-01-2025</a:t>
            </a:fld>
            <a:endParaRPr lang="en-IN"/>
          </a:p>
        </p:txBody>
      </p:sp>
      <p:sp>
        <p:nvSpPr>
          <p:cNvPr id="6" name="Footer Placeholder 5">
            <a:extLst>
              <a:ext uri="{FF2B5EF4-FFF2-40B4-BE49-F238E27FC236}">
                <a16:creationId xmlns:a16="http://schemas.microsoft.com/office/drawing/2014/main" id="{B34FB366-D85B-C8E5-5733-60138FB70AD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C2D594E-7275-DD5C-FCC3-DD90DFFA4587}"/>
              </a:ext>
            </a:extLst>
          </p:cNvPr>
          <p:cNvSpPr>
            <a:spLocks noGrp="1"/>
          </p:cNvSpPr>
          <p:nvPr>
            <p:ph type="sldNum" sz="quarter" idx="12"/>
          </p:nvPr>
        </p:nvSpPr>
        <p:spPr/>
        <p:txBody>
          <a:bodyPr/>
          <a:lstStyle/>
          <a:p>
            <a:fld id="{81F5824D-584F-4A65-AE29-954BAA161FF0}" type="slidenum">
              <a:rPr lang="en-IN" smtClean="0"/>
              <a:t>‹#›</a:t>
            </a:fld>
            <a:endParaRPr lang="en-IN"/>
          </a:p>
        </p:txBody>
      </p:sp>
    </p:spTree>
    <p:extLst>
      <p:ext uri="{BB962C8B-B14F-4D97-AF65-F5344CB8AC3E}">
        <p14:creationId xmlns:p14="http://schemas.microsoft.com/office/powerpoint/2010/main" val="205919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16096E-9C8A-BB68-6009-17ED0346D4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AC3D8B0-C273-8B10-1086-2D88E6519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76E4CD9-5639-E0E2-C1A2-91402E197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9998A-ED4E-4621-BC08-9770AD6B2121}" type="datetimeFigureOut">
              <a:rPr lang="en-IN" smtClean="0"/>
              <a:t>03-01-2025</a:t>
            </a:fld>
            <a:endParaRPr lang="en-IN"/>
          </a:p>
        </p:txBody>
      </p:sp>
      <p:sp>
        <p:nvSpPr>
          <p:cNvPr id="5" name="Footer Placeholder 4">
            <a:extLst>
              <a:ext uri="{FF2B5EF4-FFF2-40B4-BE49-F238E27FC236}">
                <a16:creationId xmlns:a16="http://schemas.microsoft.com/office/drawing/2014/main" id="{E4C03C7C-D412-58A7-55D2-BEC850C34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A25130D-7454-49AD-BF9D-B1D637172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5824D-584F-4A65-AE29-954BAA161FF0}" type="slidenum">
              <a:rPr lang="en-IN" smtClean="0"/>
              <a:t>‹#›</a:t>
            </a:fld>
            <a:endParaRPr lang="en-IN"/>
          </a:p>
        </p:txBody>
      </p:sp>
    </p:spTree>
    <p:extLst>
      <p:ext uri="{BB962C8B-B14F-4D97-AF65-F5344CB8AC3E}">
        <p14:creationId xmlns:p14="http://schemas.microsoft.com/office/powerpoint/2010/main" val="851331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3115-AB36-7277-FE28-706ADEB63BFE}"/>
              </a:ext>
            </a:extLst>
          </p:cNvPr>
          <p:cNvSpPr>
            <a:spLocks noGrp="1"/>
          </p:cNvSpPr>
          <p:nvPr>
            <p:ph type="ctrTitle"/>
          </p:nvPr>
        </p:nvSpPr>
        <p:spPr>
          <a:xfrm>
            <a:off x="1524000" y="363894"/>
            <a:ext cx="9144000" cy="1110343"/>
          </a:xfrm>
        </p:spPr>
        <p:txBody>
          <a:bodyPr/>
          <a:lstStyle/>
          <a:p>
            <a:r>
              <a:rPr lang="en-US" b="1" dirty="0"/>
              <a:t>EMERGENCY MEDICINE</a:t>
            </a:r>
            <a:endParaRPr lang="en-IN" b="1" dirty="0"/>
          </a:p>
        </p:txBody>
      </p:sp>
      <p:sp>
        <p:nvSpPr>
          <p:cNvPr id="3" name="Subtitle 2">
            <a:extLst>
              <a:ext uri="{FF2B5EF4-FFF2-40B4-BE49-F238E27FC236}">
                <a16:creationId xmlns:a16="http://schemas.microsoft.com/office/drawing/2014/main" id="{7AFEB460-336D-1708-8B24-0B9592A30E64}"/>
              </a:ext>
            </a:extLst>
          </p:cNvPr>
          <p:cNvSpPr>
            <a:spLocks noGrp="1"/>
          </p:cNvSpPr>
          <p:nvPr>
            <p:ph type="subTitle" idx="1"/>
          </p:nvPr>
        </p:nvSpPr>
        <p:spPr>
          <a:xfrm>
            <a:off x="2305394" y="3694922"/>
            <a:ext cx="7538401" cy="2276669"/>
          </a:xfrm>
        </p:spPr>
        <p:txBody>
          <a:bodyPr>
            <a:normAutofit/>
          </a:bodyPr>
          <a:lstStyle/>
          <a:p>
            <a:r>
              <a:rPr lang="en-US" sz="3200" dirty="0"/>
              <a:t>    </a:t>
            </a:r>
            <a:r>
              <a:rPr lang="en-IN" sz="3200" b="1" spc="-5" dirty="0">
                <a:latin typeface="Calibri"/>
                <a:cs typeface="Calibri"/>
              </a:rPr>
              <a:t>Mr. Yash Rakholiya</a:t>
            </a:r>
            <a:br>
              <a:rPr lang="en-IN" sz="3200" b="1" spc="-5" dirty="0">
                <a:latin typeface="Calibri"/>
                <a:cs typeface="Calibri"/>
              </a:rPr>
            </a:br>
            <a:r>
              <a:rPr lang="en-IN" sz="3200" b="1" spc="-5" dirty="0">
                <a:latin typeface="Calibri"/>
                <a:cs typeface="Calibri"/>
              </a:rPr>
              <a:t>Tutor</a:t>
            </a:r>
            <a:br>
              <a:rPr lang="en-IN" sz="3200" b="1" spc="-5" dirty="0">
                <a:latin typeface="Calibri"/>
                <a:cs typeface="Calibri"/>
              </a:rPr>
            </a:br>
            <a:r>
              <a:rPr lang="en-IN" sz="3200" b="1" spc="-5" dirty="0">
                <a:latin typeface="Calibri"/>
                <a:cs typeface="Calibri"/>
              </a:rPr>
              <a:t>Department of Paramedical sciences</a:t>
            </a:r>
            <a:br>
              <a:rPr lang="en-IN" sz="3200" b="1" spc="-5" dirty="0">
                <a:latin typeface="Calibri"/>
                <a:cs typeface="Calibri"/>
              </a:rPr>
            </a:br>
            <a:r>
              <a:rPr lang="en-IN" sz="3200" b="1" spc="-5" dirty="0">
                <a:latin typeface="Calibri"/>
                <a:cs typeface="Calibri"/>
              </a:rPr>
              <a:t>SVDU,SBKS MI &amp; RC</a:t>
            </a:r>
            <a:endParaRPr lang="en-IN" sz="3200" dirty="0"/>
          </a:p>
        </p:txBody>
      </p:sp>
      <p:pic>
        <p:nvPicPr>
          <p:cNvPr id="4102" name="Picture 6" descr="Consumer medicines information | Australian Medical Association">
            <a:extLst>
              <a:ext uri="{FF2B5EF4-FFF2-40B4-BE49-F238E27FC236}">
                <a16:creationId xmlns:a16="http://schemas.microsoft.com/office/drawing/2014/main" id="{093D5CB5-EA6B-16B5-A741-27EE47D63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832" y="1352939"/>
            <a:ext cx="5516748" cy="22766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C3C490F-AD84-219F-BEAC-7D191F26B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97" y="363894"/>
            <a:ext cx="1667708" cy="1661532"/>
          </a:xfrm>
          <a:prstGeom prst="rect">
            <a:avLst/>
          </a:prstGeom>
        </p:spPr>
      </p:pic>
    </p:spTree>
    <p:extLst>
      <p:ext uri="{BB962C8B-B14F-4D97-AF65-F5344CB8AC3E}">
        <p14:creationId xmlns:p14="http://schemas.microsoft.com/office/powerpoint/2010/main" val="139116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3B5A-18DD-C181-7ED7-49898D1540CF}"/>
              </a:ext>
            </a:extLst>
          </p:cNvPr>
          <p:cNvSpPr>
            <a:spLocks noGrp="1"/>
          </p:cNvSpPr>
          <p:nvPr>
            <p:ph type="title"/>
          </p:nvPr>
        </p:nvSpPr>
        <p:spPr>
          <a:xfrm>
            <a:off x="1112520" y="298623"/>
            <a:ext cx="10515600" cy="1325563"/>
          </a:xfrm>
        </p:spPr>
        <p:txBody>
          <a:bodyPr/>
          <a:lstStyle/>
          <a:p>
            <a:r>
              <a:rPr lang="en-IN" b="1" i="0" dirty="0" err="1">
                <a:solidFill>
                  <a:srgbClr val="212121"/>
                </a:solidFill>
                <a:effectLst/>
                <a:highlight>
                  <a:srgbClr val="FFFFFF"/>
                </a:highlight>
                <a:latin typeface="Clear Sans"/>
              </a:rPr>
              <a:t>Mephentermine</a:t>
            </a:r>
            <a:r>
              <a:rPr lang="en-IN" b="1" i="0" dirty="0">
                <a:solidFill>
                  <a:srgbClr val="212121"/>
                </a:solidFill>
                <a:effectLst/>
                <a:highlight>
                  <a:srgbClr val="FFFFFF"/>
                </a:highlight>
                <a:latin typeface="Clear Sans"/>
              </a:rPr>
              <a:t> Sulphate Injection:</a:t>
            </a:r>
            <a:br>
              <a:rPr lang="en-IN" b="1" i="0" dirty="0">
                <a:solidFill>
                  <a:srgbClr val="212121"/>
                </a:solidFill>
                <a:effectLst/>
                <a:highlight>
                  <a:srgbClr val="FFFFFF"/>
                </a:highlight>
                <a:latin typeface="Clear Sans"/>
              </a:rPr>
            </a:br>
            <a:endParaRPr lang="en-IN" dirty="0"/>
          </a:p>
        </p:txBody>
      </p:sp>
      <p:sp>
        <p:nvSpPr>
          <p:cNvPr id="3" name="Content Placeholder 2">
            <a:extLst>
              <a:ext uri="{FF2B5EF4-FFF2-40B4-BE49-F238E27FC236}">
                <a16:creationId xmlns:a16="http://schemas.microsoft.com/office/drawing/2014/main" id="{AD4CEBDE-3EDA-A129-EE20-1AAEAA129EA4}"/>
              </a:ext>
            </a:extLst>
          </p:cNvPr>
          <p:cNvSpPr>
            <a:spLocks noGrp="1"/>
          </p:cNvSpPr>
          <p:nvPr>
            <p:ph idx="1"/>
          </p:nvPr>
        </p:nvSpPr>
        <p:spPr/>
        <p:txBody>
          <a:bodyPr>
            <a:normAutofit fontScale="77500" lnSpcReduction="20000"/>
          </a:bodyPr>
          <a:lstStyle/>
          <a:p>
            <a:r>
              <a:rPr lang="en-US" b="0" i="0" dirty="0" err="1">
                <a:solidFill>
                  <a:srgbClr val="666666"/>
                </a:solidFill>
                <a:effectLst/>
                <a:highlight>
                  <a:srgbClr val="FFFFFF"/>
                </a:highlight>
                <a:latin typeface="Clear Sans"/>
              </a:rPr>
              <a:t>Mephentermine</a:t>
            </a:r>
            <a:r>
              <a:rPr lang="en-US" b="0" i="0" dirty="0">
                <a:solidFill>
                  <a:srgbClr val="666666"/>
                </a:solidFill>
                <a:effectLst/>
                <a:highlight>
                  <a:srgbClr val="FFFFFF"/>
                </a:highlight>
                <a:latin typeface="Clear Sans"/>
              </a:rPr>
              <a:t> Sulphate Injection is used to raise blood pressure in hypotensive (low blood pressure) states, such as following It increases the blood pressure rapidly by increasing the pumping capacity of the heart and narrowing blood vessels of the heart.</a:t>
            </a:r>
          </a:p>
          <a:p>
            <a:r>
              <a:rPr lang="en-IN" b="1" i="0" dirty="0" err="1">
                <a:solidFill>
                  <a:srgbClr val="111111"/>
                </a:solidFill>
                <a:effectLst/>
                <a:latin typeface="Roboto" panose="02000000000000000000" pitchFamily="2" charset="0"/>
              </a:rPr>
              <a:t>Antihypotensives</a:t>
            </a:r>
            <a:endParaRPr lang="en-US" b="0" i="0" dirty="0">
              <a:solidFill>
                <a:srgbClr val="666666"/>
              </a:solidFill>
              <a:effectLst/>
              <a:highlight>
                <a:srgbClr val="FFFFFF"/>
              </a:highlight>
              <a:latin typeface="Clear Sans"/>
            </a:endParaRPr>
          </a:p>
          <a:p>
            <a:r>
              <a:rPr lang="en-US" dirty="0">
                <a:solidFill>
                  <a:srgbClr val="666666"/>
                </a:solidFill>
                <a:highlight>
                  <a:srgbClr val="FFFFFF"/>
                </a:highlight>
                <a:latin typeface="Clear Sans"/>
              </a:rPr>
              <a:t>10 ml vial</a:t>
            </a:r>
          </a:p>
          <a:p>
            <a:r>
              <a:rPr lang="en-US" dirty="0">
                <a:solidFill>
                  <a:srgbClr val="666666"/>
                </a:solidFill>
                <a:highlight>
                  <a:srgbClr val="FFFFFF"/>
                </a:highlight>
                <a:latin typeface="Clear Sans"/>
              </a:rPr>
              <a:t>1 ml=30mg</a:t>
            </a:r>
          </a:p>
          <a:p>
            <a:r>
              <a:rPr lang="en-IN" dirty="0"/>
              <a:t>(10 ml syringe-1 ml </a:t>
            </a:r>
            <a:r>
              <a:rPr lang="en-IN" dirty="0" err="1"/>
              <a:t>mephentermine</a:t>
            </a:r>
            <a:r>
              <a:rPr lang="en-IN" dirty="0"/>
              <a:t> injection+9 ml ns dilute)</a:t>
            </a:r>
          </a:p>
          <a:p>
            <a:r>
              <a:rPr lang="en-IN" b="1" dirty="0"/>
              <a:t>SIDE EFFECTS</a:t>
            </a:r>
            <a:r>
              <a:rPr lang="en-IN" dirty="0"/>
              <a:t>:</a:t>
            </a:r>
          </a:p>
          <a:p>
            <a:pPr algn="l">
              <a:buFont typeface="Arial" panose="020B0604020202020204" pitchFamily="34" charset="0"/>
              <a:buChar char="•"/>
            </a:pPr>
            <a:r>
              <a:rPr lang="en-US" b="0" i="0" dirty="0">
                <a:solidFill>
                  <a:srgbClr val="666666"/>
                </a:solidFill>
                <a:effectLst/>
                <a:highlight>
                  <a:srgbClr val="FFFFFF"/>
                </a:highlight>
                <a:latin typeface="Clear Sans"/>
              </a:rPr>
              <a:t>Systemic hypertension (high blood pressure)</a:t>
            </a:r>
          </a:p>
          <a:p>
            <a:pPr algn="l">
              <a:buFont typeface="Arial" panose="020B0604020202020204" pitchFamily="34" charset="0"/>
              <a:buChar char="•"/>
            </a:pPr>
            <a:r>
              <a:rPr lang="en-US" b="0" i="0" dirty="0">
                <a:solidFill>
                  <a:srgbClr val="666666"/>
                </a:solidFill>
                <a:effectLst/>
                <a:highlight>
                  <a:srgbClr val="FFFFFF"/>
                </a:highlight>
                <a:latin typeface="Clear Sans"/>
              </a:rPr>
              <a:t>Anxiety</a:t>
            </a:r>
          </a:p>
          <a:p>
            <a:pPr algn="l">
              <a:buFont typeface="Arial" panose="020B0604020202020204" pitchFamily="34" charset="0"/>
              <a:buChar char="•"/>
            </a:pPr>
            <a:r>
              <a:rPr lang="en-US" b="0" i="0" dirty="0">
                <a:solidFill>
                  <a:srgbClr val="666666"/>
                </a:solidFill>
                <a:effectLst/>
                <a:highlight>
                  <a:srgbClr val="FFFFFF"/>
                </a:highlight>
                <a:latin typeface="Clear Sans"/>
              </a:rPr>
              <a:t>Insomnia (difficulty in sleeping)</a:t>
            </a:r>
          </a:p>
          <a:p>
            <a:pPr algn="l">
              <a:buFont typeface="Arial" panose="020B0604020202020204" pitchFamily="34" charset="0"/>
              <a:buChar char="•"/>
            </a:pPr>
            <a:r>
              <a:rPr lang="en-US" b="0" i="0" dirty="0">
                <a:solidFill>
                  <a:srgbClr val="666666"/>
                </a:solidFill>
                <a:effectLst/>
                <a:highlight>
                  <a:srgbClr val="FFFFFF"/>
                </a:highlight>
                <a:latin typeface="Clear Sans"/>
              </a:rPr>
              <a:t>CNS stimulation</a:t>
            </a:r>
          </a:p>
          <a:p>
            <a:endParaRPr lang="en-IN" dirty="0"/>
          </a:p>
          <a:p>
            <a:endParaRPr lang="en-US" dirty="0">
              <a:solidFill>
                <a:srgbClr val="666666"/>
              </a:solidFill>
              <a:highlight>
                <a:srgbClr val="FFFFFF"/>
              </a:highlight>
              <a:latin typeface="Clear Sans"/>
            </a:endParaRPr>
          </a:p>
          <a:p>
            <a:endParaRPr lang="en-US" dirty="0">
              <a:solidFill>
                <a:srgbClr val="666666"/>
              </a:solidFill>
              <a:highlight>
                <a:srgbClr val="FFFFFF"/>
              </a:highlight>
              <a:latin typeface="Clear Sans"/>
            </a:endParaRPr>
          </a:p>
          <a:p>
            <a:endParaRPr lang="en-IN" dirty="0"/>
          </a:p>
        </p:txBody>
      </p:sp>
    </p:spTree>
    <p:extLst>
      <p:ext uri="{BB962C8B-B14F-4D97-AF65-F5344CB8AC3E}">
        <p14:creationId xmlns:p14="http://schemas.microsoft.com/office/powerpoint/2010/main" val="402580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3B63-1646-FA38-4160-A36CD67890B0}"/>
              </a:ext>
            </a:extLst>
          </p:cNvPr>
          <p:cNvSpPr>
            <a:spLocks noGrp="1"/>
          </p:cNvSpPr>
          <p:nvPr>
            <p:ph type="title"/>
          </p:nvPr>
        </p:nvSpPr>
        <p:spPr/>
        <p:txBody>
          <a:bodyPr/>
          <a:lstStyle/>
          <a:p>
            <a:r>
              <a:rPr lang="en-IN" b="1" i="0" dirty="0" err="1">
                <a:solidFill>
                  <a:srgbClr val="212121"/>
                </a:solidFill>
                <a:effectLst/>
                <a:highlight>
                  <a:srgbClr val="FFFFFF"/>
                </a:highlight>
                <a:latin typeface="Clear Sans"/>
              </a:rPr>
              <a:t>Mephentermine</a:t>
            </a:r>
            <a:r>
              <a:rPr lang="en-IN" b="1" i="0" dirty="0">
                <a:solidFill>
                  <a:srgbClr val="212121"/>
                </a:solidFill>
                <a:effectLst/>
                <a:highlight>
                  <a:srgbClr val="FFFFFF"/>
                </a:highlight>
                <a:latin typeface="Clear Sans"/>
              </a:rPr>
              <a:t> Sulphate Injection:</a:t>
            </a:r>
            <a:br>
              <a:rPr lang="en-IN" b="1" i="0" dirty="0">
                <a:solidFill>
                  <a:srgbClr val="212121"/>
                </a:solidFill>
                <a:effectLst/>
                <a:highlight>
                  <a:srgbClr val="FFFFFF"/>
                </a:highlight>
                <a:latin typeface="Clear Sans"/>
              </a:rPr>
            </a:br>
            <a:endParaRPr lang="en-IN" dirty="0"/>
          </a:p>
        </p:txBody>
      </p:sp>
      <p:pic>
        <p:nvPicPr>
          <p:cNvPr id="3074" name="Picture 2">
            <a:extLst>
              <a:ext uri="{FF2B5EF4-FFF2-40B4-BE49-F238E27FC236}">
                <a16:creationId xmlns:a16="http://schemas.microsoft.com/office/drawing/2014/main" id="{12B81C46-BBAA-84DB-3DA8-D043A6F0F1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1063" y="1690688"/>
            <a:ext cx="522997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86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9677-9F40-221D-088D-F437EF6AF542}"/>
              </a:ext>
            </a:extLst>
          </p:cNvPr>
          <p:cNvSpPr>
            <a:spLocks noGrp="1"/>
          </p:cNvSpPr>
          <p:nvPr>
            <p:ph type="title"/>
          </p:nvPr>
        </p:nvSpPr>
        <p:spPr>
          <a:xfrm>
            <a:off x="1104207" y="281998"/>
            <a:ext cx="10515600" cy="1325563"/>
          </a:xfrm>
        </p:spPr>
        <p:txBody>
          <a:bodyPr/>
          <a:lstStyle/>
          <a:p>
            <a:r>
              <a:rPr lang="en-IN" b="1" i="0" dirty="0">
                <a:solidFill>
                  <a:srgbClr val="212121"/>
                </a:solidFill>
                <a:effectLst/>
                <a:highlight>
                  <a:srgbClr val="FFFFFF"/>
                </a:highlight>
                <a:latin typeface="Clear Sans"/>
              </a:rPr>
              <a:t>Avil Injection(pheniramine maleate </a:t>
            </a:r>
            <a:r>
              <a:rPr lang="en-IN" b="1" i="0" dirty="0" err="1">
                <a:solidFill>
                  <a:srgbClr val="212121"/>
                </a:solidFill>
                <a:effectLst/>
                <a:highlight>
                  <a:srgbClr val="FFFFFF"/>
                </a:highlight>
                <a:latin typeface="Clear Sans"/>
              </a:rPr>
              <a:t>inj</a:t>
            </a:r>
            <a:r>
              <a:rPr lang="en-IN" b="1" i="0" dirty="0">
                <a:solidFill>
                  <a:srgbClr val="212121"/>
                </a:solidFill>
                <a:effectLst/>
                <a:highlight>
                  <a:srgbClr val="FFFFFF"/>
                </a:highlight>
                <a:latin typeface="Clear Sans"/>
              </a:rPr>
              <a:t>):</a:t>
            </a:r>
            <a:br>
              <a:rPr lang="en-IN" b="1" i="0" dirty="0">
                <a:solidFill>
                  <a:srgbClr val="212121"/>
                </a:solidFill>
                <a:effectLst/>
                <a:highlight>
                  <a:srgbClr val="FFFFFF"/>
                </a:highlight>
                <a:latin typeface="Clear Sans"/>
              </a:rPr>
            </a:br>
            <a:endParaRPr lang="en-IN" dirty="0"/>
          </a:p>
        </p:txBody>
      </p:sp>
      <p:sp>
        <p:nvSpPr>
          <p:cNvPr id="3" name="Content Placeholder 2">
            <a:extLst>
              <a:ext uri="{FF2B5EF4-FFF2-40B4-BE49-F238E27FC236}">
                <a16:creationId xmlns:a16="http://schemas.microsoft.com/office/drawing/2014/main" id="{237AA0A0-EC2C-4D5B-57BF-AEF0F3845DFC}"/>
              </a:ext>
            </a:extLst>
          </p:cNvPr>
          <p:cNvSpPr>
            <a:spLocks noGrp="1"/>
          </p:cNvSpPr>
          <p:nvPr>
            <p:ph idx="1"/>
          </p:nvPr>
        </p:nvSpPr>
        <p:spPr/>
        <p:txBody>
          <a:bodyPr>
            <a:normAutofit fontScale="92500" lnSpcReduction="20000"/>
          </a:bodyPr>
          <a:lstStyle/>
          <a:p>
            <a:r>
              <a:rPr lang="en-US" b="0" i="0" dirty="0" err="1">
                <a:solidFill>
                  <a:srgbClr val="666666"/>
                </a:solidFill>
                <a:effectLst/>
                <a:highlight>
                  <a:srgbClr val="FFFFFF"/>
                </a:highlight>
                <a:latin typeface="Clear Sans"/>
              </a:rPr>
              <a:t>Avil</a:t>
            </a:r>
            <a:r>
              <a:rPr lang="en-US" b="0" i="0" dirty="0">
                <a:solidFill>
                  <a:srgbClr val="666666"/>
                </a:solidFill>
                <a:effectLst/>
                <a:highlight>
                  <a:srgbClr val="FFFFFF"/>
                </a:highlight>
                <a:latin typeface="Clear Sans"/>
              </a:rPr>
              <a:t> Injection is an </a:t>
            </a:r>
            <a:r>
              <a:rPr lang="en-US" b="1" i="0" dirty="0">
                <a:solidFill>
                  <a:srgbClr val="666666"/>
                </a:solidFill>
                <a:effectLst/>
                <a:highlight>
                  <a:srgbClr val="FFFFFF"/>
                </a:highlight>
                <a:latin typeface="Clear Sans"/>
              </a:rPr>
              <a:t>antihistamine</a:t>
            </a:r>
            <a:r>
              <a:rPr lang="en-US" b="0" i="0" dirty="0">
                <a:solidFill>
                  <a:srgbClr val="666666"/>
                </a:solidFill>
                <a:effectLst/>
                <a:highlight>
                  <a:srgbClr val="FFFFFF"/>
                </a:highlight>
                <a:latin typeface="Clear Sans"/>
              </a:rPr>
              <a:t> used to treat allergic conditions (such as hay fever, drug rashes, allergic conjunctivitis, food allergy, etc.), respiratory tract conditions, and other skin conditions. It effectively reduces the severity, duration, and occurrence of symptoms and provides quick relief.</a:t>
            </a:r>
          </a:p>
          <a:p>
            <a:r>
              <a:rPr lang="en-US" dirty="0">
                <a:solidFill>
                  <a:srgbClr val="666666"/>
                </a:solidFill>
                <a:highlight>
                  <a:srgbClr val="FFFFFF"/>
                </a:highlight>
                <a:latin typeface="Clear Sans"/>
              </a:rPr>
              <a:t>2 ml ampule</a:t>
            </a:r>
          </a:p>
          <a:p>
            <a:r>
              <a:rPr lang="en-US" dirty="0">
                <a:solidFill>
                  <a:srgbClr val="666666"/>
                </a:solidFill>
                <a:highlight>
                  <a:srgbClr val="FFFFFF"/>
                </a:highlight>
                <a:latin typeface="Clear Sans"/>
              </a:rPr>
              <a:t>2ml=22.75mg</a:t>
            </a:r>
          </a:p>
          <a:p>
            <a:r>
              <a:rPr lang="en-IN" dirty="0"/>
              <a:t>(10 ml syringe-one ampule </a:t>
            </a:r>
            <a:r>
              <a:rPr lang="en-IN" dirty="0" err="1"/>
              <a:t>avil</a:t>
            </a:r>
            <a:r>
              <a:rPr lang="en-IN" dirty="0"/>
              <a:t> injection+8ml ns dilute)</a:t>
            </a:r>
          </a:p>
          <a:p>
            <a:pPr algn="l">
              <a:buFont typeface="Arial" panose="020B0604020202020204" pitchFamily="34" charset="0"/>
              <a:buChar char="•"/>
            </a:pPr>
            <a:r>
              <a:rPr lang="en-IN" b="1" dirty="0"/>
              <a:t>SIDE </a:t>
            </a:r>
            <a:r>
              <a:rPr lang="en-IN" b="1" dirty="0" err="1"/>
              <a:t>EFFECTS:</a:t>
            </a:r>
            <a:r>
              <a:rPr lang="en-IN" b="0" i="0" dirty="0" err="1">
                <a:solidFill>
                  <a:srgbClr val="444444"/>
                </a:solidFill>
                <a:effectLst/>
                <a:highlight>
                  <a:srgbClr val="FFFFFF"/>
                </a:highlight>
                <a:latin typeface="Roboto" panose="02000000000000000000" pitchFamily="2" charset="0"/>
              </a:rPr>
              <a:t>Sleepiness</a:t>
            </a:r>
            <a:r>
              <a:rPr lang="en-IN" b="0" i="0" dirty="0">
                <a:solidFill>
                  <a:srgbClr val="444444"/>
                </a:solidFill>
                <a:effectLst/>
                <a:highlight>
                  <a:srgbClr val="FFFFFF"/>
                </a:highlight>
                <a:latin typeface="Roboto" panose="02000000000000000000" pitchFamily="2" charset="0"/>
              </a:rPr>
              <a:t>.</a:t>
            </a:r>
          </a:p>
          <a:p>
            <a:pPr algn="l">
              <a:buFont typeface="Arial" panose="020B0604020202020204" pitchFamily="34" charset="0"/>
              <a:buChar char="•"/>
            </a:pPr>
            <a:r>
              <a:rPr lang="en-IN" b="0" i="0" dirty="0">
                <a:solidFill>
                  <a:srgbClr val="444444"/>
                </a:solidFill>
                <a:effectLst/>
                <a:highlight>
                  <a:srgbClr val="FFFFFF"/>
                </a:highlight>
                <a:latin typeface="Roboto" panose="02000000000000000000" pitchFamily="2" charset="0"/>
              </a:rPr>
              <a:t>Dryness in mouth</a:t>
            </a:r>
          </a:p>
          <a:p>
            <a:r>
              <a:rPr lang="en-IN" b="0" i="0" dirty="0">
                <a:solidFill>
                  <a:srgbClr val="2D2D32"/>
                </a:solidFill>
                <a:effectLst/>
                <a:latin typeface="Lato" panose="020F0502020204030204" pitchFamily="34" charset="0"/>
              </a:rPr>
              <a:t>Fast/irregular heart beat</a:t>
            </a:r>
          </a:p>
          <a:p>
            <a:r>
              <a:rPr lang="en-IN" b="0" i="0" dirty="0">
                <a:solidFill>
                  <a:srgbClr val="2D2D32"/>
                </a:solidFill>
                <a:effectLst/>
                <a:latin typeface="Lato" panose="020F0502020204030203" pitchFamily="34" charset="0"/>
              </a:rPr>
              <a:t>Blurred vision</a:t>
            </a:r>
          </a:p>
          <a:p>
            <a:pPr algn="l">
              <a:buFont typeface="Arial" panose="020B0604020202020204" pitchFamily="34" charset="0"/>
              <a:buChar char="•"/>
            </a:pPr>
            <a:endParaRPr lang="en-IN" b="0" i="0" dirty="0">
              <a:solidFill>
                <a:srgbClr val="444444"/>
              </a:solidFill>
              <a:effectLst/>
              <a:highlight>
                <a:srgbClr val="FFFFFF"/>
              </a:highlight>
              <a:latin typeface="Roboto" panose="02000000000000000000" pitchFamily="2" charset="0"/>
            </a:endParaRPr>
          </a:p>
          <a:p>
            <a:endParaRPr lang="en-IN" b="1" dirty="0"/>
          </a:p>
          <a:p>
            <a:endParaRPr lang="en-US" b="0" i="0" dirty="0">
              <a:solidFill>
                <a:srgbClr val="666666"/>
              </a:solidFill>
              <a:effectLst/>
              <a:highlight>
                <a:srgbClr val="FFFFFF"/>
              </a:highlight>
              <a:latin typeface="Clear Sans"/>
            </a:endParaRPr>
          </a:p>
          <a:p>
            <a:endParaRPr lang="en-IN" dirty="0"/>
          </a:p>
        </p:txBody>
      </p:sp>
    </p:spTree>
    <p:extLst>
      <p:ext uri="{BB962C8B-B14F-4D97-AF65-F5344CB8AC3E}">
        <p14:creationId xmlns:p14="http://schemas.microsoft.com/office/powerpoint/2010/main" val="103277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3843-9314-6F02-1BCF-E975C6E37733}"/>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Avil Injection(pheniramine maleate </a:t>
            </a:r>
            <a:r>
              <a:rPr lang="en-IN" b="1" i="0" dirty="0" err="1">
                <a:solidFill>
                  <a:srgbClr val="212121"/>
                </a:solidFill>
                <a:effectLst/>
                <a:highlight>
                  <a:srgbClr val="FFFFFF"/>
                </a:highlight>
                <a:latin typeface="Clear Sans"/>
              </a:rPr>
              <a:t>inj</a:t>
            </a:r>
            <a:r>
              <a:rPr lang="en-IN" b="1" i="0" dirty="0">
                <a:solidFill>
                  <a:srgbClr val="212121"/>
                </a:solidFill>
                <a:effectLst/>
                <a:highlight>
                  <a:srgbClr val="FFFFFF"/>
                </a:highlight>
                <a:latin typeface="Clear Sans"/>
              </a:rPr>
              <a:t>):</a:t>
            </a:r>
            <a:br>
              <a:rPr lang="en-IN" b="1" i="0" dirty="0">
                <a:solidFill>
                  <a:srgbClr val="212121"/>
                </a:solidFill>
                <a:effectLst/>
                <a:highlight>
                  <a:srgbClr val="FFFFFF"/>
                </a:highlight>
                <a:latin typeface="Clear Sans"/>
              </a:rPr>
            </a:br>
            <a:endParaRPr lang="en-IN" dirty="0"/>
          </a:p>
        </p:txBody>
      </p:sp>
      <p:pic>
        <p:nvPicPr>
          <p:cNvPr id="5122" name="Picture 2">
            <a:extLst>
              <a:ext uri="{FF2B5EF4-FFF2-40B4-BE49-F238E27FC236}">
                <a16:creationId xmlns:a16="http://schemas.microsoft.com/office/drawing/2014/main" id="{376F3677-CDED-3AFC-996F-4E0E3D003C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75501"/>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AB87-A933-D60C-1C81-F83CC334B2D8}"/>
              </a:ext>
            </a:extLst>
          </p:cNvPr>
          <p:cNvSpPr>
            <a:spLocks noGrp="1"/>
          </p:cNvSpPr>
          <p:nvPr>
            <p:ph type="title"/>
          </p:nvPr>
        </p:nvSpPr>
        <p:spPr>
          <a:xfrm>
            <a:off x="1104208" y="365125"/>
            <a:ext cx="10515600" cy="1325563"/>
          </a:xfrm>
        </p:spPr>
        <p:txBody>
          <a:bodyPr/>
          <a:lstStyle/>
          <a:p>
            <a:r>
              <a:rPr lang="en-IN" b="1" i="0" dirty="0">
                <a:solidFill>
                  <a:srgbClr val="212121"/>
                </a:solidFill>
                <a:effectLst/>
                <a:highlight>
                  <a:srgbClr val="FFFFFF"/>
                </a:highlight>
                <a:latin typeface="Clear Sans"/>
              </a:rPr>
              <a:t>Hydrocort Injection:</a:t>
            </a:r>
            <a:br>
              <a:rPr lang="en-IN" b="1" i="0" dirty="0">
                <a:solidFill>
                  <a:srgbClr val="212121"/>
                </a:solidFill>
                <a:effectLst/>
                <a:highlight>
                  <a:srgbClr val="FFFFFF"/>
                </a:highlight>
                <a:latin typeface="Clear Sans"/>
              </a:rPr>
            </a:br>
            <a:endParaRPr lang="en-IN" dirty="0"/>
          </a:p>
        </p:txBody>
      </p:sp>
      <p:sp>
        <p:nvSpPr>
          <p:cNvPr id="3" name="Content Placeholder 2">
            <a:extLst>
              <a:ext uri="{FF2B5EF4-FFF2-40B4-BE49-F238E27FC236}">
                <a16:creationId xmlns:a16="http://schemas.microsoft.com/office/drawing/2014/main" id="{0A4F1684-3221-04AD-1933-FB3FAA680D25}"/>
              </a:ext>
            </a:extLst>
          </p:cNvPr>
          <p:cNvSpPr>
            <a:spLocks noGrp="1"/>
          </p:cNvSpPr>
          <p:nvPr>
            <p:ph idx="1"/>
          </p:nvPr>
        </p:nvSpPr>
        <p:spPr/>
        <p:txBody>
          <a:bodyPr>
            <a:normAutofit fontScale="25000" lnSpcReduction="20000"/>
          </a:bodyPr>
          <a:lstStyle/>
          <a:p>
            <a:r>
              <a:rPr lang="en-US" sz="8000" b="0" i="0" dirty="0">
                <a:solidFill>
                  <a:srgbClr val="666666"/>
                </a:solidFill>
                <a:effectLst/>
                <a:highlight>
                  <a:srgbClr val="FFFFFF"/>
                </a:highlight>
                <a:latin typeface="Clear Sans"/>
              </a:rPr>
              <a:t>Hydrocort Injection belongs to a group of medicines called corticosteroids. It is used to treat a variety of diseases and conditions such as severe allergic reactions, allergic conditions, cancer, and skin and eye disorders. It is used for the treatment of conditions that need a quick response.</a:t>
            </a:r>
          </a:p>
          <a:p>
            <a:r>
              <a:rPr lang="en-IN" sz="8000" b="1" i="0" dirty="0">
                <a:solidFill>
                  <a:srgbClr val="111111"/>
                </a:solidFill>
                <a:effectLst/>
                <a:highlight>
                  <a:srgbClr val="FFFFFF"/>
                </a:highlight>
                <a:latin typeface="Roboto" panose="02000000000000000000" pitchFamily="2" charset="0"/>
              </a:rPr>
              <a:t>Corticosteroids</a:t>
            </a:r>
          </a:p>
          <a:p>
            <a:r>
              <a:rPr lang="en-IN" sz="8000" dirty="0">
                <a:solidFill>
                  <a:srgbClr val="111111"/>
                </a:solidFill>
                <a:highlight>
                  <a:srgbClr val="FFFFFF"/>
                </a:highlight>
                <a:latin typeface="Roboto" panose="02000000000000000000" pitchFamily="2" charset="0"/>
              </a:rPr>
              <a:t>100 mg vial</a:t>
            </a:r>
          </a:p>
          <a:p>
            <a:r>
              <a:rPr lang="en-IN" sz="8000" dirty="0"/>
              <a:t>(10 ml syringe-100mg </a:t>
            </a:r>
            <a:r>
              <a:rPr lang="en-IN" sz="8000" dirty="0" err="1"/>
              <a:t>hydrocort</a:t>
            </a:r>
            <a:r>
              <a:rPr lang="en-IN" sz="8000" dirty="0"/>
              <a:t> inj+9ml ns dilute)</a:t>
            </a:r>
          </a:p>
          <a:p>
            <a:r>
              <a:rPr lang="en-IN" sz="8000" b="1" dirty="0"/>
              <a:t>SIDE EFFECTS</a:t>
            </a:r>
            <a:r>
              <a:rPr lang="en-IN" sz="8000" dirty="0"/>
              <a:t>:</a:t>
            </a:r>
          </a:p>
          <a:p>
            <a:r>
              <a:rPr lang="en-IN" sz="8000" b="0" i="0" dirty="0">
                <a:solidFill>
                  <a:srgbClr val="080808"/>
                </a:solidFill>
                <a:effectLst/>
                <a:highlight>
                  <a:srgbClr val="FFFFFF"/>
                </a:highlight>
                <a:latin typeface="Helvetica" panose="020B0604020202020204" pitchFamily="34" charset="0"/>
              </a:rPr>
              <a:t>back pain</a:t>
            </a:r>
          </a:p>
          <a:p>
            <a:r>
              <a:rPr lang="en-IN" sz="8000" b="0" i="0" dirty="0" err="1">
                <a:solidFill>
                  <a:srgbClr val="080808"/>
                </a:solidFill>
                <a:effectLst/>
                <a:highlight>
                  <a:srgbClr val="FFFFFF"/>
                </a:highlight>
                <a:latin typeface="Helvetica" panose="020B0604020202020204" pitchFamily="34" charset="0"/>
              </a:rPr>
              <a:t>lightheadedness</a:t>
            </a:r>
            <a:r>
              <a:rPr lang="en-IN" sz="8000" b="0" i="0" dirty="0">
                <a:solidFill>
                  <a:srgbClr val="080808"/>
                </a:solidFill>
                <a:effectLst/>
                <a:highlight>
                  <a:srgbClr val="FFFFFF"/>
                </a:highlight>
                <a:latin typeface="Helvetica" panose="020B0604020202020204" pitchFamily="34" charset="0"/>
              </a:rPr>
              <a:t>, dizziness, or fainting</a:t>
            </a:r>
          </a:p>
          <a:p>
            <a:r>
              <a:rPr lang="en-IN" sz="8000" dirty="0">
                <a:solidFill>
                  <a:srgbClr val="080808"/>
                </a:solidFill>
                <a:highlight>
                  <a:srgbClr val="FFFFFF"/>
                </a:highlight>
                <a:latin typeface="Helvetica" panose="020B0604020202020204" pitchFamily="34" charset="0"/>
              </a:rPr>
              <a:t>Cough</a:t>
            </a:r>
          </a:p>
          <a:p>
            <a:r>
              <a:rPr lang="en-US" sz="8000" b="0" i="0" dirty="0">
                <a:solidFill>
                  <a:srgbClr val="080808"/>
                </a:solidFill>
                <a:effectLst/>
                <a:highlight>
                  <a:srgbClr val="FFFFFF"/>
                </a:highlight>
                <a:latin typeface="Helvetica" panose="020B0604020202020204" pitchFamily="34" charset="0"/>
              </a:rPr>
              <a:t>eye pain and blurred vision</a:t>
            </a:r>
          </a:p>
          <a:p>
            <a:endParaRPr lang="en-IN" sz="6200" b="0" i="0" dirty="0">
              <a:solidFill>
                <a:srgbClr val="080808"/>
              </a:solidFill>
              <a:effectLst/>
              <a:highlight>
                <a:srgbClr val="FFFFFF"/>
              </a:highlight>
              <a:latin typeface="Helvetica" panose="020B0604020202020204" pitchFamily="34" charset="0"/>
            </a:endParaRPr>
          </a:p>
          <a:p>
            <a:endParaRPr lang="en-IN" sz="6200" dirty="0">
              <a:solidFill>
                <a:srgbClr val="111111"/>
              </a:solidFill>
              <a:highlight>
                <a:srgbClr val="FFFFFF"/>
              </a:highlight>
              <a:latin typeface="Roboto" panose="02000000000000000000" pitchFamily="2" charset="0"/>
            </a:endParaRPr>
          </a:p>
          <a:p>
            <a:endParaRPr lang="en-IN" i="0" dirty="0">
              <a:solidFill>
                <a:srgbClr val="111111"/>
              </a:solidFill>
              <a:effectLst/>
              <a:highlight>
                <a:srgbClr val="FFFFFF"/>
              </a:highlight>
              <a:latin typeface="Roboto" panose="02000000000000000000" pitchFamily="2" charset="0"/>
            </a:endParaRPr>
          </a:p>
          <a:p>
            <a:endParaRPr lang="en-IN" b="1" i="0" dirty="0">
              <a:solidFill>
                <a:srgbClr val="111111"/>
              </a:solidFill>
              <a:effectLst/>
              <a:highlight>
                <a:srgbClr val="FFFFFF"/>
              </a:highlight>
              <a:latin typeface="Roboto" panose="02000000000000000000" pitchFamily="2" charset="0"/>
            </a:endParaRPr>
          </a:p>
          <a:p>
            <a:pPr marL="0" indent="0">
              <a:buNone/>
            </a:pPr>
            <a:br>
              <a:rPr lang="en-US" dirty="0"/>
            </a:br>
            <a:endParaRPr lang="en-IN" dirty="0"/>
          </a:p>
        </p:txBody>
      </p:sp>
    </p:spTree>
    <p:extLst>
      <p:ext uri="{BB962C8B-B14F-4D97-AF65-F5344CB8AC3E}">
        <p14:creationId xmlns:p14="http://schemas.microsoft.com/office/powerpoint/2010/main" val="32275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391E-0606-EE81-1AEB-2F53DBB2C602}"/>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Hydrocort Injection:</a:t>
            </a:r>
            <a:br>
              <a:rPr lang="en-IN" b="1" i="0" dirty="0">
                <a:solidFill>
                  <a:srgbClr val="212121"/>
                </a:solidFill>
                <a:effectLst/>
                <a:highlight>
                  <a:srgbClr val="FFFFFF"/>
                </a:highlight>
                <a:latin typeface="Clear Sans"/>
              </a:rPr>
            </a:br>
            <a:endParaRPr lang="en-IN" dirty="0"/>
          </a:p>
        </p:txBody>
      </p:sp>
      <p:pic>
        <p:nvPicPr>
          <p:cNvPr id="6146" name="Picture 2">
            <a:extLst>
              <a:ext uri="{FF2B5EF4-FFF2-40B4-BE49-F238E27FC236}">
                <a16:creationId xmlns:a16="http://schemas.microsoft.com/office/drawing/2014/main" id="{2985E17C-CE19-6A5D-53FE-167CA34D86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9457" y="1858876"/>
            <a:ext cx="635811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0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6F1A-C99F-2CF3-94C4-FE09BD6FC962}"/>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Ntg Injection:</a:t>
            </a:r>
            <a:br>
              <a:rPr lang="en-IN" b="1" i="0" dirty="0">
                <a:solidFill>
                  <a:srgbClr val="212121"/>
                </a:solidFill>
                <a:effectLst/>
                <a:highlight>
                  <a:srgbClr val="FFFFFF"/>
                </a:highlight>
                <a:latin typeface="Clear Sans"/>
              </a:rPr>
            </a:br>
            <a:endParaRPr lang="en-IN" dirty="0"/>
          </a:p>
        </p:txBody>
      </p:sp>
      <p:sp>
        <p:nvSpPr>
          <p:cNvPr id="3" name="Content Placeholder 2">
            <a:extLst>
              <a:ext uri="{FF2B5EF4-FFF2-40B4-BE49-F238E27FC236}">
                <a16:creationId xmlns:a16="http://schemas.microsoft.com/office/drawing/2014/main" id="{AA04D6B2-526E-476B-C300-7639C0D67B22}"/>
              </a:ext>
            </a:extLst>
          </p:cNvPr>
          <p:cNvSpPr>
            <a:spLocks noGrp="1"/>
          </p:cNvSpPr>
          <p:nvPr>
            <p:ph idx="1"/>
          </p:nvPr>
        </p:nvSpPr>
        <p:spPr>
          <a:xfrm>
            <a:off x="755073" y="1690688"/>
            <a:ext cx="10515600" cy="4351338"/>
          </a:xfrm>
        </p:spPr>
        <p:txBody>
          <a:bodyPr>
            <a:normAutofit fontScale="25000" lnSpcReduction="20000"/>
          </a:bodyPr>
          <a:lstStyle/>
          <a:p>
            <a:r>
              <a:rPr lang="en-US" sz="8000" b="0" i="0" dirty="0">
                <a:solidFill>
                  <a:srgbClr val="666666"/>
                </a:solidFill>
                <a:effectLst/>
                <a:highlight>
                  <a:srgbClr val="FFFFFF"/>
                </a:highlight>
                <a:latin typeface="Clear Sans"/>
              </a:rPr>
              <a:t>Ntg  Injection is used to treat and prevent heart-related chest pain (angina) and hypertension (high blood pressure) during surgery. This medicine works by relaxing and widening blood vessels so blood can flow more easily to the heart. It has a very short-lived effect.</a:t>
            </a:r>
          </a:p>
          <a:p>
            <a:r>
              <a:rPr lang="en-US" sz="8000" b="0" i="0" dirty="0">
                <a:solidFill>
                  <a:srgbClr val="666666"/>
                </a:solidFill>
                <a:effectLst/>
                <a:highlight>
                  <a:srgbClr val="FFFFFF"/>
                </a:highlight>
                <a:latin typeface="Clear Sans"/>
              </a:rPr>
              <a:t>5 ml ampule</a:t>
            </a:r>
          </a:p>
          <a:p>
            <a:r>
              <a:rPr lang="en-US" sz="8000" dirty="0">
                <a:solidFill>
                  <a:srgbClr val="666666"/>
                </a:solidFill>
                <a:highlight>
                  <a:srgbClr val="FFFFFF"/>
                </a:highlight>
                <a:latin typeface="Clear Sans"/>
              </a:rPr>
              <a:t>1 ml =50 mg</a:t>
            </a:r>
          </a:p>
          <a:p>
            <a:r>
              <a:rPr lang="en-US" sz="8000" b="0" i="0" dirty="0">
                <a:solidFill>
                  <a:srgbClr val="666666"/>
                </a:solidFill>
                <a:effectLst/>
                <a:highlight>
                  <a:srgbClr val="FFFFFF"/>
                </a:highlight>
                <a:latin typeface="Clear Sans"/>
              </a:rPr>
              <a:t>(5ml syringe-5ml ntg</a:t>
            </a:r>
            <a:r>
              <a:rPr lang="en-US" sz="8000" dirty="0">
                <a:solidFill>
                  <a:srgbClr val="666666"/>
                </a:solidFill>
                <a:highlight>
                  <a:srgbClr val="FFFFFF"/>
                </a:highlight>
                <a:latin typeface="Clear Sans"/>
              </a:rPr>
              <a:t>+500 ml ns pine dilute)</a:t>
            </a:r>
            <a:endParaRPr lang="en-US" sz="8000" b="0" i="0" dirty="0">
              <a:solidFill>
                <a:srgbClr val="666666"/>
              </a:solidFill>
              <a:effectLst/>
              <a:highlight>
                <a:srgbClr val="FFFFFF"/>
              </a:highlight>
              <a:latin typeface="Clear Sans"/>
            </a:endParaRPr>
          </a:p>
          <a:p>
            <a:r>
              <a:rPr lang="en-IN" sz="8000" b="1" i="0" dirty="0">
                <a:solidFill>
                  <a:srgbClr val="111111"/>
                </a:solidFill>
                <a:effectLst/>
                <a:highlight>
                  <a:srgbClr val="FFFFFF"/>
                </a:highlight>
                <a:latin typeface="Roboto" panose="02000000000000000000" pitchFamily="2" charset="0"/>
              </a:rPr>
              <a:t>Nitrates</a:t>
            </a:r>
            <a:endParaRPr lang="en-US" sz="8000" b="1" i="0" dirty="0">
              <a:solidFill>
                <a:srgbClr val="666666"/>
              </a:solidFill>
              <a:effectLst/>
              <a:highlight>
                <a:srgbClr val="FFFFFF"/>
              </a:highlight>
              <a:latin typeface="Clear Sans"/>
            </a:endParaRPr>
          </a:p>
          <a:p>
            <a:r>
              <a:rPr lang="en-US" sz="8000" b="1" dirty="0">
                <a:solidFill>
                  <a:srgbClr val="666666"/>
                </a:solidFill>
                <a:highlight>
                  <a:srgbClr val="FFFFFF"/>
                </a:highlight>
                <a:latin typeface="Clear Sans"/>
              </a:rPr>
              <a:t>SIDE EFFECTS</a:t>
            </a:r>
            <a:r>
              <a:rPr lang="en-US" sz="8000" dirty="0">
                <a:solidFill>
                  <a:srgbClr val="666666"/>
                </a:solidFill>
                <a:highlight>
                  <a:srgbClr val="FFFFFF"/>
                </a:highlight>
                <a:latin typeface="Clear Sans"/>
              </a:rPr>
              <a:t>:</a:t>
            </a:r>
          </a:p>
          <a:p>
            <a:pPr algn="l">
              <a:buFont typeface="Arial" panose="020B0604020202020204" pitchFamily="34" charset="0"/>
              <a:buChar char="•"/>
            </a:pPr>
            <a:r>
              <a:rPr lang="en-US" sz="8000" b="0" i="0" dirty="0">
                <a:solidFill>
                  <a:srgbClr val="666666"/>
                </a:solidFill>
                <a:effectLst/>
                <a:highlight>
                  <a:srgbClr val="FFFFFF"/>
                </a:highlight>
                <a:latin typeface="Clear Sans"/>
              </a:rPr>
              <a:t>Blurred vision</a:t>
            </a:r>
          </a:p>
          <a:p>
            <a:pPr algn="l">
              <a:buFont typeface="Arial" panose="020B0604020202020204" pitchFamily="34" charset="0"/>
              <a:buChar char="•"/>
            </a:pPr>
            <a:r>
              <a:rPr lang="en-US" sz="8000" b="0" i="0" dirty="0">
                <a:solidFill>
                  <a:srgbClr val="666666"/>
                </a:solidFill>
                <a:effectLst/>
                <a:highlight>
                  <a:srgbClr val="FFFFFF"/>
                </a:highlight>
                <a:latin typeface="Clear Sans"/>
              </a:rPr>
              <a:t>Decreased blood pressure</a:t>
            </a:r>
          </a:p>
          <a:p>
            <a:pPr algn="l">
              <a:buFont typeface="Arial" panose="020B0604020202020204" pitchFamily="34" charset="0"/>
              <a:buChar char="•"/>
            </a:pPr>
            <a:r>
              <a:rPr lang="en-US" sz="8000" b="0" i="0" dirty="0">
                <a:solidFill>
                  <a:srgbClr val="666666"/>
                </a:solidFill>
                <a:effectLst/>
                <a:highlight>
                  <a:srgbClr val="FFFFFF"/>
                </a:highlight>
                <a:latin typeface="Clear Sans"/>
              </a:rPr>
              <a:t>Dizziness</a:t>
            </a:r>
          </a:p>
          <a:p>
            <a:pPr algn="l">
              <a:buFont typeface="Arial" panose="020B0604020202020204" pitchFamily="34" charset="0"/>
              <a:buChar char="•"/>
            </a:pPr>
            <a:r>
              <a:rPr lang="en-US" sz="8000" b="0" i="0" dirty="0">
                <a:solidFill>
                  <a:srgbClr val="666666"/>
                </a:solidFill>
                <a:effectLst/>
                <a:highlight>
                  <a:srgbClr val="FFFFFF"/>
                </a:highlight>
                <a:latin typeface="Clear Sans"/>
              </a:rPr>
              <a:t>Headache</a:t>
            </a:r>
          </a:p>
          <a:p>
            <a:pPr algn="l">
              <a:buFont typeface="Arial" panose="020B0604020202020204" pitchFamily="34" charset="0"/>
              <a:buChar char="•"/>
            </a:pPr>
            <a:r>
              <a:rPr lang="en-US" sz="8000" b="0" i="0" dirty="0">
                <a:solidFill>
                  <a:srgbClr val="666666"/>
                </a:solidFill>
                <a:effectLst/>
                <a:highlight>
                  <a:srgbClr val="FFFFFF"/>
                </a:highlight>
                <a:latin typeface="Clear Sans"/>
              </a:rPr>
              <a:t>Increased heart rate</a:t>
            </a:r>
          </a:p>
          <a:p>
            <a:pPr algn="l">
              <a:buFont typeface="Arial" panose="020B0604020202020204" pitchFamily="34" charset="0"/>
              <a:buChar char="•"/>
            </a:pPr>
            <a:r>
              <a:rPr lang="en-US" sz="8000" b="0" i="0" dirty="0">
                <a:solidFill>
                  <a:srgbClr val="666666"/>
                </a:solidFill>
                <a:effectLst/>
                <a:highlight>
                  <a:srgbClr val="FFFFFF"/>
                </a:highlight>
                <a:latin typeface="Clear Sans"/>
              </a:rPr>
              <a:t>Lightheadedness</a:t>
            </a:r>
          </a:p>
          <a:p>
            <a:pPr marL="0" indent="0">
              <a:buNone/>
            </a:pPr>
            <a:br>
              <a:rPr lang="en-US" dirty="0"/>
            </a:br>
            <a:endParaRPr lang="en-IN" dirty="0"/>
          </a:p>
        </p:txBody>
      </p:sp>
    </p:spTree>
    <p:extLst>
      <p:ext uri="{BB962C8B-B14F-4D97-AF65-F5344CB8AC3E}">
        <p14:creationId xmlns:p14="http://schemas.microsoft.com/office/powerpoint/2010/main" val="313955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413AD-ECBF-583F-D674-5B39783FB10F}"/>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Ntg Injection:</a:t>
            </a:r>
            <a:endParaRPr lang="en-IN" dirty="0"/>
          </a:p>
        </p:txBody>
      </p:sp>
      <p:pic>
        <p:nvPicPr>
          <p:cNvPr id="8194" name="Picture 2">
            <a:extLst>
              <a:ext uri="{FF2B5EF4-FFF2-40B4-BE49-F238E27FC236}">
                <a16:creationId xmlns:a16="http://schemas.microsoft.com/office/drawing/2014/main" id="{DE15BD51-6759-F87A-817A-DD74B6360C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7418" y="1850563"/>
            <a:ext cx="574055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4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FA07-0B20-9604-1949-288584EA9697}"/>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Dilzem Injection:</a:t>
            </a:r>
            <a:br>
              <a:rPr lang="en-IN" b="1" i="0" dirty="0">
                <a:solidFill>
                  <a:srgbClr val="212121"/>
                </a:solidFill>
                <a:effectLst/>
                <a:highlight>
                  <a:srgbClr val="FFFFFF"/>
                </a:highlight>
                <a:latin typeface="Clear Sans"/>
              </a:rPr>
            </a:br>
            <a:endParaRPr lang="en-IN" dirty="0"/>
          </a:p>
        </p:txBody>
      </p:sp>
      <p:sp>
        <p:nvSpPr>
          <p:cNvPr id="3" name="Content Placeholder 2">
            <a:extLst>
              <a:ext uri="{FF2B5EF4-FFF2-40B4-BE49-F238E27FC236}">
                <a16:creationId xmlns:a16="http://schemas.microsoft.com/office/drawing/2014/main" id="{C7AE4A99-3D40-1023-160A-777D87556BA6}"/>
              </a:ext>
            </a:extLst>
          </p:cNvPr>
          <p:cNvSpPr>
            <a:spLocks noGrp="1"/>
          </p:cNvSpPr>
          <p:nvPr>
            <p:ph idx="1"/>
          </p:nvPr>
        </p:nvSpPr>
        <p:spPr/>
        <p:txBody>
          <a:bodyPr>
            <a:normAutofit fontScale="70000" lnSpcReduction="20000"/>
          </a:bodyPr>
          <a:lstStyle/>
          <a:p>
            <a:r>
              <a:rPr lang="en-US" b="0" i="0" dirty="0" err="1">
                <a:solidFill>
                  <a:srgbClr val="666666"/>
                </a:solidFill>
                <a:effectLst/>
                <a:highlight>
                  <a:srgbClr val="FFFFFF"/>
                </a:highlight>
                <a:latin typeface="Clear Sans"/>
              </a:rPr>
              <a:t>Dilzem</a:t>
            </a:r>
            <a:r>
              <a:rPr lang="en-US" b="0" i="0" dirty="0">
                <a:solidFill>
                  <a:srgbClr val="666666"/>
                </a:solidFill>
                <a:effectLst/>
                <a:highlight>
                  <a:srgbClr val="FFFFFF"/>
                </a:highlight>
                <a:latin typeface="Clear Sans"/>
              </a:rPr>
              <a:t> IV Injection is used to treat angina (heart-related chest pain), high blood pressure and some types of irregular heartbeats (arrhythmia). It works by relaxing blood vessels to lower blood pressure. This helps to reduce the workload of the heart.</a:t>
            </a:r>
          </a:p>
          <a:p>
            <a:r>
              <a:rPr lang="en-IN" b="1" i="0" dirty="0">
                <a:solidFill>
                  <a:srgbClr val="111111"/>
                </a:solidFill>
                <a:effectLst/>
                <a:highlight>
                  <a:srgbClr val="FFFFFF"/>
                </a:highlight>
                <a:latin typeface="Roboto" panose="02000000000000000000" pitchFamily="2" charset="0"/>
              </a:rPr>
              <a:t>Calcium-channel blocker</a:t>
            </a:r>
          </a:p>
          <a:p>
            <a:r>
              <a:rPr lang="en-US" b="1" i="0" dirty="0">
                <a:solidFill>
                  <a:srgbClr val="666666"/>
                </a:solidFill>
                <a:effectLst/>
                <a:highlight>
                  <a:srgbClr val="FFFFFF"/>
                </a:highlight>
                <a:latin typeface="Clear Sans"/>
              </a:rPr>
              <a:t>5 ml vial/25mg per ml</a:t>
            </a:r>
          </a:p>
          <a:p>
            <a:r>
              <a:rPr lang="en-US" b="1" i="0" dirty="0">
                <a:solidFill>
                  <a:srgbClr val="666666"/>
                </a:solidFill>
                <a:effectLst/>
                <a:highlight>
                  <a:srgbClr val="FFFFFF"/>
                </a:highlight>
                <a:latin typeface="Clear Sans"/>
              </a:rPr>
              <a:t>1ml=5mg</a:t>
            </a:r>
          </a:p>
          <a:p>
            <a:r>
              <a:rPr lang="en-US" b="1" dirty="0">
                <a:solidFill>
                  <a:srgbClr val="666666"/>
                </a:solidFill>
                <a:highlight>
                  <a:srgbClr val="FFFFFF"/>
                </a:highlight>
                <a:latin typeface="Clear Sans"/>
              </a:rPr>
              <a:t>SIDE EFFECTS</a:t>
            </a:r>
            <a:r>
              <a:rPr lang="en-US" dirty="0">
                <a:solidFill>
                  <a:srgbClr val="666666"/>
                </a:solidFill>
                <a:highlight>
                  <a:srgbClr val="FFFFFF"/>
                </a:highlight>
                <a:latin typeface="Clear Sans"/>
              </a:rPr>
              <a:t>:</a:t>
            </a:r>
          </a:p>
          <a:p>
            <a:pPr algn="l">
              <a:buFont typeface="Arial" panose="020B0604020202020204" pitchFamily="34" charset="0"/>
              <a:buChar char="•"/>
            </a:pPr>
            <a:r>
              <a:rPr lang="en-IN" b="0" i="0" dirty="0">
                <a:solidFill>
                  <a:srgbClr val="666666"/>
                </a:solidFill>
                <a:effectLst/>
                <a:highlight>
                  <a:srgbClr val="FFFFFF"/>
                </a:highlight>
                <a:latin typeface="Clear Sans"/>
              </a:rPr>
              <a:t>Headache</a:t>
            </a:r>
          </a:p>
          <a:p>
            <a:pPr algn="l">
              <a:buFont typeface="Arial" panose="020B0604020202020204" pitchFamily="34" charset="0"/>
              <a:buChar char="•"/>
            </a:pPr>
            <a:r>
              <a:rPr lang="en-IN" b="0" i="0" dirty="0">
                <a:solidFill>
                  <a:srgbClr val="666666"/>
                </a:solidFill>
                <a:effectLst/>
                <a:highlight>
                  <a:srgbClr val="FFFFFF"/>
                </a:highlight>
                <a:latin typeface="Clear Sans"/>
              </a:rPr>
              <a:t>Dizziness</a:t>
            </a:r>
          </a:p>
          <a:p>
            <a:pPr algn="l">
              <a:buFont typeface="Arial" panose="020B0604020202020204" pitchFamily="34" charset="0"/>
              <a:buChar char="•"/>
            </a:pPr>
            <a:r>
              <a:rPr lang="en-IN" b="0" i="0" dirty="0">
                <a:solidFill>
                  <a:srgbClr val="666666"/>
                </a:solidFill>
                <a:effectLst/>
                <a:highlight>
                  <a:srgbClr val="FFFFFF"/>
                </a:highlight>
                <a:latin typeface="Clear Sans"/>
              </a:rPr>
              <a:t>Nausea</a:t>
            </a:r>
          </a:p>
          <a:p>
            <a:pPr algn="l">
              <a:buFont typeface="Arial" panose="020B0604020202020204" pitchFamily="34" charset="0"/>
              <a:buChar char="•"/>
            </a:pPr>
            <a:r>
              <a:rPr lang="en-IN" b="0" i="0" dirty="0" err="1">
                <a:solidFill>
                  <a:srgbClr val="666666"/>
                </a:solidFill>
                <a:effectLst/>
                <a:highlight>
                  <a:srgbClr val="FFFFFF"/>
                </a:highlight>
                <a:latin typeface="Clear Sans"/>
              </a:rPr>
              <a:t>Edema</a:t>
            </a:r>
            <a:r>
              <a:rPr lang="en-IN" b="0" i="0" dirty="0">
                <a:solidFill>
                  <a:srgbClr val="666666"/>
                </a:solidFill>
                <a:effectLst/>
                <a:highlight>
                  <a:srgbClr val="FFFFFF"/>
                </a:highlight>
                <a:latin typeface="Clear Sans"/>
              </a:rPr>
              <a:t> (swelling)</a:t>
            </a:r>
          </a:p>
          <a:p>
            <a:pPr algn="l">
              <a:buFont typeface="Arial" panose="020B0604020202020204" pitchFamily="34" charset="0"/>
              <a:buChar char="•"/>
            </a:pPr>
            <a:r>
              <a:rPr lang="en-IN" b="0" i="0" dirty="0">
                <a:solidFill>
                  <a:srgbClr val="666666"/>
                </a:solidFill>
                <a:effectLst/>
                <a:highlight>
                  <a:srgbClr val="FFFFFF"/>
                </a:highlight>
                <a:latin typeface="Clear Sans"/>
              </a:rPr>
              <a:t>Hypotension (low blood pressure)</a:t>
            </a:r>
          </a:p>
          <a:p>
            <a:pPr algn="l">
              <a:buFont typeface="Arial" panose="020B0604020202020204" pitchFamily="34" charset="0"/>
              <a:buChar char="•"/>
            </a:pPr>
            <a:r>
              <a:rPr lang="en-IN" b="0" i="0" dirty="0">
                <a:solidFill>
                  <a:srgbClr val="666666"/>
                </a:solidFill>
                <a:effectLst/>
                <a:highlight>
                  <a:srgbClr val="FFFFFF"/>
                </a:highlight>
                <a:latin typeface="Clear Sans"/>
              </a:rPr>
              <a:t>Injection site reactions (pain, swelling, redness)</a:t>
            </a:r>
          </a:p>
          <a:p>
            <a:endParaRPr lang="en-IN" dirty="0"/>
          </a:p>
        </p:txBody>
      </p:sp>
    </p:spTree>
    <p:extLst>
      <p:ext uri="{BB962C8B-B14F-4D97-AF65-F5344CB8AC3E}">
        <p14:creationId xmlns:p14="http://schemas.microsoft.com/office/powerpoint/2010/main" val="3624240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1175-BB72-4008-BE6B-F5862653BAD5}"/>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Dilzem Injection:</a:t>
            </a:r>
            <a:endParaRPr lang="en-IN" dirty="0"/>
          </a:p>
        </p:txBody>
      </p:sp>
      <p:pic>
        <p:nvPicPr>
          <p:cNvPr id="9218" name="Picture 2">
            <a:extLst>
              <a:ext uri="{FF2B5EF4-FFF2-40B4-BE49-F238E27FC236}">
                <a16:creationId xmlns:a16="http://schemas.microsoft.com/office/drawing/2014/main" id="{9CC7318E-5F8A-80C3-647A-7FE7A2E6A4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0679" y="1900440"/>
            <a:ext cx="342885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43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3EC6-24E6-CCEE-47AB-7812D9E9D20F}"/>
              </a:ext>
            </a:extLst>
          </p:cNvPr>
          <p:cNvSpPr>
            <a:spLocks noGrp="1"/>
          </p:cNvSpPr>
          <p:nvPr>
            <p:ph type="title"/>
          </p:nvPr>
        </p:nvSpPr>
        <p:spPr>
          <a:xfrm>
            <a:off x="921327" y="381750"/>
            <a:ext cx="10515600" cy="1325563"/>
          </a:xfrm>
        </p:spPr>
        <p:txBody>
          <a:bodyPr/>
          <a:lstStyle/>
          <a:p>
            <a:r>
              <a:rPr lang="en-US" b="1" dirty="0"/>
              <a:t>HEPARIN SODIUM INJECTION:</a:t>
            </a:r>
            <a:endParaRPr lang="en-IN" b="1" dirty="0"/>
          </a:p>
        </p:txBody>
      </p:sp>
      <p:sp>
        <p:nvSpPr>
          <p:cNvPr id="3" name="Content Placeholder 2">
            <a:extLst>
              <a:ext uri="{FF2B5EF4-FFF2-40B4-BE49-F238E27FC236}">
                <a16:creationId xmlns:a16="http://schemas.microsoft.com/office/drawing/2014/main" id="{B2FE6E0F-CCD1-6978-A63D-7C22AE01942E}"/>
              </a:ext>
            </a:extLst>
          </p:cNvPr>
          <p:cNvSpPr>
            <a:spLocks noGrp="1"/>
          </p:cNvSpPr>
          <p:nvPr>
            <p:ph idx="1"/>
          </p:nvPr>
        </p:nvSpPr>
        <p:spPr/>
        <p:txBody>
          <a:bodyPr/>
          <a:lstStyle/>
          <a:p>
            <a:r>
              <a:rPr lang="en-US" dirty="0"/>
              <a:t>Heparin injections an </a:t>
            </a:r>
            <a:r>
              <a:rPr lang="en-US" b="1" dirty="0"/>
              <a:t>anticoagulant</a:t>
            </a:r>
            <a:r>
              <a:rPr lang="en-US" dirty="0"/>
              <a:t>.it is used to decrease the clotting ability of the blood and help prevent harmful clots from forming in blood vessels.</a:t>
            </a:r>
          </a:p>
          <a:p>
            <a:r>
              <a:rPr lang="en-US" dirty="0"/>
              <a:t>Heparin (25000 IU) 5 ML VIAL</a:t>
            </a:r>
          </a:p>
          <a:p>
            <a:r>
              <a:rPr lang="en-US" dirty="0"/>
              <a:t>1 ML =5000 IU</a:t>
            </a:r>
          </a:p>
          <a:p>
            <a:r>
              <a:rPr lang="en-US" dirty="0"/>
              <a:t>5ML=25000 IU</a:t>
            </a:r>
          </a:p>
          <a:p>
            <a:r>
              <a:rPr lang="en-US" dirty="0"/>
              <a:t>(5 ML Syringe-1ml heparin+4 ml ns dilute=5000 IU)</a:t>
            </a:r>
          </a:p>
          <a:p>
            <a:r>
              <a:rPr lang="en-US" b="1" dirty="0"/>
              <a:t>SIDE EFFECTS:</a:t>
            </a:r>
          </a:p>
          <a:p>
            <a:r>
              <a:rPr lang="en-US" dirty="0" err="1"/>
              <a:t>Irritation,redness,allergic</a:t>
            </a:r>
            <a:r>
              <a:rPr lang="en-US" dirty="0"/>
              <a:t> reaction</a:t>
            </a:r>
          </a:p>
          <a:p>
            <a:endParaRPr lang="en-IN" dirty="0"/>
          </a:p>
        </p:txBody>
      </p:sp>
    </p:spTree>
    <p:extLst>
      <p:ext uri="{BB962C8B-B14F-4D97-AF65-F5344CB8AC3E}">
        <p14:creationId xmlns:p14="http://schemas.microsoft.com/office/powerpoint/2010/main" val="254600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BE17F-DBB0-3E43-6654-0F8A7B0FB070}"/>
              </a:ext>
            </a:extLst>
          </p:cNvPr>
          <p:cNvSpPr>
            <a:spLocks noGrp="1"/>
          </p:cNvSpPr>
          <p:nvPr>
            <p:ph type="title"/>
          </p:nvPr>
        </p:nvSpPr>
        <p:spPr>
          <a:xfrm>
            <a:off x="1104207" y="365125"/>
            <a:ext cx="10515600" cy="1325563"/>
          </a:xfrm>
        </p:spPr>
        <p:txBody>
          <a:bodyPr/>
          <a:lstStyle/>
          <a:p>
            <a:r>
              <a:rPr lang="en-US" b="1" dirty="0"/>
              <a:t>Metoprolol tartrate injection</a:t>
            </a:r>
            <a:r>
              <a:rPr lang="en-US" dirty="0"/>
              <a:t>:</a:t>
            </a:r>
            <a:endParaRPr lang="en-IN" dirty="0"/>
          </a:p>
        </p:txBody>
      </p:sp>
      <p:sp>
        <p:nvSpPr>
          <p:cNvPr id="3" name="Content Placeholder 2">
            <a:extLst>
              <a:ext uri="{FF2B5EF4-FFF2-40B4-BE49-F238E27FC236}">
                <a16:creationId xmlns:a16="http://schemas.microsoft.com/office/drawing/2014/main" id="{C8D828C3-E7B0-75BD-1A81-0A2B047FADF3}"/>
              </a:ext>
            </a:extLst>
          </p:cNvPr>
          <p:cNvSpPr>
            <a:spLocks noGrp="1"/>
          </p:cNvSpPr>
          <p:nvPr>
            <p:ph idx="1"/>
          </p:nvPr>
        </p:nvSpPr>
        <p:spPr/>
        <p:txBody>
          <a:bodyPr>
            <a:normAutofit fontScale="55000" lnSpcReduction="20000"/>
          </a:bodyPr>
          <a:lstStyle/>
          <a:p>
            <a:r>
              <a:rPr lang="en-US" b="0" i="0" dirty="0" err="1">
                <a:solidFill>
                  <a:srgbClr val="666666"/>
                </a:solidFill>
                <a:effectLst/>
                <a:highlight>
                  <a:srgbClr val="FFFFFF"/>
                </a:highlight>
                <a:latin typeface="Clear Sans"/>
              </a:rPr>
              <a:t>Metolar</a:t>
            </a:r>
            <a:r>
              <a:rPr lang="en-US" b="0" i="0" dirty="0">
                <a:solidFill>
                  <a:srgbClr val="666666"/>
                </a:solidFill>
                <a:effectLst/>
                <a:highlight>
                  <a:srgbClr val="FFFFFF"/>
                </a:highlight>
                <a:latin typeface="Clear Sans"/>
              </a:rPr>
              <a:t>  Injection belongs to a group of medicines called </a:t>
            </a:r>
            <a:r>
              <a:rPr lang="en-US" b="1" i="0" dirty="0">
                <a:solidFill>
                  <a:srgbClr val="666666"/>
                </a:solidFill>
                <a:effectLst/>
                <a:highlight>
                  <a:srgbClr val="FFFFFF"/>
                </a:highlight>
                <a:latin typeface="Clear Sans"/>
              </a:rPr>
              <a:t>beta-blockers. </a:t>
            </a:r>
            <a:r>
              <a:rPr lang="en-US" b="0" i="0" dirty="0">
                <a:solidFill>
                  <a:srgbClr val="666666"/>
                </a:solidFill>
                <a:effectLst/>
                <a:highlight>
                  <a:srgbClr val="FFFFFF"/>
                </a:highlight>
                <a:latin typeface="Clear Sans"/>
              </a:rPr>
              <a:t>It is used to treat emergency high blood pressure (hypertensive emergency), angina (heart-related chest pain), irregular heart rhythms (arrhythmia).</a:t>
            </a:r>
          </a:p>
          <a:p>
            <a:r>
              <a:rPr lang="en-US" b="0" i="0" dirty="0">
                <a:solidFill>
                  <a:srgbClr val="666666"/>
                </a:solidFill>
                <a:effectLst/>
                <a:highlight>
                  <a:srgbClr val="FFFFFF"/>
                </a:highlight>
                <a:latin typeface="Clear Sans"/>
              </a:rPr>
              <a:t>5 ML Ampule</a:t>
            </a:r>
          </a:p>
          <a:p>
            <a:r>
              <a:rPr lang="en-US" b="0" i="0" dirty="0">
                <a:solidFill>
                  <a:srgbClr val="666666"/>
                </a:solidFill>
                <a:effectLst/>
                <a:highlight>
                  <a:srgbClr val="FFFFFF"/>
                </a:highlight>
                <a:latin typeface="Clear Sans"/>
              </a:rPr>
              <a:t>1ml=1mg</a:t>
            </a:r>
          </a:p>
          <a:p>
            <a:r>
              <a:rPr lang="en-US" b="1" dirty="0">
                <a:solidFill>
                  <a:srgbClr val="666666"/>
                </a:solidFill>
                <a:highlight>
                  <a:srgbClr val="FFFFFF"/>
                </a:highlight>
                <a:latin typeface="Clear Sans"/>
              </a:rPr>
              <a:t>SIDE EFFECTS</a:t>
            </a:r>
            <a:r>
              <a:rPr lang="en-US" dirty="0">
                <a:solidFill>
                  <a:srgbClr val="666666"/>
                </a:solidFill>
                <a:highlight>
                  <a:srgbClr val="FFFFFF"/>
                </a:highlight>
                <a:latin typeface="Clear Sans"/>
              </a:rPr>
              <a:t>:</a:t>
            </a:r>
          </a:p>
          <a:p>
            <a:pPr algn="l">
              <a:buFont typeface="Arial" panose="020B0604020202020204" pitchFamily="34" charset="0"/>
              <a:buChar char="•"/>
            </a:pPr>
            <a:r>
              <a:rPr lang="en-US" b="0" i="0" dirty="0">
                <a:solidFill>
                  <a:srgbClr val="666666"/>
                </a:solidFill>
                <a:effectLst/>
                <a:highlight>
                  <a:srgbClr val="FFFFFF"/>
                </a:highlight>
                <a:latin typeface="Clear Sans"/>
              </a:rPr>
              <a:t>Orthostatic hypotension (sudden lowering of blood pressure on standing)</a:t>
            </a:r>
          </a:p>
          <a:p>
            <a:pPr algn="l">
              <a:buFont typeface="Arial" panose="020B0604020202020204" pitchFamily="34" charset="0"/>
              <a:buChar char="•"/>
            </a:pPr>
            <a:r>
              <a:rPr lang="en-US" b="0" i="0" dirty="0">
                <a:solidFill>
                  <a:srgbClr val="666666"/>
                </a:solidFill>
                <a:effectLst/>
                <a:highlight>
                  <a:srgbClr val="FFFFFF"/>
                </a:highlight>
                <a:latin typeface="Clear Sans"/>
              </a:rPr>
              <a:t>Slow heart rate</a:t>
            </a:r>
          </a:p>
          <a:p>
            <a:pPr algn="l">
              <a:buFont typeface="Arial" panose="020B0604020202020204" pitchFamily="34" charset="0"/>
              <a:buChar char="•"/>
            </a:pPr>
            <a:r>
              <a:rPr lang="en-US" b="0" i="0" dirty="0">
                <a:solidFill>
                  <a:srgbClr val="666666"/>
                </a:solidFill>
                <a:effectLst/>
                <a:highlight>
                  <a:srgbClr val="FFFFFF"/>
                </a:highlight>
                <a:latin typeface="Clear Sans"/>
              </a:rPr>
              <a:t>Headache</a:t>
            </a:r>
          </a:p>
          <a:p>
            <a:pPr algn="l">
              <a:buFont typeface="Arial" panose="020B0604020202020204" pitchFamily="34" charset="0"/>
              <a:buChar char="•"/>
            </a:pPr>
            <a:r>
              <a:rPr lang="en-US" b="0" i="0" dirty="0">
                <a:solidFill>
                  <a:srgbClr val="666666"/>
                </a:solidFill>
                <a:effectLst/>
                <a:highlight>
                  <a:srgbClr val="FFFFFF"/>
                </a:highlight>
                <a:latin typeface="Clear Sans"/>
              </a:rPr>
              <a:t>Dizziness</a:t>
            </a:r>
          </a:p>
          <a:p>
            <a:pPr algn="l">
              <a:buFont typeface="Arial" panose="020B0604020202020204" pitchFamily="34" charset="0"/>
              <a:buChar char="•"/>
            </a:pPr>
            <a:r>
              <a:rPr lang="en-US" b="0" i="0" dirty="0">
                <a:solidFill>
                  <a:srgbClr val="666666"/>
                </a:solidFill>
                <a:effectLst/>
                <a:highlight>
                  <a:srgbClr val="FFFFFF"/>
                </a:highlight>
                <a:latin typeface="Clear Sans"/>
              </a:rPr>
              <a:t>Tiredness</a:t>
            </a:r>
          </a:p>
          <a:p>
            <a:pPr algn="l">
              <a:buFont typeface="Arial" panose="020B0604020202020204" pitchFamily="34" charset="0"/>
              <a:buChar char="•"/>
            </a:pPr>
            <a:r>
              <a:rPr lang="en-US" b="0" i="0" dirty="0">
                <a:solidFill>
                  <a:srgbClr val="666666"/>
                </a:solidFill>
                <a:effectLst/>
                <a:highlight>
                  <a:srgbClr val="FFFFFF"/>
                </a:highlight>
                <a:latin typeface="Clear Sans"/>
              </a:rPr>
              <a:t>Nausea</a:t>
            </a:r>
          </a:p>
          <a:p>
            <a:pPr algn="l">
              <a:buFont typeface="Arial" panose="020B0604020202020204" pitchFamily="34" charset="0"/>
              <a:buChar char="•"/>
            </a:pPr>
            <a:r>
              <a:rPr lang="en-US" b="0" i="0" dirty="0">
                <a:solidFill>
                  <a:srgbClr val="666666"/>
                </a:solidFill>
                <a:effectLst/>
                <a:highlight>
                  <a:srgbClr val="FFFFFF"/>
                </a:highlight>
                <a:latin typeface="Clear Sans"/>
              </a:rPr>
              <a:t>Stomach pain</a:t>
            </a:r>
          </a:p>
          <a:p>
            <a:pPr algn="l">
              <a:buFont typeface="Arial" panose="020B0604020202020204" pitchFamily="34" charset="0"/>
              <a:buChar char="•"/>
            </a:pPr>
            <a:r>
              <a:rPr lang="en-US" b="0" i="0" dirty="0">
                <a:solidFill>
                  <a:srgbClr val="666666"/>
                </a:solidFill>
                <a:effectLst/>
                <a:highlight>
                  <a:srgbClr val="FFFFFF"/>
                </a:highlight>
                <a:latin typeface="Clear Sans"/>
              </a:rPr>
              <a:t>Breathlessness</a:t>
            </a:r>
          </a:p>
          <a:p>
            <a:pPr algn="l">
              <a:buFont typeface="Arial" panose="020B0604020202020204" pitchFamily="34" charset="0"/>
              <a:buChar char="•"/>
            </a:pPr>
            <a:r>
              <a:rPr lang="en-US" b="0" i="0" dirty="0">
                <a:solidFill>
                  <a:srgbClr val="666666"/>
                </a:solidFill>
                <a:effectLst/>
                <a:highlight>
                  <a:srgbClr val="FFFFFF"/>
                </a:highlight>
                <a:latin typeface="Clear Sans"/>
              </a:rPr>
              <a:t>Itching</a:t>
            </a:r>
          </a:p>
          <a:p>
            <a:endParaRPr lang="en-IN" dirty="0"/>
          </a:p>
        </p:txBody>
      </p:sp>
    </p:spTree>
    <p:extLst>
      <p:ext uri="{BB962C8B-B14F-4D97-AF65-F5344CB8AC3E}">
        <p14:creationId xmlns:p14="http://schemas.microsoft.com/office/powerpoint/2010/main" val="1500103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6856-E252-39D6-E078-4960FEBD4C74}"/>
              </a:ext>
            </a:extLst>
          </p:cNvPr>
          <p:cNvSpPr>
            <a:spLocks noGrp="1"/>
          </p:cNvSpPr>
          <p:nvPr>
            <p:ph type="title"/>
          </p:nvPr>
        </p:nvSpPr>
        <p:spPr/>
        <p:txBody>
          <a:bodyPr/>
          <a:lstStyle/>
          <a:p>
            <a:r>
              <a:rPr lang="en-US" b="1" dirty="0"/>
              <a:t>Metoprolol tartrate injection:</a:t>
            </a:r>
            <a:endParaRPr lang="en-IN" dirty="0"/>
          </a:p>
        </p:txBody>
      </p:sp>
      <p:pic>
        <p:nvPicPr>
          <p:cNvPr id="10242" name="Picture 2">
            <a:extLst>
              <a:ext uri="{FF2B5EF4-FFF2-40B4-BE49-F238E27FC236}">
                <a16:creationId xmlns:a16="http://schemas.microsoft.com/office/drawing/2014/main" id="{4B8BB874-6F87-DA16-12D8-4A827ED845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1317" y="2014884"/>
            <a:ext cx="37909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45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B38C-2FE6-9485-1487-FB4EC3F7B1A7}"/>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Tramdol Injection:</a:t>
            </a:r>
            <a:br>
              <a:rPr lang="en-IN" b="1" i="0" dirty="0">
                <a:solidFill>
                  <a:srgbClr val="212121"/>
                </a:solidFill>
                <a:effectLst/>
                <a:highlight>
                  <a:srgbClr val="FFFFFF"/>
                </a:highlight>
                <a:latin typeface="Clear Sans"/>
              </a:rPr>
            </a:br>
            <a:endParaRPr lang="en-IN" dirty="0"/>
          </a:p>
        </p:txBody>
      </p:sp>
      <p:sp>
        <p:nvSpPr>
          <p:cNvPr id="3" name="Content Placeholder 2">
            <a:extLst>
              <a:ext uri="{FF2B5EF4-FFF2-40B4-BE49-F238E27FC236}">
                <a16:creationId xmlns:a16="http://schemas.microsoft.com/office/drawing/2014/main" id="{E3FC8CF4-DAE7-E282-F28D-C0B6CE54EA72}"/>
              </a:ext>
            </a:extLst>
          </p:cNvPr>
          <p:cNvSpPr>
            <a:spLocks noGrp="1"/>
          </p:cNvSpPr>
          <p:nvPr>
            <p:ph idx="1"/>
          </p:nvPr>
        </p:nvSpPr>
        <p:spPr/>
        <p:txBody>
          <a:bodyPr>
            <a:normAutofit fontScale="92500" lnSpcReduction="20000"/>
          </a:bodyPr>
          <a:lstStyle/>
          <a:p>
            <a:r>
              <a:rPr lang="en-US" b="0" i="0" dirty="0" err="1">
                <a:solidFill>
                  <a:srgbClr val="666666"/>
                </a:solidFill>
                <a:effectLst/>
                <a:highlight>
                  <a:srgbClr val="FFFFFF"/>
                </a:highlight>
                <a:latin typeface="Clear Sans"/>
              </a:rPr>
              <a:t>Tramdol</a:t>
            </a:r>
            <a:r>
              <a:rPr lang="en-US" b="0" i="0" dirty="0">
                <a:solidFill>
                  <a:srgbClr val="666666"/>
                </a:solidFill>
                <a:effectLst/>
                <a:highlight>
                  <a:srgbClr val="FFFFFF"/>
                </a:highlight>
                <a:latin typeface="Clear Sans"/>
              </a:rPr>
              <a:t> Injection is a pain-relieving medicine. It is used to manage persistent, moderate to severe chronic pain that requires continuous, around-the-clock treatment.</a:t>
            </a:r>
          </a:p>
          <a:p>
            <a:r>
              <a:rPr lang="en-US" dirty="0">
                <a:solidFill>
                  <a:srgbClr val="666666"/>
                </a:solidFill>
                <a:highlight>
                  <a:srgbClr val="FFFFFF"/>
                </a:highlight>
                <a:latin typeface="Clear Sans"/>
              </a:rPr>
              <a:t>2ml ampule</a:t>
            </a:r>
          </a:p>
          <a:p>
            <a:r>
              <a:rPr lang="en-US" dirty="0">
                <a:solidFill>
                  <a:srgbClr val="666666"/>
                </a:solidFill>
                <a:highlight>
                  <a:srgbClr val="FFFFFF"/>
                </a:highlight>
                <a:latin typeface="Clear Sans"/>
              </a:rPr>
              <a:t>1 ml =50mg</a:t>
            </a:r>
          </a:p>
          <a:p>
            <a:r>
              <a:rPr lang="en-US" b="1" dirty="0">
                <a:solidFill>
                  <a:srgbClr val="666666"/>
                </a:solidFill>
                <a:highlight>
                  <a:srgbClr val="FFFFFF"/>
                </a:highlight>
                <a:latin typeface="Clear Sans"/>
              </a:rPr>
              <a:t>SIDE EFFECTS</a:t>
            </a:r>
            <a:r>
              <a:rPr lang="en-US" dirty="0">
                <a:solidFill>
                  <a:srgbClr val="666666"/>
                </a:solidFill>
                <a:highlight>
                  <a:srgbClr val="FFFFFF"/>
                </a:highlight>
                <a:latin typeface="Clear Sans"/>
              </a:rPr>
              <a:t>:</a:t>
            </a:r>
          </a:p>
          <a:p>
            <a:pPr algn="l">
              <a:buFont typeface="Arial" panose="020B0604020202020204" pitchFamily="34" charset="0"/>
              <a:buChar char="•"/>
            </a:pPr>
            <a:r>
              <a:rPr lang="en-US" b="0" i="0" dirty="0">
                <a:solidFill>
                  <a:srgbClr val="666666"/>
                </a:solidFill>
                <a:effectLst/>
                <a:highlight>
                  <a:srgbClr val="FFFFFF"/>
                </a:highlight>
                <a:latin typeface="Clear Sans"/>
              </a:rPr>
              <a:t>Nausea</a:t>
            </a:r>
          </a:p>
          <a:p>
            <a:pPr algn="l">
              <a:buFont typeface="Arial" panose="020B0604020202020204" pitchFamily="34" charset="0"/>
              <a:buChar char="•"/>
            </a:pPr>
            <a:r>
              <a:rPr lang="en-US" b="0" i="0" dirty="0">
                <a:solidFill>
                  <a:srgbClr val="666666"/>
                </a:solidFill>
                <a:effectLst/>
                <a:highlight>
                  <a:srgbClr val="FFFFFF"/>
                </a:highlight>
                <a:latin typeface="Clear Sans"/>
              </a:rPr>
              <a:t>Constipation</a:t>
            </a:r>
          </a:p>
          <a:p>
            <a:pPr algn="l">
              <a:buFont typeface="Arial" panose="020B0604020202020204" pitchFamily="34" charset="0"/>
              <a:buChar char="•"/>
            </a:pPr>
            <a:r>
              <a:rPr lang="en-US" b="0" i="0" dirty="0">
                <a:solidFill>
                  <a:srgbClr val="666666"/>
                </a:solidFill>
                <a:effectLst/>
                <a:highlight>
                  <a:srgbClr val="FFFFFF"/>
                </a:highlight>
                <a:latin typeface="Clear Sans"/>
              </a:rPr>
              <a:t>Sleepiness</a:t>
            </a:r>
          </a:p>
          <a:p>
            <a:pPr algn="l">
              <a:buFont typeface="Arial" panose="020B0604020202020204" pitchFamily="34" charset="0"/>
              <a:buChar char="•"/>
            </a:pPr>
            <a:r>
              <a:rPr lang="en-US" b="0" i="0" dirty="0">
                <a:solidFill>
                  <a:srgbClr val="666666"/>
                </a:solidFill>
                <a:effectLst/>
                <a:highlight>
                  <a:srgbClr val="FFFFFF"/>
                </a:highlight>
                <a:latin typeface="Clear Sans"/>
              </a:rPr>
              <a:t>Dizziness</a:t>
            </a:r>
          </a:p>
          <a:p>
            <a:pPr algn="l">
              <a:buFont typeface="Arial" panose="020B0604020202020204" pitchFamily="34" charset="0"/>
              <a:buChar char="•"/>
            </a:pPr>
            <a:r>
              <a:rPr lang="en-US" b="0" i="0" dirty="0">
                <a:solidFill>
                  <a:srgbClr val="666666"/>
                </a:solidFill>
                <a:effectLst/>
                <a:highlight>
                  <a:srgbClr val="FFFFFF"/>
                </a:highlight>
                <a:latin typeface="Clear Sans"/>
              </a:rPr>
              <a:t>Vomiting</a:t>
            </a:r>
          </a:p>
          <a:p>
            <a:endParaRPr lang="en-IN" dirty="0"/>
          </a:p>
        </p:txBody>
      </p:sp>
    </p:spTree>
    <p:extLst>
      <p:ext uri="{BB962C8B-B14F-4D97-AF65-F5344CB8AC3E}">
        <p14:creationId xmlns:p14="http://schemas.microsoft.com/office/powerpoint/2010/main" val="2357135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B781-6895-E0F5-6CAA-A04A9850FE3E}"/>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Tramdol Injection:</a:t>
            </a:r>
            <a:br>
              <a:rPr lang="en-IN" b="1" i="0" dirty="0">
                <a:solidFill>
                  <a:srgbClr val="212121"/>
                </a:solidFill>
                <a:effectLst/>
                <a:highlight>
                  <a:srgbClr val="FFFFFF"/>
                </a:highlight>
                <a:latin typeface="Clear Sans"/>
              </a:rPr>
            </a:br>
            <a:endParaRPr lang="en-IN" dirty="0"/>
          </a:p>
        </p:txBody>
      </p:sp>
      <p:pic>
        <p:nvPicPr>
          <p:cNvPr id="11266" name="Picture 2">
            <a:extLst>
              <a:ext uri="{FF2B5EF4-FFF2-40B4-BE49-F238E27FC236}">
                <a16:creationId xmlns:a16="http://schemas.microsoft.com/office/drawing/2014/main" id="{BB1E0E31-58F9-C1CA-14EB-6BE7E14054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0179" y="2008506"/>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106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667B-43EE-936F-DAD2-E294790CEE62}"/>
              </a:ext>
            </a:extLst>
          </p:cNvPr>
          <p:cNvSpPr>
            <a:spLocks noGrp="1"/>
          </p:cNvSpPr>
          <p:nvPr>
            <p:ph type="title"/>
          </p:nvPr>
        </p:nvSpPr>
        <p:spPr>
          <a:xfrm>
            <a:off x="1145771" y="240434"/>
            <a:ext cx="10515600" cy="1325563"/>
          </a:xfrm>
        </p:spPr>
        <p:txBody>
          <a:bodyPr/>
          <a:lstStyle/>
          <a:p>
            <a:r>
              <a:rPr lang="en-IN" b="0" i="0" dirty="0">
                <a:solidFill>
                  <a:srgbClr val="333333"/>
                </a:solidFill>
                <a:effectLst/>
                <a:highlight>
                  <a:srgbClr val="FFFFFF"/>
                </a:highlight>
                <a:latin typeface="Clear Sans"/>
              </a:rPr>
              <a:t>Protamine </a:t>
            </a:r>
            <a:r>
              <a:rPr lang="en-IN" b="0" i="0" dirty="0" err="1">
                <a:solidFill>
                  <a:srgbClr val="333333"/>
                </a:solidFill>
                <a:effectLst/>
                <a:highlight>
                  <a:srgbClr val="FFFFFF"/>
                </a:highlight>
                <a:latin typeface="Clear Sans"/>
              </a:rPr>
              <a:t>sulfate</a:t>
            </a:r>
            <a:r>
              <a:rPr lang="en-IN" b="0" i="0" dirty="0">
                <a:solidFill>
                  <a:srgbClr val="333333"/>
                </a:solidFill>
                <a:effectLst/>
                <a:highlight>
                  <a:srgbClr val="FFFFFF"/>
                </a:highlight>
                <a:latin typeface="Clear Sans"/>
              </a:rPr>
              <a:t>:</a:t>
            </a:r>
            <a:br>
              <a:rPr lang="en-IN" b="0" i="0" dirty="0">
                <a:solidFill>
                  <a:srgbClr val="333333"/>
                </a:solidFill>
                <a:effectLst/>
                <a:highlight>
                  <a:srgbClr val="FFFFFF"/>
                </a:highlight>
                <a:latin typeface="Clear Sans"/>
              </a:rPr>
            </a:br>
            <a:endParaRPr lang="en-IN" dirty="0"/>
          </a:p>
        </p:txBody>
      </p:sp>
      <p:sp>
        <p:nvSpPr>
          <p:cNvPr id="3" name="Content Placeholder 2">
            <a:extLst>
              <a:ext uri="{FF2B5EF4-FFF2-40B4-BE49-F238E27FC236}">
                <a16:creationId xmlns:a16="http://schemas.microsoft.com/office/drawing/2014/main" id="{B65A99DB-BEFF-8049-A053-867454019C9A}"/>
              </a:ext>
            </a:extLst>
          </p:cNvPr>
          <p:cNvSpPr>
            <a:spLocks noGrp="1"/>
          </p:cNvSpPr>
          <p:nvPr>
            <p:ph idx="1"/>
          </p:nvPr>
        </p:nvSpPr>
        <p:spPr/>
        <p:txBody>
          <a:bodyPr/>
          <a:lstStyle/>
          <a:p>
            <a:r>
              <a:rPr lang="en-US" b="1" i="0" dirty="0">
                <a:solidFill>
                  <a:srgbClr val="333333"/>
                </a:solidFill>
                <a:effectLst/>
                <a:highlight>
                  <a:srgbClr val="FFFFFF"/>
                </a:highlight>
                <a:latin typeface="Clear Sans"/>
              </a:rPr>
              <a:t>Protamine sulfate </a:t>
            </a:r>
            <a:r>
              <a:rPr lang="en-US" b="0" i="0" dirty="0">
                <a:solidFill>
                  <a:srgbClr val="333333"/>
                </a:solidFill>
                <a:effectLst/>
                <a:highlight>
                  <a:srgbClr val="FFFFFF"/>
                </a:highlight>
                <a:latin typeface="Clear Sans"/>
              </a:rPr>
              <a:t>is used in the treatment of heparin overdose</a:t>
            </a:r>
          </a:p>
          <a:p>
            <a:r>
              <a:rPr lang="en-US" dirty="0">
                <a:solidFill>
                  <a:srgbClr val="333333"/>
                </a:solidFill>
                <a:highlight>
                  <a:srgbClr val="FFFFFF"/>
                </a:highlight>
                <a:latin typeface="Clear Sans"/>
              </a:rPr>
              <a:t>5ML Vial/50mg per ml</a:t>
            </a:r>
          </a:p>
          <a:p>
            <a:r>
              <a:rPr lang="en-US" b="0" i="0" dirty="0">
                <a:solidFill>
                  <a:srgbClr val="333333"/>
                </a:solidFill>
                <a:effectLst/>
                <a:highlight>
                  <a:srgbClr val="FFFFFF"/>
                </a:highlight>
                <a:latin typeface="Clear Sans"/>
              </a:rPr>
              <a:t>1 ml</a:t>
            </a:r>
            <a:r>
              <a:rPr lang="en-US" dirty="0">
                <a:solidFill>
                  <a:srgbClr val="333333"/>
                </a:solidFill>
                <a:highlight>
                  <a:srgbClr val="FFFFFF"/>
                </a:highlight>
                <a:latin typeface="Clear Sans"/>
              </a:rPr>
              <a:t>=10mg</a:t>
            </a:r>
            <a:endParaRPr lang="en-US" b="0" i="0" dirty="0">
              <a:solidFill>
                <a:srgbClr val="333333"/>
              </a:solidFill>
              <a:effectLst/>
              <a:highlight>
                <a:srgbClr val="FFFFFF"/>
              </a:highlight>
              <a:latin typeface="Clear Sans"/>
            </a:endParaRPr>
          </a:p>
          <a:p>
            <a:r>
              <a:rPr lang="en-US" b="1" dirty="0">
                <a:solidFill>
                  <a:srgbClr val="333333"/>
                </a:solidFill>
                <a:highlight>
                  <a:srgbClr val="FFFFFF"/>
                </a:highlight>
                <a:latin typeface="Clear Sans"/>
              </a:rPr>
              <a:t>SIDE EFFECTS</a:t>
            </a:r>
            <a:r>
              <a:rPr lang="en-US" dirty="0">
                <a:solidFill>
                  <a:srgbClr val="333333"/>
                </a:solidFill>
                <a:highlight>
                  <a:srgbClr val="FFFFFF"/>
                </a:highlight>
                <a:latin typeface="Clear Sans"/>
              </a:rPr>
              <a:t>:</a:t>
            </a:r>
          </a:p>
          <a:p>
            <a:pPr algn="l">
              <a:buFont typeface="Arial" panose="020B0604020202020204" pitchFamily="34" charset="0"/>
              <a:buChar char="•"/>
            </a:pPr>
            <a:r>
              <a:rPr lang="en-US" b="0" i="0" dirty="0">
                <a:solidFill>
                  <a:srgbClr val="444444"/>
                </a:solidFill>
                <a:effectLst/>
                <a:highlight>
                  <a:srgbClr val="FFFFFF"/>
                </a:highlight>
                <a:latin typeface="Roboto" panose="02000000000000000000" pitchFamily="2" charset="0"/>
              </a:rPr>
              <a:t>Decreased blood pressure</a:t>
            </a:r>
          </a:p>
          <a:p>
            <a:pPr algn="l">
              <a:buFont typeface="Arial" panose="020B0604020202020204" pitchFamily="34" charset="0"/>
              <a:buChar char="•"/>
            </a:pPr>
            <a:r>
              <a:rPr lang="en-US" b="0" i="0" dirty="0">
                <a:solidFill>
                  <a:srgbClr val="444444"/>
                </a:solidFill>
                <a:effectLst/>
                <a:highlight>
                  <a:srgbClr val="FFFFFF"/>
                </a:highlight>
                <a:latin typeface="Roboto" panose="02000000000000000000" pitchFamily="2" charset="0"/>
              </a:rPr>
              <a:t>Slow heart rate</a:t>
            </a:r>
          </a:p>
          <a:p>
            <a:pPr algn="l">
              <a:buFont typeface="Arial" panose="020B0604020202020204" pitchFamily="34" charset="0"/>
              <a:buChar char="•"/>
            </a:pPr>
            <a:r>
              <a:rPr lang="en-US" b="0" i="0" dirty="0">
                <a:solidFill>
                  <a:srgbClr val="444444"/>
                </a:solidFill>
                <a:effectLst/>
                <a:highlight>
                  <a:srgbClr val="FFFFFF"/>
                </a:highlight>
                <a:latin typeface="Roboto" panose="02000000000000000000" pitchFamily="2" charset="0"/>
              </a:rPr>
              <a:t>Injection site reactions (pain, swelling, redness)</a:t>
            </a:r>
          </a:p>
          <a:p>
            <a:endParaRPr lang="en-IN" dirty="0"/>
          </a:p>
        </p:txBody>
      </p:sp>
    </p:spTree>
    <p:extLst>
      <p:ext uri="{BB962C8B-B14F-4D97-AF65-F5344CB8AC3E}">
        <p14:creationId xmlns:p14="http://schemas.microsoft.com/office/powerpoint/2010/main" val="2108286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4577-31C1-74C1-2CC6-683C447B1A2F}"/>
              </a:ext>
            </a:extLst>
          </p:cNvPr>
          <p:cNvSpPr>
            <a:spLocks noGrp="1"/>
          </p:cNvSpPr>
          <p:nvPr>
            <p:ph type="title"/>
          </p:nvPr>
        </p:nvSpPr>
        <p:spPr/>
        <p:txBody>
          <a:bodyPr/>
          <a:lstStyle/>
          <a:p>
            <a:r>
              <a:rPr lang="en-IN" b="0" i="0" dirty="0">
                <a:solidFill>
                  <a:srgbClr val="333333"/>
                </a:solidFill>
                <a:effectLst/>
                <a:highlight>
                  <a:srgbClr val="FFFFFF"/>
                </a:highlight>
                <a:latin typeface="Clear Sans"/>
              </a:rPr>
              <a:t>Protamine </a:t>
            </a:r>
            <a:r>
              <a:rPr lang="en-IN" b="0" i="0" dirty="0" err="1">
                <a:solidFill>
                  <a:srgbClr val="333333"/>
                </a:solidFill>
                <a:effectLst/>
                <a:highlight>
                  <a:srgbClr val="FFFFFF"/>
                </a:highlight>
                <a:latin typeface="Clear Sans"/>
              </a:rPr>
              <a:t>sulfate</a:t>
            </a:r>
            <a:r>
              <a:rPr lang="en-IN" b="0" i="0" dirty="0">
                <a:solidFill>
                  <a:srgbClr val="333333"/>
                </a:solidFill>
                <a:effectLst/>
                <a:highlight>
                  <a:srgbClr val="FFFFFF"/>
                </a:highlight>
                <a:latin typeface="Clear Sans"/>
              </a:rPr>
              <a:t>:</a:t>
            </a:r>
            <a:endParaRPr lang="en-IN" dirty="0"/>
          </a:p>
        </p:txBody>
      </p:sp>
      <p:pic>
        <p:nvPicPr>
          <p:cNvPr id="12290" name="Picture 2">
            <a:extLst>
              <a:ext uri="{FF2B5EF4-FFF2-40B4-BE49-F238E27FC236}">
                <a16:creationId xmlns:a16="http://schemas.microsoft.com/office/drawing/2014/main" id="{1DC598D9-7212-54A6-585A-6A5AAA56DF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7523" y="1597531"/>
            <a:ext cx="2095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6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9391-01C2-FB5B-2121-F6CFF731C981}"/>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Taxim Injection:</a:t>
            </a:r>
            <a:br>
              <a:rPr lang="en-IN" b="1" i="0" dirty="0">
                <a:solidFill>
                  <a:srgbClr val="212121"/>
                </a:solidFill>
                <a:effectLst/>
                <a:highlight>
                  <a:srgbClr val="FFFFFF"/>
                </a:highlight>
                <a:latin typeface="Clear Sans"/>
              </a:rPr>
            </a:br>
            <a:endParaRPr lang="en-IN" dirty="0"/>
          </a:p>
        </p:txBody>
      </p:sp>
      <p:sp>
        <p:nvSpPr>
          <p:cNvPr id="3" name="Content Placeholder 2">
            <a:extLst>
              <a:ext uri="{FF2B5EF4-FFF2-40B4-BE49-F238E27FC236}">
                <a16:creationId xmlns:a16="http://schemas.microsoft.com/office/drawing/2014/main" id="{6F289036-1207-CE76-7E9B-9D3409675DB2}"/>
              </a:ext>
            </a:extLst>
          </p:cNvPr>
          <p:cNvSpPr>
            <a:spLocks noGrp="1"/>
          </p:cNvSpPr>
          <p:nvPr>
            <p:ph idx="1"/>
          </p:nvPr>
        </p:nvSpPr>
        <p:spPr/>
        <p:txBody>
          <a:bodyPr>
            <a:normAutofit fontScale="77500" lnSpcReduction="20000"/>
          </a:bodyPr>
          <a:lstStyle/>
          <a:p>
            <a:r>
              <a:rPr lang="en-US" b="0" i="0" dirty="0" err="1">
                <a:solidFill>
                  <a:srgbClr val="666666"/>
                </a:solidFill>
                <a:effectLst/>
                <a:highlight>
                  <a:srgbClr val="FFFFFF"/>
                </a:highlight>
                <a:latin typeface="Clear Sans"/>
              </a:rPr>
              <a:t>Taxim</a:t>
            </a:r>
            <a:r>
              <a:rPr lang="en-US" b="0" i="0" dirty="0">
                <a:solidFill>
                  <a:srgbClr val="666666"/>
                </a:solidFill>
                <a:effectLst/>
                <a:highlight>
                  <a:srgbClr val="FFFFFF"/>
                </a:highlight>
                <a:latin typeface="Clear Sans"/>
              </a:rPr>
              <a:t> 1gm Injection is an antibiotic medicine used to treat bacterial infections in your body. It is effective in infections of the brain, lungs, ear, urinary tract, skin and soft tissues, bones and joints, blood, and heart. It is also used to prevent infections during surgery.</a:t>
            </a:r>
          </a:p>
          <a:p>
            <a:r>
              <a:rPr lang="en-IN" b="1" i="0" dirty="0">
                <a:solidFill>
                  <a:srgbClr val="111111"/>
                </a:solidFill>
                <a:effectLst/>
                <a:highlight>
                  <a:srgbClr val="FFFFFF"/>
                </a:highlight>
                <a:latin typeface="Roboto" panose="02000000000000000000" pitchFamily="2" charset="0"/>
              </a:rPr>
              <a:t>antibiotic</a:t>
            </a:r>
            <a:endParaRPr lang="en-US" b="1" i="0" dirty="0">
              <a:solidFill>
                <a:srgbClr val="666666"/>
              </a:solidFill>
              <a:effectLst/>
              <a:highlight>
                <a:srgbClr val="FFFFFF"/>
              </a:highlight>
              <a:latin typeface="Clear Sans"/>
            </a:endParaRPr>
          </a:p>
          <a:p>
            <a:r>
              <a:rPr lang="en-US" b="0" i="0" dirty="0">
                <a:solidFill>
                  <a:srgbClr val="666666"/>
                </a:solidFill>
                <a:effectLst/>
                <a:highlight>
                  <a:srgbClr val="FFFFFF"/>
                </a:highlight>
                <a:latin typeface="Clear Sans"/>
              </a:rPr>
              <a:t>1G VIAL</a:t>
            </a:r>
          </a:p>
          <a:p>
            <a:r>
              <a:rPr lang="en-US" b="0" i="0" dirty="0">
                <a:solidFill>
                  <a:srgbClr val="666666"/>
                </a:solidFill>
                <a:effectLst/>
                <a:highlight>
                  <a:srgbClr val="FFFFFF"/>
                </a:highlight>
                <a:latin typeface="Clear Sans"/>
              </a:rPr>
              <a:t>1G=1000 mg</a:t>
            </a:r>
          </a:p>
          <a:p>
            <a:r>
              <a:rPr lang="en-US" b="1" dirty="0">
                <a:solidFill>
                  <a:srgbClr val="666666"/>
                </a:solidFill>
                <a:highlight>
                  <a:srgbClr val="FFFFFF"/>
                </a:highlight>
                <a:latin typeface="Clear Sans"/>
              </a:rPr>
              <a:t>SIDE EFFECTS</a:t>
            </a:r>
            <a:r>
              <a:rPr lang="en-US" dirty="0">
                <a:solidFill>
                  <a:srgbClr val="666666"/>
                </a:solidFill>
                <a:highlight>
                  <a:srgbClr val="FFFFFF"/>
                </a:highlight>
                <a:latin typeface="Clear Sans"/>
              </a:rPr>
              <a:t>:</a:t>
            </a:r>
          </a:p>
          <a:p>
            <a:pPr algn="l">
              <a:buFont typeface="Arial" panose="020B0604020202020204" pitchFamily="34" charset="0"/>
              <a:buChar char="•"/>
            </a:pPr>
            <a:r>
              <a:rPr lang="en-US" b="0" i="0" dirty="0">
                <a:solidFill>
                  <a:srgbClr val="666666"/>
                </a:solidFill>
                <a:effectLst/>
                <a:highlight>
                  <a:srgbClr val="FFFFFF"/>
                </a:highlight>
                <a:latin typeface="Clear Sans"/>
              </a:rPr>
              <a:t>Injection site reactions (pain, swelling, redness)</a:t>
            </a:r>
          </a:p>
          <a:p>
            <a:pPr algn="l">
              <a:buFont typeface="Arial" panose="020B0604020202020204" pitchFamily="34" charset="0"/>
              <a:buChar char="•"/>
            </a:pPr>
            <a:r>
              <a:rPr lang="en-US" b="0" i="0" dirty="0">
                <a:solidFill>
                  <a:srgbClr val="666666"/>
                </a:solidFill>
                <a:effectLst/>
                <a:highlight>
                  <a:srgbClr val="FFFFFF"/>
                </a:highlight>
                <a:latin typeface="Clear Sans"/>
              </a:rPr>
              <a:t>Hypersensitivity</a:t>
            </a:r>
          </a:p>
          <a:p>
            <a:pPr algn="l">
              <a:buFont typeface="Arial" panose="020B0604020202020204" pitchFamily="34" charset="0"/>
              <a:buChar char="•"/>
            </a:pPr>
            <a:r>
              <a:rPr lang="en-US" b="0" i="0" dirty="0">
                <a:solidFill>
                  <a:srgbClr val="666666"/>
                </a:solidFill>
                <a:effectLst/>
                <a:highlight>
                  <a:srgbClr val="FFFFFF"/>
                </a:highlight>
                <a:latin typeface="Clear Sans"/>
              </a:rPr>
              <a:t>Gastrointestinal disorder</a:t>
            </a:r>
          </a:p>
          <a:p>
            <a:pPr marL="0" indent="0">
              <a:buNone/>
            </a:pPr>
            <a:br>
              <a:rPr lang="en-US" dirty="0"/>
            </a:br>
            <a:endParaRPr lang="en-IN" dirty="0"/>
          </a:p>
        </p:txBody>
      </p:sp>
    </p:spTree>
    <p:extLst>
      <p:ext uri="{BB962C8B-B14F-4D97-AF65-F5344CB8AC3E}">
        <p14:creationId xmlns:p14="http://schemas.microsoft.com/office/powerpoint/2010/main" val="2478542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8B3D-478A-8CED-3C4A-E470433A0B00}"/>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Taxim Injection:</a:t>
            </a:r>
            <a:br>
              <a:rPr lang="en-IN" b="1" i="0" dirty="0">
                <a:solidFill>
                  <a:srgbClr val="212121"/>
                </a:solidFill>
                <a:effectLst/>
                <a:highlight>
                  <a:srgbClr val="FFFFFF"/>
                </a:highlight>
                <a:latin typeface="Clear Sans"/>
              </a:rPr>
            </a:br>
            <a:endParaRPr lang="en-IN" dirty="0"/>
          </a:p>
        </p:txBody>
      </p:sp>
      <p:pic>
        <p:nvPicPr>
          <p:cNvPr id="13314" name="Picture 2" descr="Taxim 1gm Injection">
            <a:extLst>
              <a:ext uri="{FF2B5EF4-FFF2-40B4-BE49-F238E27FC236}">
                <a16:creationId xmlns:a16="http://schemas.microsoft.com/office/drawing/2014/main" id="{ED5396A0-922A-FA97-351B-4236091097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4590" y="1690688"/>
            <a:ext cx="428917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00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3CC2-65C7-F864-8438-C3C332971587}"/>
              </a:ext>
            </a:extLst>
          </p:cNvPr>
          <p:cNvSpPr>
            <a:spLocks noGrp="1"/>
          </p:cNvSpPr>
          <p:nvPr>
            <p:ph type="title"/>
          </p:nvPr>
        </p:nvSpPr>
        <p:spPr>
          <a:xfrm>
            <a:off x="1154083" y="273685"/>
            <a:ext cx="10515600" cy="1325563"/>
          </a:xfrm>
        </p:spPr>
        <p:txBody>
          <a:bodyPr/>
          <a:lstStyle/>
          <a:p>
            <a:r>
              <a:rPr lang="en-IN" b="1" i="0" dirty="0">
                <a:solidFill>
                  <a:srgbClr val="212121"/>
                </a:solidFill>
                <a:effectLst/>
                <a:highlight>
                  <a:srgbClr val="FFFFFF"/>
                </a:highlight>
                <a:latin typeface="Clear Sans"/>
              </a:rPr>
              <a:t>Lasix Injection:</a:t>
            </a:r>
            <a:br>
              <a:rPr lang="en-IN" b="1" i="0" dirty="0">
                <a:solidFill>
                  <a:srgbClr val="212121"/>
                </a:solidFill>
                <a:effectLst/>
                <a:highlight>
                  <a:srgbClr val="FFFFFF"/>
                </a:highlight>
                <a:latin typeface="Clear Sans"/>
              </a:rPr>
            </a:br>
            <a:endParaRPr lang="en-IN" dirty="0"/>
          </a:p>
        </p:txBody>
      </p:sp>
      <p:sp>
        <p:nvSpPr>
          <p:cNvPr id="3" name="Content Placeholder 2">
            <a:extLst>
              <a:ext uri="{FF2B5EF4-FFF2-40B4-BE49-F238E27FC236}">
                <a16:creationId xmlns:a16="http://schemas.microsoft.com/office/drawing/2014/main" id="{8F12DC6B-791A-BE2D-54E7-BB2957BB711B}"/>
              </a:ext>
            </a:extLst>
          </p:cNvPr>
          <p:cNvSpPr>
            <a:spLocks noGrp="1"/>
          </p:cNvSpPr>
          <p:nvPr>
            <p:ph idx="1"/>
          </p:nvPr>
        </p:nvSpPr>
        <p:spPr/>
        <p:txBody>
          <a:bodyPr>
            <a:normAutofit fontScale="70000" lnSpcReduction="20000"/>
          </a:bodyPr>
          <a:lstStyle/>
          <a:p>
            <a:r>
              <a:rPr lang="en-US" b="0" i="0" dirty="0">
                <a:solidFill>
                  <a:srgbClr val="666666"/>
                </a:solidFill>
                <a:effectLst/>
                <a:highlight>
                  <a:srgbClr val="FFFFFF"/>
                </a:highlight>
                <a:latin typeface="Clear Sans"/>
              </a:rPr>
              <a:t>Lasix Injection belongs to a group of medicines called diuretics. It is used for the emergency treatment of very high blood pressure (hypertensive emergency), as it reduces the blood pressure immediately. It also rapidly reduces the swelling (edema) caused by too much water in the body.</a:t>
            </a:r>
          </a:p>
          <a:p>
            <a:pPr algn="l"/>
            <a:r>
              <a:rPr lang="en-US" b="0" dirty="0">
                <a:solidFill>
                  <a:srgbClr val="111111"/>
                </a:solidFill>
                <a:effectLst/>
                <a:highlight>
                  <a:srgbClr val="FFFFFF"/>
                </a:highlight>
                <a:latin typeface="Roboto" panose="02000000000000000000" pitchFamily="2" charset="0"/>
              </a:rPr>
              <a:t>Diuretics</a:t>
            </a:r>
            <a:endParaRPr lang="en-US" b="0" i="0" dirty="0">
              <a:solidFill>
                <a:srgbClr val="444444"/>
              </a:solidFill>
              <a:effectLst/>
              <a:highlight>
                <a:srgbClr val="FFFFFF"/>
              </a:highlight>
              <a:latin typeface="Roboto" panose="02000000000000000000" pitchFamily="2" charset="0"/>
            </a:endParaRPr>
          </a:p>
          <a:p>
            <a:r>
              <a:rPr lang="en-US" dirty="0"/>
              <a:t>4ml ampule</a:t>
            </a:r>
          </a:p>
          <a:p>
            <a:r>
              <a:rPr lang="en-US" dirty="0"/>
              <a:t>1 ml=10mg</a:t>
            </a:r>
            <a:br>
              <a:rPr lang="en-US" dirty="0"/>
            </a:br>
            <a:r>
              <a:rPr lang="en-US" b="1" dirty="0"/>
              <a:t>SIDE EFFECTS</a:t>
            </a:r>
            <a:r>
              <a:rPr lang="en-US" dirty="0"/>
              <a:t>:</a:t>
            </a:r>
          </a:p>
          <a:p>
            <a:pPr algn="l">
              <a:buFont typeface="Arial" panose="020B0604020202020204" pitchFamily="34" charset="0"/>
              <a:buChar char="•"/>
            </a:pPr>
            <a:r>
              <a:rPr lang="en-US" b="0" i="0" dirty="0">
                <a:solidFill>
                  <a:srgbClr val="666666"/>
                </a:solidFill>
                <a:effectLst/>
                <a:highlight>
                  <a:srgbClr val="FFFFFF"/>
                </a:highlight>
                <a:latin typeface="Clear Sans"/>
              </a:rPr>
              <a:t>Dizziness</a:t>
            </a:r>
          </a:p>
          <a:p>
            <a:pPr algn="l">
              <a:buFont typeface="Arial" panose="020B0604020202020204" pitchFamily="34" charset="0"/>
              <a:buChar char="•"/>
            </a:pPr>
            <a:r>
              <a:rPr lang="en-US" b="0" i="0" dirty="0">
                <a:solidFill>
                  <a:srgbClr val="666666"/>
                </a:solidFill>
                <a:effectLst/>
                <a:highlight>
                  <a:srgbClr val="FFFFFF"/>
                </a:highlight>
                <a:latin typeface="Clear Sans"/>
              </a:rPr>
              <a:t>Weakness</a:t>
            </a:r>
          </a:p>
          <a:p>
            <a:pPr algn="l">
              <a:buFont typeface="Arial" panose="020B0604020202020204" pitchFamily="34" charset="0"/>
              <a:buChar char="•"/>
            </a:pPr>
            <a:r>
              <a:rPr lang="en-US" b="0" i="0" dirty="0">
                <a:solidFill>
                  <a:srgbClr val="666666"/>
                </a:solidFill>
                <a:effectLst/>
                <a:highlight>
                  <a:srgbClr val="FFFFFF"/>
                </a:highlight>
                <a:latin typeface="Clear Sans"/>
              </a:rPr>
              <a:t>Dehydration</a:t>
            </a:r>
          </a:p>
          <a:p>
            <a:pPr algn="l">
              <a:buFont typeface="Arial" panose="020B0604020202020204" pitchFamily="34" charset="0"/>
              <a:buChar char="•"/>
            </a:pPr>
            <a:r>
              <a:rPr lang="en-US" b="0" i="0" dirty="0">
                <a:solidFill>
                  <a:srgbClr val="666666"/>
                </a:solidFill>
                <a:effectLst/>
                <a:highlight>
                  <a:srgbClr val="FFFFFF"/>
                </a:highlight>
                <a:latin typeface="Clear Sans"/>
              </a:rPr>
              <a:t>Decreased potassium level in blood</a:t>
            </a:r>
          </a:p>
          <a:p>
            <a:pPr algn="l">
              <a:buFont typeface="Arial" panose="020B0604020202020204" pitchFamily="34" charset="0"/>
              <a:buChar char="•"/>
            </a:pPr>
            <a:r>
              <a:rPr lang="en-US" b="0" i="0" dirty="0">
                <a:solidFill>
                  <a:srgbClr val="666666"/>
                </a:solidFill>
                <a:effectLst/>
                <a:highlight>
                  <a:srgbClr val="FFFFFF"/>
                </a:highlight>
                <a:latin typeface="Clear Sans"/>
              </a:rPr>
              <a:t>Increased blood uric acid</a:t>
            </a:r>
          </a:p>
          <a:p>
            <a:pPr algn="l">
              <a:buFont typeface="Arial" panose="020B0604020202020204" pitchFamily="34" charset="0"/>
              <a:buChar char="•"/>
            </a:pPr>
            <a:r>
              <a:rPr lang="en-US" b="0" i="0" dirty="0">
                <a:solidFill>
                  <a:srgbClr val="666666"/>
                </a:solidFill>
                <a:effectLst/>
                <a:highlight>
                  <a:srgbClr val="FFFFFF"/>
                </a:highlight>
                <a:latin typeface="Clear Sans"/>
              </a:rPr>
              <a:t>Decreased magnesium level in blood</a:t>
            </a:r>
          </a:p>
          <a:p>
            <a:endParaRPr lang="en-IN" dirty="0"/>
          </a:p>
        </p:txBody>
      </p:sp>
    </p:spTree>
    <p:extLst>
      <p:ext uri="{BB962C8B-B14F-4D97-AF65-F5344CB8AC3E}">
        <p14:creationId xmlns:p14="http://schemas.microsoft.com/office/powerpoint/2010/main" val="278051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67C2-A6B7-4169-3F6A-D0892A56373C}"/>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Lasix Injection:</a:t>
            </a:r>
            <a:br>
              <a:rPr lang="en-IN" b="1" i="0" dirty="0">
                <a:solidFill>
                  <a:srgbClr val="212121"/>
                </a:solidFill>
                <a:effectLst/>
                <a:highlight>
                  <a:srgbClr val="FFFFFF"/>
                </a:highlight>
                <a:latin typeface="Clear Sans"/>
              </a:rPr>
            </a:br>
            <a:endParaRPr lang="en-IN" dirty="0"/>
          </a:p>
        </p:txBody>
      </p:sp>
      <p:pic>
        <p:nvPicPr>
          <p:cNvPr id="14338" name="Picture 2" descr="Lasix Injection">
            <a:extLst>
              <a:ext uri="{FF2B5EF4-FFF2-40B4-BE49-F238E27FC236}">
                <a16:creationId xmlns:a16="http://schemas.microsoft.com/office/drawing/2014/main" id="{F84D130F-E8D0-D3D5-DAD4-7E50F98CEE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4890" y="2020212"/>
            <a:ext cx="6095238" cy="374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46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94BA-8987-93F5-724C-2A416673CFCD}"/>
              </a:ext>
            </a:extLst>
          </p:cNvPr>
          <p:cNvSpPr>
            <a:spLocks noGrp="1"/>
          </p:cNvSpPr>
          <p:nvPr>
            <p:ph type="title"/>
          </p:nvPr>
        </p:nvSpPr>
        <p:spPr/>
        <p:txBody>
          <a:bodyPr/>
          <a:lstStyle/>
          <a:p>
            <a:r>
              <a:rPr lang="en-US" b="1" dirty="0"/>
              <a:t>HEPARIN INJECTION</a:t>
            </a:r>
            <a:r>
              <a:rPr lang="en-US" dirty="0"/>
              <a:t>:</a:t>
            </a:r>
            <a:endParaRPr lang="en-IN" dirty="0"/>
          </a:p>
        </p:txBody>
      </p:sp>
      <p:pic>
        <p:nvPicPr>
          <p:cNvPr id="2050" name="Picture 2" descr="UNI-PARIN HEPACARD Finished Product Heparin Sodium Injection 25000 IU ...">
            <a:extLst>
              <a:ext uri="{FF2B5EF4-FFF2-40B4-BE49-F238E27FC236}">
                <a16:creationId xmlns:a16="http://schemas.microsoft.com/office/drawing/2014/main" id="{2810F839-DF5F-3ED5-00CE-7838612AC2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3671" y="1825625"/>
            <a:ext cx="751398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6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1488-9FCE-53BD-52F4-B4516085A315}"/>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Aggramed 5mg Infusion:</a:t>
            </a:r>
            <a:br>
              <a:rPr lang="en-IN" b="1" i="0" dirty="0">
                <a:solidFill>
                  <a:srgbClr val="212121"/>
                </a:solidFill>
                <a:effectLst/>
                <a:highlight>
                  <a:srgbClr val="FFFFFF"/>
                </a:highlight>
                <a:latin typeface="Clear Sans"/>
              </a:rPr>
            </a:br>
            <a:endParaRPr lang="en-IN" dirty="0"/>
          </a:p>
        </p:txBody>
      </p:sp>
      <p:sp>
        <p:nvSpPr>
          <p:cNvPr id="3" name="Content Placeholder 2">
            <a:extLst>
              <a:ext uri="{FF2B5EF4-FFF2-40B4-BE49-F238E27FC236}">
                <a16:creationId xmlns:a16="http://schemas.microsoft.com/office/drawing/2014/main" id="{46339F89-E1E9-07DE-7C32-A0A788A9F446}"/>
              </a:ext>
            </a:extLst>
          </p:cNvPr>
          <p:cNvSpPr>
            <a:spLocks noGrp="1"/>
          </p:cNvSpPr>
          <p:nvPr>
            <p:ph idx="1"/>
          </p:nvPr>
        </p:nvSpPr>
        <p:spPr/>
        <p:txBody>
          <a:bodyPr>
            <a:normAutofit fontScale="85000" lnSpcReduction="20000"/>
          </a:bodyPr>
          <a:lstStyle/>
          <a:p>
            <a:r>
              <a:rPr lang="en-US" b="0" i="0" dirty="0" err="1">
                <a:solidFill>
                  <a:srgbClr val="666666"/>
                </a:solidFill>
                <a:effectLst/>
                <a:highlight>
                  <a:srgbClr val="FFFFFF"/>
                </a:highlight>
                <a:latin typeface="Clear Sans"/>
              </a:rPr>
              <a:t>aggramed</a:t>
            </a:r>
            <a:r>
              <a:rPr lang="en-US" b="0" i="0" dirty="0">
                <a:solidFill>
                  <a:srgbClr val="666666"/>
                </a:solidFill>
                <a:effectLst/>
                <a:highlight>
                  <a:srgbClr val="FFFFFF"/>
                </a:highlight>
                <a:latin typeface="Clear Sans"/>
              </a:rPr>
              <a:t> 5mg Infusion is a blood thinner which prevents formation of harmful blood clots. It helps to prevent a heart attack in patients presenting with severe chest pain due to a sudden decrease in blood flow to the heart.</a:t>
            </a:r>
          </a:p>
          <a:p>
            <a:r>
              <a:rPr lang="en-US" b="0" i="0" dirty="0">
                <a:solidFill>
                  <a:srgbClr val="666666"/>
                </a:solidFill>
                <a:effectLst/>
                <a:highlight>
                  <a:srgbClr val="FFFFFF"/>
                </a:highlight>
                <a:latin typeface="Clear Sans"/>
              </a:rPr>
              <a:t>5mg/100 ml</a:t>
            </a:r>
          </a:p>
          <a:p>
            <a:r>
              <a:rPr lang="en-US" b="1" dirty="0">
                <a:solidFill>
                  <a:srgbClr val="666666"/>
                </a:solidFill>
                <a:highlight>
                  <a:srgbClr val="FFFFFF"/>
                </a:highlight>
                <a:latin typeface="Clear Sans"/>
              </a:rPr>
              <a:t>SIDE EFFECTS</a:t>
            </a:r>
            <a:r>
              <a:rPr lang="en-US" dirty="0">
                <a:solidFill>
                  <a:srgbClr val="666666"/>
                </a:solidFill>
                <a:highlight>
                  <a:srgbClr val="FFFFFF"/>
                </a:highlight>
                <a:latin typeface="Clear Sans"/>
              </a:rPr>
              <a:t>:</a:t>
            </a:r>
          </a:p>
          <a:p>
            <a:pPr algn="l">
              <a:buFont typeface="Arial" panose="020B0604020202020204" pitchFamily="34" charset="0"/>
              <a:buChar char="•"/>
            </a:pPr>
            <a:r>
              <a:rPr lang="en-US" b="0" i="0" dirty="0">
                <a:solidFill>
                  <a:srgbClr val="666666"/>
                </a:solidFill>
                <a:effectLst/>
                <a:highlight>
                  <a:srgbClr val="FFFFFF"/>
                </a:highlight>
                <a:latin typeface="Clear Sans"/>
              </a:rPr>
              <a:t>Headache</a:t>
            </a:r>
          </a:p>
          <a:p>
            <a:pPr algn="l">
              <a:buFont typeface="Arial" panose="020B0604020202020204" pitchFamily="34" charset="0"/>
              <a:buChar char="•"/>
            </a:pPr>
            <a:r>
              <a:rPr lang="en-US" b="0" i="0" dirty="0">
                <a:solidFill>
                  <a:srgbClr val="666666"/>
                </a:solidFill>
                <a:effectLst/>
                <a:highlight>
                  <a:srgbClr val="FFFFFF"/>
                </a:highlight>
                <a:latin typeface="Clear Sans"/>
              </a:rPr>
              <a:t>Nausea</a:t>
            </a:r>
          </a:p>
          <a:p>
            <a:pPr algn="l">
              <a:buFont typeface="Arial" panose="020B0604020202020204" pitchFamily="34" charset="0"/>
              <a:buChar char="•"/>
            </a:pPr>
            <a:r>
              <a:rPr lang="en-US" b="0" i="0" dirty="0">
                <a:solidFill>
                  <a:srgbClr val="666666"/>
                </a:solidFill>
                <a:effectLst/>
                <a:highlight>
                  <a:srgbClr val="FFFFFF"/>
                </a:highlight>
                <a:latin typeface="Clear Sans"/>
              </a:rPr>
              <a:t>Hematoma</a:t>
            </a:r>
          </a:p>
          <a:p>
            <a:pPr algn="l">
              <a:buFont typeface="Arial" panose="020B0604020202020204" pitchFamily="34" charset="0"/>
              <a:buChar char="•"/>
            </a:pPr>
            <a:r>
              <a:rPr lang="en-US" b="0" i="0" dirty="0">
                <a:solidFill>
                  <a:srgbClr val="666666"/>
                </a:solidFill>
                <a:effectLst/>
                <a:highlight>
                  <a:srgbClr val="FFFFFF"/>
                </a:highlight>
                <a:latin typeface="Clear Sans"/>
              </a:rPr>
              <a:t>Ecchymosis (discoloration of the skin resulting from bleeding underneath)</a:t>
            </a:r>
          </a:p>
          <a:p>
            <a:pPr algn="l">
              <a:buFont typeface="Arial" panose="020B0604020202020204" pitchFamily="34" charset="0"/>
              <a:buChar char="•"/>
            </a:pPr>
            <a:r>
              <a:rPr lang="en-US" b="0" i="0" dirty="0">
                <a:solidFill>
                  <a:srgbClr val="666666"/>
                </a:solidFill>
                <a:effectLst/>
                <a:highlight>
                  <a:srgbClr val="FFFFFF"/>
                </a:highlight>
                <a:latin typeface="Clear Sans"/>
              </a:rPr>
              <a:t>Postoperative bleeding</a:t>
            </a:r>
          </a:p>
          <a:p>
            <a:pPr algn="l">
              <a:buFont typeface="Arial" panose="020B0604020202020204" pitchFamily="34" charset="0"/>
              <a:buChar char="•"/>
            </a:pPr>
            <a:r>
              <a:rPr lang="en-US" b="0" i="0" dirty="0">
                <a:solidFill>
                  <a:srgbClr val="666666"/>
                </a:solidFill>
                <a:effectLst/>
                <a:highlight>
                  <a:srgbClr val="FFFFFF"/>
                </a:highlight>
                <a:latin typeface="Clear Sans"/>
              </a:rPr>
              <a:t>Blood in stool</a:t>
            </a:r>
          </a:p>
          <a:p>
            <a:pPr algn="l">
              <a:buFont typeface="Arial" panose="020B0604020202020204" pitchFamily="34" charset="0"/>
              <a:buChar char="•"/>
            </a:pPr>
            <a:r>
              <a:rPr lang="en-US" b="0" i="0" dirty="0">
                <a:solidFill>
                  <a:srgbClr val="666666"/>
                </a:solidFill>
                <a:effectLst/>
                <a:highlight>
                  <a:srgbClr val="FFFFFF"/>
                </a:highlight>
                <a:latin typeface="Clear Sans"/>
              </a:rPr>
              <a:t>Blood in urine</a:t>
            </a:r>
          </a:p>
          <a:p>
            <a:endParaRPr lang="en-IN" dirty="0"/>
          </a:p>
        </p:txBody>
      </p:sp>
    </p:spTree>
    <p:extLst>
      <p:ext uri="{BB962C8B-B14F-4D97-AF65-F5344CB8AC3E}">
        <p14:creationId xmlns:p14="http://schemas.microsoft.com/office/powerpoint/2010/main" val="2958538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F3D9-C4A3-29A5-AC90-A72243CC704F}"/>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Aggramed 5mg Infusion</a:t>
            </a:r>
            <a:endParaRPr lang="en-IN" dirty="0"/>
          </a:p>
        </p:txBody>
      </p:sp>
      <p:pic>
        <p:nvPicPr>
          <p:cNvPr id="15362" name="Picture 2" descr="Aggramed 5mg Infusion">
            <a:extLst>
              <a:ext uri="{FF2B5EF4-FFF2-40B4-BE49-F238E27FC236}">
                <a16:creationId xmlns:a16="http://schemas.microsoft.com/office/drawing/2014/main" id="{77B0CC6C-4EF7-83B5-6DB4-FB5D5D9A64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911" y="1842251"/>
            <a:ext cx="271052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7804D22B-979A-CFEC-4386-F8C37FBA6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805" y="1549372"/>
            <a:ext cx="6858000" cy="477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191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9F10-EF58-3C17-2DB4-F8E0E3063C77}"/>
              </a:ext>
            </a:extLst>
          </p:cNvPr>
          <p:cNvSpPr>
            <a:spLocks noGrp="1"/>
          </p:cNvSpPr>
          <p:nvPr>
            <p:ph type="title"/>
          </p:nvPr>
        </p:nvSpPr>
        <p:spPr/>
        <p:txBody>
          <a:bodyPr/>
          <a:lstStyle/>
          <a:p>
            <a:r>
              <a:rPr lang="en-US" b="1" dirty="0"/>
              <a:t>Nicorandil injection:</a:t>
            </a:r>
            <a:endParaRPr lang="en-IN" dirty="0"/>
          </a:p>
        </p:txBody>
      </p:sp>
      <p:sp>
        <p:nvSpPr>
          <p:cNvPr id="3" name="Content Placeholder 2">
            <a:extLst>
              <a:ext uri="{FF2B5EF4-FFF2-40B4-BE49-F238E27FC236}">
                <a16:creationId xmlns:a16="http://schemas.microsoft.com/office/drawing/2014/main" id="{4ADA71C0-D36E-6AC7-EE5E-43ACD85F4B32}"/>
              </a:ext>
            </a:extLst>
          </p:cNvPr>
          <p:cNvSpPr>
            <a:spLocks noGrp="1"/>
          </p:cNvSpPr>
          <p:nvPr>
            <p:ph idx="1"/>
          </p:nvPr>
        </p:nvSpPr>
        <p:spPr/>
        <p:txBody>
          <a:bodyPr>
            <a:normAutofit fontScale="77500" lnSpcReduction="20000"/>
          </a:bodyPr>
          <a:lstStyle/>
          <a:p>
            <a:r>
              <a:rPr lang="en-US" b="0" i="0" dirty="0" err="1">
                <a:solidFill>
                  <a:srgbClr val="666666"/>
                </a:solidFill>
                <a:effectLst/>
                <a:highlight>
                  <a:srgbClr val="FFFFFF"/>
                </a:highlight>
                <a:latin typeface="Clear Sans"/>
              </a:rPr>
              <a:t>Nikoran</a:t>
            </a:r>
            <a:r>
              <a:rPr lang="en-US" b="0" i="0" dirty="0">
                <a:solidFill>
                  <a:srgbClr val="666666"/>
                </a:solidFill>
                <a:effectLst/>
                <a:highlight>
                  <a:srgbClr val="FFFFFF"/>
                </a:highlight>
                <a:latin typeface="Clear Sans"/>
              </a:rPr>
              <a:t> IV 48 Injection is a medicine used to prevent and treat heart-related chest pain (angina). It is usually prescribed when other heart medicines are not suitable or have not worked. It reduces the risk of an angina attack by widening blood vessels and improving blood flow to the heart.</a:t>
            </a:r>
          </a:p>
          <a:p>
            <a:r>
              <a:rPr lang="en-US" b="0" i="0">
                <a:solidFill>
                  <a:srgbClr val="666666"/>
                </a:solidFill>
                <a:effectLst/>
                <a:highlight>
                  <a:srgbClr val="FFFFFF"/>
                </a:highlight>
                <a:latin typeface="Clear Sans"/>
              </a:rPr>
              <a:t>48 mg vial</a:t>
            </a:r>
            <a:endParaRPr lang="en-US" b="0" i="0" dirty="0">
              <a:solidFill>
                <a:srgbClr val="666666"/>
              </a:solidFill>
              <a:effectLst/>
              <a:highlight>
                <a:srgbClr val="FFFFFF"/>
              </a:highlight>
              <a:latin typeface="Clear Sans"/>
            </a:endParaRPr>
          </a:p>
          <a:p>
            <a:r>
              <a:rPr lang="en-US" b="1" dirty="0">
                <a:solidFill>
                  <a:srgbClr val="666666"/>
                </a:solidFill>
                <a:highlight>
                  <a:srgbClr val="FFFFFF"/>
                </a:highlight>
                <a:latin typeface="Clear Sans"/>
              </a:rPr>
              <a:t>SIDE EFFECTS</a:t>
            </a:r>
            <a:r>
              <a:rPr lang="en-US" dirty="0">
                <a:solidFill>
                  <a:srgbClr val="666666"/>
                </a:solidFill>
                <a:highlight>
                  <a:srgbClr val="FFFFFF"/>
                </a:highlight>
                <a:latin typeface="Clear Sans"/>
              </a:rPr>
              <a:t>:</a:t>
            </a:r>
          </a:p>
          <a:p>
            <a:pPr algn="l">
              <a:buFont typeface="Arial" panose="020B0604020202020204" pitchFamily="34" charset="0"/>
              <a:buChar char="•"/>
            </a:pPr>
            <a:r>
              <a:rPr lang="en-US" b="0" i="0" dirty="0">
                <a:solidFill>
                  <a:srgbClr val="666666"/>
                </a:solidFill>
                <a:effectLst/>
                <a:highlight>
                  <a:srgbClr val="FFFFFF"/>
                </a:highlight>
                <a:latin typeface="Clear Sans"/>
              </a:rPr>
              <a:t>Headache</a:t>
            </a:r>
          </a:p>
          <a:p>
            <a:pPr algn="l">
              <a:buFont typeface="Arial" panose="020B0604020202020204" pitchFamily="34" charset="0"/>
              <a:buChar char="•"/>
            </a:pPr>
            <a:r>
              <a:rPr lang="en-US" b="0" i="0" dirty="0">
                <a:solidFill>
                  <a:srgbClr val="666666"/>
                </a:solidFill>
                <a:effectLst/>
                <a:highlight>
                  <a:srgbClr val="FFFFFF"/>
                </a:highlight>
                <a:latin typeface="Clear Sans"/>
              </a:rPr>
              <a:t>Ulcer</a:t>
            </a:r>
          </a:p>
          <a:p>
            <a:pPr algn="l">
              <a:buFont typeface="Arial" panose="020B0604020202020204" pitchFamily="34" charset="0"/>
              <a:buChar char="•"/>
            </a:pPr>
            <a:r>
              <a:rPr lang="en-US" b="0" i="0" dirty="0">
                <a:solidFill>
                  <a:srgbClr val="666666"/>
                </a:solidFill>
                <a:effectLst/>
                <a:highlight>
                  <a:srgbClr val="FFFFFF"/>
                </a:highlight>
                <a:latin typeface="Clear Sans"/>
              </a:rPr>
              <a:t>Dizziness</a:t>
            </a:r>
          </a:p>
          <a:p>
            <a:pPr algn="l">
              <a:buFont typeface="Arial" panose="020B0604020202020204" pitchFamily="34" charset="0"/>
              <a:buChar char="•"/>
            </a:pPr>
            <a:r>
              <a:rPr lang="en-US" b="0" i="0" dirty="0">
                <a:solidFill>
                  <a:srgbClr val="666666"/>
                </a:solidFill>
                <a:effectLst/>
                <a:highlight>
                  <a:srgbClr val="FFFFFF"/>
                </a:highlight>
                <a:latin typeface="Clear Sans"/>
              </a:rPr>
              <a:t>Weakness</a:t>
            </a:r>
          </a:p>
          <a:p>
            <a:pPr algn="l">
              <a:buFont typeface="Arial" panose="020B0604020202020204" pitchFamily="34" charset="0"/>
              <a:buChar char="•"/>
            </a:pPr>
            <a:r>
              <a:rPr lang="en-US" b="0" i="0" dirty="0">
                <a:solidFill>
                  <a:srgbClr val="666666"/>
                </a:solidFill>
                <a:effectLst/>
                <a:highlight>
                  <a:srgbClr val="FFFFFF"/>
                </a:highlight>
                <a:latin typeface="Clear Sans"/>
              </a:rPr>
              <a:t>Nausea</a:t>
            </a:r>
          </a:p>
          <a:p>
            <a:pPr algn="l">
              <a:buFont typeface="Arial" panose="020B0604020202020204" pitchFamily="34" charset="0"/>
              <a:buChar char="•"/>
            </a:pPr>
            <a:r>
              <a:rPr lang="en-US" b="0" i="0" dirty="0">
                <a:solidFill>
                  <a:srgbClr val="666666"/>
                </a:solidFill>
                <a:effectLst/>
                <a:highlight>
                  <a:srgbClr val="FFFFFF"/>
                </a:highlight>
                <a:latin typeface="Clear Sans"/>
              </a:rPr>
              <a:t>Vomiting</a:t>
            </a:r>
          </a:p>
          <a:p>
            <a:pPr algn="l">
              <a:buFont typeface="Arial" panose="020B0604020202020204" pitchFamily="34" charset="0"/>
              <a:buChar char="•"/>
            </a:pPr>
            <a:r>
              <a:rPr lang="en-US" b="0" i="0" dirty="0">
                <a:solidFill>
                  <a:srgbClr val="666666"/>
                </a:solidFill>
                <a:effectLst/>
                <a:highlight>
                  <a:srgbClr val="FFFFFF"/>
                </a:highlight>
                <a:latin typeface="Clear Sans"/>
              </a:rPr>
              <a:t>Palpitations</a:t>
            </a:r>
          </a:p>
          <a:p>
            <a:endParaRPr lang="en-IN" dirty="0"/>
          </a:p>
        </p:txBody>
      </p:sp>
    </p:spTree>
    <p:extLst>
      <p:ext uri="{BB962C8B-B14F-4D97-AF65-F5344CB8AC3E}">
        <p14:creationId xmlns:p14="http://schemas.microsoft.com/office/powerpoint/2010/main" val="2181862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725F-DF7C-6F8D-D951-3DA3561631AF}"/>
              </a:ext>
            </a:extLst>
          </p:cNvPr>
          <p:cNvSpPr>
            <a:spLocks noGrp="1"/>
          </p:cNvSpPr>
          <p:nvPr>
            <p:ph type="title"/>
          </p:nvPr>
        </p:nvSpPr>
        <p:spPr/>
        <p:txBody>
          <a:bodyPr/>
          <a:lstStyle/>
          <a:p>
            <a:r>
              <a:rPr lang="en-US" b="1" dirty="0"/>
              <a:t>Nicorandil injection:</a:t>
            </a:r>
            <a:endParaRPr lang="en-IN" b="1" dirty="0"/>
          </a:p>
        </p:txBody>
      </p:sp>
      <p:pic>
        <p:nvPicPr>
          <p:cNvPr id="16388" name="Picture 4">
            <a:extLst>
              <a:ext uri="{FF2B5EF4-FFF2-40B4-BE49-F238E27FC236}">
                <a16:creationId xmlns:a16="http://schemas.microsoft.com/office/drawing/2014/main" id="{4A322508-ABAE-F07A-C32D-655B90120D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7991" y="1867188"/>
            <a:ext cx="321999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74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5601-7A54-A8E9-5AD8-ED8BD10B4C9F}"/>
              </a:ext>
            </a:extLst>
          </p:cNvPr>
          <p:cNvSpPr>
            <a:spLocks noGrp="1"/>
          </p:cNvSpPr>
          <p:nvPr>
            <p:ph type="title"/>
          </p:nvPr>
        </p:nvSpPr>
        <p:spPr/>
        <p:txBody>
          <a:bodyPr/>
          <a:lstStyle/>
          <a:p>
            <a:r>
              <a:rPr lang="en-IN" b="1" i="0" dirty="0">
                <a:solidFill>
                  <a:srgbClr val="212121"/>
                </a:solidFill>
                <a:effectLst/>
                <a:latin typeface="Clear Sans"/>
              </a:rPr>
              <a:t>Atropine Sulphate Injection:</a:t>
            </a:r>
            <a:br>
              <a:rPr lang="en-IN" b="1" i="0" dirty="0">
                <a:solidFill>
                  <a:srgbClr val="212121"/>
                </a:solidFill>
                <a:effectLst/>
                <a:latin typeface="Clear Sans"/>
              </a:rPr>
            </a:br>
            <a:endParaRPr lang="en-IN" b="1" dirty="0"/>
          </a:p>
        </p:txBody>
      </p:sp>
      <p:sp>
        <p:nvSpPr>
          <p:cNvPr id="3" name="Content Placeholder 2">
            <a:extLst>
              <a:ext uri="{FF2B5EF4-FFF2-40B4-BE49-F238E27FC236}">
                <a16:creationId xmlns:a16="http://schemas.microsoft.com/office/drawing/2014/main" id="{CD366383-6881-8DA8-F729-C04B78CB909C}"/>
              </a:ext>
            </a:extLst>
          </p:cNvPr>
          <p:cNvSpPr>
            <a:spLocks noGrp="1"/>
          </p:cNvSpPr>
          <p:nvPr>
            <p:ph idx="1"/>
          </p:nvPr>
        </p:nvSpPr>
        <p:spPr/>
        <p:txBody>
          <a:bodyPr>
            <a:normAutofit fontScale="92500" lnSpcReduction="20000"/>
          </a:bodyPr>
          <a:lstStyle/>
          <a:p>
            <a:r>
              <a:rPr lang="en-US" i="0" dirty="0">
                <a:solidFill>
                  <a:srgbClr val="666666"/>
                </a:solidFill>
                <a:effectLst/>
                <a:latin typeface="Clear Sans"/>
              </a:rPr>
              <a:t>Atropine Sulphate Injection is used to treat bradycardia (slow heart rate). It helps to restore normal heartbeat in cardiac arrest cases.(</a:t>
            </a:r>
            <a:r>
              <a:rPr lang="en-US" b="1" i="0" dirty="0">
                <a:solidFill>
                  <a:srgbClr val="666666"/>
                </a:solidFill>
                <a:effectLst/>
                <a:latin typeface="Clear Sans"/>
              </a:rPr>
              <a:t>anticholinergic drug)</a:t>
            </a:r>
          </a:p>
          <a:p>
            <a:r>
              <a:rPr lang="en-US" dirty="0">
                <a:solidFill>
                  <a:srgbClr val="666666"/>
                </a:solidFill>
                <a:latin typeface="Clear Sans"/>
              </a:rPr>
              <a:t>1ml Ampule</a:t>
            </a:r>
          </a:p>
          <a:p>
            <a:r>
              <a:rPr lang="en-US" dirty="0">
                <a:solidFill>
                  <a:srgbClr val="666666"/>
                </a:solidFill>
                <a:latin typeface="Clear Sans"/>
              </a:rPr>
              <a:t>1ml=0.6 mg</a:t>
            </a:r>
          </a:p>
          <a:p>
            <a:r>
              <a:rPr lang="en-IN" dirty="0"/>
              <a:t>(10 ml syringe-1 ml atropine injection+9 ml ns dilute)</a:t>
            </a:r>
          </a:p>
          <a:p>
            <a:r>
              <a:rPr lang="en-IN" b="1" dirty="0"/>
              <a:t>SIDE EFFECTS</a:t>
            </a:r>
            <a:r>
              <a:rPr lang="en-IN" dirty="0"/>
              <a:t>:</a:t>
            </a:r>
          </a:p>
          <a:p>
            <a:r>
              <a:rPr lang="en-IN" dirty="0"/>
              <a:t>Tachycardia</a:t>
            </a:r>
          </a:p>
          <a:p>
            <a:r>
              <a:rPr lang="en-IN" dirty="0"/>
              <a:t>Decreased vision</a:t>
            </a:r>
          </a:p>
          <a:p>
            <a:r>
              <a:rPr lang="en-IN" dirty="0"/>
              <a:t>Decreased in urine volume </a:t>
            </a:r>
          </a:p>
          <a:p>
            <a:r>
              <a:rPr lang="en-IN" dirty="0"/>
              <a:t>Dryness of </a:t>
            </a:r>
            <a:r>
              <a:rPr lang="en-IN" dirty="0" err="1"/>
              <a:t>mouth,difficult</a:t>
            </a:r>
            <a:r>
              <a:rPr lang="en-IN" dirty="0"/>
              <a:t> </a:t>
            </a:r>
            <a:r>
              <a:rPr lang="en-IN" dirty="0" err="1"/>
              <a:t>swallowing,allergic</a:t>
            </a:r>
            <a:r>
              <a:rPr lang="en-IN" dirty="0"/>
              <a:t> reaction</a:t>
            </a:r>
          </a:p>
        </p:txBody>
      </p:sp>
    </p:spTree>
    <p:extLst>
      <p:ext uri="{BB962C8B-B14F-4D97-AF65-F5344CB8AC3E}">
        <p14:creationId xmlns:p14="http://schemas.microsoft.com/office/powerpoint/2010/main" val="304867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4C1F-5AAF-8E54-46AA-06BF7C4C3F01}"/>
              </a:ext>
            </a:extLst>
          </p:cNvPr>
          <p:cNvSpPr>
            <a:spLocks noGrp="1"/>
          </p:cNvSpPr>
          <p:nvPr>
            <p:ph type="title"/>
          </p:nvPr>
        </p:nvSpPr>
        <p:spPr/>
        <p:txBody>
          <a:bodyPr/>
          <a:lstStyle/>
          <a:p>
            <a:r>
              <a:rPr lang="en-US" b="1" dirty="0"/>
              <a:t>ATROPINE INJECTION:</a:t>
            </a:r>
            <a:endParaRPr lang="en-IN" b="1" dirty="0"/>
          </a:p>
        </p:txBody>
      </p:sp>
      <p:pic>
        <p:nvPicPr>
          <p:cNvPr id="1026" name="Picture 2" descr="Atropine Sulfate Usp For Injection 0.6 Mg Per Ml Ampoule « Medical Mart">
            <a:extLst>
              <a:ext uri="{FF2B5EF4-FFF2-40B4-BE49-F238E27FC236}">
                <a16:creationId xmlns:a16="http://schemas.microsoft.com/office/drawing/2014/main" id="{61F65ACE-16FE-68FE-DD1D-4B29EB46BB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598" y="1531427"/>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106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72E72-ABB9-4570-52C8-246263248EA7}"/>
              </a:ext>
            </a:extLst>
          </p:cNvPr>
          <p:cNvSpPr>
            <a:spLocks noGrp="1"/>
          </p:cNvSpPr>
          <p:nvPr>
            <p:ph type="title"/>
          </p:nvPr>
        </p:nvSpPr>
        <p:spPr>
          <a:xfrm>
            <a:off x="1037705" y="340186"/>
            <a:ext cx="10515600" cy="1325563"/>
          </a:xfrm>
        </p:spPr>
        <p:txBody>
          <a:bodyPr/>
          <a:lstStyle/>
          <a:p>
            <a:r>
              <a:rPr lang="en-IN" b="1" i="0" dirty="0">
                <a:solidFill>
                  <a:srgbClr val="212121"/>
                </a:solidFill>
                <a:effectLst/>
                <a:highlight>
                  <a:srgbClr val="FFFFFF"/>
                </a:highlight>
                <a:latin typeface="Clear Sans"/>
              </a:rPr>
              <a:t>Adrenaline </a:t>
            </a:r>
            <a:r>
              <a:rPr lang="en-IN" b="1" dirty="0">
                <a:solidFill>
                  <a:srgbClr val="212121"/>
                </a:solidFill>
                <a:highlight>
                  <a:srgbClr val="FFFFFF"/>
                </a:highlight>
                <a:latin typeface="Clear Sans"/>
              </a:rPr>
              <a:t>Bitartrate</a:t>
            </a:r>
            <a:r>
              <a:rPr lang="en-IN" b="1" i="0" dirty="0">
                <a:solidFill>
                  <a:srgbClr val="212121"/>
                </a:solidFill>
                <a:effectLst/>
                <a:highlight>
                  <a:srgbClr val="FFFFFF"/>
                </a:highlight>
                <a:latin typeface="Clear Sans"/>
              </a:rPr>
              <a:t> Injection:</a:t>
            </a:r>
            <a:br>
              <a:rPr lang="en-IN" b="1" i="0" dirty="0">
                <a:solidFill>
                  <a:srgbClr val="212121"/>
                </a:solidFill>
                <a:effectLst/>
                <a:highlight>
                  <a:srgbClr val="FFFFFF"/>
                </a:highlight>
                <a:latin typeface="Clear Sans"/>
              </a:rPr>
            </a:br>
            <a:endParaRPr lang="en-IN" dirty="0"/>
          </a:p>
        </p:txBody>
      </p:sp>
      <p:sp>
        <p:nvSpPr>
          <p:cNvPr id="3" name="Content Placeholder 2">
            <a:extLst>
              <a:ext uri="{FF2B5EF4-FFF2-40B4-BE49-F238E27FC236}">
                <a16:creationId xmlns:a16="http://schemas.microsoft.com/office/drawing/2014/main" id="{AC9F9B22-BEA1-9BCE-25AF-A18D8DFC1E71}"/>
              </a:ext>
            </a:extLst>
          </p:cNvPr>
          <p:cNvSpPr>
            <a:spLocks noGrp="1"/>
          </p:cNvSpPr>
          <p:nvPr>
            <p:ph idx="1"/>
          </p:nvPr>
        </p:nvSpPr>
        <p:spPr/>
        <p:txBody>
          <a:bodyPr>
            <a:normAutofit fontScale="85000" lnSpcReduction="20000"/>
          </a:bodyPr>
          <a:lstStyle/>
          <a:p>
            <a:r>
              <a:rPr lang="en-US" b="0" i="0" dirty="0">
                <a:solidFill>
                  <a:srgbClr val="666666"/>
                </a:solidFill>
                <a:effectLst/>
                <a:highlight>
                  <a:srgbClr val="FFFFFF"/>
                </a:highlight>
                <a:latin typeface="Clear Sans"/>
              </a:rPr>
              <a:t>Adrenaline Tartrate Injection is used in the treatment of life-threatening emergencies like severe allergic reaction and cardiac arrest. It rapidly relieves breathlessness and wheezing by relaxing the airways. It also stimulates the heart and increases the blood pressure.</a:t>
            </a:r>
          </a:p>
          <a:p>
            <a:r>
              <a:rPr lang="en-IN" b="1" i="0" dirty="0">
                <a:solidFill>
                  <a:srgbClr val="111111"/>
                </a:solidFill>
                <a:effectLst/>
                <a:latin typeface="Roboto" panose="02000000000000000000" pitchFamily="2" charset="0"/>
              </a:rPr>
              <a:t>sympathomimetic agents</a:t>
            </a:r>
            <a:endParaRPr lang="en-US" b="0" i="0" dirty="0">
              <a:solidFill>
                <a:srgbClr val="666666"/>
              </a:solidFill>
              <a:effectLst/>
              <a:highlight>
                <a:srgbClr val="FFFFFF"/>
              </a:highlight>
              <a:latin typeface="Clear Sans"/>
            </a:endParaRPr>
          </a:p>
          <a:p>
            <a:r>
              <a:rPr lang="en-US" dirty="0">
                <a:solidFill>
                  <a:srgbClr val="666666"/>
                </a:solidFill>
                <a:highlight>
                  <a:srgbClr val="FFFFFF"/>
                </a:highlight>
                <a:latin typeface="Clear Sans"/>
              </a:rPr>
              <a:t>1 ml ampule</a:t>
            </a:r>
          </a:p>
          <a:p>
            <a:r>
              <a:rPr lang="en-US" dirty="0">
                <a:solidFill>
                  <a:srgbClr val="666666"/>
                </a:solidFill>
                <a:highlight>
                  <a:srgbClr val="FFFFFF"/>
                </a:highlight>
                <a:latin typeface="Clear Sans"/>
              </a:rPr>
              <a:t>1 ml =1 mg</a:t>
            </a:r>
          </a:p>
          <a:p>
            <a:r>
              <a:rPr lang="en-IN" dirty="0"/>
              <a:t>(10 ml syringe-1 ml adrenaline injection+9 ml ns dilute)</a:t>
            </a:r>
          </a:p>
          <a:p>
            <a:pPr algn="l">
              <a:buFont typeface="Arial" panose="020B0604020202020204" pitchFamily="34" charset="0"/>
              <a:buChar char="•"/>
            </a:pPr>
            <a:r>
              <a:rPr lang="en-IN" b="1" dirty="0"/>
              <a:t>SIDE EFFECTS: Headache</a:t>
            </a:r>
            <a:endParaRPr lang="en-IN" b="0" i="0" dirty="0">
              <a:solidFill>
                <a:srgbClr val="444444"/>
              </a:solidFill>
              <a:effectLst/>
              <a:highlight>
                <a:srgbClr val="FFFFFF"/>
              </a:highlight>
              <a:latin typeface="Roboto" panose="02000000000000000000" pitchFamily="2" charset="0"/>
            </a:endParaRPr>
          </a:p>
          <a:p>
            <a:pPr algn="l">
              <a:buFont typeface="Arial" panose="020B0604020202020204" pitchFamily="34" charset="0"/>
              <a:buChar char="•"/>
            </a:pPr>
            <a:r>
              <a:rPr lang="en-IN" b="0" i="0" dirty="0">
                <a:solidFill>
                  <a:srgbClr val="444444"/>
                </a:solidFill>
                <a:effectLst/>
                <a:highlight>
                  <a:srgbClr val="FFFFFF"/>
                </a:highlight>
                <a:latin typeface="Roboto" panose="02000000000000000000" pitchFamily="2" charset="0"/>
              </a:rPr>
              <a:t>Palpitations</a:t>
            </a:r>
          </a:p>
          <a:p>
            <a:pPr algn="l">
              <a:buFont typeface="Arial" panose="020B0604020202020204" pitchFamily="34" charset="0"/>
              <a:buChar char="•"/>
            </a:pPr>
            <a:r>
              <a:rPr lang="en-IN" b="0" i="0" dirty="0">
                <a:solidFill>
                  <a:srgbClr val="444444"/>
                </a:solidFill>
                <a:effectLst/>
                <a:highlight>
                  <a:srgbClr val="FFFFFF"/>
                </a:highlight>
                <a:latin typeface="Roboto" panose="02000000000000000000" pitchFamily="2" charset="0"/>
              </a:rPr>
              <a:t>Restlessness</a:t>
            </a:r>
          </a:p>
          <a:p>
            <a:pPr algn="l">
              <a:buFont typeface="Arial" panose="020B0604020202020204" pitchFamily="34" charset="0"/>
              <a:buChar char="•"/>
            </a:pPr>
            <a:r>
              <a:rPr lang="en-IN" b="0" i="0" dirty="0">
                <a:solidFill>
                  <a:srgbClr val="444444"/>
                </a:solidFill>
                <a:effectLst/>
                <a:highlight>
                  <a:srgbClr val="FFFFFF"/>
                </a:highlight>
                <a:latin typeface="Roboto" panose="02000000000000000000" pitchFamily="2" charset="0"/>
              </a:rPr>
              <a:t>Tremor</a:t>
            </a:r>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172328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5B7C-E588-C0F4-4399-7C2546AA89BD}"/>
              </a:ext>
            </a:extLst>
          </p:cNvPr>
          <p:cNvSpPr>
            <a:spLocks noGrp="1"/>
          </p:cNvSpPr>
          <p:nvPr>
            <p:ph type="title"/>
          </p:nvPr>
        </p:nvSpPr>
        <p:spPr/>
        <p:txBody>
          <a:bodyPr/>
          <a:lstStyle/>
          <a:p>
            <a:r>
              <a:rPr lang="en-IN" b="1" i="0" dirty="0">
                <a:solidFill>
                  <a:srgbClr val="212121"/>
                </a:solidFill>
                <a:effectLst/>
                <a:highlight>
                  <a:srgbClr val="FFFFFF"/>
                </a:highlight>
                <a:latin typeface="Clear Sans"/>
              </a:rPr>
              <a:t>Adrenaline </a:t>
            </a:r>
            <a:r>
              <a:rPr lang="en-IN" b="1" dirty="0">
                <a:solidFill>
                  <a:srgbClr val="212121"/>
                </a:solidFill>
                <a:highlight>
                  <a:srgbClr val="FFFFFF"/>
                </a:highlight>
                <a:latin typeface="Clear Sans"/>
              </a:rPr>
              <a:t>Bit</a:t>
            </a:r>
            <a:r>
              <a:rPr lang="en-IN" b="1" i="0" dirty="0">
                <a:solidFill>
                  <a:srgbClr val="212121"/>
                </a:solidFill>
                <a:effectLst/>
                <a:highlight>
                  <a:srgbClr val="FFFFFF"/>
                </a:highlight>
                <a:latin typeface="Clear Sans"/>
              </a:rPr>
              <a:t>artrate Injection:</a:t>
            </a:r>
            <a:br>
              <a:rPr lang="en-IN" b="1" i="0" dirty="0">
                <a:solidFill>
                  <a:srgbClr val="212121"/>
                </a:solidFill>
                <a:effectLst/>
                <a:highlight>
                  <a:srgbClr val="FFFFFF"/>
                </a:highlight>
                <a:latin typeface="Clear Sans"/>
              </a:rPr>
            </a:br>
            <a:endParaRPr lang="en-IN" dirty="0"/>
          </a:p>
        </p:txBody>
      </p:sp>
      <p:pic>
        <p:nvPicPr>
          <p:cNvPr id="1026" name="Picture 2">
            <a:extLst>
              <a:ext uri="{FF2B5EF4-FFF2-40B4-BE49-F238E27FC236}">
                <a16:creationId xmlns:a16="http://schemas.microsoft.com/office/drawing/2014/main" id="{87BBEB10-65F9-CD59-CCDE-3EB6800095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67188"/>
            <a:ext cx="496728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8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23A7-2949-1DA6-3858-C99671A2A8E9}"/>
              </a:ext>
            </a:extLst>
          </p:cNvPr>
          <p:cNvSpPr>
            <a:spLocks noGrp="1"/>
          </p:cNvSpPr>
          <p:nvPr>
            <p:ph type="title"/>
          </p:nvPr>
        </p:nvSpPr>
        <p:spPr/>
        <p:txBody>
          <a:bodyPr/>
          <a:lstStyle/>
          <a:p>
            <a:r>
              <a:rPr lang="en-IN" b="1" dirty="0">
                <a:solidFill>
                  <a:srgbClr val="212121"/>
                </a:solidFill>
                <a:highlight>
                  <a:srgbClr val="FFFFFF"/>
                </a:highlight>
                <a:latin typeface="Clear Sans"/>
              </a:rPr>
              <a:t>Nora</a:t>
            </a:r>
            <a:r>
              <a:rPr lang="en-IN" b="1" i="0" dirty="0">
                <a:solidFill>
                  <a:srgbClr val="212121"/>
                </a:solidFill>
                <a:effectLst/>
                <a:highlight>
                  <a:srgbClr val="FFFFFF"/>
                </a:highlight>
                <a:latin typeface="Clear Sans"/>
              </a:rPr>
              <a:t>drenaline </a:t>
            </a:r>
            <a:r>
              <a:rPr lang="en-IN" b="1" dirty="0" err="1">
                <a:solidFill>
                  <a:srgbClr val="212121"/>
                </a:solidFill>
                <a:highlight>
                  <a:srgbClr val="FFFFFF"/>
                </a:highlight>
                <a:latin typeface="Clear Sans"/>
              </a:rPr>
              <a:t>Bi</a:t>
            </a:r>
            <a:r>
              <a:rPr lang="en-IN" b="1" i="0" dirty="0" err="1">
                <a:solidFill>
                  <a:srgbClr val="212121"/>
                </a:solidFill>
                <a:effectLst/>
                <a:highlight>
                  <a:srgbClr val="FFFFFF"/>
                </a:highlight>
                <a:latin typeface="Clear Sans"/>
              </a:rPr>
              <a:t>atrtrate</a:t>
            </a:r>
            <a:r>
              <a:rPr lang="en-IN" b="1" i="0" dirty="0">
                <a:solidFill>
                  <a:srgbClr val="212121"/>
                </a:solidFill>
                <a:effectLst/>
                <a:highlight>
                  <a:srgbClr val="FFFFFF"/>
                </a:highlight>
                <a:latin typeface="Clear Sans"/>
              </a:rPr>
              <a:t> Injection:</a:t>
            </a:r>
            <a:endParaRPr lang="en-IN" dirty="0"/>
          </a:p>
        </p:txBody>
      </p:sp>
      <p:sp>
        <p:nvSpPr>
          <p:cNvPr id="3" name="Content Placeholder 2">
            <a:extLst>
              <a:ext uri="{FF2B5EF4-FFF2-40B4-BE49-F238E27FC236}">
                <a16:creationId xmlns:a16="http://schemas.microsoft.com/office/drawing/2014/main" id="{D3739CC5-7E50-1745-E630-3AD0141E938B}"/>
              </a:ext>
            </a:extLst>
          </p:cNvPr>
          <p:cNvSpPr>
            <a:spLocks noGrp="1"/>
          </p:cNvSpPr>
          <p:nvPr>
            <p:ph idx="1"/>
          </p:nvPr>
        </p:nvSpPr>
        <p:spPr/>
        <p:txBody>
          <a:bodyPr>
            <a:normAutofit fontScale="62500" lnSpcReduction="20000"/>
          </a:bodyPr>
          <a:lstStyle/>
          <a:p>
            <a:r>
              <a:rPr lang="en-US" b="0" i="0" dirty="0" err="1">
                <a:solidFill>
                  <a:srgbClr val="666666"/>
                </a:solidFill>
                <a:effectLst/>
                <a:highlight>
                  <a:srgbClr val="FFFFFF"/>
                </a:highlight>
                <a:latin typeface="Clear Sans"/>
              </a:rPr>
              <a:t>Norad</a:t>
            </a:r>
            <a:r>
              <a:rPr lang="en-US" b="0" i="0" dirty="0">
                <a:solidFill>
                  <a:srgbClr val="666666"/>
                </a:solidFill>
                <a:effectLst/>
                <a:highlight>
                  <a:srgbClr val="FFFFFF"/>
                </a:highlight>
                <a:latin typeface="Clear Sans"/>
              </a:rPr>
              <a:t> Injection is used to treat hypotension (low blood pressure) that may occur due to causes such as sepsis (infection). It helps to increase blood pressure by narrowing the blood vessels of the heart. It may be used to revive a patient with cardiac arrest.</a:t>
            </a:r>
          </a:p>
          <a:p>
            <a:r>
              <a:rPr lang="en-IN" b="1" i="0" dirty="0">
                <a:solidFill>
                  <a:srgbClr val="111111"/>
                </a:solidFill>
                <a:effectLst/>
                <a:latin typeface="Roboto" panose="02000000000000000000" pitchFamily="2" charset="0"/>
              </a:rPr>
              <a:t>sympathomimetic amines</a:t>
            </a:r>
            <a:r>
              <a:rPr lang="en-IN" b="0" i="0" dirty="0">
                <a:solidFill>
                  <a:srgbClr val="111111"/>
                </a:solidFill>
                <a:effectLst/>
                <a:highlight>
                  <a:srgbClr val="FFFFFF"/>
                </a:highlight>
                <a:latin typeface="Roboto" panose="02000000000000000000" pitchFamily="2" charset="0"/>
              </a:rPr>
              <a:t>. </a:t>
            </a:r>
            <a:endParaRPr lang="en-US" b="0" i="0" dirty="0">
              <a:solidFill>
                <a:srgbClr val="666666"/>
              </a:solidFill>
              <a:effectLst/>
              <a:highlight>
                <a:srgbClr val="FFFFFF"/>
              </a:highlight>
              <a:latin typeface="Clear Sans"/>
            </a:endParaRPr>
          </a:p>
          <a:p>
            <a:r>
              <a:rPr lang="en-US" b="0" i="0" dirty="0">
                <a:solidFill>
                  <a:srgbClr val="666666"/>
                </a:solidFill>
                <a:effectLst/>
                <a:highlight>
                  <a:srgbClr val="FFFFFF"/>
                </a:highlight>
                <a:latin typeface="Clear Sans"/>
              </a:rPr>
              <a:t>2 ml ampule</a:t>
            </a:r>
          </a:p>
          <a:p>
            <a:r>
              <a:rPr lang="en-US" dirty="0">
                <a:solidFill>
                  <a:srgbClr val="666666"/>
                </a:solidFill>
                <a:highlight>
                  <a:srgbClr val="FFFFFF"/>
                </a:highlight>
                <a:latin typeface="Clear Sans"/>
              </a:rPr>
              <a:t>1 ml=2mg/ 2ml=4mg</a:t>
            </a:r>
          </a:p>
          <a:p>
            <a:r>
              <a:rPr lang="en-US" dirty="0">
                <a:solidFill>
                  <a:srgbClr val="666666"/>
                </a:solidFill>
                <a:highlight>
                  <a:srgbClr val="FFFFFF"/>
                </a:highlight>
                <a:latin typeface="Clear Sans"/>
              </a:rPr>
              <a:t>(50 ml syringe-2 ampule </a:t>
            </a:r>
            <a:r>
              <a:rPr lang="en-US" dirty="0" err="1">
                <a:solidFill>
                  <a:srgbClr val="666666"/>
                </a:solidFill>
                <a:highlight>
                  <a:srgbClr val="FFFFFF"/>
                </a:highlight>
                <a:latin typeface="Clear Sans"/>
              </a:rPr>
              <a:t>norad</a:t>
            </a:r>
            <a:r>
              <a:rPr lang="en-US" dirty="0">
                <a:solidFill>
                  <a:srgbClr val="666666"/>
                </a:solidFill>
                <a:highlight>
                  <a:srgbClr val="FFFFFF"/>
                </a:highlight>
                <a:latin typeface="Clear Sans"/>
              </a:rPr>
              <a:t> injection+46 ml ns dilute)</a:t>
            </a:r>
          </a:p>
          <a:p>
            <a:r>
              <a:rPr lang="en-US" b="1" dirty="0">
                <a:solidFill>
                  <a:srgbClr val="666666"/>
                </a:solidFill>
                <a:highlight>
                  <a:srgbClr val="FFFFFF"/>
                </a:highlight>
                <a:latin typeface="Clear Sans"/>
              </a:rPr>
              <a:t>SIDE EFFECTS:</a:t>
            </a:r>
          </a:p>
          <a:p>
            <a:pPr algn="l">
              <a:buFont typeface="Arial" panose="020B0604020202020204" pitchFamily="34" charset="0"/>
              <a:buChar char="•"/>
            </a:pPr>
            <a:r>
              <a:rPr lang="en-US" b="0" i="0" dirty="0">
                <a:solidFill>
                  <a:srgbClr val="666666"/>
                </a:solidFill>
                <a:effectLst/>
                <a:highlight>
                  <a:srgbClr val="FFFFFF"/>
                </a:highlight>
                <a:latin typeface="Clear Sans"/>
              </a:rPr>
              <a:t>Systemic hypertension (high blood pressure)</a:t>
            </a:r>
          </a:p>
          <a:p>
            <a:pPr algn="l">
              <a:buFont typeface="Arial" panose="020B0604020202020204" pitchFamily="34" charset="0"/>
              <a:buChar char="•"/>
            </a:pPr>
            <a:r>
              <a:rPr lang="en-US" b="0" i="0" dirty="0">
                <a:solidFill>
                  <a:srgbClr val="666666"/>
                </a:solidFill>
                <a:effectLst/>
                <a:highlight>
                  <a:srgbClr val="FFFFFF"/>
                </a:highlight>
                <a:latin typeface="Clear Sans"/>
              </a:rPr>
              <a:t>Headache</a:t>
            </a:r>
          </a:p>
          <a:p>
            <a:pPr algn="l">
              <a:buFont typeface="Arial" panose="020B0604020202020204" pitchFamily="34" charset="0"/>
              <a:buChar char="•"/>
            </a:pPr>
            <a:r>
              <a:rPr lang="en-US" b="0" i="0" dirty="0">
                <a:solidFill>
                  <a:srgbClr val="666666"/>
                </a:solidFill>
                <a:effectLst/>
                <a:highlight>
                  <a:srgbClr val="FFFFFF"/>
                </a:highlight>
                <a:latin typeface="Clear Sans"/>
              </a:rPr>
              <a:t>Restlessness</a:t>
            </a:r>
          </a:p>
          <a:p>
            <a:pPr algn="l">
              <a:buFont typeface="Arial" panose="020B0604020202020204" pitchFamily="34" charset="0"/>
              <a:buChar char="•"/>
            </a:pPr>
            <a:r>
              <a:rPr lang="en-US" b="0" i="0" dirty="0">
                <a:solidFill>
                  <a:srgbClr val="666666"/>
                </a:solidFill>
                <a:effectLst/>
                <a:highlight>
                  <a:srgbClr val="FFFFFF"/>
                </a:highlight>
                <a:latin typeface="Clear Sans"/>
              </a:rPr>
              <a:t>Insomnia (difficulty in sleeping)</a:t>
            </a:r>
          </a:p>
          <a:p>
            <a:pPr algn="l">
              <a:buFont typeface="Arial" panose="020B0604020202020204" pitchFamily="34" charset="0"/>
              <a:buChar char="•"/>
            </a:pPr>
            <a:r>
              <a:rPr lang="en-US" b="0" i="0" dirty="0">
                <a:solidFill>
                  <a:srgbClr val="666666"/>
                </a:solidFill>
                <a:effectLst/>
                <a:highlight>
                  <a:srgbClr val="FFFFFF"/>
                </a:highlight>
                <a:latin typeface="Clear Sans"/>
              </a:rPr>
              <a:t>Palpitations</a:t>
            </a:r>
          </a:p>
          <a:p>
            <a:pPr algn="l">
              <a:buFont typeface="Arial" panose="020B0604020202020204" pitchFamily="34" charset="0"/>
              <a:buChar char="•"/>
            </a:pPr>
            <a:r>
              <a:rPr lang="en-US" b="0" i="0" dirty="0">
                <a:solidFill>
                  <a:srgbClr val="666666"/>
                </a:solidFill>
                <a:effectLst/>
                <a:highlight>
                  <a:srgbClr val="FFFFFF"/>
                </a:highlight>
                <a:latin typeface="Clear Sans"/>
              </a:rPr>
              <a:t>Tremors</a:t>
            </a:r>
          </a:p>
          <a:p>
            <a:endParaRPr lang="en-IN" dirty="0"/>
          </a:p>
        </p:txBody>
      </p:sp>
    </p:spTree>
    <p:extLst>
      <p:ext uri="{BB962C8B-B14F-4D97-AF65-F5344CB8AC3E}">
        <p14:creationId xmlns:p14="http://schemas.microsoft.com/office/powerpoint/2010/main" val="370462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2B4C-2EFA-CB25-146B-2A32C8B01D66}"/>
              </a:ext>
            </a:extLst>
          </p:cNvPr>
          <p:cNvSpPr>
            <a:spLocks noGrp="1"/>
          </p:cNvSpPr>
          <p:nvPr>
            <p:ph type="title"/>
          </p:nvPr>
        </p:nvSpPr>
        <p:spPr/>
        <p:txBody>
          <a:bodyPr/>
          <a:lstStyle/>
          <a:p>
            <a:r>
              <a:rPr lang="en-IN" b="1" dirty="0">
                <a:solidFill>
                  <a:srgbClr val="212121"/>
                </a:solidFill>
                <a:highlight>
                  <a:srgbClr val="FFFFFF"/>
                </a:highlight>
                <a:latin typeface="Clear Sans"/>
              </a:rPr>
              <a:t>Nora</a:t>
            </a:r>
            <a:r>
              <a:rPr lang="en-IN" b="1" i="0" dirty="0">
                <a:solidFill>
                  <a:srgbClr val="212121"/>
                </a:solidFill>
                <a:effectLst/>
                <a:highlight>
                  <a:srgbClr val="FFFFFF"/>
                </a:highlight>
                <a:latin typeface="Clear Sans"/>
              </a:rPr>
              <a:t>drenaline </a:t>
            </a:r>
            <a:r>
              <a:rPr lang="en-IN" b="1" dirty="0" err="1">
                <a:solidFill>
                  <a:srgbClr val="212121"/>
                </a:solidFill>
                <a:highlight>
                  <a:srgbClr val="FFFFFF"/>
                </a:highlight>
                <a:latin typeface="Clear Sans"/>
              </a:rPr>
              <a:t>Bi</a:t>
            </a:r>
            <a:r>
              <a:rPr lang="en-IN" b="1" i="0" dirty="0" err="1">
                <a:solidFill>
                  <a:srgbClr val="212121"/>
                </a:solidFill>
                <a:effectLst/>
                <a:highlight>
                  <a:srgbClr val="FFFFFF"/>
                </a:highlight>
                <a:latin typeface="Clear Sans"/>
              </a:rPr>
              <a:t>atrtrate</a:t>
            </a:r>
            <a:r>
              <a:rPr lang="en-IN" b="1" i="0" dirty="0">
                <a:solidFill>
                  <a:srgbClr val="212121"/>
                </a:solidFill>
                <a:effectLst/>
                <a:highlight>
                  <a:srgbClr val="FFFFFF"/>
                </a:highlight>
                <a:latin typeface="Clear Sans"/>
              </a:rPr>
              <a:t> Injection:</a:t>
            </a:r>
            <a:endParaRPr lang="en-IN" dirty="0"/>
          </a:p>
        </p:txBody>
      </p:sp>
      <p:pic>
        <p:nvPicPr>
          <p:cNvPr id="2050" name="Picture 2">
            <a:extLst>
              <a:ext uri="{FF2B5EF4-FFF2-40B4-BE49-F238E27FC236}">
                <a16:creationId xmlns:a16="http://schemas.microsoft.com/office/drawing/2014/main" id="{C5C227A8-73FE-4F15-9429-77CBC462E3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6266" y="1617806"/>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418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1324</Words>
  <Application>Microsoft Office PowerPoint</Application>
  <PresentationFormat>Widescreen</PresentationFormat>
  <Paragraphs>201</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Clear Sans</vt:lpstr>
      <vt:lpstr>Helvetica</vt:lpstr>
      <vt:lpstr>Lato</vt:lpstr>
      <vt:lpstr>Roboto</vt:lpstr>
      <vt:lpstr>Office Theme</vt:lpstr>
      <vt:lpstr>EMERGENCY MEDICINE</vt:lpstr>
      <vt:lpstr>HEPARIN SODIUM INJECTION:</vt:lpstr>
      <vt:lpstr>HEPARIN INJECTION:</vt:lpstr>
      <vt:lpstr>Atropine Sulphate Injection: </vt:lpstr>
      <vt:lpstr>ATROPINE INJECTION:</vt:lpstr>
      <vt:lpstr>Adrenaline Bitartrate Injection: </vt:lpstr>
      <vt:lpstr>Adrenaline Bitartrate Injection: </vt:lpstr>
      <vt:lpstr>Noradrenaline Biatrtrate Injection:</vt:lpstr>
      <vt:lpstr>Noradrenaline Biatrtrate Injection:</vt:lpstr>
      <vt:lpstr>Mephentermine Sulphate Injection: </vt:lpstr>
      <vt:lpstr>Mephentermine Sulphate Injection: </vt:lpstr>
      <vt:lpstr>Avil Injection(pheniramine maleate inj): </vt:lpstr>
      <vt:lpstr>Avil Injection(pheniramine maleate inj): </vt:lpstr>
      <vt:lpstr>Hydrocort Injection: </vt:lpstr>
      <vt:lpstr>Hydrocort Injection: </vt:lpstr>
      <vt:lpstr>Ntg Injection: </vt:lpstr>
      <vt:lpstr>Ntg Injection:</vt:lpstr>
      <vt:lpstr>Dilzem Injection: </vt:lpstr>
      <vt:lpstr>Dilzem Injection:</vt:lpstr>
      <vt:lpstr>Metoprolol tartrate injection:</vt:lpstr>
      <vt:lpstr>Metoprolol tartrate injection:</vt:lpstr>
      <vt:lpstr>Tramdol Injection: </vt:lpstr>
      <vt:lpstr>Tramdol Injection: </vt:lpstr>
      <vt:lpstr>Protamine sulfate: </vt:lpstr>
      <vt:lpstr>Protamine sulfate:</vt:lpstr>
      <vt:lpstr>Taxim Injection: </vt:lpstr>
      <vt:lpstr>Taxim Injection: </vt:lpstr>
      <vt:lpstr>Lasix Injection: </vt:lpstr>
      <vt:lpstr>Lasix Injection: </vt:lpstr>
      <vt:lpstr>Aggramed 5mg Infusion: </vt:lpstr>
      <vt:lpstr>Aggramed 5mg Infusion</vt:lpstr>
      <vt:lpstr>Nicorandil injection:</vt:lpstr>
      <vt:lpstr>Nicorandil injection: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MEDICINE</dc:title>
  <dc:creator>Yash Rakholiya</dc:creator>
  <cp:lastModifiedBy>Yash Rakholiya</cp:lastModifiedBy>
  <cp:revision>51</cp:revision>
  <dcterms:created xsi:type="dcterms:W3CDTF">2024-04-07T08:51:50Z</dcterms:created>
  <dcterms:modified xsi:type="dcterms:W3CDTF">2025-01-03T11:25:58Z</dcterms:modified>
</cp:coreProperties>
</file>