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sldIdLst>
    <p:sldId id="259" r:id="rId2"/>
    <p:sldId id="260" r:id="rId3"/>
    <p:sldId id="258" r:id="rId4"/>
    <p:sldId id="261" r:id="rId5"/>
    <p:sldId id="262" r:id="rId6"/>
    <p:sldId id="263" r:id="rId7"/>
    <p:sldId id="264" r:id="rId8"/>
    <p:sldId id="265" r:id="rId9"/>
    <p:sldId id="266" r:id="rId10"/>
    <p:sldId id="267" r:id="rId11"/>
    <p:sldId id="268" r:id="rId12"/>
    <p:sldId id="270" r:id="rId13"/>
    <p:sldId id="269" r:id="rId14"/>
    <p:sldId id="271" r:id="rId15"/>
    <p:sldId id="272" r:id="rId16"/>
    <p:sldId id="279" r:id="rId17"/>
    <p:sldId id="280" r:id="rId18"/>
    <p:sldId id="273" r:id="rId19"/>
    <p:sldId id="281" r:id="rId20"/>
    <p:sldId id="282" r:id="rId21"/>
    <p:sldId id="275" r:id="rId22"/>
    <p:sldId id="283" r:id="rId23"/>
    <p:sldId id="284" r:id="rId24"/>
    <p:sldId id="285" r:id="rId25"/>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7" roundtripDataSignature="AMtx7mhxPh+1m26fwSjKF7L9L2hCBkdbC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7" d="100"/>
          <a:sy n="47" d="100"/>
        </p:scale>
        <p:origin x="1474" y="43"/>
      </p:cViewPr>
      <p:guideLst>
        <p:guide orient="horz" pos="216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customschemas.google.com/relationships/presentationmetadata" Target="metadata"/><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 TWEVE" userId="4b03d52d1393fc6b" providerId="LiveId" clId="{1522D69D-27F3-4725-89B2-B464FF59F312}"/>
    <pc:docChg chg="undo custSel modSld">
      <pc:chgData name="BEN TWEVE" userId="4b03d52d1393fc6b" providerId="LiveId" clId="{1522D69D-27F3-4725-89B2-B464FF59F312}" dt="2023-10-28T20:48:04.057" v="110" actId="1036"/>
      <pc:docMkLst>
        <pc:docMk/>
      </pc:docMkLst>
      <pc:sldChg chg="modSp mod">
        <pc:chgData name="BEN TWEVE" userId="4b03d52d1393fc6b" providerId="LiveId" clId="{1522D69D-27F3-4725-89B2-B464FF59F312}" dt="2023-10-28T20:48:04.057" v="110" actId="1036"/>
        <pc:sldMkLst>
          <pc:docMk/>
          <pc:sldMk cId="0" sldId="258"/>
        </pc:sldMkLst>
        <pc:spChg chg="mod">
          <ac:chgData name="BEN TWEVE" userId="4b03d52d1393fc6b" providerId="LiveId" clId="{1522D69D-27F3-4725-89B2-B464FF59F312}" dt="2023-10-28T20:47:50.251" v="107" actId="20577"/>
          <ac:spMkLst>
            <pc:docMk/>
            <pc:sldMk cId="0" sldId="258"/>
            <ac:spMk id="110" creationId="{00000000-0000-0000-0000-000000000000}"/>
          </ac:spMkLst>
        </pc:spChg>
        <pc:picChg chg="mod">
          <ac:chgData name="BEN TWEVE" userId="4b03d52d1393fc6b" providerId="LiveId" clId="{1522D69D-27F3-4725-89B2-B464FF59F312}" dt="2023-10-28T20:47:37.804" v="96" actId="1076"/>
          <ac:picMkLst>
            <pc:docMk/>
            <pc:sldMk cId="0" sldId="258"/>
            <ac:picMk id="3" creationId="{501ADB53-AEC2-A0E6-8AFD-451F736FA03E}"/>
          </ac:picMkLst>
        </pc:picChg>
        <pc:picChg chg="mod">
          <ac:chgData name="BEN TWEVE" userId="4b03d52d1393fc6b" providerId="LiveId" clId="{1522D69D-27F3-4725-89B2-B464FF59F312}" dt="2023-10-28T20:48:04.057" v="110" actId="1036"/>
          <ac:picMkLst>
            <pc:docMk/>
            <pc:sldMk cId="0" sldId="258"/>
            <ac:picMk id="106"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79640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094411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903118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01631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56747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575389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58902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555385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04" name="Google Shape;10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947432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04" name="Google Shape;10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79236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04" name="Google Shape;10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574258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04" name="Google Shape;10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366592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04" name="Google Shape;10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260875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04" name="Google Shape;10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054797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04" name="Google Shape;10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31060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29659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72914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47982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508612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94409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17711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5"/>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3" name="Google Shape;13;p5"/>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4" name="Google Shape;14;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chemeClr val="dk1"/>
                </a:solidFill>
                <a:latin typeface="Calibri"/>
                <a:ea typeface="Calibri"/>
                <a:cs typeface="Calibri"/>
                <a:sym typeface="Calibri"/>
              </a:defRPr>
            </a:lvl1pPr>
            <a:lvl2pPr marL="0" lvl="1" indent="0" algn="r">
              <a:spcBef>
                <a:spcPts val="0"/>
              </a:spcBef>
              <a:spcAft>
                <a:spcPts val="0"/>
              </a:spcAft>
              <a:buNone/>
              <a:defRPr sz="1200" b="0" i="0" u="none" strike="noStrike" cap="none">
                <a:solidFill>
                  <a:schemeClr val="dk1"/>
                </a:solidFill>
                <a:latin typeface="Calibri"/>
                <a:ea typeface="Calibri"/>
                <a:cs typeface="Calibri"/>
                <a:sym typeface="Calibri"/>
              </a:defRPr>
            </a:lvl2pPr>
            <a:lvl3pPr marL="0" lvl="2" indent="0" algn="r">
              <a:spcBef>
                <a:spcPts val="0"/>
              </a:spcBef>
              <a:spcAft>
                <a:spcPts val="0"/>
              </a:spcAft>
              <a:buNone/>
              <a:defRPr sz="1200" b="0" i="0" u="none" strike="noStrike" cap="none">
                <a:solidFill>
                  <a:schemeClr val="dk1"/>
                </a:solidFill>
                <a:latin typeface="Calibri"/>
                <a:ea typeface="Calibri"/>
                <a:cs typeface="Calibri"/>
                <a:sym typeface="Calibri"/>
              </a:defRPr>
            </a:lvl3pPr>
            <a:lvl4pPr marL="0" lvl="3" indent="0" algn="r">
              <a:spcBef>
                <a:spcPts val="0"/>
              </a:spcBef>
              <a:spcAft>
                <a:spcPts val="0"/>
              </a:spcAft>
              <a:buNone/>
              <a:defRPr sz="1200" b="0" i="0" u="none" strike="noStrike" cap="none">
                <a:solidFill>
                  <a:schemeClr val="dk1"/>
                </a:solidFill>
                <a:latin typeface="Calibri"/>
                <a:ea typeface="Calibri"/>
                <a:cs typeface="Calibri"/>
                <a:sym typeface="Calibri"/>
              </a:defRPr>
            </a:lvl4pPr>
            <a:lvl5pPr marL="0" lvl="4" indent="0" algn="r">
              <a:spcBef>
                <a:spcPts val="0"/>
              </a:spcBef>
              <a:spcAft>
                <a:spcPts val="0"/>
              </a:spcAft>
              <a:buNone/>
              <a:defRPr sz="1200" b="0" i="0" u="none" strike="noStrike" cap="none">
                <a:solidFill>
                  <a:schemeClr val="dk1"/>
                </a:solidFill>
                <a:latin typeface="Calibri"/>
                <a:ea typeface="Calibri"/>
                <a:cs typeface="Calibri"/>
                <a:sym typeface="Calibri"/>
              </a:defRPr>
            </a:lvl5pPr>
            <a:lvl6pPr marL="0" lvl="5" indent="0" algn="r">
              <a:spcBef>
                <a:spcPts val="0"/>
              </a:spcBef>
              <a:spcAft>
                <a:spcPts val="0"/>
              </a:spcAft>
              <a:buNone/>
              <a:defRPr sz="1200" b="0" i="0" u="none" strike="noStrike" cap="none">
                <a:solidFill>
                  <a:schemeClr val="dk1"/>
                </a:solidFill>
                <a:latin typeface="Calibri"/>
                <a:ea typeface="Calibri"/>
                <a:cs typeface="Calibri"/>
                <a:sym typeface="Calibri"/>
              </a:defRPr>
            </a:lvl6pPr>
            <a:lvl7pPr marL="0" lvl="6" indent="0" algn="r">
              <a:spcBef>
                <a:spcPts val="0"/>
              </a:spcBef>
              <a:spcAft>
                <a:spcPts val="0"/>
              </a:spcAft>
              <a:buNone/>
              <a:defRPr sz="1200" b="0" i="0" u="none" strike="noStrike" cap="none">
                <a:solidFill>
                  <a:schemeClr val="dk1"/>
                </a:solidFill>
                <a:latin typeface="Calibri"/>
                <a:ea typeface="Calibri"/>
                <a:cs typeface="Calibri"/>
                <a:sym typeface="Calibri"/>
              </a:defRPr>
            </a:lvl7pPr>
            <a:lvl8pPr marL="0" lvl="7" indent="0" algn="r">
              <a:spcBef>
                <a:spcPts val="0"/>
              </a:spcBef>
              <a:spcAft>
                <a:spcPts val="0"/>
              </a:spcAft>
              <a:buNone/>
              <a:defRPr sz="1200" b="0" i="0" u="none" strike="noStrike" cap="none">
                <a:solidFill>
                  <a:schemeClr val="dk1"/>
                </a:solidFill>
                <a:latin typeface="Calibri"/>
                <a:ea typeface="Calibri"/>
                <a:cs typeface="Calibri"/>
                <a:sym typeface="Calibri"/>
              </a:defRPr>
            </a:lvl8pPr>
            <a:lvl9pPr marL="0" lvl="8" indent="0" algn="r">
              <a:spcBef>
                <a:spcPts val="0"/>
              </a:spcBef>
              <a:spcAft>
                <a:spcPts val="0"/>
              </a:spcAft>
              <a:buNone/>
              <a:defRPr sz="1200" b="0" i="0" u="none" strike="noStrike" cap="none">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0" name="Google Shape;70;p14"/>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1" name="Google Shape;71;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chemeClr val="dk1"/>
                </a:solidFill>
                <a:latin typeface="Calibri"/>
                <a:ea typeface="Calibri"/>
                <a:cs typeface="Calibri"/>
                <a:sym typeface="Calibri"/>
              </a:defRPr>
            </a:lvl1pPr>
            <a:lvl2pPr marL="0" lvl="1" indent="0" algn="r">
              <a:spcBef>
                <a:spcPts val="0"/>
              </a:spcBef>
              <a:spcAft>
                <a:spcPts val="0"/>
              </a:spcAft>
              <a:buNone/>
              <a:defRPr sz="1200">
                <a:solidFill>
                  <a:schemeClr val="dk1"/>
                </a:solidFill>
                <a:latin typeface="Calibri"/>
                <a:ea typeface="Calibri"/>
                <a:cs typeface="Calibri"/>
                <a:sym typeface="Calibri"/>
              </a:defRPr>
            </a:lvl2pPr>
            <a:lvl3pPr marL="0" lvl="2" indent="0" algn="r">
              <a:spcBef>
                <a:spcPts val="0"/>
              </a:spcBef>
              <a:spcAft>
                <a:spcPts val="0"/>
              </a:spcAft>
              <a:buNone/>
              <a:defRPr sz="1200">
                <a:solidFill>
                  <a:schemeClr val="dk1"/>
                </a:solidFill>
                <a:latin typeface="Calibri"/>
                <a:ea typeface="Calibri"/>
                <a:cs typeface="Calibri"/>
                <a:sym typeface="Calibri"/>
              </a:defRPr>
            </a:lvl3pPr>
            <a:lvl4pPr marL="0" lvl="3" indent="0" algn="r">
              <a:spcBef>
                <a:spcPts val="0"/>
              </a:spcBef>
              <a:spcAft>
                <a:spcPts val="0"/>
              </a:spcAft>
              <a:buNone/>
              <a:defRPr sz="1200">
                <a:solidFill>
                  <a:schemeClr val="dk1"/>
                </a:solidFill>
                <a:latin typeface="Calibri"/>
                <a:ea typeface="Calibri"/>
                <a:cs typeface="Calibri"/>
                <a:sym typeface="Calibri"/>
              </a:defRPr>
            </a:lvl4pPr>
            <a:lvl5pPr marL="0" lvl="4" indent="0" algn="r">
              <a:spcBef>
                <a:spcPts val="0"/>
              </a:spcBef>
              <a:spcAft>
                <a:spcPts val="0"/>
              </a:spcAft>
              <a:buNone/>
              <a:defRPr sz="1200">
                <a:solidFill>
                  <a:schemeClr val="dk1"/>
                </a:solidFill>
                <a:latin typeface="Calibri"/>
                <a:ea typeface="Calibri"/>
                <a:cs typeface="Calibri"/>
                <a:sym typeface="Calibri"/>
              </a:defRPr>
            </a:lvl5pPr>
            <a:lvl6pPr marL="0" lvl="5" indent="0" algn="r">
              <a:spcBef>
                <a:spcPts val="0"/>
              </a:spcBef>
              <a:spcAft>
                <a:spcPts val="0"/>
              </a:spcAft>
              <a:buNone/>
              <a:defRPr sz="1200">
                <a:solidFill>
                  <a:schemeClr val="dk1"/>
                </a:solidFill>
                <a:latin typeface="Calibri"/>
                <a:ea typeface="Calibri"/>
                <a:cs typeface="Calibri"/>
                <a:sym typeface="Calibri"/>
              </a:defRPr>
            </a:lvl6pPr>
            <a:lvl7pPr marL="0" lvl="6" indent="0" algn="r">
              <a:spcBef>
                <a:spcPts val="0"/>
              </a:spcBef>
              <a:spcAft>
                <a:spcPts val="0"/>
              </a:spcAft>
              <a:buNone/>
              <a:defRPr sz="1200">
                <a:solidFill>
                  <a:schemeClr val="dk1"/>
                </a:solidFill>
                <a:latin typeface="Calibri"/>
                <a:ea typeface="Calibri"/>
                <a:cs typeface="Calibri"/>
                <a:sym typeface="Calibri"/>
              </a:defRPr>
            </a:lvl7pPr>
            <a:lvl8pPr marL="0" lvl="7" indent="0" algn="r">
              <a:spcBef>
                <a:spcPts val="0"/>
              </a:spcBef>
              <a:spcAft>
                <a:spcPts val="0"/>
              </a:spcAft>
              <a:buNone/>
              <a:defRPr sz="1200">
                <a:solidFill>
                  <a:schemeClr val="dk1"/>
                </a:solidFill>
                <a:latin typeface="Calibri"/>
                <a:ea typeface="Calibri"/>
                <a:cs typeface="Calibri"/>
                <a:sym typeface="Calibri"/>
              </a:defRPr>
            </a:lvl8pPr>
            <a:lvl9pPr marL="0" lvl="8" indent="0" algn="r">
              <a:spcBef>
                <a:spcPts val="0"/>
              </a:spcBef>
              <a:spcAft>
                <a:spcPts val="0"/>
              </a:spcAft>
              <a:buNone/>
              <a:defRPr sz="1200">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6" name="Google Shape;76;p15"/>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chemeClr val="dk1"/>
                </a:solidFill>
                <a:latin typeface="Calibri"/>
                <a:ea typeface="Calibri"/>
                <a:cs typeface="Calibri"/>
                <a:sym typeface="Calibri"/>
              </a:defRPr>
            </a:lvl1pPr>
            <a:lvl2pPr marL="0" lvl="1" indent="0" algn="r">
              <a:spcBef>
                <a:spcPts val="0"/>
              </a:spcBef>
              <a:spcAft>
                <a:spcPts val="0"/>
              </a:spcAft>
              <a:buNone/>
              <a:defRPr sz="1200">
                <a:solidFill>
                  <a:schemeClr val="dk1"/>
                </a:solidFill>
                <a:latin typeface="Calibri"/>
                <a:ea typeface="Calibri"/>
                <a:cs typeface="Calibri"/>
                <a:sym typeface="Calibri"/>
              </a:defRPr>
            </a:lvl2pPr>
            <a:lvl3pPr marL="0" lvl="2" indent="0" algn="r">
              <a:spcBef>
                <a:spcPts val="0"/>
              </a:spcBef>
              <a:spcAft>
                <a:spcPts val="0"/>
              </a:spcAft>
              <a:buNone/>
              <a:defRPr sz="1200">
                <a:solidFill>
                  <a:schemeClr val="dk1"/>
                </a:solidFill>
                <a:latin typeface="Calibri"/>
                <a:ea typeface="Calibri"/>
                <a:cs typeface="Calibri"/>
                <a:sym typeface="Calibri"/>
              </a:defRPr>
            </a:lvl3pPr>
            <a:lvl4pPr marL="0" lvl="3" indent="0" algn="r">
              <a:spcBef>
                <a:spcPts val="0"/>
              </a:spcBef>
              <a:spcAft>
                <a:spcPts val="0"/>
              </a:spcAft>
              <a:buNone/>
              <a:defRPr sz="1200">
                <a:solidFill>
                  <a:schemeClr val="dk1"/>
                </a:solidFill>
                <a:latin typeface="Calibri"/>
                <a:ea typeface="Calibri"/>
                <a:cs typeface="Calibri"/>
                <a:sym typeface="Calibri"/>
              </a:defRPr>
            </a:lvl4pPr>
            <a:lvl5pPr marL="0" lvl="4" indent="0" algn="r">
              <a:spcBef>
                <a:spcPts val="0"/>
              </a:spcBef>
              <a:spcAft>
                <a:spcPts val="0"/>
              </a:spcAft>
              <a:buNone/>
              <a:defRPr sz="1200">
                <a:solidFill>
                  <a:schemeClr val="dk1"/>
                </a:solidFill>
                <a:latin typeface="Calibri"/>
                <a:ea typeface="Calibri"/>
                <a:cs typeface="Calibri"/>
                <a:sym typeface="Calibri"/>
              </a:defRPr>
            </a:lvl5pPr>
            <a:lvl6pPr marL="0" lvl="5" indent="0" algn="r">
              <a:spcBef>
                <a:spcPts val="0"/>
              </a:spcBef>
              <a:spcAft>
                <a:spcPts val="0"/>
              </a:spcAft>
              <a:buNone/>
              <a:defRPr sz="1200">
                <a:solidFill>
                  <a:schemeClr val="dk1"/>
                </a:solidFill>
                <a:latin typeface="Calibri"/>
                <a:ea typeface="Calibri"/>
                <a:cs typeface="Calibri"/>
                <a:sym typeface="Calibri"/>
              </a:defRPr>
            </a:lvl6pPr>
            <a:lvl7pPr marL="0" lvl="6" indent="0" algn="r">
              <a:spcBef>
                <a:spcPts val="0"/>
              </a:spcBef>
              <a:spcAft>
                <a:spcPts val="0"/>
              </a:spcAft>
              <a:buNone/>
              <a:defRPr sz="1200">
                <a:solidFill>
                  <a:schemeClr val="dk1"/>
                </a:solidFill>
                <a:latin typeface="Calibri"/>
                <a:ea typeface="Calibri"/>
                <a:cs typeface="Calibri"/>
                <a:sym typeface="Calibri"/>
              </a:defRPr>
            </a:lvl7pPr>
            <a:lvl8pPr marL="0" lvl="7" indent="0" algn="r">
              <a:spcBef>
                <a:spcPts val="0"/>
              </a:spcBef>
              <a:spcAft>
                <a:spcPts val="0"/>
              </a:spcAft>
              <a:buNone/>
              <a:defRPr sz="1200">
                <a:solidFill>
                  <a:schemeClr val="dk1"/>
                </a:solidFill>
                <a:latin typeface="Calibri"/>
                <a:ea typeface="Calibri"/>
                <a:cs typeface="Calibri"/>
                <a:sym typeface="Calibri"/>
              </a:defRPr>
            </a:lvl8pPr>
            <a:lvl9pPr marL="0" lvl="8" indent="0" algn="r">
              <a:spcBef>
                <a:spcPts val="0"/>
              </a:spcBef>
              <a:spcAft>
                <a:spcPts val="0"/>
              </a:spcAft>
              <a:buNone/>
              <a:defRPr sz="1200">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9" name="Google Shape;19;p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chemeClr val="dk1"/>
                </a:solidFill>
                <a:latin typeface="Calibri"/>
                <a:ea typeface="Calibri"/>
                <a:cs typeface="Calibri"/>
                <a:sym typeface="Calibri"/>
              </a:defRPr>
            </a:lvl1pPr>
            <a:lvl2pPr marL="0" lvl="1" indent="0" algn="r">
              <a:spcBef>
                <a:spcPts val="0"/>
              </a:spcBef>
              <a:spcAft>
                <a:spcPts val="0"/>
              </a:spcAft>
              <a:buNone/>
              <a:defRPr sz="1200" b="0" i="0" u="none" strike="noStrike" cap="none">
                <a:solidFill>
                  <a:schemeClr val="dk1"/>
                </a:solidFill>
                <a:latin typeface="Calibri"/>
                <a:ea typeface="Calibri"/>
                <a:cs typeface="Calibri"/>
                <a:sym typeface="Calibri"/>
              </a:defRPr>
            </a:lvl2pPr>
            <a:lvl3pPr marL="0" lvl="2" indent="0" algn="r">
              <a:spcBef>
                <a:spcPts val="0"/>
              </a:spcBef>
              <a:spcAft>
                <a:spcPts val="0"/>
              </a:spcAft>
              <a:buNone/>
              <a:defRPr sz="1200" b="0" i="0" u="none" strike="noStrike" cap="none">
                <a:solidFill>
                  <a:schemeClr val="dk1"/>
                </a:solidFill>
                <a:latin typeface="Calibri"/>
                <a:ea typeface="Calibri"/>
                <a:cs typeface="Calibri"/>
                <a:sym typeface="Calibri"/>
              </a:defRPr>
            </a:lvl3pPr>
            <a:lvl4pPr marL="0" lvl="3" indent="0" algn="r">
              <a:spcBef>
                <a:spcPts val="0"/>
              </a:spcBef>
              <a:spcAft>
                <a:spcPts val="0"/>
              </a:spcAft>
              <a:buNone/>
              <a:defRPr sz="1200" b="0" i="0" u="none" strike="noStrike" cap="none">
                <a:solidFill>
                  <a:schemeClr val="dk1"/>
                </a:solidFill>
                <a:latin typeface="Calibri"/>
                <a:ea typeface="Calibri"/>
                <a:cs typeface="Calibri"/>
                <a:sym typeface="Calibri"/>
              </a:defRPr>
            </a:lvl4pPr>
            <a:lvl5pPr marL="0" lvl="4" indent="0" algn="r">
              <a:spcBef>
                <a:spcPts val="0"/>
              </a:spcBef>
              <a:spcAft>
                <a:spcPts val="0"/>
              </a:spcAft>
              <a:buNone/>
              <a:defRPr sz="1200" b="0" i="0" u="none" strike="noStrike" cap="none">
                <a:solidFill>
                  <a:schemeClr val="dk1"/>
                </a:solidFill>
                <a:latin typeface="Calibri"/>
                <a:ea typeface="Calibri"/>
                <a:cs typeface="Calibri"/>
                <a:sym typeface="Calibri"/>
              </a:defRPr>
            </a:lvl5pPr>
            <a:lvl6pPr marL="0" lvl="5" indent="0" algn="r">
              <a:spcBef>
                <a:spcPts val="0"/>
              </a:spcBef>
              <a:spcAft>
                <a:spcPts val="0"/>
              </a:spcAft>
              <a:buNone/>
              <a:defRPr sz="1200" b="0" i="0" u="none" strike="noStrike" cap="none">
                <a:solidFill>
                  <a:schemeClr val="dk1"/>
                </a:solidFill>
                <a:latin typeface="Calibri"/>
                <a:ea typeface="Calibri"/>
                <a:cs typeface="Calibri"/>
                <a:sym typeface="Calibri"/>
              </a:defRPr>
            </a:lvl6pPr>
            <a:lvl7pPr marL="0" lvl="6" indent="0" algn="r">
              <a:spcBef>
                <a:spcPts val="0"/>
              </a:spcBef>
              <a:spcAft>
                <a:spcPts val="0"/>
              </a:spcAft>
              <a:buNone/>
              <a:defRPr sz="1200" b="0" i="0" u="none" strike="noStrike" cap="none">
                <a:solidFill>
                  <a:schemeClr val="dk1"/>
                </a:solidFill>
                <a:latin typeface="Calibri"/>
                <a:ea typeface="Calibri"/>
                <a:cs typeface="Calibri"/>
                <a:sym typeface="Calibri"/>
              </a:defRPr>
            </a:lvl7pPr>
            <a:lvl8pPr marL="0" lvl="7" indent="0" algn="r">
              <a:spcBef>
                <a:spcPts val="0"/>
              </a:spcBef>
              <a:spcAft>
                <a:spcPts val="0"/>
              </a:spcAft>
              <a:buNone/>
              <a:defRPr sz="1200" b="0" i="0" u="none" strike="noStrike" cap="none">
                <a:solidFill>
                  <a:schemeClr val="dk1"/>
                </a:solidFill>
                <a:latin typeface="Calibri"/>
                <a:ea typeface="Calibri"/>
                <a:cs typeface="Calibri"/>
                <a:sym typeface="Calibri"/>
              </a:defRPr>
            </a:lvl8pPr>
            <a:lvl9pPr marL="0" lvl="8" indent="0" algn="r">
              <a:spcBef>
                <a:spcPts val="0"/>
              </a:spcBef>
              <a:spcAft>
                <a:spcPts val="0"/>
              </a:spcAft>
              <a:buNone/>
              <a:defRPr sz="1200" b="0" i="0" u="none" strike="noStrike" cap="none">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7"/>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5" name="Google Shape;25;p7"/>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26" name="Google Shape;26;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chemeClr val="dk1"/>
                </a:solidFill>
                <a:latin typeface="Calibri"/>
                <a:ea typeface="Calibri"/>
                <a:cs typeface="Calibri"/>
                <a:sym typeface="Calibri"/>
              </a:defRPr>
            </a:lvl1pPr>
            <a:lvl2pPr marL="0" lvl="1" indent="0" algn="r">
              <a:spcBef>
                <a:spcPts val="0"/>
              </a:spcBef>
              <a:spcAft>
                <a:spcPts val="0"/>
              </a:spcAft>
              <a:buNone/>
              <a:defRPr sz="1200">
                <a:solidFill>
                  <a:schemeClr val="dk1"/>
                </a:solidFill>
                <a:latin typeface="Calibri"/>
                <a:ea typeface="Calibri"/>
                <a:cs typeface="Calibri"/>
                <a:sym typeface="Calibri"/>
              </a:defRPr>
            </a:lvl2pPr>
            <a:lvl3pPr marL="0" lvl="2" indent="0" algn="r">
              <a:spcBef>
                <a:spcPts val="0"/>
              </a:spcBef>
              <a:spcAft>
                <a:spcPts val="0"/>
              </a:spcAft>
              <a:buNone/>
              <a:defRPr sz="1200">
                <a:solidFill>
                  <a:schemeClr val="dk1"/>
                </a:solidFill>
                <a:latin typeface="Calibri"/>
                <a:ea typeface="Calibri"/>
                <a:cs typeface="Calibri"/>
                <a:sym typeface="Calibri"/>
              </a:defRPr>
            </a:lvl3pPr>
            <a:lvl4pPr marL="0" lvl="3" indent="0" algn="r">
              <a:spcBef>
                <a:spcPts val="0"/>
              </a:spcBef>
              <a:spcAft>
                <a:spcPts val="0"/>
              </a:spcAft>
              <a:buNone/>
              <a:defRPr sz="1200">
                <a:solidFill>
                  <a:schemeClr val="dk1"/>
                </a:solidFill>
                <a:latin typeface="Calibri"/>
                <a:ea typeface="Calibri"/>
                <a:cs typeface="Calibri"/>
                <a:sym typeface="Calibri"/>
              </a:defRPr>
            </a:lvl4pPr>
            <a:lvl5pPr marL="0" lvl="4" indent="0" algn="r">
              <a:spcBef>
                <a:spcPts val="0"/>
              </a:spcBef>
              <a:spcAft>
                <a:spcPts val="0"/>
              </a:spcAft>
              <a:buNone/>
              <a:defRPr sz="1200">
                <a:solidFill>
                  <a:schemeClr val="dk1"/>
                </a:solidFill>
                <a:latin typeface="Calibri"/>
                <a:ea typeface="Calibri"/>
                <a:cs typeface="Calibri"/>
                <a:sym typeface="Calibri"/>
              </a:defRPr>
            </a:lvl5pPr>
            <a:lvl6pPr marL="0" lvl="5" indent="0" algn="r">
              <a:spcBef>
                <a:spcPts val="0"/>
              </a:spcBef>
              <a:spcAft>
                <a:spcPts val="0"/>
              </a:spcAft>
              <a:buNone/>
              <a:defRPr sz="1200">
                <a:solidFill>
                  <a:schemeClr val="dk1"/>
                </a:solidFill>
                <a:latin typeface="Calibri"/>
                <a:ea typeface="Calibri"/>
                <a:cs typeface="Calibri"/>
                <a:sym typeface="Calibri"/>
              </a:defRPr>
            </a:lvl6pPr>
            <a:lvl7pPr marL="0" lvl="6" indent="0" algn="r">
              <a:spcBef>
                <a:spcPts val="0"/>
              </a:spcBef>
              <a:spcAft>
                <a:spcPts val="0"/>
              </a:spcAft>
              <a:buNone/>
              <a:defRPr sz="1200">
                <a:solidFill>
                  <a:schemeClr val="dk1"/>
                </a:solidFill>
                <a:latin typeface="Calibri"/>
                <a:ea typeface="Calibri"/>
                <a:cs typeface="Calibri"/>
                <a:sym typeface="Calibri"/>
              </a:defRPr>
            </a:lvl7pPr>
            <a:lvl8pPr marL="0" lvl="7" indent="0" algn="r">
              <a:spcBef>
                <a:spcPts val="0"/>
              </a:spcBef>
              <a:spcAft>
                <a:spcPts val="0"/>
              </a:spcAft>
              <a:buNone/>
              <a:defRPr sz="1200">
                <a:solidFill>
                  <a:schemeClr val="dk1"/>
                </a:solidFill>
                <a:latin typeface="Calibri"/>
                <a:ea typeface="Calibri"/>
                <a:cs typeface="Calibri"/>
                <a:sym typeface="Calibri"/>
              </a:defRPr>
            </a:lvl8pPr>
            <a:lvl9pPr marL="0" lvl="8" indent="0" algn="r">
              <a:spcBef>
                <a:spcPts val="0"/>
              </a:spcBef>
              <a:spcAft>
                <a:spcPts val="0"/>
              </a:spcAft>
              <a:buNone/>
              <a:defRPr sz="1200">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1" name="Google Shape;31;p8"/>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2" name="Google Shape;32;p8"/>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3" name="Google Shape;33;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chemeClr val="dk1"/>
                </a:solidFill>
                <a:latin typeface="Calibri"/>
                <a:ea typeface="Calibri"/>
                <a:cs typeface="Calibri"/>
                <a:sym typeface="Calibri"/>
              </a:defRPr>
            </a:lvl1pPr>
            <a:lvl2pPr marL="0" lvl="1" indent="0" algn="r">
              <a:spcBef>
                <a:spcPts val="0"/>
              </a:spcBef>
              <a:spcAft>
                <a:spcPts val="0"/>
              </a:spcAft>
              <a:buNone/>
              <a:defRPr sz="1200">
                <a:solidFill>
                  <a:schemeClr val="dk1"/>
                </a:solidFill>
                <a:latin typeface="Calibri"/>
                <a:ea typeface="Calibri"/>
                <a:cs typeface="Calibri"/>
                <a:sym typeface="Calibri"/>
              </a:defRPr>
            </a:lvl2pPr>
            <a:lvl3pPr marL="0" lvl="2" indent="0" algn="r">
              <a:spcBef>
                <a:spcPts val="0"/>
              </a:spcBef>
              <a:spcAft>
                <a:spcPts val="0"/>
              </a:spcAft>
              <a:buNone/>
              <a:defRPr sz="1200">
                <a:solidFill>
                  <a:schemeClr val="dk1"/>
                </a:solidFill>
                <a:latin typeface="Calibri"/>
                <a:ea typeface="Calibri"/>
                <a:cs typeface="Calibri"/>
                <a:sym typeface="Calibri"/>
              </a:defRPr>
            </a:lvl3pPr>
            <a:lvl4pPr marL="0" lvl="3" indent="0" algn="r">
              <a:spcBef>
                <a:spcPts val="0"/>
              </a:spcBef>
              <a:spcAft>
                <a:spcPts val="0"/>
              </a:spcAft>
              <a:buNone/>
              <a:defRPr sz="1200">
                <a:solidFill>
                  <a:schemeClr val="dk1"/>
                </a:solidFill>
                <a:latin typeface="Calibri"/>
                <a:ea typeface="Calibri"/>
                <a:cs typeface="Calibri"/>
                <a:sym typeface="Calibri"/>
              </a:defRPr>
            </a:lvl4pPr>
            <a:lvl5pPr marL="0" lvl="4" indent="0" algn="r">
              <a:spcBef>
                <a:spcPts val="0"/>
              </a:spcBef>
              <a:spcAft>
                <a:spcPts val="0"/>
              </a:spcAft>
              <a:buNone/>
              <a:defRPr sz="1200">
                <a:solidFill>
                  <a:schemeClr val="dk1"/>
                </a:solidFill>
                <a:latin typeface="Calibri"/>
                <a:ea typeface="Calibri"/>
                <a:cs typeface="Calibri"/>
                <a:sym typeface="Calibri"/>
              </a:defRPr>
            </a:lvl5pPr>
            <a:lvl6pPr marL="0" lvl="5" indent="0" algn="r">
              <a:spcBef>
                <a:spcPts val="0"/>
              </a:spcBef>
              <a:spcAft>
                <a:spcPts val="0"/>
              </a:spcAft>
              <a:buNone/>
              <a:defRPr sz="1200">
                <a:solidFill>
                  <a:schemeClr val="dk1"/>
                </a:solidFill>
                <a:latin typeface="Calibri"/>
                <a:ea typeface="Calibri"/>
                <a:cs typeface="Calibri"/>
                <a:sym typeface="Calibri"/>
              </a:defRPr>
            </a:lvl6pPr>
            <a:lvl7pPr marL="0" lvl="6" indent="0" algn="r">
              <a:spcBef>
                <a:spcPts val="0"/>
              </a:spcBef>
              <a:spcAft>
                <a:spcPts val="0"/>
              </a:spcAft>
              <a:buNone/>
              <a:defRPr sz="1200">
                <a:solidFill>
                  <a:schemeClr val="dk1"/>
                </a:solidFill>
                <a:latin typeface="Calibri"/>
                <a:ea typeface="Calibri"/>
                <a:cs typeface="Calibri"/>
                <a:sym typeface="Calibri"/>
              </a:defRPr>
            </a:lvl7pPr>
            <a:lvl8pPr marL="0" lvl="7" indent="0" algn="r">
              <a:spcBef>
                <a:spcPts val="0"/>
              </a:spcBef>
              <a:spcAft>
                <a:spcPts val="0"/>
              </a:spcAft>
              <a:buNone/>
              <a:defRPr sz="1200">
                <a:solidFill>
                  <a:schemeClr val="dk1"/>
                </a:solidFill>
                <a:latin typeface="Calibri"/>
                <a:ea typeface="Calibri"/>
                <a:cs typeface="Calibri"/>
                <a:sym typeface="Calibri"/>
              </a:defRPr>
            </a:lvl8pPr>
            <a:lvl9pPr marL="0" lvl="8" indent="0" algn="r">
              <a:spcBef>
                <a:spcPts val="0"/>
              </a:spcBef>
              <a:spcAft>
                <a:spcPts val="0"/>
              </a:spcAft>
              <a:buNone/>
              <a:defRPr sz="1200">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8" name="Google Shape;38;p9"/>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9" name="Google Shape;39;p9"/>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0" name="Google Shape;40;p9"/>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1" name="Google Shape;41;p9"/>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2" name="Google Shape;4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chemeClr val="dk1"/>
                </a:solidFill>
                <a:latin typeface="Calibri"/>
                <a:ea typeface="Calibri"/>
                <a:cs typeface="Calibri"/>
                <a:sym typeface="Calibri"/>
              </a:defRPr>
            </a:lvl1pPr>
            <a:lvl2pPr marL="0" lvl="1" indent="0" algn="r">
              <a:spcBef>
                <a:spcPts val="0"/>
              </a:spcBef>
              <a:spcAft>
                <a:spcPts val="0"/>
              </a:spcAft>
              <a:buNone/>
              <a:defRPr sz="1200">
                <a:solidFill>
                  <a:schemeClr val="dk1"/>
                </a:solidFill>
                <a:latin typeface="Calibri"/>
                <a:ea typeface="Calibri"/>
                <a:cs typeface="Calibri"/>
                <a:sym typeface="Calibri"/>
              </a:defRPr>
            </a:lvl2pPr>
            <a:lvl3pPr marL="0" lvl="2" indent="0" algn="r">
              <a:spcBef>
                <a:spcPts val="0"/>
              </a:spcBef>
              <a:spcAft>
                <a:spcPts val="0"/>
              </a:spcAft>
              <a:buNone/>
              <a:defRPr sz="1200">
                <a:solidFill>
                  <a:schemeClr val="dk1"/>
                </a:solidFill>
                <a:latin typeface="Calibri"/>
                <a:ea typeface="Calibri"/>
                <a:cs typeface="Calibri"/>
                <a:sym typeface="Calibri"/>
              </a:defRPr>
            </a:lvl3pPr>
            <a:lvl4pPr marL="0" lvl="3" indent="0" algn="r">
              <a:spcBef>
                <a:spcPts val="0"/>
              </a:spcBef>
              <a:spcAft>
                <a:spcPts val="0"/>
              </a:spcAft>
              <a:buNone/>
              <a:defRPr sz="1200">
                <a:solidFill>
                  <a:schemeClr val="dk1"/>
                </a:solidFill>
                <a:latin typeface="Calibri"/>
                <a:ea typeface="Calibri"/>
                <a:cs typeface="Calibri"/>
                <a:sym typeface="Calibri"/>
              </a:defRPr>
            </a:lvl4pPr>
            <a:lvl5pPr marL="0" lvl="4" indent="0" algn="r">
              <a:spcBef>
                <a:spcPts val="0"/>
              </a:spcBef>
              <a:spcAft>
                <a:spcPts val="0"/>
              </a:spcAft>
              <a:buNone/>
              <a:defRPr sz="1200">
                <a:solidFill>
                  <a:schemeClr val="dk1"/>
                </a:solidFill>
                <a:latin typeface="Calibri"/>
                <a:ea typeface="Calibri"/>
                <a:cs typeface="Calibri"/>
                <a:sym typeface="Calibri"/>
              </a:defRPr>
            </a:lvl5pPr>
            <a:lvl6pPr marL="0" lvl="5" indent="0" algn="r">
              <a:spcBef>
                <a:spcPts val="0"/>
              </a:spcBef>
              <a:spcAft>
                <a:spcPts val="0"/>
              </a:spcAft>
              <a:buNone/>
              <a:defRPr sz="1200">
                <a:solidFill>
                  <a:schemeClr val="dk1"/>
                </a:solidFill>
                <a:latin typeface="Calibri"/>
                <a:ea typeface="Calibri"/>
                <a:cs typeface="Calibri"/>
                <a:sym typeface="Calibri"/>
              </a:defRPr>
            </a:lvl6pPr>
            <a:lvl7pPr marL="0" lvl="6" indent="0" algn="r">
              <a:spcBef>
                <a:spcPts val="0"/>
              </a:spcBef>
              <a:spcAft>
                <a:spcPts val="0"/>
              </a:spcAft>
              <a:buNone/>
              <a:defRPr sz="1200">
                <a:solidFill>
                  <a:schemeClr val="dk1"/>
                </a:solidFill>
                <a:latin typeface="Calibri"/>
                <a:ea typeface="Calibri"/>
                <a:cs typeface="Calibri"/>
                <a:sym typeface="Calibri"/>
              </a:defRPr>
            </a:lvl7pPr>
            <a:lvl8pPr marL="0" lvl="7" indent="0" algn="r">
              <a:spcBef>
                <a:spcPts val="0"/>
              </a:spcBef>
              <a:spcAft>
                <a:spcPts val="0"/>
              </a:spcAft>
              <a:buNone/>
              <a:defRPr sz="1200">
                <a:solidFill>
                  <a:schemeClr val="dk1"/>
                </a:solidFill>
                <a:latin typeface="Calibri"/>
                <a:ea typeface="Calibri"/>
                <a:cs typeface="Calibri"/>
                <a:sym typeface="Calibri"/>
              </a:defRPr>
            </a:lvl8pPr>
            <a:lvl9pPr marL="0" lvl="8" indent="0" algn="r">
              <a:spcBef>
                <a:spcPts val="0"/>
              </a:spcBef>
              <a:spcAft>
                <a:spcPts val="0"/>
              </a:spcAft>
              <a:buNone/>
              <a:defRPr sz="1200">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7" name="Google Shape;47;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chemeClr val="dk1"/>
                </a:solidFill>
                <a:latin typeface="Calibri"/>
                <a:ea typeface="Calibri"/>
                <a:cs typeface="Calibri"/>
                <a:sym typeface="Calibri"/>
              </a:defRPr>
            </a:lvl1pPr>
            <a:lvl2pPr marL="0" lvl="1" indent="0" algn="r">
              <a:spcBef>
                <a:spcPts val="0"/>
              </a:spcBef>
              <a:spcAft>
                <a:spcPts val="0"/>
              </a:spcAft>
              <a:buNone/>
              <a:defRPr sz="1200">
                <a:solidFill>
                  <a:schemeClr val="dk1"/>
                </a:solidFill>
                <a:latin typeface="Calibri"/>
                <a:ea typeface="Calibri"/>
                <a:cs typeface="Calibri"/>
                <a:sym typeface="Calibri"/>
              </a:defRPr>
            </a:lvl2pPr>
            <a:lvl3pPr marL="0" lvl="2" indent="0" algn="r">
              <a:spcBef>
                <a:spcPts val="0"/>
              </a:spcBef>
              <a:spcAft>
                <a:spcPts val="0"/>
              </a:spcAft>
              <a:buNone/>
              <a:defRPr sz="1200">
                <a:solidFill>
                  <a:schemeClr val="dk1"/>
                </a:solidFill>
                <a:latin typeface="Calibri"/>
                <a:ea typeface="Calibri"/>
                <a:cs typeface="Calibri"/>
                <a:sym typeface="Calibri"/>
              </a:defRPr>
            </a:lvl3pPr>
            <a:lvl4pPr marL="0" lvl="3" indent="0" algn="r">
              <a:spcBef>
                <a:spcPts val="0"/>
              </a:spcBef>
              <a:spcAft>
                <a:spcPts val="0"/>
              </a:spcAft>
              <a:buNone/>
              <a:defRPr sz="1200">
                <a:solidFill>
                  <a:schemeClr val="dk1"/>
                </a:solidFill>
                <a:latin typeface="Calibri"/>
                <a:ea typeface="Calibri"/>
                <a:cs typeface="Calibri"/>
                <a:sym typeface="Calibri"/>
              </a:defRPr>
            </a:lvl4pPr>
            <a:lvl5pPr marL="0" lvl="4" indent="0" algn="r">
              <a:spcBef>
                <a:spcPts val="0"/>
              </a:spcBef>
              <a:spcAft>
                <a:spcPts val="0"/>
              </a:spcAft>
              <a:buNone/>
              <a:defRPr sz="1200">
                <a:solidFill>
                  <a:schemeClr val="dk1"/>
                </a:solidFill>
                <a:latin typeface="Calibri"/>
                <a:ea typeface="Calibri"/>
                <a:cs typeface="Calibri"/>
                <a:sym typeface="Calibri"/>
              </a:defRPr>
            </a:lvl5pPr>
            <a:lvl6pPr marL="0" lvl="5" indent="0" algn="r">
              <a:spcBef>
                <a:spcPts val="0"/>
              </a:spcBef>
              <a:spcAft>
                <a:spcPts val="0"/>
              </a:spcAft>
              <a:buNone/>
              <a:defRPr sz="1200">
                <a:solidFill>
                  <a:schemeClr val="dk1"/>
                </a:solidFill>
                <a:latin typeface="Calibri"/>
                <a:ea typeface="Calibri"/>
                <a:cs typeface="Calibri"/>
                <a:sym typeface="Calibri"/>
              </a:defRPr>
            </a:lvl6pPr>
            <a:lvl7pPr marL="0" lvl="6" indent="0" algn="r">
              <a:spcBef>
                <a:spcPts val="0"/>
              </a:spcBef>
              <a:spcAft>
                <a:spcPts val="0"/>
              </a:spcAft>
              <a:buNone/>
              <a:defRPr sz="1200">
                <a:solidFill>
                  <a:schemeClr val="dk1"/>
                </a:solidFill>
                <a:latin typeface="Calibri"/>
                <a:ea typeface="Calibri"/>
                <a:cs typeface="Calibri"/>
                <a:sym typeface="Calibri"/>
              </a:defRPr>
            </a:lvl7pPr>
            <a:lvl8pPr marL="0" lvl="7" indent="0" algn="r">
              <a:spcBef>
                <a:spcPts val="0"/>
              </a:spcBef>
              <a:spcAft>
                <a:spcPts val="0"/>
              </a:spcAft>
              <a:buNone/>
              <a:defRPr sz="1200">
                <a:solidFill>
                  <a:schemeClr val="dk1"/>
                </a:solidFill>
                <a:latin typeface="Calibri"/>
                <a:ea typeface="Calibri"/>
                <a:cs typeface="Calibri"/>
                <a:sym typeface="Calibri"/>
              </a:defRPr>
            </a:lvl8pPr>
            <a:lvl9pPr marL="0" lvl="8" indent="0" algn="r">
              <a:spcBef>
                <a:spcPts val="0"/>
              </a:spcBef>
              <a:spcAft>
                <a:spcPts val="0"/>
              </a:spcAft>
              <a:buNone/>
              <a:defRPr sz="1200">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chemeClr val="dk1"/>
                </a:solidFill>
                <a:latin typeface="Calibri"/>
                <a:ea typeface="Calibri"/>
                <a:cs typeface="Calibri"/>
                <a:sym typeface="Calibri"/>
              </a:defRPr>
            </a:lvl1pPr>
            <a:lvl2pPr marL="0" lvl="1" indent="0" algn="r">
              <a:spcBef>
                <a:spcPts val="0"/>
              </a:spcBef>
              <a:spcAft>
                <a:spcPts val="0"/>
              </a:spcAft>
              <a:buNone/>
              <a:defRPr sz="1200">
                <a:solidFill>
                  <a:schemeClr val="dk1"/>
                </a:solidFill>
                <a:latin typeface="Calibri"/>
                <a:ea typeface="Calibri"/>
                <a:cs typeface="Calibri"/>
                <a:sym typeface="Calibri"/>
              </a:defRPr>
            </a:lvl2pPr>
            <a:lvl3pPr marL="0" lvl="2" indent="0" algn="r">
              <a:spcBef>
                <a:spcPts val="0"/>
              </a:spcBef>
              <a:spcAft>
                <a:spcPts val="0"/>
              </a:spcAft>
              <a:buNone/>
              <a:defRPr sz="1200">
                <a:solidFill>
                  <a:schemeClr val="dk1"/>
                </a:solidFill>
                <a:latin typeface="Calibri"/>
                <a:ea typeface="Calibri"/>
                <a:cs typeface="Calibri"/>
                <a:sym typeface="Calibri"/>
              </a:defRPr>
            </a:lvl3pPr>
            <a:lvl4pPr marL="0" lvl="3" indent="0" algn="r">
              <a:spcBef>
                <a:spcPts val="0"/>
              </a:spcBef>
              <a:spcAft>
                <a:spcPts val="0"/>
              </a:spcAft>
              <a:buNone/>
              <a:defRPr sz="1200">
                <a:solidFill>
                  <a:schemeClr val="dk1"/>
                </a:solidFill>
                <a:latin typeface="Calibri"/>
                <a:ea typeface="Calibri"/>
                <a:cs typeface="Calibri"/>
                <a:sym typeface="Calibri"/>
              </a:defRPr>
            </a:lvl4pPr>
            <a:lvl5pPr marL="0" lvl="4" indent="0" algn="r">
              <a:spcBef>
                <a:spcPts val="0"/>
              </a:spcBef>
              <a:spcAft>
                <a:spcPts val="0"/>
              </a:spcAft>
              <a:buNone/>
              <a:defRPr sz="1200">
                <a:solidFill>
                  <a:schemeClr val="dk1"/>
                </a:solidFill>
                <a:latin typeface="Calibri"/>
                <a:ea typeface="Calibri"/>
                <a:cs typeface="Calibri"/>
                <a:sym typeface="Calibri"/>
              </a:defRPr>
            </a:lvl5pPr>
            <a:lvl6pPr marL="0" lvl="5" indent="0" algn="r">
              <a:spcBef>
                <a:spcPts val="0"/>
              </a:spcBef>
              <a:spcAft>
                <a:spcPts val="0"/>
              </a:spcAft>
              <a:buNone/>
              <a:defRPr sz="1200">
                <a:solidFill>
                  <a:schemeClr val="dk1"/>
                </a:solidFill>
                <a:latin typeface="Calibri"/>
                <a:ea typeface="Calibri"/>
                <a:cs typeface="Calibri"/>
                <a:sym typeface="Calibri"/>
              </a:defRPr>
            </a:lvl6pPr>
            <a:lvl7pPr marL="0" lvl="6" indent="0" algn="r">
              <a:spcBef>
                <a:spcPts val="0"/>
              </a:spcBef>
              <a:spcAft>
                <a:spcPts val="0"/>
              </a:spcAft>
              <a:buNone/>
              <a:defRPr sz="1200">
                <a:solidFill>
                  <a:schemeClr val="dk1"/>
                </a:solidFill>
                <a:latin typeface="Calibri"/>
                <a:ea typeface="Calibri"/>
                <a:cs typeface="Calibri"/>
                <a:sym typeface="Calibri"/>
              </a:defRPr>
            </a:lvl7pPr>
            <a:lvl8pPr marL="0" lvl="7" indent="0" algn="r">
              <a:spcBef>
                <a:spcPts val="0"/>
              </a:spcBef>
              <a:spcAft>
                <a:spcPts val="0"/>
              </a:spcAft>
              <a:buNone/>
              <a:defRPr sz="1200">
                <a:solidFill>
                  <a:schemeClr val="dk1"/>
                </a:solidFill>
                <a:latin typeface="Calibri"/>
                <a:ea typeface="Calibri"/>
                <a:cs typeface="Calibri"/>
                <a:sym typeface="Calibri"/>
              </a:defRPr>
            </a:lvl8pPr>
            <a:lvl9pPr marL="0" lvl="8" indent="0" algn="r">
              <a:spcBef>
                <a:spcPts val="0"/>
              </a:spcBef>
              <a:spcAft>
                <a:spcPts val="0"/>
              </a:spcAft>
              <a:buNone/>
              <a:defRPr sz="1200">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2"/>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6" name="Google Shape;56;p12"/>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7" name="Google Shape;57;p12"/>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8" name="Google Shape;58;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chemeClr val="dk1"/>
                </a:solidFill>
                <a:latin typeface="Calibri"/>
                <a:ea typeface="Calibri"/>
                <a:cs typeface="Calibri"/>
                <a:sym typeface="Calibri"/>
              </a:defRPr>
            </a:lvl1pPr>
            <a:lvl2pPr marL="0" lvl="1" indent="0" algn="r">
              <a:spcBef>
                <a:spcPts val="0"/>
              </a:spcBef>
              <a:spcAft>
                <a:spcPts val="0"/>
              </a:spcAft>
              <a:buNone/>
              <a:defRPr sz="1200">
                <a:solidFill>
                  <a:schemeClr val="dk1"/>
                </a:solidFill>
                <a:latin typeface="Calibri"/>
                <a:ea typeface="Calibri"/>
                <a:cs typeface="Calibri"/>
                <a:sym typeface="Calibri"/>
              </a:defRPr>
            </a:lvl2pPr>
            <a:lvl3pPr marL="0" lvl="2" indent="0" algn="r">
              <a:spcBef>
                <a:spcPts val="0"/>
              </a:spcBef>
              <a:spcAft>
                <a:spcPts val="0"/>
              </a:spcAft>
              <a:buNone/>
              <a:defRPr sz="1200">
                <a:solidFill>
                  <a:schemeClr val="dk1"/>
                </a:solidFill>
                <a:latin typeface="Calibri"/>
                <a:ea typeface="Calibri"/>
                <a:cs typeface="Calibri"/>
                <a:sym typeface="Calibri"/>
              </a:defRPr>
            </a:lvl3pPr>
            <a:lvl4pPr marL="0" lvl="3" indent="0" algn="r">
              <a:spcBef>
                <a:spcPts val="0"/>
              </a:spcBef>
              <a:spcAft>
                <a:spcPts val="0"/>
              </a:spcAft>
              <a:buNone/>
              <a:defRPr sz="1200">
                <a:solidFill>
                  <a:schemeClr val="dk1"/>
                </a:solidFill>
                <a:latin typeface="Calibri"/>
                <a:ea typeface="Calibri"/>
                <a:cs typeface="Calibri"/>
                <a:sym typeface="Calibri"/>
              </a:defRPr>
            </a:lvl4pPr>
            <a:lvl5pPr marL="0" lvl="4" indent="0" algn="r">
              <a:spcBef>
                <a:spcPts val="0"/>
              </a:spcBef>
              <a:spcAft>
                <a:spcPts val="0"/>
              </a:spcAft>
              <a:buNone/>
              <a:defRPr sz="1200">
                <a:solidFill>
                  <a:schemeClr val="dk1"/>
                </a:solidFill>
                <a:latin typeface="Calibri"/>
                <a:ea typeface="Calibri"/>
                <a:cs typeface="Calibri"/>
                <a:sym typeface="Calibri"/>
              </a:defRPr>
            </a:lvl5pPr>
            <a:lvl6pPr marL="0" lvl="5" indent="0" algn="r">
              <a:spcBef>
                <a:spcPts val="0"/>
              </a:spcBef>
              <a:spcAft>
                <a:spcPts val="0"/>
              </a:spcAft>
              <a:buNone/>
              <a:defRPr sz="1200">
                <a:solidFill>
                  <a:schemeClr val="dk1"/>
                </a:solidFill>
                <a:latin typeface="Calibri"/>
                <a:ea typeface="Calibri"/>
                <a:cs typeface="Calibri"/>
                <a:sym typeface="Calibri"/>
              </a:defRPr>
            </a:lvl6pPr>
            <a:lvl7pPr marL="0" lvl="6" indent="0" algn="r">
              <a:spcBef>
                <a:spcPts val="0"/>
              </a:spcBef>
              <a:spcAft>
                <a:spcPts val="0"/>
              </a:spcAft>
              <a:buNone/>
              <a:defRPr sz="1200">
                <a:solidFill>
                  <a:schemeClr val="dk1"/>
                </a:solidFill>
                <a:latin typeface="Calibri"/>
                <a:ea typeface="Calibri"/>
                <a:cs typeface="Calibri"/>
                <a:sym typeface="Calibri"/>
              </a:defRPr>
            </a:lvl7pPr>
            <a:lvl8pPr marL="0" lvl="7" indent="0" algn="r">
              <a:spcBef>
                <a:spcPts val="0"/>
              </a:spcBef>
              <a:spcAft>
                <a:spcPts val="0"/>
              </a:spcAft>
              <a:buNone/>
              <a:defRPr sz="1200">
                <a:solidFill>
                  <a:schemeClr val="dk1"/>
                </a:solidFill>
                <a:latin typeface="Calibri"/>
                <a:ea typeface="Calibri"/>
                <a:cs typeface="Calibri"/>
                <a:sym typeface="Calibri"/>
              </a:defRPr>
            </a:lvl8pPr>
            <a:lvl9pPr marL="0" lvl="8" indent="0" algn="r">
              <a:spcBef>
                <a:spcPts val="0"/>
              </a:spcBef>
              <a:spcAft>
                <a:spcPts val="0"/>
              </a:spcAft>
              <a:buNone/>
              <a:defRPr sz="1200">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3"/>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3" name="Google Shape;63;p13"/>
          <p:cNvSpPr>
            <a:spLocks noGrp="1"/>
          </p:cNvSpPr>
          <p:nvPr>
            <p:ph type="pic" idx="2"/>
          </p:nvPr>
        </p:nvSpPr>
        <p:spPr>
          <a:xfrm>
            <a:off x="1792288" y="612775"/>
            <a:ext cx="5486400" cy="4114800"/>
          </a:xfrm>
          <a:prstGeom prst="rect">
            <a:avLst/>
          </a:prstGeom>
          <a:noFill/>
          <a:ln>
            <a:noFill/>
          </a:ln>
        </p:spPr>
      </p:sp>
      <p:sp>
        <p:nvSpPr>
          <p:cNvPr id="64" name="Google Shape;64;p13"/>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5" name="Google Shape;65;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chemeClr val="dk1"/>
                </a:solidFill>
                <a:latin typeface="Calibri"/>
                <a:ea typeface="Calibri"/>
                <a:cs typeface="Calibri"/>
                <a:sym typeface="Calibri"/>
              </a:defRPr>
            </a:lvl1pPr>
            <a:lvl2pPr marL="0" lvl="1" indent="0" algn="r">
              <a:spcBef>
                <a:spcPts val="0"/>
              </a:spcBef>
              <a:spcAft>
                <a:spcPts val="0"/>
              </a:spcAft>
              <a:buNone/>
              <a:defRPr sz="1200">
                <a:solidFill>
                  <a:schemeClr val="dk1"/>
                </a:solidFill>
                <a:latin typeface="Calibri"/>
                <a:ea typeface="Calibri"/>
                <a:cs typeface="Calibri"/>
                <a:sym typeface="Calibri"/>
              </a:defRPr>
            </a:lvl2pPr>
            <a:lvl3pPr marL="0" lvl="2" indent="0" algn="r">
              <a:spcBef>
                <a:spcPts val="0"/>
              </a:spcBef>
              <a:spcAft>
                <a:spcPts val="0"/>
              </a:spcAft>
              <a:buNone/>
              <a:defRPr sz="1200">
                <a:solidFill>
                  <a:schemeClr val="dk1"/>
                </a:solidFill>
                <a:latin typeface="Calibri"/>
                <a:ea typeface="Calibri"/>
                <a:cs typeface="Calibri"/>
                <a:sym typeface="Calibri"/>
              </a:defRPr>
            </a:lvl3pPr>
            <a:lvl4pPr marL="0" lvl="3" indent="0" algn="r">
              <a:spcBef>
                <a:spcPts val="0"/>
              </a:spcBef>
              <a:spcAft>
                <a:spcPts val="0"/>
              </a:spcAft>
              <a:buNone/>
              <a:defRPr sz="1200">
                <a:solidFill>
                  <a:schemeClr val="dk1"/>
                </a:solidFill>
                <a:latin typeface="Calibri"/>
                <a:ea typeface="Calibri"/>
                <a:cs typeface="Calibri"/>
                <a:sym typeface="Calibri"/>
              </a:defRPr>
            </a:lvl4pPr>
            <a:lvl5pPr marL="0" lvl="4" indent="0" algn="r">
              <a:spcBef>
                <a:spcPts val="0"/>
              </a:spcBef>
              <a:spcAft>
                <a:spcPts val="0"/>
              </a:spcAft>
              <a:buNone/>
              <a:defRPr sz="1200">
                <a:solidFill>
                  <a:schemeClr val="dk1"/>
                </a:solidFill>
                <a:latin typeface="Calibri"/>
                <a:ea typeface="Calibri"/>
                <a:cs typeface="Calibri"/>
                <a:sym typeface="Calibri"/>
              </a:defRPr>
            </a:lvl5pPr>
            <a:lvl6pPr marL="0" lvl="5" indent="0" algn="r">
              <a:spcBef>
                <a:spcPts val="0"/>
              </a:spcBef>
              <a:spcAft>
                <a:spcPts val="0"/>
              </a:spcAft>
              <a:buNone/>
              <a:defRPr sz="1200">
                <a:solidFill>
                  <a:schemeClr val="dk1"/>
                </a:solidFill>
                <a:latin typeface="Calibri"/>
                <a:ea typeface="Calibri"/>
                <a:cs typeface="Calibri"/>
                <a:sym typeface="Calibri"/>
              </a:defRPr>
            </a:lvl6pPr>
            <a:lvl7pPr marL="0" lvl="6" indent="0" algn="r">
              <a:spcBef>
                <a:spcPts val="0"/>
              </a:spcBef>
              <a:spcAft>
                <a:spcPts val="0"/>
              </a:spcAft>
              <a:buNone/>
              <a:defRPr sz="1200">
                <a:solidFill>
                  <a:schemeClr val="dk1"/>
                </a:solidFill>
                <a:latin typeface="Calibri"/>
                <a:ea typeface="Calibri"/>
                <a:cs typeface="Calibri"/>
                <a:sym typeface="Calibri"/>
              </a:defRPr>
            </a:lvl7pPr>
            <a:lvl8pPr marL="0" lvl="7" indent="0" algn="r">
              <a:spcBef>
                <a:spcPts val="0"/>
              </a:spcBef>
              <a:spcAft>
                <a:spcPts val="0"/>
              </a:spcAft>
              <a:buNone/>
              <a:defRPr sz="1200">
                <a:solidFill>
                  <a:schemeClr val="dk1"/>
                </a:solidFill>
                <a:latin typeface="Calibri"/>
                <a:ea typeface="Calibri"/>
                <a:cs typeface="Calibri"/>
                <a:sym typeface="Calibri"/>
              </a:defRPr>
            </a:lvl8pPr>
            <a:lvl9pPr marL="0" lvl="8" indent="0" algn="r">
              <a:spcBef>
                <a:spcPts val="0"/>
              </a:spcBef>
              <a:spcAft>
                <a:spcPts val="0"/>
              </a:spcAft>
              <a:buNone/>
              <a:defRPr sz="1200">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7" name="Google Shape;7;p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chemeClr val="dk1"/>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chemeClr val="dk1"/>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chemeClr val="dk1"/>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chemeClr val="dk1"/>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chemeClr val="dk1"/>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chemeClr val="dk1"/>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chemeClr val="dk1"/>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chemeClr val="dk1"/>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g"/><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4.jp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5.jpe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
          <p:cNvSpPr/>
          <p:nvPr/>
        </p:nvSpPr>
        <p:spPr>
          <a:xfrm>
            <a:off x="1143000" y="1916832"/>
            <a:ext cx="6858000" cy="726356"/>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500" b="1" dirty="0">
                <a:latin typeface="Calibri"/>
                <a:ea typeface="Calibri"/>
                <a:cs typeface="Calibri"/>
                <a:sym typeface="Calibri"/>
              </a:rPr>
              <a:t> Catheterization</a:t>
            </a:r>
            <a:endParaRPr lang="en-US" sz="3600" dirty="0"/>
          </a:p>
        </p:txBody>
      </p:sp>
      <p:sp>
        <p:nvSpPr>
          <p:cNvPr id="86" name="Google Shape;86;p1"/>
          <p:cNvSpPr/>
          <p:nvPr/>
        </p:nvSpPr>
        <p:spPr>
          <a:xfrm>
            <a:off x="1527175" y="2854325"/>
            <a:ext cx="6089650" cy="7699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lang="en-US" sz="2200" b="0" i="0" u="none" strike="noStrike" cap="none" dirty="0">
              <a:solidFill>
                <a:srgbClr val="000000"/>
              </a:solidFill>
              <a:latin typeface="Calibri"/>
              <a:ea typeface="Calibri"/>
              <a:cs typeface="Calibri"/>
              <a:sym typeface="Calibri"/>
            </a:endParaRPr>
          </a:p>
        </p:txBody>
      </p:sp>
      <p:grpSp>
        <p:nvGrpSpPr>
          <p:cNvPr id="88" name="Google Shape;88;p1"/>
          <p:cNvGrpSpPr/>
          <p:nvPr/>
        </p:nvGrpSpPr>
        <p:grpSpPr>
          <a:xfrm>
            <a:off x="1417638" y="2692400"/>
            <a:ext cx="6308725" cy="93663"/>
            <a:chOff x="1428728" y="2571744"/>
            <a:chExt cx="6309404" cy="94298"/>
          </a:xfrm>
        </p:grpSpPr>
        <p:cxnSp>
          <p:nvCxnSpPr>
            <p:cNvPr id="89" name="Google Shape;89;p1"/>
            <p:cNvCxnSpPr/>
            <p:nvPr/>
          </p:nvCxnSpPr>
          <p:spPr>
            <a:xfrm>
              <a:off x="1428728" y="2618094"/>
              <a:ext cx="6287177" cy="1598"/>
            </a:xfrm>
            <a:prstGeom prst="straightConnector1">
              <a:avLst/>
            </a:prstGeom>
            <a:noFill/>
            <a:ln w="9525" cap="flat" cmpd="sng">
              <a:solidFill>
                <a:srgbClr val="000000"/>
              </a:solidFill>
              <a:prstDash val="solid"/>
              <a:round/>
              <a:headEnd type="none" w="med" len="med"/>
              <a:tailEnd type="none" w="med" len="med"/>
            </a:ln>
          </p:spPr>
        </p:cxnSp>
        <p:sp>
          <p:nvSpPr>
            <p:cNvPr id="90" name="Google Shape;90;p1"/>
            <p:cNvSpPr/>
            <p:nvPr/>
          </p:nvSpPr>
          <p:spPr>
            <a:xfrm rot="10800000">
              <a:off x="1428728" y="2571744"/>
              <a:ext cx="93672" cy="94298"/>
            </a:xfrm>
            <a:prstGeom prst="ellipse">
              <a:avLst/>
            </a:prstGeom>
            <a:solidFill>
              <a:srgbClr val="00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91" name="Google Shape;91;p1"/>
            <p:cNvSpPr/>
            <p:nvPr/>
          </p:nvSpPr>
          <p:spPr>
            <a:xfrm rot="10800000">
              <a:off x="7644459" y="2571744"/>
              <a:ext cx="93673" cy="94298"/>
            </a:xfrm>
            <a:prstGeom prst="ellipse">
              <a:avLst/>
            </a:prstGeom>
            <a:solidFill>
              <a:srgbClr val="00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Arial"/>
                <a:ea typeface="Arial"/>
                <a:cs typeface="Arial"/>
                <a:sym typeface="Arial"/>
              </a:endParaRPr>
            </a:p>
          </p:txBody>
        </p:sp>
      </p:grpSp>
      <p:pic>
        <p:nvPicPr>
          <p:cNvPr id="92" name="Google Shape;92;p1"/>
          <p:cNvPicPr preferRelativeResize="0"/>
          <p:nvPr/>
        </p:nvPicPr>
        <p:blipFill rotWithShape="1">
          <a:blip r:embed="rId3">
            <a:alphaModFix/>
          </a:blip>
          <a:srcRect/>
          <a:stretch/>
        </p:blipFill>
        <p:spPr>
          <a:xfrm>
            <a:off x="8318500" y="6032500"/>
            <a:ext cx="609600" cy="609600"/>
          </a:xfrm>
          <a:prstGeom prst="rect">
            <a:avLst/>
          </a:prstGeom>
          <a:noFill/>
          <a:ln>
            <a:noFill/>
          </a:ln>
        </p:spPr>
      </p:pic>
      <p:pic>
        <p:nvPicPr>
          <p:cNvPr id="2" name="Picture 1">
            <a:extLst>
              <a:ext uri="{FF2B5EF4-FFF2-40B4-BE49-F238E27FC236}">
                <a16:creationId xmlns:a16="http://schemas.microsoft.com/office/drawing/2014/main" id="{2C0EDF30-D1AB-5D6F-541E-68AA57F307F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7068" y="492352"/>
            <a:ext cx="1668463"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8926AE5A-60EB-9A14-D30F-B50083C46B9A}"/>
              </a:ext>
            </a:extLst>
          </p:cNvPr>
          <p:cNvSpPr txBox="1"/>
          <p:nvPr/>
        </p:nvSpPr>
        <p:spPr>
          <a:xfrm>
            <a:off x="2286000" y="2951947"/>
            <a:ext cx="4572000" cy="1938992"/>
          </a:xfrm>
          <a:prstGeom prst="rect">
            <a:avLst/>
          </a:prstGeom>
          <a:noFill/>
        </p:spPr>
        <p:txBody>
          <a:bodyPr wrap="square">
            <a:spAutoFit/>
          </a:bodyPr>
          <a:lstStyle/>
          <a:p>
            <a:r>
              <a:rPr lang="en-US" sz="1400" dirty="0"/>
              <a:t> </a:t>
            </a:r>
            <a:r>
              <a:rPr lang="en-IN" sz="2400" b="1" spc="-5" dirty="0">
                <a:latin typeface="Calibri"/>
                <a:cs typeface="Calibri"/>
              </a:rPr>
              <a:t>Mr. Yash Rakholiya</a:t>
            </a:r>
            <a:br>
              <a:rPr lang="en-IN" sz="2400" b="1" spc="-5" dirty="0">
                <a:latin typeface="Calibri"/>
                <a:cs typeface="Calibri"/>
              </a:rPr>
            </a:br>
            <a:r>
              <a:rPr lang="en-IN" sz="2400" b="1" spc="-5" dirty="0">
                <a:latin typeface="Calibri"/>
                <a:cs typeface="Calibri"/>
              </a:rPr>
              <a:t>Tutor</a:t>
            </a:r>
            <a:br>
              <a:rPr lang="en-IN" sz="2400" b="1" spc="-5" dirty="0">
                <a:latin typeface="Calibri"/>
                <a:cs typeface="Calibri"/>
              </a:rPr>
            </a:br>
            <a:r>
              <a:rPr lang="en-IN" sz="2400" b="1" spc="-5" dirty="0">
                <a:latin typeface="Calibri"/>
                <a:cs typeface="Calibri"/>
              </a:rPr>
              <a:t>Department of Paramedical sciences</a:t>
            </a:r>
            <a:br>
              <a:rPr lang="en-IN" sz="2400" b="1" spc="-5" dirty="0">
                <a:latin typeface="Calibri"/>
                <a:cs typeface="Calibri"/>
              </a:rPr>
            </a:br>
            <a:r>
              <a:rPr lang="en-IN" sz="2400" b="1" spc="-5" dirty="0">
                <a:latin typeface="Calibri"/>
                <a:cs typeface="Calibri"/>
              </a:rPr>
              <a:t>SVDU,SBKS MI &amp; RC</a:t>
            </a:r>
            <a:endParaRPr lang="en-IN"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7" name="Google Shape;107;p3" descr="C:\Users\parul\Desktop\Untitled-1.png"/>
          <p:cNvPicPr preferRelativeResize="0"/>
          <p:nvPr/>
        </p:nvPicPr>
        <p:blipFill rotWithShape="1">
          <a:blip r:embed="rId3">
            <a:alphaModFix/>
          </a:blip>
          <a:srcRect/>
          <a:stretch/>
        </p:blipFill>
        <p:spPr>
          <a:xfrm>
            <a:off x="1856581" y="2956663"/>
            <a:ext cx="5430838" cy="2803525"/>
          </a:xfrm>
          <a:prstGeom prst="rect">
            <a:avLst/>
          </a:prstGeom>
          <a:noFill/>
          <a:ln>
            <a:noFill/>
          </a:ln>
        </p:spPr>
      </p:pic>
      <p:sp>
        <p:nvSpPr>
          <p:cNvPr id="108" name="Google Shape;108;p3"/>
          <p:cNvSpPr/>
          <p:nvPr/>
        </p:nvSpPr>
        <p:spPr>
          <a:xfrm>
            <a:off x="0" y="1643063"/>
            <a:ext cx="9144000" cy="642937"/>
          </a:xfrm>
          <a:prstGeom prst="rect">
            <a:avLst/>
          </a:prstGeom>
          <a:solidFill>
            <a:srgbClr val="1F49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109" name="Google Shape;109;p3"/>
          <p:cNvSpPr/>
          <p:nvPr/>
        </p:nvSpPr>
        <p:spPr>
          <a:xfrm>
            <a:off x="190500" y="1687513"/>
            <a:ext cx="8763000" cy="55403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dirty="0">
                <a:solidFill>
                  <a:schemeClr val="lt1"/>
                </a:solidFill>
                <a:latin typeface="Calibri"/>
                <a:ea typeface="Calibri"/>
                <a:cs typeface="Calibri"/>
                <a:sym typeface="Calibri"/>
              </a:rPr>
              <a:t>Indications of PA</a:t>
            </a:r>
            <a:endParaRPr sz="3000" b="1" dirty="0">
              <a:solidFill>
                <a:schemeClr val="lt1"/>
              </a:solidFill>
              <a:latin typeface="Calibri"/>
              <a:ea typeface="Calibri"/>
              <a:cs typeface="Calibri"/>
              <a:sym typeface="Calibri"/>
            </a:endParaRPr>
          </a:p>
        </p:txBody>
      </p:sp>
      <p:sp>
        <p:nvSpPr>
          <p:cNvPr id="110" name="Google Shape;110;p3"/>
          <p:cNvSpPr/>
          <p:nvPr/>
        </p:nvSpPr>
        <p:spPr>
          <a:xfrm>
            <a:off x="249238" y="2439988"/>
            <a:ext cx="8715300" cy="28611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p:txBody>
      </p:sp>
      <p:sp>
        <p:nvSpPr>
          <p:cNvPr id="7" name="TextBox 6">
            <a:extLst>
              <a:ext uri="{FF2B5EF4-FFF2-40B4-BE49-F238E27FC236}">
                <a16:creationId xmlns:a16="http://schemas.microsoft.com/office/drawing/2014/main" id="{E01C49E5-BC6C-7250-E39F-63CDDDAD9FAF}"/>
              </a:ext>
            </a:extLst>
          </p:cNvPr>
          <p:cNvSpPr txBox="1"/>
          <p:nvPr/>
        </p:nvSpPr>
        <p:spPr>
          <a:xfrm>
            <a:off x="1030224" y="2514568"/>
            <a:ext cx="7114032" cy="3785652"/>
          </a:xfrm>
          <a:prstGeom prst="rect">
            <a:avLst/>
          </a:prstGeom>
          <a:noFill/>
        </p:spPr>
        <p:txBody>
          <a:bodyPr wrap="square">
            <a:spAutoFit/>
          </a:bodyPr>
          <a:lstStyle/>
          <a:p>
            <a:r>
              <a:rPr lang="en-US" sz="1500" dirty="0"/>
              <a:t>Peripheral angiography is indicated for a variety of clinical situations where there is a need to evaluate the blood flow in the peripheral arteries, particularly in the lower extremities, arms, and neck. </a:t>
            </a:r>
          </a:p>
          <a:p>
            <a:pPr marL="285750" indent="-285750">
              <a:buFont typeface="Arial" panose="020B0604020202020204" pitchFamily="34" charset="0"/>
              <a:buChar char="•"/>
            </a:pPr>
            <a:r>
              <a:rPr lang="en-US" sz="1500" dirty="0"/>
              <a:t>Atherosclerotic disease</a:t>
            </a:r>
          </a:p>
          <a:p>
            <a:pPr marL="285750" indent="-285750">
              <a:buFont typeface="Arial" panose="020B0604020202020204" pitchFamily="34" charset="0"/>
              <a:buChar char="•"/>
            </a:pPr>
            <a:r>
              <a:rPr lang="en-US" sz="1500" dirty="0"/>
              <a:t>Embolus and thrombus</a:t>
            </a:r>
          </a:p>
          <a:p>
            <a:pPr marL="285750" indent="-285750">
              <a:buFont typeface="Arial" panose="020B0604020202020204" pitchFamily="34" charset="0"/>
              <a:buChar char="•"/>
            </a:pPr>
            <a:r>
              <a:rPr lang="en-US" sz="1500" dirty="0"/>
              <a:t>Arterial ischemia, stenosis or occlusion.</a:t>
            </a:r>
          </a:p>
          <a:p>
            <a:pPr marL="285750" indent="-285750">
              <a:buFont typeface="Arial" panose="020B0604020202020204" pitchFamily="34" charset="0"/>
              <a:buChar char="•"/>
            </a:pPr>
            <a:r>
              <a:rPr lang="en-US" sz="1500" dirty="0"/>
              <a:t>Trauma to a limb with arterial involvement</a:t>
            </a:r>
          </a:p>
          <a:p>
            <a:pPr marL="285750" indent="-285750">
              <a:buFont typeface="Arial" panose="020B0604020202020204" pitchFamily="34" charset="0"/>
              <a:buChar char="•"/>
            </a:pPr>
            <a:r>
              <a:rPr lang="en-US" sz="1500" dirty="0"/>
              <a:t>Congenital abnormalities</a:t>
            </a:r>
          </a:p>
          <a:p>
            <a:pPr marL="285750" indent="-285750">
              <a:buFont typeface="Arial" panose="020B0604020202020204" pitchFamily="34" charset="0"/>
              <a:buChar char="•"/>
            </a:pPr>
            <a:r>
              <a:rPr lang="en-US" sz="1500" dirty="0"/>
              <a:t>Burgers disease or other forms of arteritis</a:t>
            </a:r>
          </a:p>
          <a:p>
            <a:pPr marL="285750" indent="-285750">
              <a:buFont typeface="Arial" panose="020B0604020202020204" pitchFamily="34" charset="0"/>
              <a:buChar char="•"/>
            </a:pPr>
            <a:r>
              <a:rPr lang="en-US" sz="1500" dirty="0"/>
              <a:t>Prior to and following vascular surgery</a:t>
            </a:r>
          </a:p>
          <a:p>
            <a:pPr marL="285750" indent="-285750">
              <a:buFont typeface="Arial" panose="020B0604020202020204" pitchFamily="34" charset="0"/>
              <a:buChar char="•"/>
            </a:pPr>
            <a:r>
              <a:rPr lang="en-US" sz="1500" dirty="0"/>
              <a:t>Neoplasm</a:t>
            </a:r>
          </a:p>
          <a:p>
            <a:pPr marL="285750" indent="-285750">
              <a:buFont typeface="Arial" panose="020B0604020202020204" pitchFamily="34" charset="0"/>
              <a:buChar char="•"/>
            </a:pPr>
            <a:r>
              <a:rPr lang="en-US" sz="1500" dirty="0"/>
              <a:t>Angioma</a:t>
            </a:r>
          </a:p>
          <a:p>
            <a:pPr marL="285750" indent="-285750">
              <a:buFont typeface="Arial" panose="020B0604020202020204" pitchFamily="34" charset="0"/>
              <a:buChar char="•"/>
            </a:pPr>
            <a:r>
              <a:rPr lang="en-US" sz="1500" dirty="0"/>
              <a:t>Popliteal artery entrapment syndrome</a:t>
            </a:r>
          </a:p>
          <a:p>
            <a:pPr marL="285750" indent="-285750">
              <a:buFont typeface="Arial" panose="020B0604020202020204" pitchFamily="34" charset="0"/>
              <a:buChar char="•"/>
            </a:pPr>
            <a:r>
              <a:rPr lang="en-US" sz="1500" dirty="0"/>
              <a:t>Claudication</a:t>
            </a:r>
          </a:p>
          <a:p>
            <a:pPr marL="285750" indent="-285750">
              <a:buFont typeface="Arial" panose="020B0604020202020204" pitchFamily="34" charset="0"/>
              <a:buChar char="•"/>
            </a:pPr>
            <a:r>
              <a:rPr lang="en-US" sz="1500" dirty="0"/>
              <a:t>Evaluation of aneurysms</a:t>
            </a:r>
          </a:p>
          <a:p>
            <a:endParaRPr lang="en-US" sz="1500" dirty="0"/>
          </a:p>
        </p:txBody>
      </p:sp>
    </p:spTree>
    <p:extLst>
      <p:ext uri="{BB962C8B-B14F-4D97-AF65-F5344CB8AC3E}">
        <p14:creationId xmlns:p14="http://schemas.microsoft.com/office/powerpoint/2010/main" val="3035390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7" name="Google Shape;107;p3" descr="C:\Users\parul\Desktop\Untitled-1.png"/>
          <p:cNvPicPr preferRelativeResize="0"/>
          <p:nvPr/>
        </p:nvPicPr>
        <p:blipFill rotWithShape="1">
          <a:blip r:embed="rId3">
            <a:alphaModFix/>
          </a:blip>
          <a:srcRect/>
          <a:stretch/>
        </p:blipFill>
        <p:spPr>
          <a:xfrm>
            <a:off x="1856581" y="2956663"/>
            <a:ext cx="5430838" cy="2803525"/>
          </a:xfrm>
          <a:prstGeom prst="rect">
            <a:avLst/>
          </a:prstGeom>
          <a:noFill/>
          <a:ln>
            <a:noFill/>
          </a:ln>
        </p:spPr>
      </p:pic>
      <p:sp>
        <p:nvSpPr>
          <p:cNvPr id="108" name="Google Shape;108;p3"/>
          <p:cNvSpPr/>
          <p:nvPr/>
        </p:nvSpPr>
        <p:spPr>
          <a:xfrm>
            <a:off x="0" y="1643063"/>
            <a:ext cx="9144000" cy="642937"/>
          </a:xfrm>
          <a:prstGeom prst="rect">
            <a:avLst/>
          </a:prstGeom>
          <a:solidFill>
            <a:srgbClr val="1F49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109" name="Google Shape;109;p3"/>
          <p:cNvSpPr/>
          <p:nvPr/>
        </p:nvSpPr>
        <p:spPr>
          <a:xfrm>
            <a:off x="190500" y="1687513"/>
            <a:ext cx="8763000" cy="55403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dirty="0">
                <a:solidFill>
                  <a:schemeClr val="lt1"/>
                </a:solidFill>
                <a:latin typeface="Calibri"/>
                <a:ea typeface="Calibri"/>
                <a:cs typeface="Calibri"/>
                <a:sym typeface="Calibri"/>
              </a:rPr>
              <a:t>Contra-Indications of PA</a:t>
            </a:r>
            <a:endParaRPr sz="3000" b="1" dirty="0">
              <a:solidFill>
                <a:schemeClr val="lt1"/>
              </a:solidFill>
              <a:latin typeface="Calibri"/>
              <a:ea typeface="Calibri"/>
              <a:cs typeface="Calibri"/>
              <a:sym typeface="Calibri"/>
            </a:endParaRPr>
          </a:p>
        </p:txBody>
      </p:sp>
      <p:sp>
        <p:nvSpPr>
          <p:cNvPr id="110" name="Google Shape;110;p3"/>
          <p:cNvSpPr/>
          <p:nvPr/>
        </p:nvSpPr>
        <p:spPr>
          <a:xfrm>
            <a:off x="249238" y="2439988"/>
            <a:ext cx="8715300" cy="28611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p:txBody>
      </p:sp>
      <p:sp>
        <p:nvSpPr>
          <p:cNvPr id="7" name="TextBox 6">
            <a:extLst>
              <a:ext uri="{FF2B5EF4-FFF2-40B4-BE49-F238E27FC236}">
                <a16:creationId xmlns:a16="http://schemas.microsoft.com/office/drawing/2014/main" id="{E01C49E5-BC6C-7250-E39F-63CDDDAD9FAF}"/>
              </a:ext>
            </a:extLst>
          </p:cNvPr>
          <p:cNvSpPr txBox="1"/>
          <p:nvPr/>
        </p:nvSpPr>
        <p:spPr>
          <a:xfrm>
            <a:off x="1032592" y="2425259"/>
            <a:ext cx="7078816" cy="4293483"/>
          </a:xfrm>
          <a:prstGeom prst="rect">
            <a:avLst/>
          </a:prstGeom>
          <a:noFill/>
        </p:spPr>
        <p:txBody>
          <a:bodyPr wrap="square">
            <a:spAutoFit/>
          </a:bodyPr>
          <a:lstStyle/>
          <a:p>
            <a:r>
              <a:rPr lang="en-US" sz="1500" dirty="0"/>
              <a:t> There are specific contraindications and precautions that need to be considered before performing the procedure.</a:t>
            </a:r>
          </a:p>
          <a:p>
            <a:pPr marL="285750" indent="-285750">
              <a:buFont typeface="Arial" panose="020B0604020202020204" pitchFamily="34" charset="0"/>
              <a:buChar char="•"/>
            </a:pPr>
            <a:r>
              <a:rPr lang="en-US" sz="1500" dirty="0"/>
              <a:t>Hypersensitivity to iodinated contrast media.</a:t>
            </a:r>
          </a:p>
          <a:p>
            <a:pPr marL="285750" indent="-285750">
              <a:buFont typeface="Arial" panose="020B0604020202020204" pitchFamily="34" charset="0"/>
              <a:buChar char="•"/>
            </a:pPr>
            <a:r>
              <a:rPr lang="en-US" sz="1500" dirty="0"/>
              <a:t>Blood-clotting disorders or bleeding disorder</a:t>
            </a:r>
          </a:p>
          <a:p>
            <a:pPr marL="285750" indent="-285750">
              <a:buFont typeface="Arial" panose="020B0604020202020204" pitchFamily="34" charset="0"/>
              <a:buChar char="•"/>
            </a:pPr>
            <a:r>
              <a:rPr lang="en-US" sz="1500" dirty="0"/>
              <a:t>Anti coagulant medication</a:t>
            </a:r>
          </a:p>
          <a:p>
            <a:pPr marL="285750" indent="-285750">
              <a:buFont typeface="Arial" panose="020B0604020202020204" pitchFamily="34" charset="0"/>
              <a:buChar char="•"/>
            </a:pPr>
            <a:r>
              <a:rPr lang="en-US" sz="1500" dirty="0"/>
              <a:t>Impaired renal function</a:t>
            </a:r>
          </a:p>
          <a:p>
            <a:pPr marL="285750" indent="-285750">
              <a:buFont typeface="Arial" panose="020B0604020202020204" pitchFamily="34" charset="0"/>
              <a:buChar char="•"/>
            </a:pPr>
            <a:r>
              <a:rPr lang="en-US" sz="1500" dirty="0"/>
              <a:t>Local infection of the puncture site.</a:t>
            </a:r>
          </a:p>
          <a:p>
            <a:pPr marL="285750" indent="-285750">
              <a:buFont typeface="Arial" panose="020B0604020202020204" pitchFamily="34" charset="0"/>
              <a:buChar char="•"/>
            </a:pPr>
            <a:r>
              <a:rPr lang="en-US" sz="1500" dirty="0"/>
              <a:t>Unable to do vascular surgery.</a:t>
            </a:r>
          </a:p>
          <a:p>
            <a:pPr marL="285750" indent="-285750">
              <a:buFont typeface="Arial" panose="020B0604020202020204" pitchFamily="34" charset="0"/>
              <a:buChar char="•"/>
            </a:pPr>
            <a:r>
              <a:rPr lang="en-US" sz="1500" dirty="0"/>
              <a:t>High grade fever</a:t>
            </a:r>
          </a:p>
          <a:p>
            <a:pPr marL="285750" indent="-285750">
              <a:buFont typeface="Arial" panose="020B0604020202020204" pitchFamily="34" charset="0"/>
              <a:buChar char="•"/>
            </a:pPr>
            <a:r>
              <a:rPr lang="en-US" sz="1500" dirty="0"/>
              <a:t>Low Hb</a:t>
            </a:r>
          </a:p>
          <a:p>
            <a:endParaRPr lang="en-US" sz="1500" dirty="0"/>
          </a:p>
          <a:p>
            <a:r>
              <a:rPr lang="en-US" sz="1800" b="1" dirty="0"/>
              <a:t>Relative contraindications</a:t>
            </a:r>
          </a:p>
          <a:p>
            <a:endParaRPr lang="en-US" sz="1500" dirty="0"/>
          </a:p>
          <a:p>
            <a:pPr marL="285750" indent="-285750">
              <a:buFont typeface="Arial" panose="020B0604020202020204" pitchFamily="34" charset="0"/>
              <a:buChar char="•"/>
            </a:pPr>
            <a:r>
              <a:rPr lang="en-US" sz="1500" dirty="0"/>
              <a:t>Blood dyscrasias</a:t>
            </a:r>
          </a:p>
          <a:p>
            <a:pPr marL="285750" indent="-285750">
              <a:buFont typeface="Arial" panose="020B0604020202020204" pitchFamily="34" charset="0"/>
              <a:buChar char="•"/>
            </a:pPr>
            <a:r>
              <a:rPr lang="en-US" sz="1500" dirty="0"/>
              <a:t>Aneurysms or pseudoaneurysms</a:t>
            </a:r>
          </a:p>
          <a:p>
            <a:pPr marL="285750" indent="-285750">
              <a:buFont typeface="Arial" panose="020B0604020202020204" pitchFamily="34" charset="0"/>
              <a:buChar char="•"/>
            </a:pPr>
            <a:r>
              <a:rPr lang="en-US" sz="1500" dirty="0"/>
              <a:t>Local soft tissue infections</a:t>
            </a:r>
          </a:p>
          <a:p>
            <a:pPr marL="285750" indent="-285750">
              <a:buFont typeface="Arial" panose="020B0604020202020204" pitchFamily="34" charset="0"/>
              <a:buChar char="•"/>
            </a:pPr>
            <a:r>
              <a:rPr lang="en-US" sz="1500" dirty="0"/>
              <a:t>Severe hypertension</a:t>
            </a:r>
          </a:p>
          <a:p>
            <a:pPr marL="285750" indent="-285750">
              <a:buFont typeface="Arial" panose="020B0604020202020204" pitchFamily="34" charset="0"/>
              <a:buChar char="•"/>
            </a:pPr>
            <a:r>
              <a:rPr lang="en-US" sz="1500" dirty="0"/>
              <a:t>Ehlers-Danlos syndrome</a:t>
            </a:r>
          </a:p>
        </p:txBody>
      </p:sp>
    </p:spTree>
    <p:extLst>
      <p:ext uri="{BB962C8B-B14F-4D97-AF65-F5344CB8AC3E}">
        <p14:creationId xmlns:p14="http://schemas.microsoft.com/office/powerpoint/2010/main" val="4196429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7" name="Google Shape;107;p3" descr="C:\Users\parul\Desktop\Untitled-1.png"/>
          <p:cNvPicPr preferRelativeResize="0"/>
          <p:nvPr/>
        </p:nvPicPr>
        <p:blipFill rotWithShape="1">
          <a:blip r:embed="rId3">
            <a:alphaModFix/>
          </a:blip>
          <a:srcRect/>
          <a:stretch/>
        </p:blipFill>
        <p:spPr>
          <a:xfrm>
            <a:off x="1856581" y="3059388"/>
            <a:ext cx="5430838" cy="2803525"/>
          </a:xfrm>
          <a:prstGeom prst="rect">
            <a:avLst/>
          </a:prstGeom>
          <a:noFill/>
          <a:ln>
            <a:noFill/>
          </a:ln>
        </p:spPr>
      </p:pic>
      <p:sp>
        <p:nvSpPr>
          <p:cNvPr id="108" name="Google Shape;108;p3"/>
          <p:cNvSpPr/>
          <p:nvPr/>
        </p:nvSpPr>
        <p:spPr>
          <a:xfrm>
            <a:off x="0" y="1621966"/>
            <a:ext cx="9144000" cy="642937"/>
          </a:xfrm>
          <a:prstGeom prst="rect">
            <a:avLst/>
          </a:prstGeom>
          <a:solidFill>
            <a:srgbClr val="1F49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dk1"/>
              </a:solidFill>
              <a:latin typeface="Arial"/>
              <a:ea typeface="Arial"/>
              <a:cs typeface="Arial"/>
              <a:sym typeface="Arial"/>
            </a:endParaRPr>
          </a:p>
        </p:txBody>
      </p:sp>
      <p:sp>
        <p:nvSpPr>
          <p:cNvPr id="109" name="Google Shape;109;p3"/>
          <p:cNvSpPr/>
          <p:nvPr/>
        </p:nvSpPr>
        <p:spPr>
          <a:xfrm>
            <a:off x="190500" y="1687513"/>
            <a:ext cx="8763000" cy="55403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dirty="0">
                <a:solidFill>
                  <a:schemeClr val="lt1"/>
                </a:solidFill>
                <a:latin typeface="Calibri"/>
                <a:ea typeface="Calibri"/>
                <a:cs typeface="Calibri"/>
                <a:sym typeface="Calibri"/>
              </a:rPr>
              <a:t>What are the equipment's using ? </a:t>
            </a:r>
            <a:r>
              <a:rPr lang="en-US" sz="3000" b="1" i="0" u="none" strike="noStrike" cap="none" dirty="0">
                <a:solidFill>
                  <a:schemeClr val="lt1"/>
                </a:solidFill>
                <a:latin typeface="Calibri"/>
                <a:ea typeface="Calibri"/>
                <a:cs typeface="Calibri"/>
                <a:sym typeface="Calibri"/>
              </a:rPr>
              <a:t> </a:t>
            </a:r>
            <a:endParaRPr sz="3000" b="1" dirty="0">
              <a:solidFill>
                <a:schemeClr val="lt1"/>
              </a:solidFill>
              <a:latin typeface="Calibri"/>
              <a:ea typeface="Calibri"/>
              <a:cs typeface="Calibri"/>
              <a:sym typeface="Calibri"/>
            </a:endParaRPr>
          </a:p>
        </p:txBody>
      </p:sp>
      <p:sp>
        <p:nvSpPr>
          <p:cNvPr id="110" name="Google Shape;110;p3"/>
          <p:cNvSpPr/>
          <p:nvPr/>
        </p:nvSpPr>
        <p:spPr>
          <a:xfrm>
            <a:off x="249238" y="2439988"/>
            <a:ext cx="8715300" cy="2861100"/>
          </a:xfrm>
          <a:prstGeom prst="rect">
            <a:avLst/>
          </a:prstGeom>
          <a:noFill/>
          <a:ln>
            <a:noFill/>
          </a:ln>
        </p:spPr>
        <p:txBody>
          <a:bodyPr spcFirstLastPara="1" wrap="square" lIns="91425" tIns="45700" rIns="91425" bIns="45700" anchor="t" anchorCtr="0">
            <a:noAutofit/>
          </a:bodyPr>
          <a:lstStyle/>
          <a:p>
            <a:pPr marL="225425" marR="0" lvl="1" indent="0" algn="just" rtl="0">
              <a:spcBef>
                <a:spcPts val="0"/>
              </a:spcBef>
              <a:spcAft>
                <a:spcPts val="0"/>
              </a:spcAft>
              <a:buClr>
                <a:schemeClr val="dk1"/>
              </a:buClr>
              <a:buSzPts val="2000"/>
              <a:buFont typeface="Noto Sans Symbols"/>
              <a:buNone/>
            </a:pPr>
            <a:endParaRPr sz="2000" b="0" i="0" u="none" strike="noStrike" cap="none" dirty="0">
              <a:solidFill>
                <a:schemeClr val="dk1"/>
              </a:solidFill>
              <a:latin typeface="Calibri"/>
              <a:ea typeface="Calibri"/>
              <a:cs typeface="Calibri"/>
              <a:sym typeface="Calibri"/>
            </a:endParaRPr>
          </a:p>
          <a:p>
            <a:pPr marL="0" marR="0" lvl="0" indent="0" algn="just"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p:txBody>
      </p:sp>
      <p:sp>
        <p:nvSpPr>
          <p:cNvPr id="3" name="TextBox 2">
            <a:extLst>
              <a:ext uri="{FF2B5EF4-FFF2-40B4-BE49-F238E27FC236}">
                <a16:creationId xmlns:a16="http://schemas.microsoft.com/office/drawing/2014/main" id="{ADC8933A-8835-81B7-F6A6-998798C52B14}"/>
              </a:ext>
            </a:extLst>
          </p:cNvPr>
          <p:cNvSpPr txBox="1"/>
          <p:nvPr/>
        </p:nvSpPr>
        <p:spPr>
          <a:xfrm>
            <a:off x="522160" y="2751612"/>
            <a:ext cx="7804976" cy="615553"/>
          </a:xfrm>
          <a:prstGeom prst="rect">
            <a:avLst/>
          </a:prstGeom>
          <a:noFill/>
        </p:spPr>
        <p:txBody>
          <a:bodyPr wrap="square">
            <a:spAutoFit/>
          </a:bodyPr>
          <a:lstStyle/>
          <a:p>
            <a:pPr marR="0" lvl="0" algn="just">
              <a:spcBef>
                <a:spcPts val="0"/>
              </a:spcBef>
              <a:spcAft>
                <a:spcPts val="0"/>
              </a:spcAft>
            </a:pP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endParaRPr lang="en-US" sz="1600" dirty="0"/>
          </a:p>
        </p:txBody>
      </p:sp>
      <p:pic>
        <p:nvPicPr>
          <p:cNvPr id="8" name="Picture 7">
            <a:extLst>
              <a:ext uri="{FF2B5EF4-FFF2-40B4-BE49-F238E27FC236}">
                <a16:creationId xmlns:a16="http://schemas.microsoft.com/office/drawing/2014/main" id="{2E0F2F61-ADBF-9949-FC83-8AD1DA372637}"/>
              </a:ext>
            </a:extLst>
          </p:cNvPr>
          <p:cNvPicPr>
            <a:picLocks noChangeAspect="1"/>
          </p:cNvPicPr>
          <p:nvPr/>
        </p:nvPicPr>
        <p:blipFill>
          <a:blip r:embed="rId4"/>
          <a:stretch>
            <a:fillRect/>
          </a:stretch>
        </p:blipFill>
        <p:spPr>
          <a:xfrm>
            <a:off x="2796567" y="2999039"/>
            <a:ext cx="3546540" cy="2670175"/>
          </a:xfrm>
          <a:prstGeom prst="rect">
            <a:avLst/>
          </a:prstGeom>
        </p:spPr>
      </p:pic>
      <p:pic>
        <p:nvPicPr>
          <p:cNvPr id="10" name="Picture 9">
            <a:extLst>
              <a:ext uri="{FF2B5EF4-FFF2-40B4-BE49-F238E27FC236}">
                <a16:creationId xmlns:a16="http://schemas.microsoft.com/office/drawing/2014/main" id="{D1A0F8EE-588B-638E-3D58-6157580A754F}"/>
              </a:ext>
            </a:extLst>
          </p:cNvPr>
          <p:cNvPicPr>
            <a:picLocks noChangeAspect="1"/>
          </p:cNvPicPr>
          <p:nvPr/>
        </p:nvPicPr>
        <p:blipFill>
          <a:blip r:embed="rId5"/>
          <a:stretch>
            <a:fillRect/>
          </a:stretch>
        </p:blipFill>
        <p:spPr>
          <a:xfrm rot="5400000">
            <a:off x="5792416" y="3143300"/>
            <a:ext cx="3953550" cy="2635700"/>
          </a:xfrm>
          <a:prstGeom prst="rect">
            <a:avLst/>
          </a:prstGeom>
        </p:spPr>
      </p:pic>
      <p:pic>
        <p:nvPicPr>
          <p:cNvPr id="5" name="Picture 4">
            <a:extLst>
              <a:ext uri="{FF2B5EF4-FFF2-40B4-BE49-F238E27FC236}">
                <a16:creationId xmlns:a16="http://schemas.microsoft.com/office/drawing/2014/main" id="{DD5FFC14-9709-DD38-D700-AD8938337BC2}"/>
              </a:ext>
            </a:extLst>
          </p:cNvPr>
          <p:cNvPicPr>
            <a:picLocks noChangeAspect="1"/>
          </p:cNvPicPr>
          <p:nvPr/>
        </p:nvPicPr>
        <p:blipFill>
          <a:blip r:embed="rId6"/>
          <a:stretch>
            <a:fillRect/>
          </a:stretch>
        </p:blipFill>
        <p:spPr>
          <a:xfrm>
            <a:off x="-17590" y="2498859"/>
            <a:ext cx="2642651" cy="3803618"/>
          </a:xfrm>
          <a:prstGeom prst="rect">
            <a:avLst/>
          </a:prstGeom>
        </p:spPr>
      </p:pic>
    </p:spTree>
    <p:extLst>
      <p:ext uri="{BB962C8B-B14F-4D97-AF65-F5344CB8AC3E}">
        <p14:creationId xmlns:p14="http://schemas.microsoft.com/office/powerpoint/2010/main" val="1731869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7" name="Google Shape;107;p3" descr="C:\Users\parul\Desktop\Untitled-1.png"/>
          <p:cNvPicPr preferRelativeResize="0"/>
          <p:nvPr/>
        </p:nvPicPr>
        <p:blipFill rotWithShape="1">
          <a:blip r:embed="rId3">
            <a:alphaModFix/>
          </a:blip>
          <a:srcRect/>
          <a:stretch/>
        </p:blipFill>
        <p:spPr>
          <a:xfrm>
            <a:off x="1856581" y="2956663"/>
            <a:ext cx="5430838" cy="2803525"/>
          </a:xfrm>
          <a:prstGeom prst="rect">
            <a:avLst/>
          </a:prstGeom>
          <a:noFill/>
          <a:ln>
            <a:noFill/>
          </a:ln>
        </p:spPr>
      </p:pic>
      <p:sp>
        <p:nvSpPr>
          <p:cNvPr id="108" name="Google Shape;108;p3"/>
          <p:cNvSpPr/>
          <p:nvPr/>
        </p:nvSpPr>
        <p:spPr>
          <a:xfrm>
            <a:off x="0" y="1643063"/>
            <a:ext cx="9144000" cy="642937"/>
          </a:xfrm>
          <a:prstGeom prst="rect">
            <a:avLst/>
          </a:prstGeom>
          <a:solidFill>
            <a:srgbClr val="1F49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109" name="Google Shape;109;p3"/>
          <p:cNvSpPr/>
          <p:nvPr/>
        </p:nvSpPr>
        <p:spPr>
          <a:xfrm>
            <a:off x="190500" y="1687513"/>
            <a:ext cx="8763000" cy="55403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dirty="0">
                <a:solidFill>
                  <a:schemeClr val="lt1"/>
                </a:solidFill>
                <a:latin typeface="Calibri"/>
                <a:ea typeface="Calibri"/>
                <a:cs typeface="Calibri"/>
                <a:sym typeface="Calibri"/>
              </a:rPr>
              <a:t>Equipment's and accessories</a:t>
            </a:r>
            <a:endParaRPr sz="3000" b="1" dirty="0">
              <a:solidFill>
                <a:schemeClr val="lt1"/>
              </a:solidFill>
              <a:latin typeface="Calibri"/>
              <a:ea typeface="Calibri"/>
              <a:cs typeface="Calibri"/>
              <a:sym typeface="Calibri"/>
            </a:endParaRPr>
          </a:p>
        </p:txBody>
      </p:sp>
      <p:sp>
        <p:nvSpPr>
          <p:cNvPr id="110" name="Google Shape;110;p3"/>
          <p:cNvSpPr/>
          <p:nvPr/>
        </p:nvSpPr>
        <p:spPr>
          <a:xfrm>
            <a:off x="249238" y="2439988"/>
            <a:ext cx="8715300" cy="28611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p:txBody>
      </p:sp>
      <p:sp>
        <p:nvSpPr>
          <p:cNvPr id="7" name="TextBox 6">
            <a:extLst>
              <a:ext uri="{FF2B5EF4-FFF2-40B4-BE49-F238E27FC236}">
                <a16:creationId xmlns:a16="http://schemas.microsoft.com/office/drawing/2014/main" id="{E01C49E5-BC6C-7250-E39F-63CDDDAD9FAF}"/>
              </a:ext>
            </a:extLst>
          </p:cNvPr>
          <p:cNvSpPr txBox="1"/>
          <p:nvPr/>
        </p:nvSpPr>
        <p:spPr>
          <a:xfrm>
            <a:off x="1032592" y="2425259"/>
            <a:ext cx="7078816" cy="3785652"/>
          </a:xfrm>
          <a:prstGeom prst="rect">
            <a:avLst/>
          </a:prstGeom>
          <a:noFill/>
        </p:spPr>
        <p:txBody>
          <a:bodyPr wrap="square">
            <a:spAutoFit/>
          </a:bodyPr>
          <a:lstStyle/>
          <a:p>
            <a:pPr marR="0" lvl="0" algn="just">
              <a:spcBef>
                <a:spcPts val="0"/>
              </a:spcBef>
              <a:spcAft>
                <a:spcPts val="0"/>
              </a:spcAft>
            </a:pPr>
            <a:r>
              <a:rPr lang="en-US" sz="1500" dirty="0"/>
              <a:t> </a:t>
            </a:r>
            <a:r>
              <a:rPr lang="en-US" sz="1500" dirty="0">
                <a:effectLst/>
                <a:latin typeface="Arial" panose="020B0604020202020204" pitchFamily="34" charset="0"/>
                <a:ea typeface="Calibri" panose="020F0502020204030204" pitchFamily="34" charset="0"/>
                <a:cs typeface="Arial" panose="020B0604020202020204" pitchFamily="34" charset="0"/>
              </a:rPr>
              <a:t>The equipment required for a peripheral angiography procedure typically includes a variety of specialized tools and devices designed to facilitate the insertion of a catheter into the peripheral blood vessels,.</a:t>
            </a:r>
          </a:p>
          <a:p>
            <a:pPr marL="342900" marR="0" lvl="0" indent="-342900" algn="just">
              <a:spcBef>
                <a:spcPts val="0"/>
              </a:spcBef>
              <a:spcAft>
                <a:spcPts val="0"/>
              </a:spcAft>
              <a:buFont typeface="+mj-lt"/>
              <a:buAutoNum type="arabicPeriod"/>
            </a:pPr>
            <a:r>
              <a:rPr lang="en-US" sz="1500" dirty="0">
                <a:latin typeface="Arial" panose="020B0604020202020204" pitchFamily="34" charset="0"/>
                <a:ea typeface="Calibri" panose="020F0502020204030204" pitchFamily="34" charset="0"/>
                <a:cs typeface="Arial" panose="020B0604020202020204" pitchFamily="34" charset="0"/>
              </a:rPr>
              <a:t>Catheters</a:t>
            </a:r>
          </a:p>
          <a:p>
            <a:pPr marL="342900" marR="0" lvl="0" indent="-342900" algn="just">
              <a:spcBef>
                <a:spcPts val="0"/>
              </a:spcBef>
              <a:spcAft>
                <a:spcPts val="0"/>
              </a:spcAft>
              <a:buFont typeface="+mj-lt"/>
              <a:buAutoNum type="arabicPeriod"/>
            </a:pPr>
            <a:r>
              <a:rPr lang="en-US" sz="1500" dirty="0">
                <a:effectLst/>
                <a:latin typeface="Arial" panose="020B0604020202020204" pitchFamily="34" charset="0"/>
                <a:ea typeface="Calibri" panose="020F0502020204030204" pitchFamily="34" charset="0"/>
                <a:cs typeface="Arial" panose="020B0604020202020204" pitchFamily="34" charset="0"/>
              </a:rPr>
              <a:t>Guidewires</a:t>
            </a:r>
          </a:p>
          <a:p>
            <a:pPr marL="342900" marR="0" lvl="0" indent="-342900" algn="just">
              <a:spcBef>
                <a:spcPts val="0"/>
              </a:spcBef>
              <a:spcAft>
                <a:spcPts val="0"/>
              </a:spcAft>
              <a:buFont typeface="+mj-lt"/>
              <a:buAutoNum type="arabicPeriod"/>
            </a:pPr>
            <a:r>
              <a:rPr lang="en-US" sz="1500" dirty="0">
                <a:latin typeface="Arial" panose="020B0604020202020204" pitchFamily="34" charset="0"/>
                <a:ea typeface="Calibri" panose="020F0502020204030204" pitchFamily="34" charset="0"/>
                <a:cs typeface="Arial" panose="020B0604020202020204" pitchFamily="34" charset="0"/>
              </a:rPr>
              <a:t>Pulse oximeter</a:t>
            </a:r>
          </a:p>
          <a:p>
            <a:pPr marL="342900" marR="0" lvl="0" indent="-342900" algn="just">
              <a:spcBef>
                <a:spcPts val="0"/>
              </a:spcBef>
              <a:spcAft>
                <a:spcPts val="0"/>
              </a:spcAft>
              <a:buFont typeface="+mj-lt"/>
              <a:buAutoNum type="arabicPeriod"/>
            </a:pPr>
            <a:r>
              <a:rPr lang="en-US" sz="1500" dirty="0" err="1">
                <a:effectLst/>
                <a:latin typeface="Arial" panose="020B0604020202020204" pitchFamily="34" charset="0"/>
                <a:ea typeface="Calibri" panose="020F0502020204030204" pitchFamily="34" charset="0"/>
                <a:cs typeface="Arial" panose="020B0604020202020204" pitchFamily="34" charset="0"/>
              </a:rPr>
              <a:t>Fluroscopy</a:t>
            </a:r>
            <a:r>
              <a:rPr lang="en-US" sz="1500" dirty="0">
                <a:effectLst/>
                <a:latin typeface="Arial" panose="020B0604020202020204" pitchFamily="34" charset="0"/>
                <a:ea typeface="Calibri" panose="020F0502020204030204" pitchFamily="34" charset="0"/>
                <a:cs typeface="Arial" panose="020B0604020202020204" pitchFamily="34" charset="0"/>
              </a:rPr>
              <a:t> machine</a:t>
            </a:r>
          </a:p>
          <a:p>
            <a:pPr marL="342900" marR="0" lvl="0" indent="-342900" algn="just">
              <a:spcBef>
                <a:spcPts val="0"/>
              </a:spcBef>
              <a:spcAft>
                <a:spcPts val="0"/>
              </a:spcAft>
              <a:buFont typeface="+mj-lt"/>
              <a:buAutoNum type="arabicPeriod"/>
            </a:pPr>
            <a:r>
              <a:rPr lang="en-US" sz="1500" dirty="0">
                <a:latin typeface="Arial" panose="020B0604020202020204" pitchFamily="34" charset="0"/>
                <a:ea typeface="Calibri" panose="020F0502020204030204" pitchFamily="34" charset="0"/>
                <a:cs typeface="Arial" panose="020B0604020202020204" pitchFamily="34" charset="0"/>
              </a:rPr>
              <a:t>Contrast media and injector</a:t>
            </a:r>
          </a:p>
          <a:p>
            <a:pPr marL="342900" marR="0" lvl="0" indent="-342900" algn="just">
              <a:spcBef>
                <a:spcPts val="0"/>
              </a:spcBef>
              <a:spcAft>
                <a:spcPts val="0"/>
              </a:spcAft>
              <a:buFont typeface="+mj-lt"/>
              <a:buAutoNum type="arabicPeriod"/>
            </a:pPr>
            <a:r>
              <a:rPr lang="en-US" sz="1500" dirty="0">
                <a:effectLst/>
                <a:latin typeface="Arial" panose="020B0604020202020204" pitchFamily="34" charset="0"/>
                <a:ea typeface="Calibri" panose="020F0502020204030204" pitchFamily="34" charset="0"/>
                <a:cs typeface="Arial" panose="020B0604020202020204" pitchFamily="34" charset="0"/>
              </a:rPr>
              <a:t>Syringes and needles</a:t>
            </a:r>
          </a:p>
          <a:p>
            <a:pPr marL="342900" marR="0" lvl="0" indent="-342900" algn="just">
              <a:spcBef>
                <a:spcPts val="0"/>
              </a:spcBef>
              <a:spcAft>
                <a:spcPts val="0"/>
              </a:spcAft>
              <a:buFont typeface="+mj-lt"/>
              <a:buAutoNum type="arabicPeriod"/>
            </a:pPr>
            <a:r>
              <a:rPr lang="en-US" sz="1500" dirty="0">
                <a:latin typeface="Arial" panose="020B0604020202020204" pitchFamily="34" charset="0"/>
                <a:ea typeface="Calibri" panose="020F0502020204030204" pitchFamily="34" charset="0"/>
                <a:cs typeface="Arial" panose="020B0604020202020204" pitchFamily="34" charset="0"/>
              </a:rPr>
              <a:t>Sterile and needles</a:t>
            </a:r>
          </a:p>
          <a:p>
            <a:pPr marL="342900" marR="0" lvl="0" indent="-342900" algn="just">
              <a:spcBef>
                <a:spcPts val="0"/>
              </a:spcBef>
              <a:spcAft>
                <a:spcPts val="0"/>
              </a:spcAft>
              <a:buFont typeface="+mj-lt"/>
              <a:buAutoNum type="arabicPeriod"/>
            </a:pPr>
            <a:r>
              <a:rPr lang="en-US" sz="1500" dirty="0">
                <a:effectLst/>
                <a:latin typeface="Arial" panose="020B0604020202020204" pitchFamily="34" charset="0"/>
                <a:ea typeface="Calibri" panose="020F0502020204030204" pitchFamily="34" charset="0"/>
                <a:cs typeface="Arial" panose="020B0604020202020204" pitchFamily="34" charset="0"/>
              </a:rPr>
              <a:t>Sterile drapes and gowns</a:t>
            </a:r>
          </a:p>
          <a:p>
            <a:pPr marL="342900" marR="0" lvl="0" indent="-342900" algn="just">
              <a:spcBef>
                <a:spcPts val="0"/>
              </a:spcBef>
              <a:spcAft>
                <a:spcPts val="0"/>
              </a:spcAft>
              <a:buFont typeface="+mj-lt"/>
              <a:buAutoNum type="arabicPeriod"/>
            </a:pPr>
            <a:r>
              <a:rPr lang="en-US" sz="1500" dirty="0">
                <a:latin typeface="Arial" panose="020B0604020202020204" pitchFamily="34" charset="0"/>
                <a:ea typeface="Calibri" panose="020F0502020204030204" pitchFamily="34" charset="0"/>
                <a:cs typeface="Arial" panose="020B0604020202020204" pitchFamily="34" charset="0"/>
              </a:rPr>
              <a:t>Monitoring and recording equipment</a:t>
            </a:r>
          </a:p>
          <a:p>
            <a:pPr marR="0" lvl="0" algn="just">
              <a:spcBef>
                <a:spcPts val="0"/>
              </a:spcBef>
              <a:spcAft>
                <a:spcPts val="0"/>
              </a:spcAft>
            </a:pPr>
            <a:r>
              <a:rPr lang="en-US" sz="1500" dirty="0">
                <a:effectLst/>
                <a:latin typeface="Arial" panose="020B0604020202020204" pitchFamily="34" charset="0"/>
                <a:ea typeface="Calibri" panose="020F0502020204030204" pitchFamily="34" charset="0"/>
                <a:cs typeface="Arial" panose="020B0604020202020204" pitchFamily="34" charset="0"/>
              </a:rPr>
              <a:t>This comprehensive set of equipment allows healthcare providers to perform peripheral angiography safely and accurately, enabling them to diagnose and manage various cardiac conditions effectively.</a:t>
            </a:r>
          </a:p>
          <a:p>
            <a:endParaRPr lang="en-US" sz="1500" dirty="0"/>
          </a:p>
        </p:txBody>
      </p:sp>
    </p:spTree>
    <p:extLst>
      <p:ext uri="{BB962C8B-B14F-4D97-AF65-F5344CB8AC3E}">
        <p14:creationId xmlns:p14="http://schemas.microsoft.com/office/powerpoint/2010/main" val="3619936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7" name="Google Shape;107;p3" descr="C:\Users\parul\Desktop\Untitled-1.png"/>
          <p:cNvPicPr preferRelativeResize="0"/>
          <p:nvPr/>
        </p:nvPicPr>
        <p:blipFill rotWithShape="1">
          <a:blip r:embed="rId3">
            <a:alphaModFix/>
          </a:blip>
          <a:srcRect/>
          <a:stretch/>
        </p:blipFill>
        <p:spPr>
          <a:xfrm>
            <a:off x="1856581" y="2956514"/>
            <a:ext cx="5430838" cy="2803525"/>
          </a:xfrm>
          <a:prstGeom prst="rect">
            <a:avLst/>
          </a:prstGeom>
          <a:noFill/>
          <a:ln>
            <a:noFill/>
          </a:ln>
        </p:spPr>
      </p:pic>
      <p:sp>
        <p:nvSpPr>
          <p:cNvPr id="108" name="Google Shape;108;p3"/>
          <p:cNvSpPr/>
          <p:nvPr/>
        </p:nvSpPr>
        <p:spPr>
          <a:xfrm>
            <a:off x="0" y="1643063"/>
            <a:ext cx="9144000" cy="642937"/>
          </a:xfrm>
          <a:prstGeom prst="rect">
            <a:avLst/>
          </a:prstGeom>
          <a:solidFill>
            <a:srgbClr val="1F49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109" name="Google Shape;109;p3"/>
          <p:cNvSpPr/>
          <p:nvPr/>
        </p:nvSpPr>
        <p:spPr>
          <a:xfrm>
            <a:off x="190500" y="1687513"/>
            <a:ext cx="8763000" cy="55403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dirty="0">
                <a:solidFill>
                  <a:schemeClr val="lt1"/>
                </a:solidFill>
                <a:latin typeface="Calibri"/>
                <a:ea typeface="Calibri"/>
                <a:cs typeface="Calibri"/>
                <a:sym typeface="Calibri"/>
              </a:rPr>
              <a:t>Equipment's and accessories</a:t>
            </a:r>
            <a:endParaRPr sz="3000" b="1" dirty="0">
              <a:solidFill>
                <a:schemeClr val="lt1"/>
              </a:solidFill>
              <a:latin typeface="Calibri"/>
              <a:ea typeface="Calibri"/>
              <a:cs typeface="Calibri"/>
              <a:sym typeface="Calibri"/>
            </a:endParaRPr>
          </a:p>
        </p:txBody>
      </p:sp>
      <p:sp>
        <p:nvSpPr>
          <p:cNvPr id="110" name="Google Shape;110;p3"/>
          <p:cNvSpPr/>
          <p:nvPr/>
        </p:nvSpPr>
        <p:spPr>
          <a:xfrm>
            <a:off x="249238" y="2439988"/>
            <a:ext cx="8715300" cy="28611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p:txBody>
      </p:sp>
      <p:sp>
        <p:nvSpPr>
          <p:cNvPr id="7" name="TextBox 6">
            <a:extLst>
              <a:ext uri="{FF2B5EF4-FFF2-40B4-BE49-F238E27FC236}">
                <a16:creationId xmlns:a16="http://schemas.microsoft.com/office/drawing/2014/main" id="{E01C49E5-BC6C-7250-E39F-63CDDDAD9FAF}"/>
              </a:ext>
            </a:extLst>
          </p:cNvPr>
          <p:cNvSpPr txBox="1"/>
          <p:nvPr/>
        </p:nvSpPr>
        <p:spPr>
          <a:xfrm>
            <a:off x="1032592" y="2425259"/>
            <a:ext cx="7078816" cy="323165"/>
          </a:xfrm>
          <a:prstGeom prst="rect">
            <a:avLst/>
          </a:prstGeom>
          <a:noFill/>
        </p:spPr>
        <p:txBody>
          <a:bodyPr wrap="square">
            <a:spAutoFit/>
          </a:bodyPr>
          <a:lstStyle/>
          <a:p>
            <a:pPr marR="0" lvl="0" algn="just">
              <a:spcBef>
                <a:spcPts val="0"/>
              </a:spcBef>
              <a:spcAft>
                <a:spcPts val="0"/>
              </a:spcAft>
            </a:pPr>
            <a:r>
              <a:rPr lang="en-US" sz="1500" dirty="0"/>
              <a:t> </a:t>
            </a:r>
          </a:p>
        </p:txBody>
      </p:sp>
      <p:sp>
        <p:nvSpPr>
          <p:cNvPr id="5" name="TextBox 4">
            <a:extLst>
              <a:ext uri="{FF2B5EF4-FFF2-40B4-BE49-F238E27FC236}">
                <a16:creationId xmlns:a16="http://schemas.microsoft.com/office/drawing/2014/main" id="{3ED654DC-A490-AB6B-52A3-6C56754CAA21}"/>
              </a:ext>
            </a:extLst>
          </p:cNvPr>
          <p:cNvSpPr txBox="1"/>
          <p:nvPr/>
        </p:nvSpPr>
        <p:spPr>
          <a:xfrm>
            <a:off x="519150" y="3157947"/>
            <a:ext cx="4572000" cy="2400657"/>
          </a:xfrm>
          <a:prstGeom prst="rect">
            <a:avLst/>
          </a:prstGeom>
          <a:noFill/>
        </p:spPr>
        <p:txBody>
          <a:bodyPr wrap="square">
            <a:spAutoFit/>
          </a:bodyPr>
          <a:lstStyle/>
          <a:p>
            <a:pPr marL="285750" indent="-285750">
              <a:buFont typeface="Arial" panose="020B0604020202020204" pitchFamily="34" charset="0"/>
              <a:buChar char="•"/>
            </a:pPr>
            <a:r>
              <a:rPr lang="en-US" sz="1500" dirty="0"/>
              <a:t>Generator- required 3 phase 12-pulse unit with a power rating of 85-100kw at 100k (to withstand heat)</a:t>
            </a:r>
          </a:p>
          <a:p>
            <a:pPr marL="285750" indent="-285750">
              <a:buFont typeface="Arial" panose="020B0604020202020204" pitchFamily="34" charset="0"/>
              <a:buChar char="•"/>
            </a:pPr>
            <a:r>
              <a:rPr lang="en-US" sz="1500" dirty="0"/>
              <a:t>Fast screen film combination.</a:t>
            </a:r>
          </a:p>
          <a:p>
            <a:pPr marL="285750" indent="-285750">
              <a:buFont typeface="Arial" panose="020B0604020202020204" pitchFamily="34" charset="0"/>
              <a:buChar char="•"/>
            </a:pPr>
            <a:r>
              <a:rPr lang="en-US" sz="1500" dirty="0"/>
              <a:t>grid also necessary to reduce scatter radiation.</a:t>
            </a:r>
          </a:p>
          <a:p>
            <a:pPr marL="285750" indent="-285750">
              <a:buFont typeface="Arial" panose="020B0604020202020204" pitchFamily="34" charset="0"/>
              <a:buChar char="•"/>
            </a:pPr>
            <a:r>
              <a:rPr lang="en-US" sz="1500" dirty="0"/>
              <a:t>Automatic injector is required for bolus injection at predetermined amount and preset rate.</a:t>
            </a:r>
          </a:p>
          <a:p>
            <a:pPr marL="285750" indent="-285750">
              <a:buFont typeface="Arial" panose="020B0604020202020204" pitchFamily="34" charset="0"/>
              <a:buChar char="•"/>
            </a:pPr>
            <a:r>
              <a:rPr lang="en-US" sz="1500" dirty="0"/>
              <a:t>physiologic monitoring equipment is required for constant cardiac and intravascular pressure recording</a:t>
            </a:r>
            <a:r>
              <a:rPr lang="en-US" dirty="0"/>
              <a:t>.</a:t>
            </a:r>
          </a:p>
        </p:txBody>
      </p:sp>
      <p:pic>
        <p:nvPicPr>
          <p:cNvPr id="8" name="Picture 7">
            <a:extLst>
              <a:ext uri="{FF2B5EF4-FFF2-40B4-BE49-F238E27FC236}">
                <a16:creationId xmlns:a16="http://schemas.microsoft.com/office/drawing/2014/main" id="{1D172FB9-8C02-05F1-0E99-ACAFC1E8A877}"/>
              </a:ext>
            </a:extLst>
          </p:cNvPr>
          <p:cNvPicPr>
            <a:picLocks noChangeAspect="1"/>
          </p:cNvPicPr>
          <p:nvPr/>
        </p:nvPicPr>
        <p:blipFill>
          <a:blip r:embed="rId4"/>
          <a:stretch>
            <a:fillRect/>
          </a:stretch>
        </p:blipFill>
        <p:spPr>
          <a:xfrm>
            <a:off x="5066583" y="3087898"/>
            <a:ext cx="3819715" cy="2861099"/>
          </a:xfrm>
          <a:prstGeom prst="rect">
            <a:avLst/>
          </a:prstGeom>
        </p:spPr>
      </p:pic>
    </p:spTree>
    <p:extLst>
      <p:ext uri="{BB962C8B-B14F-4D97-AF65-F5344CB8AC3E}">
        <p14:creationId xmlns:p14="http://schemas.microsoft.com/office/powerpoint/2010/main" val="2992411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7" name="Google Shape;107;p3" descr="C:\Users\parul\Desktop\Untitled-1.png"/>
          <p:cNvPicPr preferRelativeResize="0"/>
          <p:nvPr/>
        </p:nvPicPr>
        <p:blipFill rotWithShape="1">
          <a:blip r:embed="rId3">
            <a:alphaModFix/>
          </a:blip>
          <a:srcRect/>
          <a:stretch/>
        </p:blipFill>
        <p:spPr>
          <a:xfrm>
            <a:off x="1856581" y="2956663"/>
            <a:ext cx="5430838" cy="2803525"/>
          </a:xfrm>
          <a:prstGeom prst="rect">
            <a:avLst/>
          </a:prstGeom>
          <a:noFill/>
          <a:ln>
            <a:noFill/>
          </a:ln>
        </p:spPr>
      </p:pic>
      <p:sp>
        <p:nvSpPr>
          <p:cNvPr id="108" name="Google Shape;108;p3"/>
          <p:cNvSpPr/>
          <p:nvPr/>
        </p:nvSpPr>
        <p:spPr>
          <a:xfrm>
            <a:off x="0" y="1643063"/>
            <a:ext cx="9144000" cy="642937"/>
          </a:xfrm>
          <a:prstGeom prst="rect">
            <a:avLst/>
          </a:prstGeom>
          <a:solidFill>
            <a:srgbClr val="1F49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109" name="Google Shape;109;p3"/>
          <p:cNvSpPr/>
          <p:nvPr/>
        </p:nvSpPr>
        <p:spPr>
          <a:xfrm>
            <a:off x="190500" y="1687513"/>
            <a:ext cx="8763000" cy="55403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dirty="0">
                <a:solidFill>
                  <a:schemeClr val="lt1"/>
                </a:solidFill>
                <a:latin typeface="Calibri"/>
                <a:ea typeface="Calibri"/>
                <a:cs typeface="Calibri"/>
                <a:sym typeface="Calibri"/>
              </a:rPr>
              <a:t>Introducer needle</a:t>
            </a:r>
            <a:endParaRPr sz="3000" b="1" dirty="0">
              <a:solidFill>
                <a:schemeClr val="lt1"/>
              </a:solidFill>
              <a:latin typeface="Calibri"/>
              <a:ea typeface="Calibri"/>
              <a:cs typeface="Calibri"/>
              <a:sym typeface="Calibri"/>
            </a:endParaRPr>
          </a:p>
        </p:txBody>
      </p:sp>
      <p:sp>
        <p:nvSpPr>
          <p:cNvPr id="110" name="Google Shape;110;p3"/>
          <p:cNvSpPr/>
          <p:nvPr/>
        </p:nvSpPr>
        <p:spPr>
          <a:xfrm>
            <a:off x="249238" y="2439988"/>
            <a:ext cx="8715300" cy="28611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p:txBody>
      </p:sp>
      <p:sp>
        <p:nvSpPr>
          <p:cNvPr id="7" name="TextBox 6">
            <a:extLst>
              <a:ext uri="{FF2B5EF4-FFF2-40B4-BE49-F238E27FC236}">
                <a16:creationId xmlns:a16="http://schemas.microsoft.com/office/drawing/2014/main" id="{E01C49E5-BC6C-7250-E39F-63CDDDAD9FAF}"/>
              </a:ext>
            </a:extLst>
          </p:cNvPr>
          <p:cNvSpPr txBox="1"/>
          <p:nvPr/>
        </p:nvSpPr>
        <p:spPr>
          <a:xfrm>
            <a:off x="679024" y="2811848"/>
            <a:ext cx="5282864" cy="3093154"/>
          </a:xfrm>
          <a:prstGeom prst="rect">
            <a:avLst/>
          </a:prstGeom>
          <a:noFill/>
        </p:spPr>
        <p:txBody>
          <a:bodyPr wrap="square">
            <a:spAutoFit/>
          </a:bodyPr>
          <a:lstStyle/>
          <a:p>
            <a:pPr marR="0" lvl="0" algn="just">
              <a:spcBef>
                <a:spcPts val="0"/>
              </a:spcBef>
              <a:spcAft>
                <a:spcPts val="0"/>
              </a:spcAft>
            </a:pPr>
            <a:r>
              <a:rPr lang="en-US" sz="1500" dirty="0"/>
              <a:t> </a:t>
            </a:r>
            <a:r>
              <a:rPr lang="en-US" sz="1500" dirty="0">
                <a:effectLst/>
                <a:latin typeface="Arial" panose="020B0604020202020204" pitchFamily="34" charset="0"/>
                <a:ea typeface="Calibri" panose="020F0502020204030204" pitchFamily="34" charset="0"/>
                <a:cs typeface="Arial" panose="020B0604020202020204" pitchFamily="34" charset="0"/>
              </a:rPr>
              <a:t>Consists of:</a:t>
            </a:r>
          </a:p>
          <a:p>
            <a:pPr marR="0" lvl="0" algn="just">
              <a:spcBef>
                <a:spcPts val="0"/>
              </a:spcBef>
              <a:spcAft>
                <a:spcPts val="0"/>
              </a:spcAft>
            </a:pPr>
            <a:r>
              <a:rPr lang="en-US" sz="1500" dirty="0">
                <a:effectLst/>
                <a:latin typeface="Arial" panose="020B0604020202020204" pitchFamily="34" charset="0"/>
                <a:ea typeface="Calibri" panose="020F0502020204030204" pitchFamily="34" charset="0"/>
                <a:cs typeface="Arial" panose="020B0604020202020204" pitchFamily="34" charset="0"/>
              </a:rPr>
              <a:t>1. Outer thin walled blunt cannula</a:t>
            </a:r>
          </a:p>
          <a:p>
            <a:pPr marR="0" lvl="0" algn="just">
              <a:spcBef>
                <a:spcPts val="0"/>
              </a:spcBef>
              <a:spcAft>
                <a:spcPts val="0"/>
              </a:spcAft>
            </a:pPr>
            <a:r>
              <a:rPr lang="en-US" sz="1500" dirty="0">
                <a:effectLst/>
                <a:latin typeface="Arial" panose="020B0604020202020204" pitchFamily="34" charset="0"/>
                <a:ea typeface="Calibri" panose="020F0502020204030204" pitchFamily="34" charset="0"/>
                <a:cs typeface="Arial" panose="020B0604020202020204" pitchFamily="34" charset="0"/>
              </a:rPr>
              <a:t>2. Inner needle</a:t>
            </a:r>
          </a:p>
          <a:p>
            <a:pPr marR="0" lvl="0" algn="just">
              <a:spcBef>
                <a:spcPts val="0"/>
              </a:spcBef>
              <a:spcAft>
                <a:spcPts val="0"/>
              </a:spcAft>
            </a:pPr>
            <a:r>
              <a:rPr lang="en-US" sz="1500" dirty="0">
                <a:effectLst/>
                <a:latin typeface="Arial" panose="020B0604020202020204" pitchFamily="34" charset="0"/>
                <a:ea typeface="Calibri" panose="020F0502020204030204" pitchFamily="34" charset="0"/>
                <a:cs typeface="Arial" panose="020B0604020202020204" pitchFamily="34" charset="0"/>
              </a:rPr>
              <a:t>3. </a:t>
            </a:r>
            <a:r>
              <a:rPr lang="en-US" sz="1500" dirty="0" err="1">
                <a:effectLst/>
                <a:latin typeface="Arial" panose="020B0604020202020204" pitchFamily="34" charset="0"/>
                <a:ea typeface="Calibri" panose="020F0502020204030204" pitchFamily="34" charset="0"/>
                <a:cs typeface="Arial" panose="020B0604020202020204" pitchFamily="34" charset="0"/>
              </a:rPr>
              <a:t>Stilette</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R="0" lvl="0" algn="just">
              <a:spcBef>
                <a:spcPts val="0"/>
              </a:spcBef>
              <a:spcAft>
                <a:spcPts val="0"/>
              </a:spcAft>
            </a:pPr>
            <a:r>
              <a:rPr lang="en-US" sz="1500" dirty="0">
                <a:effectLst/>
                <a:latin typeface="Arial" panose="020B0604020202020204" pitchFamily="34" charset="0"/>
                <a:ea typeface="Calibri" panose="020F0502020204030204" pitchFamily="34" charset="0"/>
                <a:cs typeface="Arial" panose="020B0604020202020204" pitchFamily="34" charset="0"/>
              </a:rPr>
              <a:t>• Size based on external diameter of needle. (18G)</a:t>
            </a:r>
          </a:p>
          <a:p>
            <a:pPr marR="0" lvl="0" algn="just">
              <a:spcBef>
                <a:spcPts val="0"/>
              </a:spcBef>
              <a:spcAft>
                <a:spcPts val="0"/>
              </a:spcAft>
            </a:pPr>
            <a:r>
              <a:rPr lang="en-US" sz="1500" dirty="0">
                <a:effectLst/>
                <a:latin typeface="Arial" panose="020B0604020202020204" pitchFamily="34" charset="0"/>
                <a:ea typeface="Calibri" panose="020F0502020204030204" pitchFamily="34" charset="0"/>
                <a:cs typeface="Arial" panose="020B0604020202020204" pitchFamily="34" charset="0"/>
              </a:rPr>
              <a:t>• Internal diameters should be known to allow for appropriate Guide-wires matching</a:t>
            </a:r>
          </a:p>
          <a:p>
            <a:pPr marR="0" lvl="0" algn="just">
              <a:spcBef>
                <a:spcPts val="0"/>
              </a:spcBef>
              <a:spcAft>
                <a:spcPts val="0"/>
              </a:spcAft>
            </a:pPr>
            <a:r>
              <a:rPr lang="en-US" sz="1500" dirty="0">
                <a:effectLst/>
                <a:latin typeface="Arial" panose="020B0604020202020204" pitchFamily="34" charset="0"/>
                <a:ea typeface="Calibri" panose="020F0502020204030204" pitchFamily="34" charset="0"/>
                <a:cs typeface="Arial" panose="020B0604020202020204" pitchFamily="34" charset="0"/>
              </a:rPr>
              <a:t>•Proper needle gauge and guide wire diameter are chosen because:</a:t>
            </a:r>
          </a:p>
          <a:p>
            <a:pPr marR="0" lvl="0" algn="just">
              <a:spcBef>
                <a:spcPts val="0"/>
              </a:spcBef>
              <a:spcAft>
                <a:spcPts val="0"/>
              </a:spcAft>
            </a:pPr>
            <a:r>
              <a:rPr lang="en-US" sz="1500" dirty="0">
                <a:effectLst/>
                <a:latin typeface="Arial" panose="020B0604020202020204" pitchFamily="34" charset="0"/>
                <a:ea typeface="Calibri" panose="020F0502020204030204" pitchFamily="34" charset="0"/>
                <a:cs typeface="Arial" panose="020B0604020202020204" pitchFamily="34" charset="0"/>
              </a:rPr>
              <a:t>- large diameter could result in backflow of blood through cannula of needle, blood loss</a:t>
            </a:r>
          </a:p>
          <a:p>
            <a:pPr marR="0" lvl="0" algn="just">
              <a:spcBef>
                <a:spcPts val="0"/>
              </a:spcBef>
              <a:spcAft>
                <a:spcPts val="0"/>
              </a:spcAft>
            </a:pPr>
            <a:r>
              <a:rPr lang="en-US" sz="1500" dirty="0">
                <a:effectLst/>
                <a:latin typeface="Arial" panose="020B0604020202020204" pitchFamily="34" charset="0"/>
                <a:ea typeface="Calibri" panose="020F0502020204030204" pitchFamily="34" charset="0"/>
                <a:cs typeface="Arial" panose="020B0604020202020204" pitchFamily="34" charset="0"/>
              </a:rPr>
              <a:t>- small needle gauge cause difficult or impossible for wire to pass through the cannula of the needle</a:t>
            </a:r>
            <a:endParaRPr lang="en-US" sz="1500" dirty="0"/>
          </a:p>
        </p:txBody>
      </p:sp>
      <p:pic>
        <p:nvPicPr>
          <p:cNvPr id="3" name="Picture 2">
            <a:extLst>
              <a:ext uri="{FF2B5EF4-FFF2-40B4-BE49-F238E27FC236}">
                <a16:creationId xmlns:a16="http://schemas.microsoft.com/office/drawing/2014/main" id="{EC61A341-5E26-7E90-EE27-AB3DEBADC866}"/>
              </a:ext>
            </a:extLst>
          </p:cNvPr>
          <p:cNvPicPr>
            <a:picLocks noChangeAspect="1"/>
          </p:cNvPicPr>
          <p:nvPr/>
        </p:nvPicPr>
        <p:blipFill>
          <a:blip r:embed="rId4"/>
          <a:stretch>
            <a:fillRect/>
          </a:stretch>
        </p:blipFill>
        <p:spPr>
          <a:xfrm>
            <a:off x="6027795" y="2956662"/>
            <a:ext cx="3129928" cy="2344425"/>
          </a:xfrm>
          <a:prstGeom prst="rect">
            <a:avLst/>
          </a:prstGeom>
        </p:spPr>
      </p:pic>
      <p:sp>
        <p:nvSpPr>
          <p:cNvPr id="5" name="TextBox 4">
            <a:extLst>
              <a:ext uri="{FF2B5EF4-FFF2-40B4-BE49-F238E27FC236}">
                <a16:creationId xmlns:a16="http://schemas.microsoft.com/office/drawing/2014/main" id="{A2C4645D-7D66-0756-E5CC-6ED3E211260E}"/>
              </a:ext>
            </a:extLst>
          </p:cNvPr>
          <p:cNvSpPr txBox="1"/>
          <p:nvPr/>
        </p:nvSpPr>
        <p:spPr>
          <a:xfrm>
            <a:off x="4563226" y="6290947"/>
            <a:ext cx="4669536" cy="461665"/>
          </a:xfrm>
          <a:prstGeom prst="rect">
            <a:avLst/>
          </a:prstGeom>
          <a:noFill/>
        </p:spPr>
        <p:txBody>
          <a:bodyPr wrap="square">
            <a:spAutoFit/>
          </a:bodyPr>
          <a:lstStyle/>
          <a:p>
            <a:r>
              <a:rPr lang="en-US" sz="800" dirty="0"/>
              <a:t>https://encrypted-tbn0.gstatic.com/images?q=tbn:ANd9GcR7YSmcfSI_aiB9CoY0hdgMmoAHP7AB6Gcp3mSs7m-rLJH-39EzqOnwy29PLcI9YpMmEgU&amp;usqp=CAU</a:t>
            </a:r>
          </a:p>
        </p:txBody>
      </p:sp>
    </p:spTree>
    <p:extLst>
      <p:ext uri="{BB962C8B-B14F-4D97-AF65-F5344CB8AC3E}">
        <p14:creationId xmlns:p14="http://schemas.microsoft.com/office/powerpoint/2010/main" val="668237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7" name="Google Shape;107;p3" descr="C:\Users\parul\Desktop\Untitled-1.png"/>
          <p:cNvPicPr preferRelativeResize="0"/>
          <p:nvPr/>
        </p:nvPicPr>
        <p:blipFill rotWithShape="1">
          <a:blip r:embed="rId3">
            <a:alphaModFix/>
          </a:blip>
          <a:srcRect/>
          <a:stretch/>
        </p:blipFill>
        <p:spPr>
          <a:xfrm>
            <a:off x="1856581" y="3071813"/>
            <a:ext cx="5430838" cy="2803525"/>
          </a:xfrm>
          <a:prstGeom prst="rect">
            <a:avLst/>
          </a:prstGeom>
          <a:noFill/>
          <a:ln>
            <a:noFill/>
          </a:ln>
        </p:spPr>
      </p:pic>
      <p:sp>
        <p:nvSpPr>
          <p:cNvPr id="108" name="Google Shape;108;p3"/>
          <p:cNvSpPr/>
          <p:nvPr/>
        </p:nvSpPr>
        <p:spPr>
          <a:xfrm>
            <a:off x="0" y="1621966"/>
            <a:ext cx="9144000" cy="642937"/>
          </a:xfrm>
          <a:prstGeom prst="rect">
            <a:avLst/>
          </a:prstGeom>
          <a:solidFill>
            <a:srgbClr val="1F49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dk1"/>
              </a:solidFill>
              <a:latin typeface="Arial"/>
              <a:ea typeface="Arial"/>
              <a:cs typeface="Arial"/>
              <a:sym typeface="Arial"/>
            </a:endParaRPr>
          </a:p>
        </p:txBody>
      </p:sp>
      <p:sp>
        <p:nvSpPr>
          <p:cNvPr id="109" name="Google Shape;109;p3"/>
          <p:cNvSpPr/>
          <p:nvPr/>
        </p:nvSpPr>
        <p:spPr>
          <a:xfrm>
            <a:off x="190500" y="1687513"/>
            <a:ext cx="8763000" cy="55403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i="0" u="none" strike="noStrike" cap="none" dirty="0">
                <a:solidFill>
                  <a:schemeClr val="lt1"/>
                </a:solidFill>
                <a:latin typeface="Calibri"/>
                <a:ea typeface="Calibri"/>
                <a:cs typeface="Calibri"/>
                <a:sym typeface="Calibri"/>
              </a:rPr>
              <a:t>Preparation </a:t>
            </a:r>
            <a:endParaRPr sz="3000" b="1" dirty="0">
              <a:solidFill>
                <a:schemeClr val="lt1"/>
              </a:solidFill>
              <a:latin typeface="Calibri"/>
              <a:ea typeface="Calibri"/>
              <a:cs typeface="Calibri"/>
              <a:sym typeface="Calibri"/>
            </a:endParaRPr>
          </a:p>
        </p:txBody>
      </p:sp>
      <p:sp>
        <p:nvSpPr>
          <p:cNvPr id="110" name="Google Shape;110;p3"/>
          <p:cNvSpPr/>
          <p:nvPr/>
        </p:nvSpPr>
        <p:spPr>
          <a:xfrm>
            <a:off x="249238" y="2439988"/>
            <a:ext cx="8715300" cy="2861100"/>
          </a:xfrm>
          <a:prstGeom prst="rect">
            <a:avLst/>
          </a:prstGeom>
          <a:noFill/>
          <a:ln>
            <a:noFill/>
          </a:ln>
        </p:spPr>
        <p:txBody>
          <a:bodyPr spcFirstLastPara="1" wrap="square" lIns="91425" tIns="45700" rIns="91425" bIns="45700" anchor="t" anchorCtr="0">
            <a:noAutofit/>
          </a:bodyPr>
          <a:lstStyle/>
          <a:p>
            <a:pPr marL="225425" marR="0" lvl="1" indent="0" algn="just" rtl="0">
              <a:spcBef>
                <a:spcPts val="0"/>
              </a:spcBef>
              <a:spcAft>
                <a:spcPts val="0"/>
              </a:spcAft>
              <a:buClr>
                <a:schemeClr val="dk1"/>
              </a:buClr>
              <a:buSzPts val="2000"/>
              <a:buFont typeface="Noto Sans Symbols"/>
              <a:buNone/>
            </a:pPr>
            <a:endParaRPr sz="2000" b="0" i="0" u="none" strike="noStrike" cap="none" dirty="0">
              <a:solidFill>
                <a:schemeClr val="dk1"/>
              </a:solidFill>
              <a:latin typeface="Calibri"/>
              <a:ea typeface="Calibri"/>
              <a:cs typeface="Calibri"/>
              <a:sym typeface="Calibri"/>
            </a:endParaRPr>
          </a:p>
          <a:p>
            <a:pPr marL="0" marR="0" lvl="0" indent="0" algn="just"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p:txBody>
      </p:sp>
      <p:pic>
        <p:nvPicPr>
          <p:cNvPr id="4" name="Picture 3">
            <a:extLst>
              <a:ext uri="{FF2B5EF4-FFF2-40B4-BE49-F238E27FC236}">
                <a16:creationId xmlns:a16="http://schemas.microsoft.com/office/drawing/2014/main" id="{B9C7F613-01F5-7588-D13E-81837DD667F0}"/>
              </a:ext>
            </a:extLst>
          </p:cNvPr>
          <p:cNvPicPr>
            <a:picLocks noChangeAspect="1"/>
          </p:cNvPicPr>
          <p:nvPr/>
        </p:nvPicPr>
        <p:blipFill>
          <a:blip r:embed="rId4"/>
          <a:stretch>
            <a:fillRect/>
          </a:stretch>
        </p:blipFill>
        <p:spPr>
          <a:xfrm>
            <a:off x="845706" y="2307097"/>
            <a:ext cx="7226579" cy="4253944"/>
          </a:xfrm>
          <a:prstGeom prst="rect">
            <a:avLst/>
          </a:prstGeom>
        </p:spPr>
      </p:pic>
      <p:sp>
        <p:nvSpPr>
          <p:cNvPr id="6" name="TextBox 5">
            <a:extLst>
              <a:ext uri="{FF2B5EF4-FFF2-40B4-BE49-F238E27FC236}">
                <a16:creationId xmlns:a16="http://schemas.microsoft.com/office/drawing/2014/main" id="{72B19C8D-4C0F-7603-09A6-9106961CA291}"/>
              </a:ext>
            </a:extLst>
          </p:cNvPr>
          <p:cNvSpPr txBox="1"/>
          <p:nvPr/>
        </p:nvSpPr>
        <p:spPr>
          <a:xfrm>
            <a:off x="2703871" y="6520682"/>
            <a:ext cx="4650658" cy="215444"/>
          </a:xfrm>
          <a:prstGeom prst="rect">
            <a:avLst/>
          </a:prstGeom>
          <a:noFill/>
        </p:spPr>
        <p:txBody>
          <a:bodyPr wrap="square">
            <a:spAutoFit/>
          </a:bodyPr>
          <a:lstStyle/>
          <a:p>
            <a:r>
              <a:rPr lang="en-US" sz="800" dirty="0"/>
              <a:t>https://www.medillsb.com/images/artistimages/images/15354_335261.jpg</a:t>
            </a:r>
          </a:p>
        </p:txBody>
      </p:sp>
    </p:spTree>
    <p:extLst>
      <p:ext uri="{BB962C8B-B14F-4D97-AF65-F5344CB8AC3E}">
        <p14:creationId xmlns:p14="http://schemas.microsoft.com/office/powerpoint/2010/main" val="19113914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7" name="Google Shape;107;p3" descr="C:\Users\parul\Desktop\Untitled-1.png"/>
          <p:cNvPicPr preferRelativeResize="0"/>
          <p:nvPr/>
        </p:nvPicPr>
        <p:blipFill rotWithShape="1">
          <a:blip r:embed="rId3">
            <a:alphaModFix/>
          </a:blip>
          <a:srcRect/>
          <a:stretch/>
        </p:blipFill>
        <p:spPr>
          <a:xfrm>
            <a:off x="1856581" y="3071813"/>
            <a:ext cx="5430838" cy="2803525"/>
          </a:xfrm>
          <a:prstGeom prst="rect">
            <a:avLst/>
          </a:prstGeom>
          <a:noFill/>
          <a:ln>
            <a:noFill/>
          </a:ln>
        </p:spPr>
      </p:pic>
      <p:sp>
        <p:nvSpPr>
          <p:cNvPr id="108" name="Google Shape;108;p3"/>
          <p:cNvSpPr/>
          <p:nvPr/>
        </p:nvSpPr>
        <p:spPr>
          <a:xfrm>
            <a:off x="0" y="1621966"/>
            <a:ext cx="9144000" cy="642937"/>
          </a:xfrm>
          <a:prstGeom prst="rect">
            <a:avLst/>
          </a:prstGeom>
          <a:solidFill>
            <a:srgbClr val="1F49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dk1"/>
              </a:solidFill>
              <a:latin typeface="Arial"/>
              <a:ea typeface="Arial"/>
              <a:cs typeface="Arial"/>
              <a:sym typeface="Arial"/>
            </a:endParaRPr>
          </a:p>
        </p:txBody>
      </p:sp>
      <p:sp>
        <p:nvSpPr>
          <p:cNvPr id="109" name="Google Shape;109;p3"/>
          <p:cNvSpPr/>
          <p:nvPr/>
        </p:nvSpPr>
        <p:spPr>
          <a:xfrm>
            <a:off x="190500" y="1687513"/>
            <a:ext cx="8763000" cy="55403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i="0" u="none" strike="noStrike" cap="none" dirty="0">
                <a:solidFill>
                  <a:schemeClr val="lt1"/>
                </a:solidFill>
                <a:latin typeface="Calibri"/>
                <a:ea typeface="Calibri"/>
                <a:cs typeface="Calibri"/>
                <a:sym typeface="Calibri"/>
              </a:rPr>
              <a:t>Preparation </a:t>
            </a:r>
            <a:endParaRPr sz="3000" b="1" dirty="0">
              <a:solidFill>
                <a:schemeClr val="lt1"/>
              </a:solidFill>
              <a:latin typeface="Calibri"/>
              <a:ea typeface="Calibri"/>
              <a:cs typeface="Calibri"/>
              <a:sym typeface="Calibri"/>
            </a:endParaRPr>
          </a:p>
        </p:txBody>
      </p:sp>
      <p:sp>
        <p:nvSpPr>
          <p:cNvPr id="110" name="Google Shape;110;p3"/>
          <p:cNvSpPr/>
          <p:nvPr/>
        </p:nvSpPr>
        <p:spPr>
          <a:xfrm>
            <a:off x="249238" y="2439988"/>
            <a:ext cx="8715300" cy="2861100"/>
          </a:xfrm>
          <a:prstGeom prst="rect">
            <a:avLst/>
          </a:prstGeom>
          <a:noFill/>
          <a:ln>
            <a:noFill/>
          </a:ln>
        </p:spPr>
        <p:txBody>
          <a:bodyPr spcFirstLastPara="1" wrap="square" lIns="91425" tIns="45700" rIns="91425" bIns="45700" anchor="t" anchorCtr="0">
            <a:noAutofit/>
          </a:bodyPr>
          <a:lstStyle/>
          <a:p>
            <a:pPr marL="225425" marR="0" lvl="1" indent="0" algn="just" rtl="0">
              <a:spcBef>
                <a:spcPts val="0"/>
              </a:spcBef>
              <a:spcAft>
                <a:spcPts val="0"/>
              </a:spcAft>
              <a:buClr>
                <a:schemeClr val="dk1"/>
              </a:buClr>
              <a:buSzPts val="2000"/>
              <a:buFont typeface="Noto Sans Symbols"/>
              <a:buNone/>
            </a:pPr>
            <a:endParaRPr sz="2000" b="0" i="0" u="none" strike="noStrike" cap="none" dirty="0">
              <a:solidFill>
                <a:schemeClr val="dk1"/>
              </a:solidFill>
              <a:latin typeface="Calibri"/>
              <a:ea typeface="Calibri"/>
              <a:cs typeface="Calibri"/>
              <a:sym typeface="Calibri"/>
            </a:endParaRPr>
          </a:p>
          <a:p>
            <a:pPr marL="0" marR="0" lvl="0" indent="0" algn="just"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p:txBody>
      </p:sp>
      <p:sp>
        <p:nvSpPr>
          <p:cNvPr id="3" name="TextBox 2">
            <a:extLst>
              <a:ext uri="{FF2B5EF4-FFF2-40B4-BE49-F238E27FC236}">
                <a16:creationId xmlns:a16="http://schemas.microsoft.com/office/drawing/2014/main" id="{ADC8933A-8835-81B7-F6A6-998798C52B14}"/>
              </a:ext>
            </a:extLst>
          </p:cNvPr>
          <p:cNvSpPr txBox="1"/>
          <p:nvPr/>
        </p:nvSpPr>
        <p:spPr>
          <a:xfrm>
            <a:off x="463166" y="2439988"/>
            <a:ext cx="7804976" cy="4278094"/>
          </a:xfrm>
          <a:prstGeom prst="rect">
            <a:avLst/>
          </a:prstGeom>
          <a:noFill/>
        </p:spPr>
        <p:txBody>
          <a:bodyPr wrap="square">
            <a:spAutoFit/>
          </a:bodyPr>
          <a:lstStyle/>
          <a:p>
            <a:r>
              <a:rPr lang="en-US" sz="1600" dirty="0"/>
              <a:t>•	Oral anticoagulants are stopped at least 24 hours before the procedure (depending on the creatinine clearance).  Before the procedure, a thorough history should be taken with special emphasis on contrast allergy.</a:t>
            </a:r>
          </a:p>
          <a:p>
            <a:r>
              <a:rPr lang="en-US" sz="1600" dirty="0"/>
              <a:t>•	A detailed examination is done to assess the access site, and peripheral pulses are documented. Laboratory investigations, including hemoglobin, platelets, creatinine, and coagulation profile, should be checked. </a:t>
            </a:r>
          </a:p>
          <a:p>
            <a:r>
              <a:rPr lang="en-US" sz="1600" dirty="0"/>
              <a:t>•	The operating provider should obtain informed consent, and the procedure should be explained in detail, including risks and complications associated with the procedure. </a:t>
            </a:r>
          </a:p>
          <a:p>
            <a:r>
              <a:rPr lang="en-US" sz="1600" dirty="0"/>
              <a:t>•	Intravenous normal saline should be administered to prevent contrast-induced renal dysfunction, especially in those with underlying renal dysfunction. </a:t>
            </a:r>
          </a:p>
          <a:p>
            <a:r>
              <a:rPr lang="en-US" sz="1600" dirty="0"/>
              <a:t>•	After shifting to the catheterization laboratory, the patient is placed in a supine position on the table, access sites are sterilized, and the patient is draped. All cannulas, needles, and catheters are flushed with heparinized saline. Cardiologists and assisting technologists wear a sterile gown, gloves, head cap, and facial protecting shields.</a:t>
            </a:r>
          </a:p>
          <a:p>
            <a:endParaRPr lang="en-US" sz="1600" dirty="0"/>
          </a:p>
        </p:txBody>
      </p:sp>
    </p:spTree>
    <p:extLst>
      <p:ext uri="{BB962C8B-B14F-4D97-AF65-F5344CB8AC3E}">
        <p14:creationId xmlns:p14="http://schemas.microsoft.com/office/powerpoint/2010/main" val="789806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7" name="Google Shape;107;p3" descr="C:\Users\parul\Desktop\Untitled-1.png"/>
          <p:cNvPicPr preferRelativeResize="0"/>
          <p:nvPr/>
        </p:nvPicPr>
        <p:blipFill rotWithShape="1">
          <a:blip r:embed="rId3">
            <a:alphaModFix/>
          </a:blip>
          <a:srcRect/>
          <a:stretch/>
        </p:blipFill>
        <p:spPr>
          <a:xfrm>
            <a:off x="1856581" y="3071813"/>
            <a:ext cx="5430838" cy="2803525"/>
          </a:xfrm>
          <a:prstGeom prst="rect">
            <a:avLst/>
          </a:prstGeom>
          <a:noFill/>
          <a:ln>
            <a:noFill/>
          </a:ln>
        </p:spPr>
      </p:pic>
      <p:sp>
        <p:nvSpPr>
          <p:cNvPr id="108" name="Google Shape;108;p3"/>
          <p:cNvSpPr/>
          <p:nvPr/>
        </p:nvSpPr>
        <p:spPr>
          <a:xfrm>
            <a:off x="0" y="1621966"/>
            <a:ext cx="9144000" cy="642937"/>
          </a:xfrm>
          <a:prstGeom prst="rect">
            <a:avLst/>
          </a:prstGeom>
          <a:solidFill>
            <a:srgbClr val="1F49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dk1"/>
              </a:solidFill>
              <a:latin typeface="Arial"/>
              <a:ea typeface="Arial"/>
              <a:cs typeface="Arial"/>
              <a:sym typeface="Arial"/>
            </a:endParaRPr>
          </a:p>
        </p:txBody>
      </p:sp>
      <p:sp>
        <p:nvSpPr>
          <p:cNvPr id="109" name="Google Shape;109;p3"/>
          <p:cNvSpPr/>
          <p:nvPr/>
        </p:nvSpPr>
        <p:spPr>
          <a:xfrm>
            <a:off x="190500" y="1687513"/>
            <a:ext cx="8763000" cy="55403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dirty="0">
                <a:solidFill>
                  <a:schemeClr val="lt1"/>
                </a:solidFill>
                <a:latin typeface="Calibri"/>
                <a:ea typeface="Calibri"/>
                <a:cs typeface="Calibri"/>
                <a:sym typeface="Calibri"/>
              </a:rPr>
              <a:t>Procedure</a:t>
            </a:r>
            <a:r>
              <a:rPr lang="en-US" sz="3000" b="1" i="0" u="none" strike="noStrike" cap="none" dirty="0">
                <a:solidFill>
                  <a:schemeClr val="lt1"/>
                </a:solidFill>
                <a:latin typeface="Calibri"/>
                <a:ea typeface="Calibri"/>
                <a:cs typeface="Calibri"/>
                <a:sym typeface="Calibri"/>
              </a:rPr>
              <a:t> </a:t>
            </a:r>
            <a:endParaRPr sz="3000" b="1" dirty="0">
              <a:solidFill>
                <a:schemeClr val="lt1"/>
              </a:solidFill>
              <a:latin typeface="Calibri"/>
              <a:ea typeface="Calibri"/>
              <a:cs typeface="Calibri"/>
              <a:sym typeface="Calibri"/>
            </a:endParaRPr>
          </a:p>
        </p:txBody>
      </p:sp>
      <p:sp>
        <p:nvSpPr>
          <p:cNvPr id="110" name="Google Shape;110;p3"/>
          <p:cNvSpPr/>
          <p:nvPr/>
        </p:nvSpPr>
        <p:spPr>
          <a:xfrm>
            <a:off x="249238" y="2439988"/>
            <a:ext cx="8715300" cy="2861100"/>
          </a:xfrm>
          <a:prstGeom prst="rect">
            <a:avLst/>
          </a:prstGeom>
          <a:noFill/>
          <a:ln>
            <a:noFill/>
          </a:ln>
        </p:spPr>
        <p:txBody>
          <a:bodyPr spcFirstLastPara="1" wrap="square" lIns="91425" tIns="45700" rIns="91425" bIns="45700" anchor="t" anchorCtr="0">
            <a:noAutofit/>
          </a:bodyPr>
          <a:lstStyle/>
          <a:p>
            <a:pPr marL="225425" marR="0" lvl="1" indent="0" algn="just" rtl="0">
              <a:spcBef>
                <a:spcPts val="0"/>
              </a:spcBef>
              <a:spcAft>
                <a:spcPts val="0"/>
              </a:spcAft>
              <a:buClr>
                <a:schemeClr val="dk1"/>
              </a:buClr>
              <a:buSzPts val="2000"/>
              <a:buFont typeface="Noto Sans Symbols"/>
              <a:buNone/>
            </a:pPr>
            <a:endParaRPr sz="2000" b="0" i="0" u="none" strike="noStrike" cap="none" dirty="0">
              <a:solidFill>
                <a:schemeClr val="dk1"/>
              </a:solidFill>
              <a:latin typeface="Calibri"/>
              <a:ea typeface="Calibri"/>
              <a:cs typeface="Calibri"/>
              <a:sym typeface="Calibri"/>
            </a:endParaRPr>
          </a:p>
          <a:p>
            <a:pPr marL="0" marR="0" lvl="0" indent="0" algn="just"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p:txBody>
      </p:sp>
      <p:pic>
        <p:nvPicPr>
          <p:cNvPr id="3" name="Picture 2">
            <a:extLst>
              <a:ext uri="{FF2B5EF4-FFF2-40B4-BE49-F238E27FC236}">
                <a16:creationId xmlns:a16="http://schemas.microsoft.com/office/drawing/2014/main" id="{35747363-4346-8B1A-F812-09E8FE9D3839}"/>
              </a:ext>
            </a:extLst>
          </p:cNvPr>
          <p:cNvPicPr>
            <a:picLocks noChangeAspect="1"/>
          </p:cNvPicPr>
          <p:nvPr/>
        </p:nvPicPr>
        <p:blipFill>
          <a:blip r:embed="rId4"/>
          <a:stretch>
            <a:fillRect/>
          </a:stretch>
        </p:blipFill>
        <p:spPr>
          <a:xfrm>
            <a:off x="179462" y="2662120"/>
            <a:ext cx="5662771" cy="3607244"/>
          </a:xfrm>
          <a:prstGeom prst="rect">
            <a:avLst/>
          </a:prstGeom>
        </p:spPr>
      </p:pic>
      <p:sp>
        <p:nvSpPr>
          <p:cNvPr id="7" name="TextBox 6">
            <a:extLst>
              <a:ext uri="{FF2B5EF4-FFF2-40B4-BE49-F238E27FC236}">
                <a16:creationId xmlns:a16="http://schemas.microsoft.com/office/drawing/2014/main" id="{8BC1973F-D3FD-6DB4-0BD6-36BF1AA63E1D}"/>
              </a:ext>
            </a:extLst>
          </p:cNvPr>
          <p:cNvSpPr txBox="1"/>
          <p:nvPr/>
        </p:nvSpPr>
        <p:spPr>
          <a:xfrm>
            <a:off x="2176272" y="6295908"/>
            <a:ext cx="4572000" cy="461665"/>
          </a:xfrm>
          <a:prstGeom prst="rect">
            <a:avLst/>
          </a:prstGeom>
          <a:noFill/>
        </p:spPr>
        <p:txBody>
          <a:bodyPr wrap="square">
            <a:spAutoFit/>
          </a:bodyPr>
          <a:lstStyle/>
          <a:p>
            <a:r>
              <a:rPr lang="en-US" sz="800" dirty="0"/>
              <a:t>https://encrypted-tbn0.gstatic.com/images?q=tbn:ANd9GcQjjBWkeFVlatHF0Yzlb4EoikczoUB_pVL-mA&amp;usqp=CAU</a:t>
            </a:r>
          </a:p>
        </p:txBody>
      </p:sp>
      <p:pic>
        <p:nvPicPr>
          <p:cNvPr id="9" name="Picture 8">
            <a:extLst>
              <a:ext uri="{FF2B5EF4-FFF2-40B4-BE49-F238E27FC236}">
                <a16:creationId xmlns:a16="http://schemas.microsoft.com/office/drawing/2014/main" id="{514658B2-F612-43C5-994B-14435115AC5A}"/>
              </a:ext>
            </a:extLst>
          </p:cNvPr>
          <p:cNvPicPr>
            <a:picLocks noChangeAspect="1"/>
          </p:cNvPicPr>
          <p:nvPr/>
        </p:nvPicPr>
        <p:blipFill>
          <a:blip r:embed="rId5"/>
          <a:stretch>
            <a:fillRect/>
          </a:stretch>
        </p:blipFill>
        <p:spPr>
          <a:xfrm>
            <a:off x="5603732" y="2714838"/>
            <a:ext cx="3125740" cy="3477936"/>
          </a:xfrm>
          <a:prstGeom prst="rect">
            <a:avLst/>
          </a:prstGeom>
        </p:spPr>
      </p:pic>
    </p:spTree>
    <p:extLst>
      <p:ext uri="{BB962C8B-B14F-4D97-AF65-F5344CB8AC3E}">
        <p14:creationId xmlns:p14="http://schemas.microsoft.com/office/powerpoint/2010/main" val="452704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7" name="Google Shape;107;p3" descr="C:\Users\parul\Desktop\Untitled-1.png"/>
          <p:cNvPicPr preferRelativeResize="0"/>
          <p:nvPr/>
        </p:nvPicPr>
        <p:blipFill rotWithShape="1">
          <a:blip r:embed="rId3">
            <a:alphaModFix/>
          </a:blip>
          <a:srcRect/>
          <a:stretch/>
        </p:blipFill>
        <p:spPr>
          <a:xfrm>
            <a:off x="1856581" y="3071813"/>
            <a:ext cx="5430838" cy="2803525"/>
          </a:xfrm>
          <a:prstGeom prst="rect">
            <a:avLst/>
          </a:prstGeom>
          <a:noFill/>
          <a:ln>
            <a:noFill/>
          </a:ln>
        </p:spPr>
      </p:pic>
      <p:sp>
        <p:nvSpPr>
          <p:cNvPr id="108" name="Google Shape;108;p3"/>
          <p:cNvSpPr/>
          <p:nvPr/>
        </p:nvSpPr>
        <p:spPr>
          <a:xfrm>
            <a:off x="0" y="1621966"/>
            <a:ext cx="9144000" cy="642937"/>
          </a:xfrm>
          <a:prstGeom prst="rect">
            <a:avLst/>
          </a:prstGeom>
          <a:solidFill>
            <a:srgbClr val="1F49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dk1"/>
              </a:solidFill>
              <a:latin typeface="Arial"/>
              <a:ea typeface="Arial"/>
              <a:cs typeface="Arial"/>
              <a:sym typeface="Arial"/>
            </a:endParaRPr>
          </a:p>
        </p:txBody>
      </p:sp>
      <p:sp>
        <p:nvSpPr>
          <p:cNvPr id="109" name="Google Shape;109;p3"/>
          <p:cNvSpPr/>
          <p:nvPr/>
        </p:nvSpPr>
        <p:spPr>
          <a:xfrm>
            <a:off x="190500" y="1687513"/>
            <a:ext cx="8763000" cy="55403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dirty="0">
                <a:solidFill>
                  <a:schemeClr val="lt1"/>
                </a:solidFill>
                <a:latin typeface="Calibri"/>
                <a:ea typeface="Calibri"/>
                <a:cs typeface="Calibri"/>
                <a:sym typeface="Calibri"/>
              </a:rPr>
              <a:t>Procedure</a:t>
            </a:r>
            <a:r>
              <a:rPr lang="en-US" sz="3000" b="1" i="0" u="none" strike="noStrike" cap="none" dirty="0">
                <a:solidFill>
                  <a:schemeClr val="lt1"/>
                </a:solidFill>
                <a:latin typeface="Calibri"/>
                <a:ea typeface="Calibri"/>
                <a:cs typeface="Calibri"/>
                <a:sym typeface="Calibri"/>
              </a:rPr>
              <a:t> </a:t>
            </a:r>
            <a:endParaRPr sz="3000" b="1" dirty="0">
              <a:solidFill>
                <a:schemeClr val="lt1"/>
              </a:solidFill>
              <a:latin typeface="Calibri"/>
              <a:ea typeface="Calibri"/>
              <a:cs typeface="Calibri"/>
              <a:sym typeface="Calibri"/>
            </a:endParaRPr>
          </a:p>
        </p:txBody>
      </p:sp>
      <p:sp>
        <p:nvSpPr>
          <p:cNvPr id="110" name="Google Shape;110;p3"/>
          <p:cNvSpPr/>
          <p:nvPr/>
        </p:nvSpPr>
        <p:spPr>
          <a:xfrm>
            <a:off x="249238" y="2439988"/>
            <a:ext cx="8715300" cy="2861100"/>
          </a:xfrm>
          <a:prstGeom prst="rect">
            <a:avLst/>
          </a:prstGeom>
          <a:noFill/>
          <a:ln>
            <a:noFill/>
          </a:ln>
        </p:spPr>
        <p:txBody>
          <a:bodyPr spcFirstLastPara="1" wrap="square" lIns="91425" tIns="45700" rIns="91425" bIns="45700" anchor="t" anchorCtr="0">
            <a:noAutofit/>
          </a:bodyPr>
          <a:lstStyle/>
          <a:p>
            <a:pPr marL="225425" marR="0" lvl="1" indent="0" algn="just" rtl="0">
              <a:spcBef>
                <a:spcPts val="0"/>
              </a:spcBef>
              <a:spcAft>
                <a:spcPts val="0"/>
              </a:spcAft>
              <a:buClr>
                <a:schemeClr val="dk1"/>
              </a:buClr>
              <a:buSzPts val="2000"/>
              <a:buFont typeface="Noto Sans Symbols"/>
              <a:buNone/>
            </a:pPr>
            <a:endParaRPr sz="2000" b="0" i="0" u="none" strike="noStrike" cap="none" dirty="0">
              <a:solidFill>
                <a:schemeClr val="dk1"/>
              </a:solidFill>
              <a:latin typeface="Calibri"/>
              <a:ea typeface="Calibri"/>
              <a:cs typeface="Calibri"/>
              <a:sym typeface="Calibri"/>
            </a:endParaRPr>
          </a:p>
          <a:p>
            <a:pPr marL="0" marR="0" lvl="0" indent="0" algn="just"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p:txBody>
      </p:sp>
      <p:sp>
        <p:nvSpPr>
          <p:cNvPr id="6" name="TextBox 5">
            <a:extLst>
              <a:ext uri="{FF2B5EF4-FFF2-40B4-BE49-F238E27FC236}">
                <a16:creationId xmlns:a16="http://schemas.microsoft.com/office/drawing/2014/main" id="{FC411996-BBD8-775F-E2F8-187796CBB0BE}"/>
              </a:ext>
            </a:extLst>
          </p:cNvPr>
          <p:cNvSpPr txBox="1"/>
          <p:nvPr/>
        </p:nvSpPr>
        <p:spPr>
          <a:xfrm>
            <a:off x="377952" y="2865561"/>
            <a:ext cx="7863840" cy="3785652"/>
          </a:xfrm>
          <a:prstGeom prst="rect">
            <a:avLst/>
          </a:prstGeom>
          <a:noFill/>
        </p:spPr>
        <p:txBody>
          <a:bodyPr wrap="square">
            <a:spAutoFit/>
          </a:bodyPr>
          <a:lstStyle/>
          <a:p>
            <a:r>
              <a:rPr lang="en-US" sz="1500" dirty="0"/>
              <a:t>This procedure is crucial for evaluating the blood flow in these peripheral areas and diagnosing various vascular conditions such as peripheral arterial disease (PAD), aneurysms, deep vein thrombosis (DVT), and other vascular abnormalities.</a:t>
            </a:r>
          </a:p>
          <a:p>
            <a:r>
              <a:rPr lang="en-US" sz="1500" dirty="0"/>
              <a:t>The following steps provide a detailed overview of the peripheral angiography procedure:</a:t>
            </a:r>
          </a:p>
          <a:p>
            <a:pPr marL="342900" indent="-342900">
              <a:buFont typeface="+mj-lt"/>
              <a:buAutoNum type="arabicPeriod"/>
            </a:pPr>
            <a:r>
              <a:rPr lang="en-US" sz="1500" dirty="0"/>
              <a:t>Patient preparation</a:t>
            </a:r>
          </a:p>
          <a:p>
            <a:pPr marL="342900" indent="-342900">
              <a:buFont typeface="+mj-lt"/>
              <a:buAutoNum type="arabicPeriod"/>
            </a:pPr>
            <a:r>
              <a:rPr lang="en-US" sz="1500" dirty="0"/>
              <a:t>Informed consent is obtained from the patient, ensuring they understand the nature of the procedure, the risks involved, and any alternative options available.</a:t>
            </a:r>
          </a:p>
          <a:p>
            <a:pPr marL="342900" indent="-342900">
              <a:buFont typeface="+mj-lt"/>
              <a:buAutoNum type="arabicPeriod"/>
            </a:pPr>
            <a:r>
              <a:rPr lang="en-US" sz="1500" dirty="0"/>
              <a:t>A peripheral intravenous (IV) line may be inserted to administer medications or fluids as needed during the procedure.</a:t>
            </a:r>
          </a:p>
          <a:p>
            <a:pPr marL="342900" indent="-342900">
              <a:buFont typeface="+mj-lt"/>
              <a:buAutoNum type="arabicPeriod"/>
            </a:pPr>
            <a:r>
              <a:rPr lang="en-US" sz="1500" dirty="0"/>
              <a:t>Depending on the specific case and patient comfort, local anesthesia may be administered at the site where the catheter will be inserted. General anesthesia or conscious sedation may be used if necessary.</a:t>
            </a:r>
          </a:p>
          <a:p>
            <a:pPr marL="342900" indent="-342900">
              <a:buFont typeface="+mj-lt"/>
              <a:buAutoNum type="arabicPeriod"/>
            </a:pPr>
            <a:r>
              <a:rPr lang="en-US" sz="1500" dirty="0"/>
              <a:t>Catheter Insertion: A small incision is made at the chosen entry site, commonly in the groin, wrist, or arm, and a thin, flexible catheter is carefully inserted into the artery or vein. The catheter is then guided through the vessels to the target area under the guidance of fluoroscopy, which provides real-time X-ray images.</a:t>
            </a:r>
          </a:p>
        </p:txBody>
      </p:sp>
    </p:spTree>
    <p:extLst>
      <p:ext uri="{BB962C8B-B14F-4D97-AF65-F5344CB8AC3E}">
        <p14:creationId xmlns:p14="http://schemas.microsoft.com/office/powerpoint/2010/main" val="2160294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pic>
        <p:nvPicPr>
          <p:cNvPr id="98" name="Google Shape;98;p2" descr="C:\Users\parul\Desktop\Untitled-1.png"/>
          <p:cNvPicPr preferRelativeResize="0"/>
          <p:nvPr/>
        </p:nvPicPr>
        <p:blipFill rotWithShape="1">
          <a:blip r:embed="rId3">
            <a:alphaModFix/>
          </a:blip>
          <a:srcRect/>
          <a:stretch/>
        </p:blipFill>
        <p:spPr>
          <a:xfrm>
            <a:off x="1857375" y="2571750"/>
            <a:ext cx="5430838" cy="2803525"/>
          </a:xfrm>
          <a:prstGeom prst="rect">
            <a:avLst/>
          </a:prstGeom>
          <a:noFill/>
          <a:ln>
            <a:noFill/>
          </a:ln>
        </p:spPr>
      </p:pic>
      <p:sp>
        <p:nvSpPr>
          <p:cNvPr id="99" name="Google Shape;99;p2"/>
          <p:cNvSpPr/>
          <p:nvPr/>
        </p:nvSpPr>
        <p:spPr>
          <a:xfrm>
            <a:off x="0" y="3714750"/>
            <a:ext cx="9144000" cy="714375"/>
          </a:xfrm>
          <a:prstGeom prst="rect">
            <a:avLst/>
          </a:prstGeom>
          <a:solidFill>
            <a:srgbClr val="1F49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100" name="Google Shape;100;p2"/>
          <p:cNvSpPr/>
          <p:nvPr/>
        </p:nvSpPr>
        <p:spPr>
          <a:xfrm>
            <a:off x="0" y="3756025"/>
            <a:ext cx="9144000" cy="631825"/>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500" b="1" i="0" u="none" strike="noStrike" cap="none" dirty="0">
                <a:solidFill>
                  <a:schemeClr val="lt1"/>
                </a:solidFill>
                <a:latin typeface="Calibri"/>
                <a:ea typeface="Calibri"/>
                <a:cs typeface="Calibri"/>
                <a:sym typeface="Calibri"/>
              </a:rPr>
              <a:t>P</a:t>
            </a:r>
            <a:r>
              <a:rPr lang="en-US" sz="3500" b="1" dirty="0">
                <a:solidFill>
                  <a:schemeClr val="lt1"/>
                </a:solidFill>
                <a:latin typeface="Calibri"/>
                <a:ea typeface="Calibri"/>
                <a:cs typeface="Calibri"/>
                <a:sym typeface="Calibri"/>
              </a:rPr>
              <a:t>eripheral Angiography</a:t>
            </a:r>
            <a:r>
              <a:rPr lang="en-US" sz="3500" b="1" i="0" u="none" strike="noStrike" cap="none" dirty="0">
                <a:solidFill>
                  <a:schemeClr val="lt1"/>
                </a:solidFill>
                <a:latin typeface="Calibri"/>
                <a:ea typeface="Calibri"/>
                <a:cs typeface="Calibri"/>
                <a:sym typeface="Calibri"/>
              </a:rPr>
              <a:t> </a:t>
            </a:r>
            <a:endParaRPr sz="3500" b="1" i="0" u="none" strike="noStrike" cap="none" dirty="0">
              <a:solidFill>
                <a:schemeClr val="lt1"/>
              </a:solidFill>
              <a:latin typeface="Calibri"/>
              <a:ea typeface="Calibri"/>
              <a:cs typeface="Calibri"/>
              <a:sym typeface="Calibri"/>
            </a:endParaRPr>
          </a:p>
        </p:txBody>
      </p:sp>
      <p:sp>
        <p:nvSpPr>
          <p:cNvPr id="101" name="Google Shape;101;p2"/>
          <p:cNvSpPr/>
          <p:nvPr/>
        </p:nvSpPr>
        <p:spPr>
          <a:xfrm>
            <a:off x="974328" y="2820194"/>
            <a:ext cx="6694015" cy="630237"/>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500" b="1" i="0" u="none" strike="noStrike" cap="none" dirty="0">
                <a:solidFill>
                  <a:schemeClr val="dk1"/>
                </a:solidFill>
                <a:latin typeface="Calibri"/>
                <a:ea typeface="Calibri"/>
                <a:cs typeface="Calibri"/>
                <a:sym typeface="Calibri"/>
              </a:rPr>
              <a:t>CHAPTER-3</a:t>
            </a:r>
            <a:endParaRPr sz="3500" b="1" i="0" u="none" strike="noStrike" cap="none" dirty="0">
              <a:solidFill>
                <a:schemeClr val="dk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7" name="Google Shape;107;p3" descr="C:\Users\parul\Desktop\Untitled-1.png"/>
          <p:cNvPicPr preferRelativeResize="0"/>
          <p:nvPr/>
        </p:nvPicPr>
        <p:blipFill rotWithShape="1">
          <a:blip r:embed="rId3">
            <a:alphaModFix/>
          </a:blip>
          <a:srcRect/>
          <a:stretch/>
        </p:blipFill>
        <p:spPr>
          <a:xfrm>
            <a:off x="1856581" y="3071813"/>
            <a:ext cx="5430838" cy="2803525"/>
          </a:xfrm>
          <a:prstGeom prst="rect">
            <a:avLst/>
          </a:prstGeom>
          <a:noFill/>
          <a:ln>
            <a:noFill/>
          </a:ln>
        </p:spPr>
      </p:pic>
      <p:sp>
        <p:nvSpPr>
          <p:cNvPr id="108" name="Google Shape;108;p3"/>
          <p:cNvSpPr/>
          <p:nvPr/>
        </p:nvSpPr>
        <p:spPr>
          <a:xfrm>
            <a:off x="0" y="1621966"/>
            <a:ext cx="9144000" cy="642937"/>
          </a:xfrm>
          <a:prstGeom prst="rect">
            <a:avLst/>
          </a:prstGeom>
          <a:solidFill>
            <a:srgbClr val="1F49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dk1"/>
              </a:solidFill>
              <a:latin typeface="Arial"/>
              <a:ea typeface="Arial"/>
              <a:cs typeface="Arial"/>
              <a:sym typeface="Arial"/>
            </a:endParaRPr>
          </a:p>
        </p:txBody>
      </p:sp>
      <p:sp>
        <p:nvSpPr>
          <p:cNvPr id="109" name="Google Shape;109;p3"/>
          <p:cNvSpPr/>
          <p:nvPr/>
        </p:nvSpPr>
        <p:spPr>
          <a:xfrm>
            <a:off x="190500" y="1687513"/>
            <a:ext cx="8763000" cy="55403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dirty="0">
                <a:solidFill>
                  <a:schemeClr val="lt1"/>
                </a:solidFill>
                <a:latin typeface="Calibri"/>
                <a:ea typeface="Calibri"/>
                <a:cs typeface="Calibri"/>
                <a:sym typeface="Calibri"/>
              </a:rPr>
              <a:t>Continued…</a:t>
            </a:r>
            <a:r>
              <a:rPr lang="en-US" sz="3000" b="1" i="0" u="none" strike="noStrike" cap="none" dirty="0">
                <a:solidFill>
                  <a:schemeClr val="lt1"/>
                </a:solidFill>
                <a:latin typeface="Calibri"/>
                <a:ea typeface="Calibri"/>
                <a:cs typeface="Calibri"/>
                <a:sym typeface="Calibri"/>
              </a:rPr>
              <a:t> </a:t>
            </a:r>
            <a:endParaRPr sz="3000" b="1" dirty="0">
              <a:solidFill>
                <a:schemeClr val="lt1"/>
              </a:solidFill>
              <a:latin typeface="Calibri"/>
              <a:ea typeface="Calibri"/>
              <a:cs typeface="Calibri"/>
              <a:sym typeface="Calibri"/>
            </a:endParaRPr>
          </a:p>
        </p:txBody>
      </p:sp>
      <p:sp>
        <p:nvSpPr>
          <p:cNvPr id="110" name="Google Shape;110;p3"/>
          <p:cNvSpPr/>
          <p:nvPr/>
        </p:nvSpPr>
        <p:spPr>
          <a:xfrm>
            <a:off x="249238" y="2439988"/>
            <a:ext cx="8715300" cy="2861100"/>
          </a:xfrm>
          <a:prstGeom prst="rect">
            <a:avLst/>
          </a:prstGeom>
          <a:noFill/>
          <a:ln>
            <a:noFill/>
          </a:ln>
        </p:spPr>
        <p:txBody>
          <a:bodyPr spcFirstLastPara="1" wrap="square" lIns="91425" tIns="45700" rIns="91425" bIns="45700" anchor="t" anchorCtr="0">
            <a:noAutofit/>
          </a:bodyPr>
          <a:lstStyle/>
          <a:p>
            <a:pPr marL="225425" marR="0" lvl="1" indent="0" algn="just" rtl="0">
              <a:spcBef>
                <a:spcPts val="0"/>
              </a:spcBef>
              <a:spcAft>
                <a:spcPts val="0"/>
              </a:spcAft>
              <a:buClr>
                <a:schemeClr val="dk1"/>
              </a:buClr>
              <a:buSzPts val="2000"/>
              <a:buFont typeface="Noto Sans Symbols"/>
              <a:buNone/>
            </a:pPr>
            <a:endParaRPr sz="2000" b="0" i="0" u="none" strike="noStrike" cap="none" dirty="0">
              <a:solidFill>
                <a:schemeClr val="dk1"/>
              </a:solidFill>
              <a:latin typeface="Calibri"/>
              <a:ea typeface="Calibri"/>
              <a:cs typeface="Calibri"/>
              <a:sym typeface="Calibri"/>
            </a:endParaRPr>
          </a:p>
          <a:p>
            <a:pPr marL="0" marR="0" lvl="0" indent="0" algn="just"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p:txBody>
      </p:sp>
      <p:sp>
        <p:nvSpPr>
          <p:cNvPr id="6" name="TextBox 5">
            <a:extLst>
              <a:ext uri="{FF2B5EF4-FFF2-40B4-BE49-F238E27FC236}">
                <a16:creationId xmlns:a16="http://schemas.microsoft.com/office/drawing/2014/main" id="{FC411996-BBD8-775F-E2F8-187796CBB0BE}"/>
              </a:ext>
            </a:extLst>
          </p:cNvPr>
          <p:cNvSpPr txBox="1"/>
          <p:nvPr/>
        </p:nvSpPr>
        <p:spPr>
          <a:xfrm>
            <a:off x="377952" y="2865561"/>
            <a:ext cx="7863840" cy="3554819"/>
          </a:xfrm>
          <a:prstGeom prst="rect">
            <a:avLst/>
          </a:prstGeom>
          <a:noFill/>
        </p:spPr>
        <p:txBody>
          <a:bodyPr wrap="square">
            <a:spAutoFit/>
          </a:bodyPr>
          <a:lstStyle/>
          <a:p>
            <a:pPr marL="342900" indent="-342900">
              <a:buFont typeface="+mj-lt"/>
              <a:buAutoNum type="arabicPeriod" startAt="6"/>
            </a:pPr>
            <a:r>
              <a:rPr lang="en-US" sz="1500" dirty="0"/>
              <a:t>Contrast Injection: Once the catheter is correctly positioned, a contrast medium, often iodine-based, is injected through the catheter. The contrast medium helps visualize the blood vessels during the X-ray imaging, highlighting any abnormalities, blockages, or narrowing within the vessels.</a:t>
            </a:r>
          </a:p>
          <a:p>
            <a:pPr marL="342900" indent="-342900">
              <a:buFont typeface="+mj-lt"/>
              <a:buAutoNum type="arabicPeriod" startAt="6"/>
            </a:pPr>
            <a:r>
              <a:rPr lang="en-US" sz="1500" dirty="0"/>
              <a:t>Imaging and Visualization: X-ray images are captured as the contrast medium flows through the blood vessels. The imaging process may involve taking images from different angles to obtain a comprehensive view of the blood vessels and identify any areas of concern.</a:t>
            </a:r>
          </a:p>
          <a:p>
            <a:pPr marL="342900" indent="-342900">
              <a:buFont typeface="+mj-lt"/>
              <a:buAutoNum type="arabicPeriod" startAt="6"/>
            </a:pPr>
            <a:r>
              <a:rPr lang="en-US" sz="1500" dirty="0"/>
              <a:t>Assessment and Diagnosis: The images obtained during the procedure are carefully analyzed by a radiologist or vascular specialist to assess the condition of the blood vessels, identify any obstructions or abnormalities, and make an accurate diagnosis.</a:t>
            </a:r>
          </a:p>
          <a:p>
            <a:pPr marL="342900" indent="-342900">
              <a:buFont typeface="+mj-lt"/>
              <a:buAutoNum type="arabicPeriod" startAt="6"/>
            </a:pPr>
            <a:r>
              <a:rPr lang="en-US" sz="1500" dirty="0"/>
              <a:t>Catheter Removal and Hemostasis: After the procedure is complete, the catheter is removed, and pressure is applied to the insertion site to promote clotting and prevent bleeding.</a:t>
            </a:r>
          </a:p>
          <a:p>
            <a:pPr marL="342900" indent="-342900">
              <a:buFont typeface="+mj-lt"/>
              <a:buAutoNum type="arabicPeriod" startAt="6"/>
            </a:pPr>
            <a:endParaRPr lang="en-US" sz="1500" dirty="0"/>
          </a:p>
        </p:txBody>
      </p:sp>
    </p:spTree>
    <p:extLst>
      <p:ext uri="{BB962C8B-B14F-4D97-AF65-F5344CB8AC3E}">
        <p14:creationId xmlns:p14="http://schemas.microsoft.com/office/powerpoint/2010/main" val="4000760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7" name="Google Shape;107;p3" descr="C:\Users\parul\Desktop\Untitled-1.png"/>
          <p:cNvPicPr preferRelativeResize="0"/>
          <p:nvPr/>
        </p:nvPicPr>
        <p:blipFill rotWithShape="1">
          <a:blip r:embed="rId3">
            <a:alphaModFix/>
          </a:blip>
          <a:srcRect/>
          <a:stretch/>
        </p:blipFill>
        <p:spPr>
          <a:xfrm>
            <a:off x="1856581" y="3071813"/>
            <a:ext cx="5430838" cy="2803525"/>
          </a:xfrm>
          <a:prstGeom prst="rect">
            <a:avLst/>
          </a:prstGeom>
          <a:noFill/>
          <a:ln>
            <a:noFill/>
          </a:ln>
        </p:spPr>
      </p:pic>
      <p:sp>
        <p:nvSpPr>
          <p:cNvPr id="108" name="Google Shape;108;p3"/>
          <p:cNvSpPr/>
          <p:nvPr/>
        </p:nvSpPr>
        <p:spPr>
          <a:xfrm>
            <a:off x="0" y="1621966"/>
            <a:ext cx="9144000" cy="642937"/>
          </a:xfrm>
          <a:prstGeom prst="rect">
            <a:avLst/>
          </a:prstGeom>
          <a:solidFill>
            <a:srgbClr val="1F49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dk1"/>
              </a:solidFill>
              <a:latin typeface="Arial"/>
              <a:ea typeface="Arial"/>
              <a:cs typeface="Arial"/>
              <a:sym typeface="Arial"/>
            </a:endParaRPr>
          </a:p>
        </p:txBody>
      </p:sp>
      <p:sp>
        <p:nvSpPr>
          <p:cNvPr id="109" name="Google Shape;109;p3"/>
          <p:cNvSpPr/>
          <p:nvPr/>
        </p:nvSpPr>
        <p:spPr>
          <a:xfrm>
            <a:off x="190500" y="1687513"/>
            <a:ext cx="8763000" cy="55403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dirty="0">
                <a:solidFill>
                  <a:schemeClr val="lt1"/>
                </a:solidFill>
                <a:latin typeface="Calibri"/>
                <a:ea typeface="Calibri"/>
                <a:cs typeface="Calibri"/>
                <a:sym typeface="Calibri"/>
              </a:rPr>
              <a:t>Post-procedure care following</a:t>
            </a:r>
            <a:endParaRPr sz="3000" b="1" dirty="0">
              <a:solidFill>
                <a:schemeClr val="lt1"/>
              </a:solidFill>
              <a:latin typeface="Calibri"/>
              <a:ea typeface="Calibri"/>
              <a:cs typeface="Calibri"/>
              <a:sym typeface="Calibri"/>
            </a:endParaRPr>
          </a:p>
        </p:txBody>
      </p:sp>
      <p:sp>
        <p:nvSpPr>
          <p:cNvPr id="110" name="Google Shape;110;p3"/>
          <p:cNvSpPr/>
          <p:nvPr/>
        </p:nvSpPr>
        <p:spPr>
          <a:xfrm>
            <a:off x="249238" y="2439988"/>
            <a:ext cx="8715300" cy="2861100"/>
          </a:xfrm>
          <a:prstGeom prst="rect">
            <a:avLst/>
          </a:prstGeom>
          <a:noFill/>
          <a:ln>
            <a:noFill/>
          </a:ln>
        </p:spPr>
        <p:txBody>
          <a:bodyPr spcFirstLastPara="1" wrap="square" lIns="91425" tIns="45700" rIns="91425" bIns="45700" anchor="t" anchorCtr="0">
            <a:noAutofit/>
          </a:bodyPr>
          <a:lstStyle/>
          <a:p>
            <a:pPr marL="225425" marR="0" lvl="1" indent="0" algn="just" rtl="0">
              <a:spcBef>
                <a:spcPts val="0"/>
              </a:spcBef>
              <a:spcAft>
                <a:spcPts val="0"/>
              </a:spcAft>
              <a:buClr>
                <a:schemeClr val="dk1"/>
              </a:buClr>
              <a:buSzPts val="2000"/>
              <a:buFont typeface="Noto Sans Symbols"/>
              <a:buNone/>
            </a:pPr>
            <a:endParaRPr sz="2000" b="0" i="0" u="none" strike="noStrike" cap="none" dirty="0">
              <a:solidFill>
                <a:schemeClr val="dk1"/>
              </a:solidFill>
              <a:latin typeface="Calibri"/>
              <a:ea typeface="Calibri"/>
              <a:cs typeface="Calibri"/>
              <a:sym typeface="Calibri"/>
            </a:endParaRPr>
          </a:p>
          <a:p>
            <a:pPr marL="0" marR="0" lvl="0" indent="0" algn="just"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p:txBody>
      </p:sp>
      <p:sp>
        <p:nvSpPr>
          <p:cNvPr id="3" name="TextBox 2">
            <a:extLst>
              <a:ext uri="{FF2B5EF4-FFF2-40B4-BE49-F238E27FC236}">
                <a16:creationId xmlns:a16="http://schemas.microsoft.com/office/drawing/2014/main" id="{ADC8933A-8835-81B7-F6A6-998798C52B14}"/>
              </a:ext>
            </a:extLst>
          </p:cNvPr>
          <p:cNvSpPr txBox="1"/>
          <p:nvPr/>
        </p:nvSpPr>
        <p:spPr>
          <a:xfrm>
            <a:off x="463166" y="2439988"/>
            <a:ext cx="7804976" cy="4524315"/>
          </a:xfrm>
          <a:prstGeom prst="rect">
            <a:avLst/>
          </a:prstGeom>
          <a:noFill/>
        </p:spPr>
        <p:txBody>
          <a:bodyPr wrap="square">
            <a:spAutoFit/>
          </a:bodyPr>
          <a:lstStyle/>
          <a:p>
            <a:r>
              <a:rPr lang="en-US" sz="1600" dirty="0"/>
              <a:t>A Peripheral angiography is essential to ensure the patient's safety, comfort, and recovery. Here is a detailed guide on the post-care measures typically recommended after a peripheral  catheterization:</a:t>
            </a:r>
          </a:p>
          <a:p>
            <a:pPr marL="285750" indent="-285750">
              <a:buFont typeface="Arial" panose="020B0604020202020204" pitchFamily="34" charset="0"/>
              <a:buChar char="•"/>
            </a:pPr>
            <a:r>
              <a:rPr lang="en-US" sz="1600" dirty="0"/>
              <a:t>Monitoring vital signs</a:t>
            </a:r>
          </a:p>
          <a:p>
            <a:pPr marL="285750" indent="-285750">
              <a:buFont typeface="Arial" panose="020B0604020202020204" pitchFamily="34" charset="0"/>
              <a:buChar char="•"/>
            </a:pPr>
            <a:r>
              <a:rPr lang="en-US" sz="1600" dirty="0"/>
              <a:t>Bed rest</a:t>
            </a:r>
          </a:p>
          <a:p>
            <a:pPr marL="285750" indent="-285750">
              <a:buFont typeface="Arial" panose="020B0604020202020204" pitchFamily="34" charset="0"/>
              <a:buChar char="•"/>
            </a:pPr>
            <a:r>
              <a:rPr lang="en-US" sz="1600" dirty="0"/>
              <a:t>Monitoring the insertion site</a:t>
            </a:r>
          </a:p>
          <a:p>
            <a:pPr marL="285750" indent="-285750">
              <a:buFont typeface="Arial" panose="020B0604020202020204" pitchFamily="34" charset="0"/>
              <a:buChar char="•"/>
            </a:pPr>
            <a:r>
              <a:rPr lang="en-US" sz="1600" dirty="0"/>
              <a:t>Hydration</a:t>
            </a:r>
          </a:p>
          <a:p>
            <a:pPr marL="285750" indent="-285750">
              <a:buFont typeface="Arial" panose="020B0604020202020204" pitchFamily="34" charset="0"/>
              <a:buChar char="•"/>
            </a:pPr>
            <a:r>
              <a:rPr lang="en-US" sz="1600" dirty="0"/>
              <a:t>Medical management</a:t>
            </a:r>
          </a:p>
          <a:p>
            <a:pPr marL="285750" indent="-285750">
              <a:buFont typeface="Arial" panose="020B0604020202020204" pitchFamily="34" charset="0"/>
              <a:buChar char="•"/>
            </a:pPr>
            <a:r>
              <a:rPr lang="en-US" sz="1600" dirty="0"/>
              <a:t>Patient education</a:t>
            </a:r>
          </a:p>
          <a:p>
            <a:pPr marL="285750" indent="-285750">
              <a:buFont typeface="Arial" panose="020B0604020202020204" pitchFamily="34" charset="0"/>
              <a:buChar char="•"/>
            </a:pPr>
            <a:r>
              <a:rPr lang="en-US" sz="1600" dirty="0"/>
              <a:t>Activity restrictions</a:t>
            </a:r>
          </a:p>
          <a:p>
            <a:pPr marL="285750" indent="-285750">
              <a:buFont typeface="Arial" panose="020B0604020202020204" pitchFamily="34" charset="0"/>
              <a:buChar char="•"/>
            </a:pPr>
            <a:r>
              <a:rPr lang="en-US" sz="1600" dirty="0"/>
              <a:t>Follow-up </a:t>
            </a:r>
            <a:r>
              <a:rPr lang="en-US" sz="1600" dirty="0" err="1"/>
              <a:t>appoinements</a:t>
            </a:r>
            <a:endParaRPr lang="en-US" sz="1600" dirty="0"/>
          </a:p>
          <a:p>
            <a:pPr marL="285750" indent="-285750">
              <a:buFont typeface="Arial" panose="020B0604020202020204" pitchFamily="34" charset="0"/>
              <a:buChar char="•"/>
            </a:pPr>
            <a:r>
              <a:rPr lang="en-US" sz="1600" dirty="0"/>
              <a:t>Wound care</a:t>
            </a:r>
          </a:p>
          <a:p>
            <a:r>
              <a:rPr lang="en-US" sz="1600" dirty="0"/>
              <a:t>It is important for patients to adhere to the post-procedure care instructions provided by their healthcare providers to promote optimal recovery and minimize the risk of complications following a peripheral catheterization. Any concerns or unexpected symptoms should be promptly reported to the healthcare team for further evaluation and management.</a:t>
            </a:r>
          </a:p>
          <a:p>
            <a:endParaRPr lang="en-US" sz="1600" dirty="0"/>
          </a:p>
        </p:txBody>
      </p:sp>
    </p:spTree>
    <p:extLst>
      <p:ext uri="{BB962C8B-B14F-4D97-AF65-F5344CB8AC3E}">
        <p14:creationId xmlns:p14="http://schemas.microsoft.com/office/powerpoint/2010/main" val="4931998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7" name="Google Shape;107;p3" descr="C:\Users\parul\Desktop\Untitled-1.png"/>
          <p:cNvPicPr preferRelativeResize="0"/>
          <p:nvPr/>
        </p:nvPicPr>
        <p:blipFill rotWithShape="1">
          <a:blip r:embed="rId3">
            <a:alphaModFix/>
          </a:blip>
          <a:srcRect/>
          <a:stretch/>
        </p:blipFill>
        <p:spPr>
          <a:xfrm>
            <a:off x="1856581" y="3071813"/>
            <a:ext cx="5430838" cy="2803525"/>
          </a:xfrm>
          <a:prstGeom prst="rect">
            <a:avLst/>
          </a:prstGeom>
          <a:noFill/>
          <a:ln>
            <a:noFill/>
          </a:ln>
        </p:spPr>
      </p:pic>
      <p:sp>
        <p:nvSpPr>
          <p:cNvPr id="108" name="Google Shape;108;p3"/>
          <p:cNvSpPr/>
          <p:nvPr/>
        </p:nvSpPr>
        <p:spPr>
          <a:xfrm>
            <a:off x="0" y="1608837"/>
            <a:ext cx="9144000" cy="642937"/>
          </a:xfrm>
          <a:prstGeom prst="rect">
            <a:avLst/>
          </a:prstGeom>
          <a:solidFill>
            <a:srgbClr val="1F49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dk1"/>
              </a:solidFill>
              <a:latin typeface="Arial"/>
              <a:ea typeface="Arial"/>
              <a:cs typeface="Arial"/>
              <a:sym typeface="Arial"/>
            </a:endParaRPr>
          </a:p>
        </p:txBody>
      </p:sp>
      <p:sp>
        <p:nvSpPr>
          <p:cNvPr id="109" name="Google Shape;109;p3"/>
          <p:cNvSpPr/>
          <p:nvPr/>
        </p:nvSpPr>
        <p:spPr>
          <a:xfrm>
            <a:off x="190500" y="1687513"/>
            <a:ext cx="8763000" cy="55403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dirty="0">
                <a:solidFill>
                  <a:schemeClr val="lt1"/>
                </a:solidFill>
                <a:latin typeface="Calibri"/>
                <a:ea typeface="Calibri"/>
                <a:cs typeface="Calibri"/>
                <a:sym typeface="Calibri"/>
              </a:rPr>
              <a:t>Complications</a:t>
            </a:r>
            <a:endParaRPr sz="3000" b="1" dirty="0">
              <a:solidFill>
                <a:schemeClr val="lt1"/>
              </a:solidFill>
              <a:latin typeface="Calibri"/>
              <a:ea typeface="Calibri"/>
              <a:cs typeface="Calibri"/>
              <a:sym typeface="Calibri"/>
            </a:endParaRPr>
          </a:p>
        </p:txBody>
      </p:sp>
      <p:sp>
        <p:nvSpPr>
          <p:cNvPr id="110" name="Google Shape;110;p3"/>
          <p:cNvSpPr/>
          <p:nvPr/>
        </p:nvSpPr>
        <p:spPr>
          <a:xfrm>
            <a:off x="249238" y="2439988"/>
            <a:ext cx="8715300" cy="2861100"/>
          </a:xfrm>
          <a:prstGeom prst="rect">
            <a:avLst/>
          </a:prstGeom>
          <a:noFill/>
          <a:ln>
            <a:noFill/>
          </a:ln>
        </p:spPr>
        <p:txBody>
          <a:bodyPr spcFirstLastPara="1" wrap="square" lIns="91425" tIns="45700" rIns="91425" bIns="45700" anchor="t" anchorCtr="0">
            <a:noAutofit/>
          </a:bodyPr>
          <a:lstStyle/>
          <a:p>
            <a:pPr marL="225425" marR="0" lvl="1" indent="0" algn="just" rtl="0">
              <a:spcBef>
                <a:spcPts val="0"/>
              </a:spcBef>
              <a:spcAft>
                <a:spcPts val="0"/>
              </a:spcAft>
              <a:buClr>
                <a:schemeClr val="dk1"/>
              </a:buClr>
              <a:buSzPts val="2000"/>
              <a:buFont typeface="Noto Sans Symbols"/>
              <a:buNone/>
            </a:pPr>
            <a:endParaRPr sz="2000" b="0" i="0" u="none" strike="noStrike" cap="none" dirty="0">
              <a:solidFill>
                <a:schemeClr val="dk1"/>
              </a:solidFill>
              <a:latin typeface="Calibri"/>
              <a:ea typeface="Calibri"/>
              <a:cs typeface="Calibri"/>
              <a:sym typeface="Calibri"/>
            </a:endParaRPr>
          </a:p>
          <a:p>
            <a:pPr marL="0" marR="0" lvl="0" indent="0" algn="just"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p:txBody>
      </p:sp>
      <p:sp>
        <p:nvSpPr>
          <p:cNvPr id="3" name="TextBox 2">
            <a:extLst>
              <a:ext uri="{FF2B5EF4-FFF2-40B4-BE49-F238E27FC236}">
                <a16:creationId xmlns:a16="http://schemas.microsoft.com/office/drawing/2014/main" id="{ADC8933A-8835-81B7-F6A6-998798C52B14}"/>
              </a:ext>
            </a:extLst>
          </p:cNvPr>
          <p:cNvSpPr txBox="1"/>
          <p:nvPr/>
        </p:nvSpPr>
        <p:spPr>
          <a:xfrm>
            <a:off x="463166" y="2439988"/>
            <a:ext cx="7804976" cy="4278094"/>
          </a:xfrm>
          <a:prstGeom prst="rect">
            <a:avLst/>
          </a:prstGeom>
          <a:noFill/>
        </p:spPr>
        <p:txBody>
          <a:bodyPr wrap="square">
            <a:spAutoFit/>
          </a:bodyPr>
          <a:lstStyle/>
          <a:p>
            <a:r>
              <a:rPr lang="en-US" sz="1600" dirty="0"/>
              <a:t>Risks of a peripheral angiogram include:</a:t>
            </a:r>
          </a:p>
          <a:p>
            <a:endParaRPr lang="en-US" sz="1600" dirty="0"/>
          </a:p>
          <a:p>
            <a:pPr marL="285750" indent="-285750">
              <a:buFont typeface="Arial" panose="020B0604020202020204" pitchFamily="34" charset="0"/>
              <a:buChar char="•"/>
            </a:pPr>
            <a:r>
              <a:rPr lang="en-US" sz="1600" dirty="0"/>
              <a:t>Allergic reaction to contrast dye</a:t>
            </a:r>
          </a:p>
          <a:p>
            <a:pPr marL="285750" indent="-285750">
              <a:buFont typeface="Arial" panose="020B0604020202020204" pitchFamily="34" charset="0"/>
              <a:buChar char="•"/>
            </a:pPr>
            <a:r>
              <a:rPr lang="en-US" sz="1600" dirty="0"/>
              <a:t>Bleeding and hematoma</a:t>
            </a:r>
          </a:p>
          <a:p>
            <a:pPr marL="285750" indent="-285750">
              <a:buFont typeface="Arial" panose="020B0604020202020204" pitchFamily="34" charset="0"/>
              <a:buChar char="•"/>
            </a:pPr>
            <a:r>
              <a:rPr lang="en-US" sz="1600" dirty="0"/>
              <a:t>Swelling</a:t>
            </a:r>
          </a:p>
          <a:p>
            <a:pPr marL="285750" indent="-285750">
              <a:buFont typeface="Arial" panose="020B0604020202020204" pitchFamily="34" charset="0"/>
              <a:buChar char="•"/>
            </a:pPr>
            <a:r>
              <a:rPr lang="en-US" sz="1600" dirty="0"/>
              <a:t>Bruising </a:t>
            </a:r>
          </a:p>
          <a:p>
            <a:pPr marL="285750" indent="-285750">
              <a:buFont typeface="Arial" panose="020B0604020202020204" pitchFamily="34" charset="0"/>
              <a:buChar char="•"/>
            </a:pPr>
            <a:r>
              <a:rPr lang="en-US" sz="1600" dirty="0"/>
              <a:t>Infection where the catheter is inserted</a:t>
            </a:r>
          </a:p>
          <a:p>
            <a:pPr marL="285750" indent="-285750">
              <a:buFont typeface="Arial" panose="020B0604020202020204" pitchFamily="34" charset="0"/>
              <a:buChar char="•"/>
            </a:pPr>
            <a:r>
              <a:rPr lang="en-US" sz="1600" dirty="0"/>
              <a:t>Kidney problems from the dye</a:t>
            </a:r>
          </a:p>
          <a:p>
            <a:pPr marL="285750" indent="-285750">
              <a:buFont typeface="Arial" panose="020B0604020202020204" pitchFamily="34" charset="0"/>
              <a:buChar char="•"/>
            </a:pPr>
            <a:r>
              <a:rPr lang="en-US" sz="1600" dirty="0"/>
              <a:t>Embolization</a:t>
            </a:r>
          </a:p>
          <a:p>
            <a:pPr marL="285750" indent="-285750">
              <a:buFont typeface="Arial" panose="020B0604020202020204" pitchFamily="34" charset="0"/>
              <a:buChar char="•"/>
            </a:pPr>
            <a:r>
              <a:rPr lang="en-US" sz="1600" dirty="0"/>
              <a:t>Arrhythmias</a:t>
            </a:r>
          </a:p>
          <a:p>
            <a:pPr marL="285750" indent="-285750">
              <a:buFont typeface="Arial" panose="020B0604020202020204" pitchFamily="34" charset="0"/>
              <a:buChar char="•"/>
            </a:pPr>
            <a:r>
              <a:rPr lang="en-US" sz="1600" dirty="0"/>
              <a:t>Radiation exposure</a:t>
            </a:r>
          </a:p>
          <a:p>
            <a:r>
              <a:rPr lang="en-US" sz="1600" dirty="0"/>
              <a:t>It is important for healthcare providers to discuss these potential complications with patients before the procedure and to take appropriate measures to minimize risks. Close monitoring of patients during and after the procedure, along with prompt intervention if complications arise, can help ensure the safety and well-being of patients undergoing peripheral angiography.</a:t>
            </a:r>
          </a:p>
          <a:p>
            <a:endParaRPr lang="en-US" sz="1600" dirty="0"/>
          </a:p>
        </p:txBody>
      </p:sp>
    </p:spTree>
    <p:extLst>
      <p:ext uri="{BB962C8B-B14F-4D97-AF65-F5344CB8AC3E}">
        <p14:creationId xmlns:p14="http://schemas.microsoft.com/office/powerpoint/2010/main" val="20063716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7" name="Google Shape;107;p3" descr="C:\Users\parul\Desktop\Untitled-1.png"/>
          <p:cNvPicPr preferRelativeResize="0"/>
          <p:nvPr/>
        </p:nvPicPr>
        <p:blipFill rotWithShape="1">
          <a:blip r:embed="rId3">
            <a:alphaModFix/>
          </a:blip>
          <a:srcRect/>
          <a:stretch/>
        </p:blipFill>
        <p:spPr>
          <a:xfrm>
            <a:off x="1856581" y="3071813"/>
            <a:ext cx="5430838" cy="2803525"/>
          </a:xfrm>
          <a:prstGeom prst="rect">
            <a:avLst/>
          </a:prstGeom>
          <a:noFill/>
          <a:ln>
            <a:noFill/>
          </a:ln>
        </p:spPr>
      </p:pic>
      <p:sp>
        <p:nvSpPr>
          <p:cNvPr id="108" name="Google Shape;108;p3"/>
          <p:cNvSpPr/>
          <p:nvPr/>
        </p:nvSpPr>
        <p:spPr>
          <a:xfrm>
            <a:off x="0" y="1608837"/>
            <a:ext cx="9144000" cy="642937"/>
          </a:xfrm>
          <a:prstGeom prst="rect">
            <a:avLst/>
          </a:prstGeom>
          <a:solidFill>
            <a:srgbClr val="1F49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dk1"/>
              </a:solidFill>
              <a:latin typeface="Arial"/>
              <a:ea typeface="Arial"/>
              <a:cs typeface="Arial"/>
              <a:sym typeface="Arial"/>
            </a:endParaRPr>
          </a:p>
        </p:txBody>
      </p:sp>
      <p:sp>
        <p:nvSpPr>
          <p:cNvPr id="109" name="Google Shape;109;p3"/>
          <p:cNvSpPr/>
          <p:nvPr/>
        </p:nvSpPr>
        <p:spPr>
          <a:xfrm>
            <a:off x="190500" y="1687513"/>
            <a:ext cx="8763000" cy="55403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dirty="0">
                <a:solidFill>
                  <a:schemeClr val="lt1"/>
                </a:solidFill>
                <a:latin typeface="Calibri"/>
                <a:ea typeface="Calibri"/>
                <a:cs typeface="Calibri"/>
                <a:sym typeface="Calibri"/>
              </a:rPr>
              <a:t>References</a:t>
            </a:r>
            <a:endParaRPr sz="3000" b="1" dirty="0">
              <a:solidFill>
                <a:schemeClr val="lt1"/>
              </a:solidFill>
              <a:latin typeface="Calibri"/>
              <a:ea typeface="Calibri"/>
              <a:cs typeface="Calibri"/>
              <a:sym typeface="Calibri"/>
            </a:endParaRPr>
          </a:p>
        </p:txBody>
      </p:sp>
      <p:sp>
        <p:nvSpPr>
          <p:cNvPr id="110" name="Google Shape;110;p3"/>
          <p:cNvSpPr/>
          <p:nvPr/>
        </p:nvSpPr>
        <p:spPr>
          <a:xfrm>
            <a:off x="249238" y="2439988"/>
            <a:ext cx="8715300" cy="2861100"/>
          </a:xfrm>
          <a:prstGeom prst="rect">
            <a:avLst/>
          </a:prstGeom>
          <a:noFill/>
          <a:ln>
            <a:noFill/>
          </a:ln>
        </p:spPr>
        <p:txBody>
          <a:bodyPr spcFirstLastPara="1" wrap="square" lIns="91425" tIns="45700" rIns="91425" bIns="45700" anchor="t" anchorCtr="0">
            <a:noAutofit/>
          </a:bodyPr>
          <a:lstStyle/>
          <a:p>
            <a:pPr marL="225425" marR="0" lvl="1" indent="0" algn="just" rtl="0">
              <a:spcBef>
                <a:spcPts val="0"/>
              </a:spcBef>
              <a:spcAft>
                <a:spcPts val="0"/>
              </a:spcAft>
              <a:buClr>
                <a:schemeClr val="dk1"/>
              </a:buClr>
              <a:buSzPts val="2000"/>
              <a:buFont typeface="Noto Sans Symbols"/>
              <a:buNone/>
            </a:pPr>
            <a:endParaRPr sz="2000" b="0" i="0" u="none" strike="noStrike" cap="none" dirty="0">
              <a:solidFill>
                <a:schemeClr val="dk1"/>
              </a:solidFill>
              <a:latin typeface="Calibri"/>
              <a:ea typeface="Calibri"/>
              <a:cs typeface="Calibri"/>
              <a:sym typeface="Calibri"/>
            </a:endParaRPr>
          </a:p>
          <a:p>
            <a:pPr marL="0" marR="0" lvl="0" indent="0" algn="just"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p:txBody>
      </p:sp>
      <p:sp>
        <p:nvSpPr>
          <p:cNvPr id="3" name="TextBox 2">
            <a:extLst>
              <a:ext uri="{FF2B5EF4-FFF2-40B4-BE49-F238E27FC236}">
                <a16:creationId xmlns:a16="http://schemas.microsoft.com/office/drawing/2014/main" id="{ADC8933A-8835-81B7-F6A6-998798C52B14}"/>
              </a:ext>
            </a:extLst>
          </p:cNvPr>
          <p:cNvSpPr txBox="1"/>
          <p:nvPr/>
        </p:nvSpPr>
        <p:spPr>
          <a:xfrm>
            <a:off x="463166" y="2439988"/>
            <a:ext cx="7804976" cy="2308324"/>
          </a:xfrm>
          <a:prstGeom prst="rect">
            <a:avLst/>
          </a:prstGeom>
          <a:noFill/>
        </p:spPr>
        <p:txBody>
          <a:bodyPr wrap="square">
            <a:spAutoFit/>
          </a:bodyPr>
          <a:lstStyle/>
          <a:p>
            <a:r>
              <a:rPr lang="en-US" sz="1600" dirty="0"/>
              <a:t>1.	Dawson, D. L., &amp; Pena, C. S. (Eds.). (2015). The Vascular System (Diagnostic Medical Sonography Series). Lippincott Williams &amp; Wilkins.</a:t>
            </a:r>
          </a:p>
          <a:p>
            <a:r>
              <a:rPr lang="en-US" sz="1600" dirty="0"/>
              <a:t>2.	Creager, M. A., </a:t>
            </a:r>
            <a:r>
              <a:rPr lang="en-US" sz="1600" dirty="0" err="1"/>
              <a:t>Loscalzo</a:t>
            </a:r>
            <a:r>
              <a:rPr lang="en-US" sz="1600" dirty="0"/>
              <a:t>, J., &amp; </a:t>
            </a:r>
            <a:r>
              <a:rPr lang="en-US" sz="1600" dirty="0" err="1"/>
              <a:t>Dzau</a:t>
            </a:r>
            <a:r>
              <a:rPr lang="en-US" sz="1600" dirty="0"/>
              <a:t>, V. J. (Eds.). (2016). Vascular Medicine: A Companion to </a:t>
            </a:r>
            <a:r>
              <a:rPr lang="en-US" sz="1600" dirty="0" err="1"/>
              <a:t>Braunwald's</a:t>
            </a:r>
            <a:r>
              <a:rPr lang="en-US" sz="1600" dirty="0"/>
              <a:t> Heart Disease. Elsevier Health Sciences.</a:t>
            </a:r>
          </a:p>
          <a:p>
            <a:r>
              <a:rPr lang="en-US" sz="1600" dirty="0"/>
              <a:t>3.	White, C. J., Ramee, S. R., &amp; Collins, T. J. (Eds.). (2012). The Endovascular Intervention: A Case-Based Approach. CRC Press.</a:t>
            </a:r>
          </a:p>
          <a:p>
            <a:r>
              <a:rPr lang="en-US" sz="1600" dirty="0"/>
              <a:t>4.	</a:t>
            </a:r>
            <a:r>
              <a:rPr lang="en-US" sz="1600" dirty="0" err="1"/>
              <a:t>Ouriel</a:t>
            </a:r>
            <a:r>
              <a:rPr lang="en-US" sz="1600" dirty="0"/>
              <a:t>, K. (Ed.). (2014). Peripheral Vascular Interventions: An Illustrated Manual. Lippincott Williams &amp; Wilkins.</a:t>
            </a:r>
          </a:p>
          <a:p>
            <a:endParaRPr lang="en-US" sz="1600" dirty="0"/>
          </a:p>
        </p:txBody>
      </p:sp>
    </p:spTree>
    <p:extLst>
      <p:ext uri="{BB962C8B-B14F-4D97-AF65-F5344CB8AC3E}">
        <p14:creationId xmlns:p14="http://schemas.microsoft.com/office/powerpoint/2010/main" val="28390577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7" name="Google Shape;107;p3" descr="C:\Users\parul\Desktop\Untitled-1.png"/>
          <p:cNvPicPr preferRelativeResize="0"/>
          <p:nvPr/>
        </p:nvPicPr>
        <p:blipFill rotWithShape="1">
          <a:blip r:embed="rId3">
            <a:alphaModFix/>
          </a:blip>
          <a:srcRect/>
          <a:stretch/>
        </p:blipFill>
        <p:spPr>
          <a:xfrm>
            <a:off x="1856581" y="3071813"/>
            <a:ext cx="5430838" cy="2803525"/>
          </a:xfrm>
          <a:prstGeom prst="rect">
            <a:avLst/>
          </a:prstGeom>
          <a:noFill/>
          <a:ln>
            <a:noFill/>
          </a:ln>
        </p:spPr>
      </p:pic>
      <p:sp>
        <p:nvSpPr>
          <p:cNvPr id="108" name="Google Shape;108;p3"/>
          <p:cNvSpPr/>
          <p:nvPr/>
        </p:nvSpPr>
        <p:spPr>
          <a:xfrm>
            <a:off x="0" y="1598613"/>
            <a:ext cx="9144000" cy="642937"/>
          </a:xfrm>
          <a:prstGeom prst="rect">
            <a:avLst/>
          </a:prstGeom>
          <a:solidFill>
            <a:srgbClr val="1F49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dk1"/>
              </a:solidFill>
              <a:latin typeface="Arial"/>
              <a:ea typeface="Arial"/>
              <a:cs typeface="Arial"/>
              <a:sym typeface="Arial"/>
            </a:endParaRPr>
          </a:p>
        </p:txBody>
      </p:sp>
      <p:sp>
        <p:nvSpPr>
          <p:cNvPr id="109" name="Google Shape;109;p3"/>
          <p:cNvSpPr/>
          <p:nvPr/>
        </p:nvSpPr>
        <p:spPr>
          <a:xfrm>
            <a:off x="190500" y="1687513"/>
            <a:ext cx="8763000" cy="55403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000" b="1" dirty="0">
              <a:solidFill>
                <a:schemeClr val="lt1"/>
              </a:solidFill>
              <a:latin typeface="Calibri"/>
              <a:ea typeface="Calibri"/>
              <a:cs typeface="Calibri"/>
              <a:sym typeface="Calibri"/>
            </a:endParaRPr>
          </a:p>
        </p:txBody>
      </p:sp>
      <p:sp>
        <p:nvSpPr>
          <p:cNvPr id="110" name="Google Shape;110;p3"/>
          <p:cNvSpPr/>
          <p:nvPr/>
        </p:nvSpPr>
        <p:spPr>
          <a:xfrm>
            <a:off x="249238" y="2439988"/>
            <a:ext cx="8715300" cy="2861100"/>
          </a:xfrm>
          <a:prstGeom prst="rect">
            <a:avLst/>
          </a:prstGeom>
          <a:noFill/>
          <a:ln>
            <a:noFill/>
          </a:ln>
        </p:spPr>
        <p:txBody>
          <a:bodyPr spcFirstLastPara="1" wrap="square" lIns="91425" tIns="45700" rIns="91425" bIns="45700" anchor="t" anchorCtr="0">
            <a:noAutofit/>
          </a:bodyPr>
          <a:lstStyle/>
          <a:p>
            <a:pPr marL="225425" marR="0" lvl="1" indent="0" algn="just" rtl="0">
              <a:spcBef>
                <a:spcPts val="0"/>
              </a:spcBef>
              <a:spcAft>
                <a:spcPts val="0"/>
              </a:spcAft>
              <a:buClr>
                <a:schemeClr val="dk1"/>
              </a:buClr>
              <a:buSzPts val="2000"/>
              <a:buFont typeface="Noto Sans Symbols"/>
              <a:buNone/>
            </a:pPr>
            <a:endParaRPr sz="2000" b="0" i="0" u="none" strike="noStrike" cap="none" dirty="0">
              <a:solidFill>
                <a:schemeClr val="dk1"/>
              </a:solidFill>
              <a:latin typeface="Calibri"/>
              <a:ea typeface="Calibri"/>
              <a:cs typeface="Calibri"/>
              <a:sym typeface="Calibri"/>
            </a:endParaRPr>
          </a:p>
          <a:p>
            <a:pPr marL="0" marR="0" lvl="0" indent="0" algn="just"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p:txBody>
      </p:sp>
      <p:sp>
        <p:nvSpPr>
          <p:cNvPr id="3" name="TextBox 2">
            <a:extLst>
              <a:ext uri="{FF2B5EF4-FFF2-40B4-BE49-F238E27FC236}">
                <a16:creationId xmlns:a16="http://schemas.microsoft.com/office/drawing/2014/main" id="{ADC8933A-8835-81B7-F6A6-998798C52B14}"/>
              </a:ext>
            </a:extLst>
          </p:cNvPr>
          <p:cNvSpPr txBox="1"/>
          <p:nvPr/>
        </p:nvSpPr>
        <p:spPr>
          <a:xfrm>
            <a:off x="463166" y="2439988"/>
            <a:ext cx="7804976" cy="2585323"/>
          </a:xfrm>
          <a:prstGeom prst="rect">
            <a:avLst/>
          </a:prstGeom>
          <a:noFill/>
        </p:spPr>
        <p:txBody>
          <a:bodyPr wrap="square">
            <a:spAutoFit/>
          </a:bodyPr>
          <a:lstStyle/>
          <a:p>
            <a:pPr algn="ctr"/>
            <a:endParaRPr lang="en-US" sz="5400" dirty="0"/>
          </a:p>
          <a:p>
            <a:pPr algn="ctr"/>
            <a:endParaRPr lang="en-US" sz="5400" dirty="0"/>
          </a:p>
          <a:p>
            <a:pPr algn="ctr"/>
            <a:r>
              <a:rPr lang="en-US" sz="5400" b="1" dirty="0">
                <a:solidFill>
                  <a:schemeClr val="bg2"/>
                </a:solidFill>
              </a:rPr>
              <a:t>THANK YOU</a:t>
            </a:r>
          </a:p>
        </p:txBody>
      </p:sp>
    </p:spTree>
    <p:extLst>
      <p:ext uri="{BB962C8B-B14F-4D97-AF65-F5344CB8AC3E}">
        <p14:creationId xmlns:p14="http://schemas.microsoft.com/office/powerpoint/2010/main" val="2744389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7" name="Google Shape;107;p3" descr="C:\Users\parul\Desktop\Untitled-1.png"/>
          <p:cNvPicPr preferRelativeResize="0"/>
          <p:nvPr/>
        </p:nvPicPr>
        <p:blipFill rotWithShape="1">
          <a:blip r:embed="rId3">
            <a:alphaModFix/>
          </a:blip>
          <a:srcRect/>
          <a:stretch/>
        </p:blipFill>
        <p:spPr>
          <a:xfrm>
            <a:off x="1857375" y="3071813"/>
            <a:ext cx="5430838" cy="2803525"/>
          </a:xfrm>
          <a:prstGeom prst="rect">
            <a:avLst/>
          </a:prstGeom>
          <a:noFill/>
          <a:ln>
            <a:noFill/>
          </a:ln>
        </p:spPr>
      </p:pic>
      <p:sp>
        <p:nvSpPr>
          <p:cNvPr id="108" name="Google Shape;108;p3"/>
          <p:cNvSpPr/>
          <p:nvPr/>
        </p:nvSpPr>
        <p:spPr>
          <a:xfrm>
            <a:off x="0" y="1643063"/>
            <a:ext cx="9144000" cy="642937"/>
          </a:xfrm>
          <a:prstGeom prst="rect">
            <a:avLst/>
          </a:prstGeom>
          <a:solidFill>
            <a:srgbClr val="1F49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109" name="Google Shape;109;p3"/>
          <p:cNvSpPr/>
          <p:nvPr/>
        </p:nvSpPr>
        <p:spPr>
          <a:xfrm>
            <a:off x="190500" y="1687513"/>
            <a:ext cx="8763000" cy="55403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dirty="0">
                <a:solidFill>
                  <a:schemeClr val="lt1"/>
                </a:solidFill>
                <a:latin typeface="Calibri"/>
                <a:ea typeface="Calibri"/>
                <a:cs typeface="Calibri"/>
                <a:sym typeface="Calibri"/>
              </a:rPr>
              <a:t>Contents</a:t>
            </a:r>
            <a:r>
              <a:rPr lang="en-US" sz="3000" b="1" i="0" u="none" strike="noStrike" cap="none" dirty="0">
                <a:solidFill>
                  <a:schemeClr val="lt1"/>
                </a:solidFill>
                <a:latin typeface="Calibri"/>
                <a:ea typeface="Calibri"/>
                <a:cs typeface="Calibri"/>
                <a:sym typeface="Calibri"/>
              </a:rPr>
              <a:t> </a:t>
            </a:r>
            <a:endParaRPr sz="3000" b="1" dirty="0">
              <a:solidFill>
                <a:schemeClr val="lt1"/>
              </a:solidFill>
              <a:latin typeface="Calibri"/>
              <a:ea typeface="Calibri"/>
              <a:cs typeface="Calibri"/>
              <a:sym typeface="Calibri"/>
            </a:endParaRPr>
          </a:p>
        </p:txBody>
      </p:sp>
      <p:sp>
        <p:nvSpPr>
          <p:cNvPr id="110" name="Google Shape;110;p3"/>
          <p:cNvSpPr/>
          <p:nvPr/>
        </p:nvSpPr>
        <p:spPr>
          <a:xfrm>
            <a:off x="249238" y="2439988"/>
            <a:ext cx="8715300" cy="2861100"/>
          </a:xfrm>
          <a:prstGeom prst="rect">
            <a:avLst/>
          </a:prstGeom>
          <a:noFill/>
          <a:ln>
            <a:noFill/>
          </a:ln>
        </p:spPr>
        <p:txBody>
          <a:bodyPr spcFirstLastPara="1" wrap="square" lIns="91425" tIns="45700" rIns="91425" bIns="45700" anchor="t" anchorCtr="0">
            <a:noAutofit/>
          </a:bodyPr>
          <a:lstStyle/>
          <a:p>
            <a:pPr marL="225425" marR="0" lvl="1" indent="0" algn="just" rtl="0">
              <a:spcBef>
                <a:spcPts val="0"/>
              </a:spcBef>
              <a:spcAft>
                <a:spcPts val="0"/>
              </a:spcAft>
              <a:buClr>
                <a:schemeClr val="dk1"/>
              </a:buClr>
              <a:buSzPts val="2000"/>
              <a:buFont typeface="Noto Sans Symbols"/>
              <a:buNone/>
            </a:pPr>
            <a:r>
              <a:rPr lang="en-US" sz="2000" b="1" i="0" u="none" strike="noStrike" cap="none" dirty="0">
                <a:solidFill>
                  <a:schemeClr val="dk1"/>
                </a:solidFill>
                <a:latin typeface="Calibri"/>
                <a:ea typeface="Calibri"/>
                <a:cs typeface="Calibri"/>
                <a:sym typeface="Calibri"/>
              </a:rPr>
              <a:t>Overview</a:t>
            </a:r>
          </a:p>
          <a:p>
            <a:pPr marL="568325" marR="0" lvl="1" indent="-342900" algn="just" rtl="0">
              <a:spcBef>
                <a:spcPts val="0"/>
              </a:spcBef>
              <a:spcAft>
                <a:spcPts val="0"/>
              </a:spcAft>
              <a:buClr>
                <a:schemeClr val="dk1"/>
              </a:buClr>
              <a:buSzPts val="2000"/>
              <a:buFont typeface="Arial" panose="020B0604020202020204" pitchFamily="34" charset="0"/>
              <a:buChar char="•"/>
            </a:pPr>
            <a:r>
              <a:rPr lang="en-US" sz="2000" dirty="0">
                <a:solidFill>
                  <a:schemeClr val="dk1"/>
                </a:solidFill>
                <a:latin typeface="Calibri"/>
                <a:ea typeface="Calibri"/>
                <a:cs typeface="Calibri"/>
                <a:sym typeface="Calibri"/>
              </a:rPr>
              <a:t>Introduction</a:t>
            </a:r>
          </a:p>
          <a:p>
            <a:pPr marL="568325" marR="0" lvl="1" indent="-342900" algn="just" rtl="0">
              <a:spcBef>
                <a:spcPts val="0"/>
              </a:spcBef>
              <a:spcAft>
                <a:spcPts val="0"/>
              </a:spcAft>
              <a:buClr>
                <a:schemeClr val="dk1"/>
              </a:buClr>
              <a:buSzPts val="2000"/>
              <a:buFont typeface="Arial" panose="020B0604020202020204" pitchFamily="34" charset="0"/>
              <a:buChar char="•"/>
            </a:pPr>
            <a:r>
              <a:rPr lang="en-US" sz="2000" i="0" u="none" strike="noStrike" cap="none" dirty="0">
                <a:solidFill>
                  <a:schemeClr val="dk1"/>
                </a:solidFill>
                <a:latin typeface="Calibri"/>
                <a:ea typeface="Calibri"/>
                <a:cs typeface="Calibri"/>
                <a:sym typeface="Calibri"/>
              </a:rPr>
              <a:t>General anatomy</a:t>
            </a:r>
          </a:p>
          <a:p>
            <a:pPr marL="568325" marR="0" lvl="1" indent="-342900" algn="just" rtl="0">
              <a:spcBef>
                <a:spcPts val="0"/>
              </a:spcBef>
              <a:spcAft>
                <a:spcPts val="0"/>
              </a:spcAft>
              <a:buClr>
                <a:schemeClr val="dk1"/>
              </a:buClr>
              <a:buSzPts val="2000"/>
              <a:buFont typeface="Arial" panose="020B0604020202020204" pitchFamily="34" charset="0"/>
              <a:buChar char="•"/>
            </a:pPr>
            <a:r>
              <a:rPr lang="en-US" sz="2000" dirty="0">
                <a:solidFill>
                  <a:schemeClr val="dk1"/>
                </a:solidFill>
                <a:latin typeface="Calibri"/>
                <a:ea typeface="Calibri"/>
                <a:cs typeface="Calibri"/>
                <a:sym typeface="Calibri"/>
              </a:rPr>
              <a:t>Indication</a:t>
            </a:r>
          </a:p>
          <a:p>
            <a:pPr marL="568325" marR="0" lvl="1" indent="-342900" algn="just" rtl="0">
              <a:spcBef>
                <a:spcPts val="0"/>
              </a:spcBef>
              <a:spcAft>
                <a:spcPts val="0"/>
              </a:spcAft>
              <a:buClr>
                <a:schemeClr val="dk1"/>
              </a:buClr>
              <a:buSzPts val="2000"/>
              <a:buFont typeface="Arial" panose="020B0604020202020204" pitchFamily="34" charset="0"/>
              <a:buChar char="•"/>
            </a:pPr>
            <a:r>
              <a:rPr lang="en-US" sz="2000" dirty="0">
                <a:solidFill>
                  <a:schemeClr val="dk1"/>
                </a:solidFill>
                <a:latin typeface="Calibri"/>
                <a:ea typeface="Calibri"/>
                <a:cs typeface="Calibri"/>
                <a:sym typeface="Calibri"/>
              </a:rPr>
              <a:t>Contra-indication</a:t>
            </a:r>
          </a:p>
          <a:p>
            <a:pPr marL="568325" marR="0" lvl="1" indent="-342900" algn="just" rtl="0">
              <a:spcBef>
                <a:spcPts val="0"/>
              </a:spcBef>
              <a:spcAft>
                <a:spcPts val="0"/>
              </a:spcAft>
              <a:buClr>
                <a:schemeClr val="dk1"/>
              </a:buClr>
              <a:buSzPts val="2000"/>
              <a:buFont typeface="Arial" panose="020B0604020202020204" pitchFamily="34" charset="0"/>
              <a:buChar char="•"/>
            </a:pPr>
            <a:r>
              <a:rPr lang="en-US" sz="2000" i="0" u="none" strike="noStrike" cap="none" dirty="0" err="1">
                <a:solidFill>
                  <a:schemeClr val="dk1"/>
                </a:solidFill>
                <a:latin typeface="Calibri"/>
                <a:ea typeface="Calibri"/>
                <a:cs typeface="Calibri"/>
                <a:sym typeface="Calibri"/>
              </a:rPr>
              <a:t>Equipments</a:t>
            </a:r>
            <a:r>
              <a:rPr lang="en-US" sz="2000" i="0" u="none" strike="noStrike" cap="none" dirty="0">
                <a:solidFill>
                  <a:schemeClr val="dk1"/>
                </a:solidFill>
                <a:latin typeface="Calibri"/>
                <a:ea typeface="Calibri"/>
                <a:cs typeface="Calibri"/>
                <a:sym typeface="Calibri"/>
              </a:rPr>
              <a:t> and acc</a:t>
            </a:r>
            <a:r>
              <a:rPr lang="en-US" sz="2000" dirty="0">
                <a:solidFill>
                  <a:schemeClr val="dk1"/>
                </a:solidFill>
                <a:latin typeface="Calibri"/>
                <a:ea typeface="Calibri"/>
                <a:cs typeface="Calibri"/>
                <a:sym typeface="Calibri"/>
              </a:rPr>
              <a:t>essories</a:t>
            </a:r>
          </a:p>
          <a:p>
            <a:pPr marL="568325" marR="0" lvl="1" indent="-342900" algn="just" rtl="0">
              <a:spcBef>
                <a:spcPts val="0"/>
              </a:spcBef>
              <a:spcAft>
                <a:spcPts val="0"/>
              </a:spcAft>
              <a:buClr>
                <a:schemeClr val="dk1"/>
              </a:buClr>
              <a:buSzPts val="2000"/>
              <a:buFont typeface="Arial" panose="020B0604020202020204" pitchFamily="34" charset="0"/>
              <a:buChar char="•"/>
            </a:pPr>
            <a:r>
              <a:rPr lang="en-US" sz="2000" i="0" u="none" strike="noStrike" cap="none" dirty="0">
                <a:solidFill>
                  <a:schemeClr val="dk1"/>
                </a:solidFill>
                <a:latin typeface="Calibri"/>
                <a:ea typeface="Calibri"/>
                <a:cs typeface="Calibri"/>
                <a:sym typeface="Calibri"/>
              </a:rPr>
              <a:t>Procedur</a:t>
            </a:r>
            <a:r>
              <a:rPr lang="en-US" sz="2000" dirty="0">
                <a:solidFill>
                  <a:schemeClr val="dk1"/>
                </a:solidFill>
                <a:latin typeface="Calibri"/>
                <a:ea typeface="Calibri"/>
                <a:cs typeface="Calibri"/>
                <a:sym typeface="Calibri"/>
              </a:rPr>
              <a:t>e</a:t>
            </a:r>
          </a:p>
          <a:p>
            <a:pPr marL="568325" marR="0" lvl="1" indent="-342900" algn="just" rtl="0">
              <a:spcBef>
                <a:spcPts val="0"/>
              </a:spcBef>
              <a:spcAft>
                <a:spcPts val="0"/>
              </a:spcAft>
              <a:buClr>
                <a:schemeClr val="dk1"/>
              </a:buClr>
              <a:buSzPts val="2000"/>
              <a:buFont typeface="Arial" panose="020B0604020202020204" pitchFamily="34" charset="0"/>
              <a:buChar char="•"/>
            </a:pPr>
            <a:r>
              <a:rPr lang="en-US" sz="2000" dirty="0">
                <a:solidFill>
                  <a:schemeClr val="dk1"/>
                </a:solidFill>
                <a:latin typeface="Calibri"/>
                <a:ea typeface="Calibri"/>
                <a:cs typeface="Calibri"/>
                <a:sym typeface="Calibri"/>
              </a:rPr>
              <a:t>Post procedure care following</a:t>
            </a:r>
          </a:p>
          <a:p>
            <a:pPr marL="568325" marR="0" lvl="1" indent="-342900" algn="just" rtl="0">
              <a:spcBef>
                <a:spcPts val="0"/>
              </a:spcBef>
              <a:spcAft>
                <a:spcPts val="0"/>
              </a:spcAft>
              <a:buClr>
                <a:schemeClr val="dk1"/>
              </a:buClr>
              <a:buSzPts val="2000"/>
              <a:buFont typeface="Arial" panose="020B0604020202020204" pitchFamily="34" charset="0"/>
              <a:buChar char="•"/>
            </a:pPr>
            <a:r>
              <a:rPr lang="en-US" sz="2000" dirty="0">
                <a:solidFill>
                  <a:schemeClr val="dk1"/>
                </a:solidFill>
                <a:latin typeface="Calibri"/>
                <a:ea typeface="Calibri"/>
                <a:cs typeface="Calibri"/>
                <a:sym typeface="Calibri"/>
              </a:rPr>
              <a:t>Complications</a:t>
            </a:r>
          </a:p>
          <a:p>
            <a:pPr marL="568325" marR="0" lvl="1" indent="-342900" algn="just" rtl="0">
              <a:spcBef>
                <a:spcPts val="0"/>
              </a:spcBef>
              <a:spcAft>
                <a:spcPts val="0"/>
              </a:spcAft>
              <a:buClr>
                <a:schemeClr val="dk1"/>
              </a:buClr>
              <a:buSzPts val="2000"/>
              <a:buFont typeface="Arial" panose="020B0604020202020204" pitchFamily="34" charset="0"/>
              <a:buChar char="•"/>
            </a:pPr>
            <a:r>
              <a:rPr lang="en-US" sz="2000" dirty="0">
                <a:solidFill>
                  <a:schemeClr val="dk1"/>
                </a:solidFill>
                <a:latin typeface="Calibri"/>
                <a:ea typeface="Calibri"/>
                <a:cs typeface="Calibri"/>
                <a:sym typeface="Calibri"/>
              </a:rPr>
              <a:t>References</a:t>
            </a:r>
          </a:p>
          <a:p>
            <a:pPr marL="225425" marR="0" lvl="1" algn="just" rtl="0">
              <a:spcBef>
                <a:spcPts val="0"/>
              </a:spcBef>
              <a:spcAft>
                <a:spcPts val="0"/>
              </a:spcAft>
              <a:buClr>
                <a:schemeClr val="dk1"/>
              </a:buClr>
              <a:buSzPts val="2000"/>
            </a:pPr>
            <a:endParaRPr lang="en-US" sz="2000" dirty="0">
              <a:solidFill>
                <a:schemeClr val="dk1"/>
              </a:solidFill>
              <a:latin typeface="Calibri"/>
              <a:ea typeface="Calibri"/>
              <a:cs typeface="Calibri"/>
              <a:sym typeface="Calibri"/>
            </a:endParaRPr>
          </a:p>
          <a:p>
            <a:pPr marL="568325" marR="0" lvl="1" indent="-342900" algn="just" rtl="0">
              <a:spcBef>
                <a:spcPts val="0"/>
              </a:spcBef>
              <a:spcAft>
                <a:spcPts val="0"/>
              </a:spcAft>
              <a:buClr>
                <a:schemeClr val="dk1"/>
              </a:buClr>
              <a:buSzPts val="2000"/>
              <a:buFont typeface="Arial" panose="020B0604020202020204" pitchFamily="34" charset="0"/>
              <a:buChar char="•"/>
            </a:pPr>
            <a:endParaRPr sz="2000" i="0" u="none" strike="noStrike" cap="none" dirty="0">
              <a:solidFill>
                <a:schemeClr val="dk1"/>
              </a:solidFill>
              <a:latin typeface="Calibri"/>
              <a:ea typeface="Calibri"/>
              <a:cs typeface="Calibri"/>
              <a:sym typeface="Calibri"/>
            </a:endParaRPr>
          </a:p>
          <a:p>
            <a:pPr marL="0" marR="0" lvl="0" indent="0" algn="just"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p:txBody>
      </p:sp>
      <p:pic>
        <p:nvPicPr>
          <p:cNvPr id="3" name="Picture 2">
            <a:extLst>
              <a:ext uri="{FF2B5EF4-FFF2-40B4-BE49-F238E27FC236}">
                <a16:creationId xmlns:a16="http://schemas.microsoft.com/office/drawing/2014/main" id="{501ADB53-AEC2-A0E6-8AFD-451F736FA03E}"/>
              </a:ext>
            </a:extLst>
          </p:cNvPr>
          <p:cNvPicPr>
            <a:picLocks noChangeAspect="1"/>
          </p:cNvPicPr>
          <p:nvPr/>
        </p:nvPicPr>
        <p:blipFill>
          <a:blip r:embed="rId4"/>
          <a:stretch>
            <a:fillRect/>
          </a:stretch>
        </p:blipFill>
        <p:spPr>
          <a:xfrm>
            <a:off x="4138747" y="2648939"/>
            <a:ext cx="4756015" cy="316491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7" name="Google Shape;107;p3" descr="C:\Users\parul\Desktop\Untitled-1.png"/>
          <p:cNvPicPr preferRelativeResize="0"/>
          <p:nvPr/>
        </p:nvPicPr>
        <p:blipFill rotWithShape="1">
          <a:blip r:embed="rId3">
            <a:alphaModFix/>
          </a:blip>
          <a:srcRect/>
          <a:stretch/>
        </p:blipFill>
        <p:spPr>
          <a:xfrm>
            <a:off x="1856581" y="3014238"/>
            <a:ext cx="5430838" cy="2803525"/>
          </a:xfrm>
          <a:prstGeom prst="rect">
            <a:avLst/>
          </a:prstGeom>
          <a:noFill/>
          <a:ln>
            <a:noFill/>
          </a:ln>
        </p:spPr>
      </p:pic>
      <p:sp>
        <p:nvSpPr>
          <p:cNvPr id="108" name="Google Shape;108;p3"/>
          <p:cNvSpPr/>
          <p:nvPr/>
        </p:nvSpPr>
        <p:spPr>
          <a:xfrm>
            <a:off x="0" y="1643063"/>
            <a:ext cx="9144000" cy="642937"/>
          </a:xfrm>
          <a:prstGeom prst="rect">
            <a:avLst/>
          </a:prstGeom>
          <a:solidFill>
            <a:srgbClr val="1F49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109" name="Google Shape;109;p3"/>
          <p:cNvSpPr/>
          <p:nvPr/>
        </p:nvSpPr>
        <p:spPr>
          <a:xfrm>
            <a:off x="190500" y="1687513"/>
            <a:ext cx="8763000" cy="55403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dirty="0">
                <a:solidFill>
                  <a:schemeClr val="lt1"/>
                </a:solidFill>
                <a:latin typeface="Calibri"/>
                <a:ea typeface="Calibri"/>
                <a:cs typeface="Calibri"/>
                <a:sym typeface="Calibri"/>
              </a:rPr>
              <a:t>Introduction of Angiography</a:t>
            </a:r>
            <a:endParaRPr sz="3000" b="1" dirty="0">
              <a:solidFill>
                <a:schemeClr val="lt1"/>
              </a:solidFill>
              <a:latin typeface="Calibri"/>
              <a:ea typeface="Calibri"/>
              <a:cs typeface="Calibri"/>
              <a:sym typeface="Calibri"/>
            </a:endParaRPr>
          </a:p>
        </p:txBody>
      </p:sp>
      <p:sp>
        <p:nvSpPr>
          <p:cNvPr id="110" name="Google Shape;110;p3"/>
          <p:cNvSpPr/>
          <p:nvPr/>
        </p:nvSpPr>
        <p:spPr>
          <a:xfrm>
            <a:off x="249238" y="2439988"/>
            <a:ext cx="8715300" cy="28611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p:txBody>
      </p:sp>
      <p:sp>
        <p:nvSpPr>
          <p:cNvPr id="4" name="TextBox 3">
            <a:extLst>
              <a:ext uri="{FF2B5EF4-FFF2-40B4-BE49-F238E27FC236}">
                <a16:creationId xmlns:a16="http://schemas.microsoft.com/office/drawing/2014/main" id="{583A37F4-6045-AD66-1130-97E00E82215B}"/>
              </a:ext>
            </a:extLst>
          </p:cNvPr>
          <p:cNvSpPr txBox="1"/>
          <p:nvPr/>
        </p:nvSpPr>
        <p:spPr>
          <a:xfrm>
            <a:off x="1150389" y="2439988"/>
            <a:ext cx="7128372" cy="4708981"/>
          </a:xfrm>
          <a:prstGeom prst="rect">
            <a:avLst/>
          </a:prstGeom>
          <a:noFill/>
        </p:spPr>
        <p:txBody>
          <a:bodyPr wrap="square">
            <a:spAutoFit/>
          </a:bodyPr>
          <a:lstStyle/>
          <a:p>
            <a:pPr marL="285750" indent="-285750" algn="l">
              <a:buFont typeface="Arial" panose="020B0604020202020204" pitchFamily="34" charset="0"/>
              <a:buChar char="•"/>
            </a:pPr>
            <a:r>
              <a:rPr lang="en-US" sz="1500" b="0" i="0" dirty="0">
                <a:solidFill>
                  <a:srgbClr val="222222"/>
                </a:solidFill>
                <a:effectLst/>
                <a:latin typeface="Arial" panose="020B0604020202020204" pitchFamily="34" charset="0"/>
              </a:rPr>
              <a:t>Angiography is the one of the radiological imaging procedure available for detailed investigation of heart and blood vessels after injecting the contrast media.</a:t>
            </a:r>
          </a:p>
          <a:p>
            <a:pPr algn="l"/>
            <a:r>
              <a:rPr lang="en-US" sz="1500" b="0" i="0" dirty="0">
                <a:solidFill>
                  <a:srgbClr val="222222"/>
                </a:solidFill>
                <a:effectLst/>
                <a:latin typeface="Arial" panose="020B0604020202020204" pitchFamily="34" charset="0"/>
              </a:rPr>
              <a:t>Angiography can be more specifically described as follows:</a:t>
            </a:r>
          </a:p>
          <a:p>
            <a:pPr marL="342900" indent="-342900" algn="l">
              <a:buFont typeface="+mj-lt"/>
              <a:buAutoNum type="arabicPeriod"/>
            </a:pPr>
            <a:r>
              <a:rPr lang="en-US" sz="1500" b="0" i="0" dirty="0">
                <a:solidFill>
                  <a:srgbClr val="222222"/>
                </a:solidFill>
                <a:effectLst/>
                <a:latin typeface="Arial" panose="020B0604020202020204" pitchFamily="34" charset="0"/>
              </a:rPr>
              <a:t>Arteriography: imaging of the arteries</a:t>
            </a:r>
          </a:p>
          <a:p>
            <a:pPr marL="342900" indent="-342900" algn="l">
              <a:buFont typeface="+mj-lt"/>
              <a:buAutoNum type="arabicPeriod"/>
            </a:pPr>
            <a:r>
              <a:rPr lang="en-US" sz="1500" b="0" i="0" dirty="0">
                <a:solidFill>
                  <a:srgbClr val="222222"/>
                </a:solidFill>
                <a:effectLst/>
                <a:latin typeface="Arial" panose="020B0604020202020204" pitchFamily="34" charset="0"/>
              </a:rPr>
              <a:t>Venography: imaging of the veins/phlebogram</a:t>
            </a:r>
          </a:p>
          <a:p>
            <a:pPr marL="342900" indent="-342900" algn="l">
              <a:buFont typeface="+mj-lt"/>
              <a:buAutoNum type="arabicPeriod"/>
            </a:pPr>
            <a:r>
              <a:rPr lang="en-US" sz="1500" b="0" i="0" dirty="0">
                <a:solidFill>
                  <a:srgbClr val="222222"/>
                </a:solidFill>
                <a:effectLst/>
                <a:latin typeface="Arial" panose="020B0604020202020204" pitchFamily="34" charset="0"/>
              </a:rPr>
              <a:t>Angiocardiography: imaging of the heart and associated structures</a:t>
            </a:r>
          </a:p>
          <a:p>
            <a:pPr marL="342900" indent="-342900" algn="l">
              <a:buFont typeface="+mj-lt"/>
              <a:buAutoNum type="arabicPeriod"/>
            </a:pPr>
            <a:r>
              <a:rPr lang="en-US" sz="1500" b="0" i="0" dirty="0">
                <a:solidFill>
                  <a:srgbClr val="222222"/>
                </a:solidFill>
                <a:effectLst/>
                <a:latin typeface="Arial" panose="020B0604020202020204" pitchFamily="34" charset="0"/>
              </a:rPr>
              <a:t>Lymphography: imaging of the lymphatic vessels/nodes</a:t>
            </a:r>
          </a:p>
          <a:p>
            <a:pPr algn="l"/>
            <a:endParaRPr lang="en-US" sz="1500" b="0" i="0" dirty="0">
              <a:solidFill>
                <a:srgbClr val="222222"/>
              </a:solidFill>
              <a:effectLst/>
              <a:latin typeface="Arial" panose="020B0604020202020204" pitchFamily="34" charset="0"/>
            </a:endParaRPr>
          </a:p>
          <a:p>
            <a:pPr algn="l"/>
            <a:r>
              <a:rPr lang="en-US" sz="1500" b="1" i="0" dirty="0" err="1">
                <a:solidFill>
                  <a:srgbClr val="222222"/>
                </a:solidFill>
                <a:effectLst/>
                <a:latin typeface="Arial" panose="020B0604020202020204" pitchFamily="34" charset="0"/>
              </a:rPr>
              <a:t>Importances</a:t>
            </a:r>
            <a:endParaRPr lang="en-US" sz="1500" b="1" i="0" dirty="0">
              <a:solidFill>
                <a:srgbClr val="222222"/>
              </a:solidFill>
              <a:effectLst/>
              <a:latin typeface="Arial" panose="020B0604020202020204" pitchFamily="34" charset="0"/>
            </a:endParaRPr>
          </a:p>
          <a:p>
            <a:pPr algn="l"/>
            <a:endParaRPr lang="en-US" sz="1500" b="0" i="0" dirty="0">
              <a:solidFill>
                <a:srgbClr val="222222"/>
              </a:solidFill>
              <a:effectLst/>
              <a:latin typeface="Arial" panose="020B0604020202020204" pitchFamily="34" charset="0"/>
            </a:endParaRPr>
          </a:p>
          <a:p>
            <a:pPr marL="285750" indent="-285750" algn="l">
              <a:buFont typeface="Arial" panose="020B0604020202020204" pitchFamily="34" charset="0"/>
              <a:buChar char="•"/>
            </a:pPr>
            <a:r>
              <a:rPr lang="en-US" sz="1500" b="0" i="0" dirty="0">
                <a:solidFill>
                  <a:srgbClr val="222222"/>
                </a:solidFill>
                <a:effectLst/>
                <a:latin typeface="Arial" panose="020B0604020202020204" pitchFamily="34" charset="0"/>
              </a:rPr>
              <a:t>Shows blockage, deformities in the vessels Could be both therapeutic and diagnostic</a:t>
            </a:r>
          </a:p>
          <a:p>
            <a:pPr marL="285750" indent="-285750" algn="l">
              <a:buFont typeface="Arial" panose="020B0604020202020204" pitchFamily="34" charset="0"/>
              <a:buChar char="•"/>
            </a:pPr>
            <a:r>
              <a:rPr lang="en-US" sz="1500" b="0" i="0" dirty="0">
                <a:solidFill>
                  <a:srgbClr val="222222"/>
                </a:solidFill>
                <a:effectLst/>
                <a:latin typeface="Arial" panose="020B0604020202020204" pitchFamily="34" charset="0"/>
              </a:rPr>
              <a:t>Angiography followed by angioplasty and stenting could be life saving in case of arterial blockage or narrowing of vessels</a:t>
            </a:r>
          </a:p>
          <a:p>
            <a:pPr marL="285750" indent="-285750" algn="l">
              <a:buFont typeface="Arial" panose="020B0604020202020204" pitchFamily="34" charset="0"/>
              <a:buChar char="•"/>
            </a:pPr>
            <a:r>
              <a:rPr lang="en-US" sz="1500" b="0" i="0" dirty="0">
                <a:solidFill>
                  <a:srgbClr val="222222"/>
                </a:solidFill>
                <a:effectLst/>
                <a:latin typeface="Arial" panose="020B0604020202020204" pitchFamily="34" charset="0"/>
              </a:rPr>
              <a:t>Angioplasty is beneficial for reducing angina. </a:t>
            </a:r>
          </a:p>
          <a:p>
            <a:pPr marL="285750" indent="-285750" algn="l">
              <a:buFont typeface="Arial" panose="020B0604020202020204" pitchFamily="34" charset="0"/>
              <a:buChar char="•"/>
            </a:pPr>
            <a:r>
              <a:rPr lang="en-US" sz="1500" b="0" i="0" dirty="0">
                <a:solidFill>
                  <a:srgbClr val="222222"/>
                </a:solidFill>
                <a:effectLst/>
                <a:latin typeface="Arial" panose="020B0604020202020204" pitchFamily="34" charset="0"/>
              </a:rPr>
              <a:t>Could be beneficial to reduce ischemia due to blockage in any peripheral or coronary arteries</a:t>
            </a:r>
          </a:p>
          <a:p>
            <a:pPr algn="l"/>
            <a:endParaRPr lang="en-US" sz="1500" dirty="0">
              <a:solidFill>
                <a:srgbClr val="222222"/>
              </a:solidFill>
              <a:latin typeface="Arial" panose="020B0604020202020204" pitchFamily="34" charset="0"/>
            </a:endParaRPr>
          </a:p>
          <a:p>
            <a:pPr algn="l"/>
            <a:endParaRPr lang="en-US" sz="1500" b="0" i="0" dirty="0">
              <a:solidFill>
                <a:srgbClr val="222222"/>
              </a:solidFill>
              <a:effectLst/>
              <a:latin typeface="Arial" panose="020B0604020202020204" pitchFamily="34" charset="0"/>
            </a:endParaRPr>
          </a:p>
        </p:txBody>
      </p:sp>
    </p:spTree>
    <p:extLst>
      <p:ext uri="{BB962C8B-B14F-4D97-AF65-F5344CB8AC3E}">
        <p14:creationId xmlns:p14="http://schemas.microsoft.com/office/powerpoint/2010/main" val="208553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7" name="Google Shape;107;p3" descr="C:\Users\parul\Desktop\Untitled-1.png"/>
          <p:cNvPicPr preferRelativeResize="0"/>
          <p:nvPr/>
        </p:nvPicPr>
        <p:blipFill rotWithShape="1">
          <a:blip r:embed="rId3">
            <a:alphaModFix/>
          </a:blip>
          <a:srcRect/>
          <a:stretch/>
        </p:blipFill>
        <p:spPr>
          <a:xfrm>
            <a:off x="1856581" y="2956663"/>
            <a:ext cx="5430838" cy="2803525"/>
          </a:xfrm>
          <a:prstGeom prst="rect">
            <a:avLst/>
          </a:prstGeom>
          <a:noFill/>
          <a:ln>
            <a:noFill/>
          </a:ln>
        </p:spPr>
      </p:pic>
      <p:sp>
        <p:nvSpPr>
          <p:cNvPr id="108" name="Google Shape;108;p3"/>
          <p:cNvSpPr/>
          <p:nvPr/>
        </p:nvSpPr>
        <p:spPr>
          <a:xfrm>
            <a:off x="0" y="1643063"/>
            <a:ext cx="9144000" cy="642937"/>
          </a:xfrm>
          <a:prstGeom prst="rect">
            <a:avLst/>
          </a:prstGeom>
          <a:solidFill>
            <a:srgbClr val="1F49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109" name="Google Shape;109;p3"/>
          <p:cNvSpPr/>
          <p:nvPr/>
        </p:nvSpPr>
        <p:spPr>
          <a:xfrm>
            <a:off x="190500" y="1687513"/>
            <a:ext cx="8763000" cy="55403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dirty="0">
                <a:solidFill>
                  <a:schemeClr val="lt1"/>
                </a:solidFill>
                <a:latin typeface="Calibri"/>
                <a:ea typeface="Calibri"/>
                <a:cs typeface="Calibri"/>
                <a:sym typeface="Calibri"/>
              </a:rPr>
              <a:t>What is Peripheral Angiography?</a:t>
            </a:r>
            <a:endParaRPr sz="3000" b="1" dirty="0">
              <a:solidFill>
                <a:schemeClr val="lt1"/>
              </a:solidFill>
              <a:latin typeface="Calibri"/>
              <a:ea typeface="Calibri"/>
              <a:cs typeface="Calibri"/>
              <a:sym typeface="Calibri"/>
            </a:endParaRPr>
          </a:p>
        </p:txBody>
      </p:sp>
      <p:sp>
        <p:nvSpPr>
          <p:cNvPr id="110" name="Google Shape;110;p3"/>
          <p:cNvSpPr/>
          <p:nvPr/>
        </p:nvSpPr>
        <p:spPr>
          <a:xfrm>
            <a:off x="249238" y="2439988"/>
            <a:ext cx="8715300" cy="28611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p:txBody>
      </p:sp>
      <p:sp>
        <p:nvSpPr>
          <p:cNvPr id="4" name="TextBox 3">
            <a:extLst>
              <a:ext uri="{FF2B5EF4-FFF2-40B4-BE49-F238E27FC236}">
                <a16:creationId xmlns:a16="http://schemas.microsoft.com/office/drawing/2014/main" id="{583A37F4-6045-AD66-1130-97E00E82215B}"/>
              </a:ext>
            </a:extLst>
          </p:cNvPr>
          <p:cNvSpPr txBox="1"/>
          <p:nvPr/>
        </p:nvSpPr>
        <p:spPr>
          <a:xfrm>
            <a:off x="727602" y="2533606"/>
            <a:ext cx="5148942" cy="3093154"/>
          </a:xfrm>
          <a:prstGeom prst="rect">
            <a:avLst/>
          </a:prstGeom>
          <a:noFill/>
        </p:spPr>
        <p:txBody>
          <a:bodyPr wrap="square">
            <a:spAutoFit/>
          </a:bodyPr>
          <a:lstStyle/>
          <a:p>
            <a:pPr marL="285750" indent="-285750" algn="l">
              <a:buFont typeface="Arial" panose="020B0604020202020204" pitchFamily="34" charset="0"/>
              <a:buChar char="•"/>
            </a:pPr>
            <a:r>
              <a:rPr lang="en-US" sz="1500" dirty="0">
                <a:solidFill>
                  <a:srgbClr val="222222"/>
                </a:solidFill>
                <a:latin typeface="Arial" panose="020B0604020202020204" pitchFamily="34" charset="0"/>
              </a:rPr>
              <a:t> Peripheral Angiography is a diagnostic and radiologic examination of the peripheral vasculature (artery) after the injection of contrast media.</a:t>
            </a:r>
          </a:p>
          <a:p>
            <a:pPr marL="285750" indent="-285750" algn="l">
              <a:buFont typeface="Arial" panose="020B0604020202020204" pitchFamily="34" charset="0"/>
              <a:buChar char="•"/>
            </a:pPr>
            <a:r>
              <a:rPr lang="en-US" sz="1500" dirty="0">
                <a:solidFill>
                  <a:srgbClr val="222222"/>
                </a:solidFill>
                <a:latin typeface="Arial" panose="020B0604020202020204" pitchFamily="34" charset="0"/>
              </a:rPr>
              <a:t> Could be upper limb angiography or lower limb angiography, such as the legs, arms, and neck. </a:t>
            </a:r>
          </a:p>
          <a:p>
            <a:pPr marL="285750" indent="-285750" algn="l">
              <a:buFont typeface="Arial" panose="020B0604020202020204" pitchFamily="34" charset="0"/>
              <a:buChar char="•"/>
            </a:pPr>
            <a:r>
              <a:rPr lang="en-US" sz="1500" dirty="0">
                <a:solidFill>
                  <a:srgbClr val="222222"/>
                </a:solidFill>
                <a:latin typeface="Arial" panose="020B0604020202020204" pitchFamily="34" charset="0"/>
              </a:rPr>
              <a:t>This procedure is crucial in evaluating the blood flow and detecting any potential blockages, narrowing, or abnormalities within the peripheral vascular system. </a:t>
            </a:r>
          </a:p>
          <a:p>
            <a:pPr marL="285750" indent="-285750" algn="l">
              <a:buFont typeface="Arial" panose="020B0604020202020204" pitchFamily="34" charset="0"/>
              <a:buChar char="•"/>
            </a:pPr>
            <a:r>
              <a:rPr lang="en-US" sz="1500" dirty="0">
                <a:solidFill>
                  <a:srgbClr val="222222"/>
                </a:solidFill>
                <a:latin typeface="Arial" panose="020B0604020202020204" pitchFamily="34" charset="0"/>
              </a:rPr>
              <a:t>It plays a vital role in diagnosing various conditions, including peripheral arterial disease (PAD), deep vein thrombosis (DVT), aneurysms, and other vascular disorders.</a:t>
            </a:r>
          </a:p>
          <a:p>
            <a:pPr algn="l"/>
            <a:endParaRPr lang="en-US" sz="1500" b="0" i="0" dirty="0">
              <a:solidFill>
                <a:srgbClr val="222222"/>
              </a:solidFill>
              <a:effectLst/>
              <a:latin typeface="Arial" panose="020B0604020202020204" pitchFamily="34" charset="0"/>
            </a:endParaRPr>
          </a:p>
        </p:txBody>
      </p:sp>
      <p:pic>
        <p:nvPicPr>
          <p:cNvPr id="3" name="Picture 2">
            <a:extLst>
              <a:ext uri="{FF2B5EF4-FFF2-40B4-BE49-F238E27FC236}">
                <a16:creationId xmlns:a16="http://schemas.microsoft.com/office/drawing/2014/main" id="{228AFC63-D3E0-D4C0-73EE-3E8FB08EC9F8}"/>
              </a:ext>
            </a:extLst>
          </p:cNvPr>
          <p:cNvPicPr>
            <a:picLocks noChangeAspect="1"/>
          </p:cNvPicPr>
          <p:nvPr/>
        </p:nvPicPr>
        <p:blipFill>
          <a:blip r:embed="rId4"/>
          <a:stretch>
            <a:fillRect/>
          </a:stretch>
        </p:blipFill>
        <p:spPr>
          <a:xfrm>
            <a:off x="6125782" y="2533606"/>
            <a:ext cx="2710055" cy="2962153"/>
          </a:xfrm>
          <a:prstGeom prst="rect">
            <a:avLst/>
          </a:prstGeom>
        </p:spPr>
      </p:pic>
    </p:spTree>
    <p:extLst>
      <p:ext uri="{BB962C8B-B14F-4D97-AF65-F5344CB8AC3E}">
        <p14:creationId xmlns:p14="http://schemas.microsoft.com/office/powerpoint/2010/main" val="4015561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7" name="Google Shape;107;p3" descr="C:\Users\parul\Desktop\Untitled-1.png"/>
          <p:cNvPicPr preferRelativeResize="0"/>
          <p:nvPr/>
        </p:nvPicPr>
        <p:blipFill rotWithShape="1">
          <a:blip r:embed="rId3">
            <a:alphaModFix/>
          </a:blip>
          <a:srcRect/>
          <a:stretch/>
        </p:blipFill>
        <p:spPr>
          <a:xfrm>
            <a:off x="1856581" y="2956663"/>
            <a:ext cx="5430838" cy="2803525"/>
          </a:xfrm>
          <a:prstGeom prst="rect">
            <a:avLst/>
          </a:prstGeom>
          <a:noFill/>
          <a:ln>
            <a:noFill/>
          </a:ln>
        </p:spPr>
      </p:pic>
      <p:sp>
        <p:nvSpPr>
          <p:cNvPr id="108" name="Google Shape;108;p3"/>
          <p:cNvSpPr/>
          <p:nvPr/>
        </p:nvSpPr>
        <p:spPr>
          <a:xfrm>
            <a:off x="0" y="1643063"/>
            <a:ext cx="9144000" cy="642937"/>
          </a:xfrm>
          <a:prstGeom prst="rect">
            <a:avLst/>
          </a:prstGeom>
          <a:solidFill>
            <a:srgbClr val="1F49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109" name="Google Shape;109;p3"/>
          <p:cNvSpPr/>
          <p:nvPr/>
        </p:nvSpPr>
        <p:spPr>
          <a:xfrm>
            <a:off x="190500" y="1687513"/>
            <a:ext cx="8763000" cy="55403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dirty="0">
                <a:solidFill>
                  <a:schemeClr val="lt1"/>
                </a:solidFill>
                <a:latin typeface="Calibri"/>
                <a:ea typeface="Calibri"/>
                <a:cs typeface="Calibri"/>
                <a:sym typeface="Calibri"/>
              </a:rPr>
              <a:t>General Anatomy</a:t>
            </a:r>
            <a:endParaRPr sz="3000" b="1" dirty="0">
              <a:solidFill>
                <a:schemeClr val="lt1"/>
              </a:solidFill>
              <a:latin typeface="Calibri"/>
              <a:ea typeface="Calibri"/>
              <a:cs typeface="Calibri"/>
              <a:sym typeface="Calibri"/>
            </a:endParaRPr>
          </a:p>
        </p:txBody>
      </p:sp>
      <p:sp>
        <p:nvSpPr>
          <p:cNvPr id="110" name="Google Shape;110;p3"/>
          <p:cNvSpPr/>
          <p:nvPr/>
        </p:nvSpPr>
        <p:spPr>
          <a:xfrm>
            <a:off x="249238" y="2439988"/>
            <a:ext cx="8715300" cy="28611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p:txBody>
      </p:sp>
      <p:pic>
        <p:nvPicPr>
          <p:cNvPr id="5" name="Picture 4">
            <a:extLst>
              <a:ext uri="{FF2B5EF4-FFF2-40B4-BE49-F238E27FC236}">
                <a16:creationId xmlns:a16="http://schemas.microsoft.com/office/drawing/2014/main" id="{DE768FCB-B35D-C310-1D99-089F4D392CC5}"/>
              </a:ext>
            </a:extLst>
          </p:cNvPr>
          <p:cNvPicPr>
            <a:picLocks noChangeAspect="1"/>
          </p:cNvPicPr>
          <p:nvPr/>
        </p:nvPicPr>
        <p:blipFill>
          <a:blip r:embed="rId4"/>
          <a:stretch>
            <a:fillRect/>
          </a:stretch>
        </p:blipFill>
        <p:spPr>
          <a:xfrm>
            <a:off x="1109472" y="2330450"/>
            <a:ext cx="3045905" cy="4302946"/>
          </a:xfrm>
          <a:prstGeom prst="rect">
            <a:avLst/>
          </a:prstGeom>
        </p:spPr>
      </p:pic>
      <p:sp>
        <p:nvSpPr>
          <p:cNvPr id="9" name="TextBox 8">
            <a:extLst>
              <a:ext uri="{FF2B5EF4-FFF2-40B4-BE49-F238E27FC236}">
                <a16:creationId xmlns:a16="http://schemas.microsoft.com/office/drawing/2014/main" id="{C4074F99-4E5A-28EA-2E6A-9FB752019BEC}"/>
              </a:ext>
            </a:extLst>
          </p:cNvPr>
          <p:cNvSpPr txBox="1"/>
          <p:nvPr/>
        </p:nvSpPr>
        <p:spPr>
          <a:xfrm>
            <a:off x="4606888" y="2700987"/>
            <a:ext cx="4572000" cy="3554819"/>
          </a:xfrm>
          <a:prstGeom prst="rect">
            <a:avLst/>
          </a:prstGeom>
          <a:noFill/>
        </p:spPr>
        <p:txBody>
          <a:bodyPr wrap="square">
            <a:spAutoFit/>
          </a:bodyPr>
          <a:lstStyle/>
          <a:p>
            <a:pPr marL="285750" indent="-285750">
              <a:buFont typeface="Arial" panose="020B0604020202020204" pitchFamily="34" charset="0"/>
              <a:buChar char="•"/>
            </a:pPr>
            <a:r>
              <a:rPr lang="en-US" sz="1500" dirty="0"/>
              <a:t>Their main function is to facilitate the exchange of materials between blood and body tissues (e.g., muscles, kidneys, liver). They deliver blood and its components (nutrients and oxygen) to tissues throughout the body and transport waste products.</a:t>
            </a:r>
          </a:p>
          <a:p>
            <a:pPr marL="285750" indent="-285750">
              <a:buFont typeface="Arial" panose="020B0604020202020204" pitchFamily="34" charset="0"/>
              <a:buChar char="•"/>
            </a:pPr>
            <a:r>
              <a:rPr lang="en-US" sz="1500" dirty="0"/>
              <a:t>Aside from capillaries, blood vessels are all made of three layers: The adventitia or outer layer which provides structural support and shape to the vessel. The tunica media or a middle layer composed of elastic and muscular tissue which regulates the internal diameter of the vessel</a:t>
            </a:r>
          </a:p>
          <a:p>
            <a:pPr marL="285750" indent="-285750">
              <a:buFont typeface="Arial" panose="020B0604020202020204" pitchFamily="34" charset="0"/>
              <a:buChar char="•"/>
            </a:pPr>
            <a:r>
              <a:rPr lang="en-US" sz="1500" b="1" dirty="0"/>
              <a:t>Note</a:t>
            </a:r>
            <a:r>
              <a:rPr lang="en-US" sz="1500" dirty="0"/>
              <a:t> - By adulthood, we each have 60,000 miles of blood vessels inside our bodies</a:t>
            </a:r>
            <a:endParaRPr lang="en-US" sz="1500" b="1" dirty="0"/>
          </a:p>
        </p:txBody>
      </p:sp>
    </p:spTree>
    <p:extLst>
      <p:ext uri="{BB962C8B-B14F-4D97-AF65-F5344CB8AC3E}">
        <p14:creationId xmlns:p14="http://schemas.microsoft.com/office/powerpoint/2010/main" val="2653695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7" name="Google Shape;107;p3" descr="C:\Users\parul\Desktop\Untitled-1.png"/>
          <p:cNvPicPr preferRelativeResize="0"/>
          <p:nvPr/>
        </p:nvPicPr>
        <p:blipFill rotWithShape="1">
          <a:blip r:embed="rId3">
            <a:alphaModFix/>
          </a:blip>
          <a:srcRect/>
          <a:stretch/>
        </p:blipFill>
        <p:spPr>
          <a:xfrm>
            <a:off x="1856581" y="2956663"/>
            <a:ext cx="5430838" cy="2803525"/>
          </a:xfrm>
          <a:prstGeom prst="rect">
            <a:avLst/>
          </a:prstGeom>
          <a:noFill/>
          <a:ln>
            <a:noFill/>
          </a:ln>
        </p:spPr>
      </p:pic>
      <p:sp>
        <p:nvSpPr>
          <p:cNvPr id="108" name="Google Shape;108;p3"/>
          <p:cNvSpPr/>
          <p:nvPr/>
        </p:nvSpPr>
        <p:spPr>
          <a:xfrm>
            <a:off x="0" y="1643063"/>
            <a:ext cx="9144000" cy="642937"/>
          </a:xfrm>
          <a:prstGeom prst="rect">
            <a:avLst/>
          </a:prstGeom>
          <a:solidFill>
            <a:srgbClr val="1F49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109" name="Google Shape;109;p3"/>
          <p:cNvSpPr/>
          <p:nvPr/>
        </p:nvSpPr>
        <p:spPr>
          <a:xfrm>
            <a:off x="190500" y="1687513"/>
            <a:ext cx="8763000" cy="55403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dirty="0">
                <a:solidFill>
                  <a:schemeClr val="lt1"/>
                </a:solidFill>
                <a:latin typeface="Calibri"/>
                <a:ea typeface="Calibri"/>
                <a:cs typeface="Calibri"/>
                <a:sym typeface="Calibri"/>
              </a:rPr>
              <a:t>General Peripheral circulation</a:t>
            </a:r>
            <a:endParaRPr sz="3000" b="1" dirty="0">
              <a:solidFill>
                <a:schemeClr val="lt1"/>
              </a:solidFill>
              <a:latin typeface="Calibri"/>
              <a:ea typeface="Calibri"/>
              <a:cs typeface="Calibri"/>
              <a:sym typeface="Calibri"/>
            </a:endParaRPr>
          </a:p>
        </p:txBody>
      </p:sp>
      <p:sp>
        <p:nvSpPr>
          <p:cNvPr id="110" name="Google Shape;110;p3"/>
          <p:cNvSpPr/>
          <p:nvPr/>
        </p:nvSpPr>
        <p:spPr>
          <a:xfrm>
            <a:off x="249238" y="2439988"/>
            <a:ext cx="8715300" cy="28611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p:txBody>
      </p:sp>
      <p:sp>
        <p:nvSpPr>
          <p:cNvPr id="9" name="TextBox 8">
            <a:extLst>
              <a:ext uri="{FF2B5EF4-FFF2-40B4-BE49-F238E27FC236}">
                <a16:creationId xmlns:a16="http://schemas.microsoft.com/office/drawing/2014/main" id="{C4074F99-4E5A-28EA-2E6A-9FB752019BEC}"/>
              </a:ext>
            </a:extLst>
          </p:cNvPr>
          <p:cNvSpPr txBox="1"/>
          <p:nvPr/>
        </p:nvSpPr>
        <p:spPr>
          <a:xfrm>
            <a:off x="5775108" y="3194338"/>
            <a:ext cx="3279161" cy="1938992"/>
          </a:xfrm>
          <a:prstGeom prst="rect">
            <a:avLst/>
          </a:prstGeom>
          <a:noFill/>
        </p:spPr>
        <p:txBody>
          <a:bodyPr wrap="square">
            <a:spAutoFit/>
          </a:bodyPr>
          <a:lstStyle/>
          <a:p>
            <a:r>
              <a:rPr lang="en-US" sz="1500" b="1" dirty="0"/>
              <a:t>Systemic circulation </a:t>
            </a:r>
            <a:r>
              <a:rPr lang="en-US" sz="1500" dirty="0"/>
              <a:t>carries oxygenated blood from the left ventricle, through the arteries, to the capillaries in the tissues of the body. From the tissue capillaries, the deoxygenated blood returns through a system of veins to the right atrium of the heart.</a:t>
            </a:r>
          </a:p>
        </p:txBody>
      </p:sp>
      <p:pic>
        <p:nvPicPr>
          <p:cNvPr id="3" name="Picture 2">
            <a:extLst>
              <a:ext uri="{FF2B5EF4-FFF2-40B4-BE49-F238E27FC236}">
                <a16:creationId xmlns:a16="http://schemas.microsoft.com/office/drawing/2014/main" id="{9D6927F8-5AEA-27DF-EDA4-537FBEB9D64E}"/>
              </a:ext>
            </a:extLst>
          </p:cNvPr>
          <p:cNvPicPr>
            <a:picLocks noChangeAspect="1"/>
          </p:cNvPicPr>
          <p:nvPr/>
        </p:nvPicPr>
        <p:blipFill>
          <a:blip r:embed="rId4"/>
          <a:stretch>
            <a:fillRect/>
          </a:stretch>
        </p:blipFill>
        <p:spPr>
          <a:xfrm>
            <a:off x="69776" y="3001739"/>
            <a:ext cx="5580713" cy="2555025"/>
          </a:xfrm>
          <a:prstGeom prst="rect">
            <a:avLst/>
          </a:prstGeom>
        </p:spPr>
      </p:pic>
    </p:spTree>
    <p:extLst>
      <p:ext uri="{BB962C8B-B14F-4D97-AF65-F5344CB8AC3E}">
        <p14:creationId xmlns:p14="http://schemas.microsoft.com/office/powerpoint/2010/main" val="1640166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7" name="Google Shape;107;p3" descr="C:\Users\parul\Desktop\Untitled-1.png"/>
          <p:cNvPicPr preferRelativeResize="0"/>
          <p:nvPr/>
        </p:nvPicPr>
        <p:blipFill rotWithShape="1">
          <a:blip r:embed="rId3">
            <a:alphaModFix/>
          </a:blip>
          <a:srcRect/>
          <a:stretch/>
        </p:blipFill>
        <p:spPr>
          <a:xfrm>
            <a:off x="1856581" y="2956663"/>
            <a:ext cx="5430838" cy="2803525"/>
          </a:xfrm>
          <a:prstGeom prst="rect">
            <a:avLst/>
          </a:prstGeom>
          <a:noFill/>
          <a:ln>
            <a:noFill/>
          </a:ln>
        </p:spPr>
      </p:pic>
      <p:sp>
        <p:nvSpPr>
          <p:cNvPr id="108" name="Google Shape;108;p3"/>
          <p:cNvSpPr/>
          <p:nvPr/>
        </p:nvSpPr>
        <p:spPr>
          <a:xfrm>
            <a:off x="0" y="1643063"/>
            <a:ext cx="9144000" cy="642937"/>
          </a:xfrm>
          <a:prstGeom prst="rect">
            <a:avLst/>
          </a:prstGeom>
          <a:solidFill>
            <a:srgbClr val="1F49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109" name="Google Shape;109;p3"/>
          <p:cNvSpPr/>
          <p:nvPr/>
        </p:nvSpPr>
        <p:spPr>
          <a:xfrm>
            <a:off x="190500" y="1687513"/>
            <a:ext cx="8763000" cy="55403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dirty="0">
                <a:solidFill>
                  <a:schemeClr val="lt1"/>
                </a:solidFill>
                <a:latin typeface="Calibri"/>
                <a:ea typeface="Calibri"/>
                <a:cs typeface="Calibri"/>
                <a:sym typeface="Calibri"/>
              </a:rPr>
              <a:t>Peripheral arterial disease (PAD</a:t>
            </a:r>
            <a:endParaRPr sz="3000" b="1" dirty="0">
              <a:solidFill>
                <a:schemeClr val="lt1"/>
              </a:solidFill>
              <a:latin typeface="Calibri"/>
              <a:ea typeface="Calibri"/>
              <a:cs typeface="Calibri"/>
              <a:sym typeface="Calibri"/>
            </a:endParaRPr>
          </a:p>
        </p:txBody>
      </p:sp>
      <p:sp>
        <p:nvSpPr>
          <p:cNvPr id="110" name="Google Shape;110;p3"/>
          <p:cNvSpPr/>
          <p:nvPr/>
        </p:nvSpPr>
        <p:spPr>
          <a:xfrm>
            <a:off x="249238" y="2439988"/>
            <a:ext cx="8715300" cy="28611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p:txBody>
      </p:sp>
      <p:sp>
        <p:nvSpPr>
          <p:cNvPr id="9" name="TextBox 8">
            <a:extLst>
              <a:ext uri="{FF2B5EF4-FFF2-40B4-BE49-F238E27FC236}">
                <a16:creationId xmlns:a16="http://schemas.microsoft.com/office/drawing/2014/main" id="{C4074F99-4E5A-28EA-2E6A-9FB752019BEC}"/>
              </a:ext>
            </a:extLst>
          </p:cNvPr>
          <p:cNvSpPr txBox="1"/>
          <p:nvPr/>
        </p:nvSpPr>
        <p:spPr>
          <a:xfrm>
            <a:off x="667327" y="2670209"/>
            <a:ext cx="8286173" cy="3323987"/>
          </a:xfrm>
          <a:prstGeom prst="rect">
            <a:avLst/>
          </a:prstGeom>
          <a:noFill/>
        </p:spPr>
        <p:txBody>
          <a:bodyPr wrap="square">
            <a:spAutoFit/>
          </a:bodyPr>
          <a:lstStyle/>
          <a:p>
            <a:r>
              <a:rPr lang="en-US" sz="1500" b="1" dirty="0"/>
              <a:t>Peripheral arterial disease (PAD) </a:t>
            </a:r>
            <a:r>
              <a:rPr lang="en-US" sz="1500" dirty="0"/>
              <a:t>is a common circulatory problem that occurs when there is a narrowing or blockage of the blood vessels outside the heart and brain, particularly in the arteries that supply blood to the limbs, most commonly the legs.</a:t>
            </a:r>
          </a:p>
          <a:p>
            <a:r>
              <a:rPr lang="en-US" sz="1500" dirty="0"/>
              <a:t>This narrowing is often </a:t>
            </a:r>
            <a:r>
              <a:rPr lang="en-US" sz="1500" b="1" dirty="0"/>
              <a:t>caused by atherosclerosis</a:t>
            </a:r>
            <a:r>
              <a:rPr lang="en-US" sz="1500" dirty="0"/>
              <a:t>, a condition where plaque builds up inside the arteries, leading to reduced blood flow to the muscles and other tissues.</a:t>
            </a:r>
          </a:p>
          <a:p>
            <a:r>
              <a:rPr lang="en-US" sz="1500" dirty="0"/>
              <a:t>The most common </a:t>
            </a:r>
            <a:r>
              <a:rPr lang="en-US" sz="1500" b="1" dirty="0"/>
              <a:t>symptom</a:t>
            </a:r>
            <a:r>
              <a:rPr lang="en-US" sz="1500" dirty="0"/>
              <a:t> of PAD is </a:t>
            </a:r>
            <a:r>
              <a:rPr lang="en-US" sz="1500" b="1" dirty="0"/>
              <a:t>intermittent claudication, which manifests as pain, cramping, or fatigue in the legs during physical activity</a:t>
            </a:r>
          </a:p>
          <a:p>
            <a:r>
              <a:rPr lang="en-US" sz="1500" dirty="0"/>
              <a:t>Other symptoms may include numbness, weakness, or a feeling of coldness in the lower extremities. In severe cases, PAD can lead to non-healing wounds or ulcers in the feet or toes, and in extreme cases, it can even result in tissue death, known as gangrene.</a:t>
            </a:r>
          </a:p>
          <a:p>
            <a:r>
              <a:rPr lang="en-US" sz="1500" b="1" dirty="0"/>
              <a:t>Risk factors </a:t>
            </a:r>
            <a:r>
              <a:rPr lang="en-US" sz="1500" dirty="0"/>
              <a:t>for developing PAD include advanced age, smoking, diabetes, high blood pressure, high cholesterol, obesity, and a sedentary lifestyle.</a:t>
            </a:r>
          </a:p>
          <a:p>
            <a:r>
              <a:rPr lang="en-US" sz="1500" b="1" dirty="0"/>
              <a:t>Diagnosis </a:t>
            </a:r>
            <a:r>
              <a:rPr lang="en-US" sz="1500" dirty="0"/>
              <a:t>– Physical examination, ankle-brachial index (ABI) measurement, CTA, MRA, Ultrasound.</a:t>
            </a:r>
            <a:endParaRPr lang="en-US" sz="1500" b="1" dirty="0"/>
          </a:p>
        </p:txBody>
      </p:sp>
    </p:spTree>
    <p:extLst>
      <p:ext uri="{BB962C8B-B14F-4D97-AF65-F5344CB8AC3E}">
        <p14:creationId xmlns:p14="http://schemas.microsoft.com/office/powerpoint/2010/main" val="2856066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7" name="Google Shape;107;p3" descr="C:\Users\parul\Desktop\Untitled-1.png"/>
          <p:cNvPicPr preferRelativeResize="0"/>
          <p:nvPr/>
        </p:nvPicPr>
        <p:blipFill rotWithShape="1">
          <a:blip r:embed="rId3">
            <a:alphaModFix/>
          </a:blip>
          <a:srcRect/>
          <a:stretch/>
        </p:blipFill>
        <p:spPr>
          <a:xfrm>
            <a:off x="1856581" y="2956663"/>
            <a:ext cx="5430838" cy="2803525"/>
          </a:xfrm>
          <a:prstGeom prst="rect">
            <a:avLst/>
          </a:prstGeom>
          <a:noFill/>
          <a:ln>
            <a:noFill/>
          </a:ln>
        </p:spPr>
      </p:pic>
      <p:sp>
        <p:nvSpPr>
          <p:cNvPr id="108" name="Google Shape;108;p3"/>
          <p:cNvSpPr/>
          <p:nvPr/>
        </p:nvSpPr>
        <p:spPr>
          <a:xfrm>
            <a:off x="0" y="1643063"/>
            <a:ext cx="9144000" cy="642937"/>
          </a:xfrm>
          <a:prstGeom prst="rect">
            <a:avLst/>
          </a:prstGeom>
          <a:solidFill>
            <a:srgbClr val="1F49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109" name="Google Shape;109;p3"/>
          <p:cNvSpPr/>
          <p:nvPr/>
        </p:nvSpPr>
        <p:spPr>
          <a:xfrm>
            <a:off x="190500" y="1687513"/>
            <a:ext cx="8763000" cy="55403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dirty="0">
                <a:solidFill>
                  <a:schemeClr val="lt1"/>
                </a:solidFill>
                <a:latin typeface="Calibri"/>
                <a:ea typeface="Calibri"/>
                <a:cs typeface="Calibri"/>
                <a:sym typeface="Calibri"/>
              </a:rPr>
              <a:t>Peripheral arterial disease (PAD</a:t>
            </a:r>
            <a:endParaRPr sz="3000" b="1" dirty="0">
              <a:solidFill>
                <a:schemeClr val="lt1"/>
              </a:solidFill>
              <a:latin typeface="Calibri"/>
              <a:ea typeface="Calibri"/>
              <a:cs typeface="Calibri"/>
              <a:sym typeface="Calibri"/>
            </a:endParaRPr>
          </a:p>
        </p:txBody>
      </p:sp>
      <p:sp>
        <p:nvSpPr>
          <p:cNvPr id="110" name="Google Shape;110;p3"/>
          <p:cNvSpPr/>
          <p:nvPr/>
        </p:nvSpPr>
        <p:spPr>
          <a:xfrm>
            <a:off x="249238" y="2439988"/>
            <a:ext cx="8715300" cy="28611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p:txBody>
      </p:sp>
      <p:pic>
        <p:nvPicPr>
          <p:cNvPr id="3" name="Picture 2">
            <a:extLst>
              <a:ext uri="{FF2B5EF4-FFF2-40B4-BE49-F238E27FC236}">
                <a16:creationId xmlns:a16="http://schemas.microsoft.com/office/drawing/2014/main" id="{9E3244DB-5CFC-ADA5-6467-A46EC339D1A8}"/>
              </a:ext>
            </a:extLst>
          </p:cNvPr>
          <p:cNvPicPr>
            <a:picLocks noChangeAspect="1"/>
          </p:cNvPicPr>
          <p:nvPr/>
        </p:nvPicPr>
        <p:blipFill>
          <a:blip r:embed="rId4"/>
          <a:stretch>
            <a:fillRect/>
          </a:stretch>
        </p:blipFill>
        <p:spPr>
          <a:xfrm>
            <a:off x="0" y="2090547"/>
            <a:ext cx="9144000" cy="4286250"/>
          </a:xfrm>
          <a:prstGeom prst="rect">
            <a:avLst/>
          </a:prstGeom>
        </p:spPr>
      </p:pic>
      <p:sp>
        <p:nvSpPr>
          <p:cNvPr id="5" name="TextBox 4">
            <a:extLst>
              <a:ext uri="{FF2B5EF4-FFF2-40B4-BE49-F238E27FC236}">
                <a16:creationId xmlns:a16="http://schemas.microsoft.com/office/drawing/2014/main" id="{C3428C3D-A399-C437-DB67-AC2DD511DA63}"/>
              </a:ext>
            </a:extLst>
          </p:cNvPr>
          <p:cNvSpPr txBox="1"/>
          <p:nvPr/>
        </p:nvSpPr>
        <p:spPr>
          <a:xfrm>
            <a:off x="2822448" y="6653041"/>
            <a:ext cx="4669536" cy="215444"/>
          </a:xfrm>
          <a:prstGeom prst="rect">
            <a:avLst/>
          </a:prstGeom>
          <a:noFill/>
        </p:spPr>
        <p:txBody>
          <a:bodyPr wrap="square">
            <a:spAutoFit/>
          </a:bodyPr>
          <a:lstStyle/>
          <a:p>
            <a:r>
              <a:rPr lang="en-US" sz="800" dirty="0"/>
              <a:t>https://ctvstexas.com/wp-content/uploads/2020/12/PAD-page.png</a:t>
            </a:r>
          </a:p>
        </p:txBody>
      </p:sp>
    </p:spTree>
    <p:extLst>
      <p:ext uri="{BB962C8B-B14F-4D97-AF65-F5344CB8AC3E}">
        <p14:creationId xmlns:p14="http://schemas.microsoft.com/office/powerpoint/2010/main" val="3170652070"/>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2008</Words>
  <Application>Microsoft Office PowerPoint</Application>
  <PresentationFormat>On-screen Show (4:3)</PresentationFormat>
  <Paragraphs>169</Paragraphs>
  <Slides>24</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Consolas</vt:lpstr>
      <vt:lpstr>Noto Sans Symbols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parul</dc:creator>
  <cp:lastModifiedBy>Yash Rakholiya</cp:lastModifiedBy>
  <cp:revision>5</cp:revision>
  <dcterms:created xsi:type="dcterms:W3CDTF">2020-05-18T10:32:41Z</dcterms:created>
  <dcterms:modified xsi:type="dcterms:W3CDTF">2025-01-08T11:15:00Z</dcterms:modified>
</cp:coreProperties>
</file>