
<file path=[Content_Types].xml><?xml version="1.0" encoding="utf-8"?>
<Types xmlns="http://schemas.openxmlformats.org/package/2006/content-types"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43" d="100"/>
          <a:sy n="43" d="100"/>
        </p:scale>
        <p:origin x="1752" y="6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5481-E382-4C57-802D-0C9845F4062B}" type="datetimeFigureOut">
              <a:rPr lang="en-IN" smtClean="0"/>
              <a:t>05-01-2025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5EDAE-C4CD-4687-B314-7730B3D524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77227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5481-E382-4C57-802D-0C9845F4062B}" type="datetimeFigureOut">
              <a:rPr lang="en-IN" smtClean="0"/>
              <a:t>05-01-2025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5EDAE-C4CD-4687-B314-7730B3D524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92420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5481-E382-4C57-802D-0C9845F4062B}" type="datetimeFigureOut">
              <a:rPr lang="en-IN" smtClean="0"/>
              <a:t>05-01-2025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5EDAE-C4CD-4687-B314-7730B3D524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530883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5481-E382-4C57-802D-0C9845F4062B}" type="datetimeFigureOut">
              <a:rPr lang="en-IN" smtClean="0"/>
              <a:t>05-01-2025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5EDAE-C4CD-4687-B314-7730B3D524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27778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5481-E382-4C57-802D-0C9845F4062B}" type="datetimeFigureOut">
              <a:rPr lang="en-IN" smtClean="0"/>
              <a:t>05-01-2025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5EDAE-C4CD-4687-B314-7730B3D524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9742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5481-E382-4C57-802D-0C9845F4062B}" type="datetimeFigureOut">
              <a:rPr lang="en-IN" smtClean="0"/>
              <a:t>05-01-2025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5EDAE-C4CD-4687-B314-7730B3D524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5946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5481-E382-4C57-802D-0C9845F4062B}" type="datetimeFigureOut">
              <a:rPr lang="en-IN" smtClean="0"/>
              <a:t>05-01-2025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5EDAE-C4CD-4687-B314-7730B3D524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283009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5481-E382-4C57-802D-0C9845F4062B}" type="datetimeFigureOut">
              <a:rPr lang="en-IN" smtClean="0"/>
              <a:t>05-01-2025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5EDAE-C4CD-4687-B314-7730B3D524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39492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5481-E382-4C57-802D-0C9845F4062B}" type="datetimeFigureOut">
              <a:rPr lang="en-IN" smtClean="0"/>
              <a:t>05-01-2025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5EDAE-C4CD-4687-B314-7730B3D524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0178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5481-E382-4C57-802D-0C9845F4062B}" type="datetimeFigureOut">
              <a:rPr lang="en-IN" smtClean="0"/>
              <a:t>05-01-2025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5EDAE-C4CD-4687-B314-7730B3D524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06143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625481-E382-4C57-802D-0C9845F4062B}" type="datetimeFigureOut">
              <a:rPr lang="en-IN" smtClean="0"/>
              <a:t>05-01-2025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65EDAE-C4CD-4687-B314-7730B3D524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83248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625481-E382-4C57-802D-0C9845F4062B}" type="datetimeFigureOut">
              <a:rPr lang="en-IN" smtClean="0"/>
              <a:t>05-01-2025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65EDAE-C4CD-4687-B314-7730B3D5246B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480389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smtClean="0"/>
              <a:t>By -</a:t>
            </a:r>
          </a:p>
          <a:p>
            <a:r>
              <a:rPr lang="en-US" b="1" dirty="0" smtClean="0"/>
              <a:t>Ms. </a:t>
            </a:r>
            <a:r>
              <a:rPr lang="en-US" b="1" dirty="0" err="1" smtClean="0"/>
              <a:t>Darshi</a:t>
            </a:r>
            <a:r>
              <a:rPr lang="en-US" b="1" dirty="0" smtClean="0"/>
              <a:t> Jain,</a:t>
            </a:r>
          </a:p>
          <a:p>
            <a:r>
              <a:rPr lang="en-US" b="1" dirty="0" smtClean="0"/>
              <a:t>Assistant Professor,</a:t>
            </a:r>
          </a:p>
          <a:p>
            <a:r>
              <a:rPr lang="en-US" b="1" dirty="0" smtClean="0"/>
              <a:t>Department of Paramedical Sciences</a:t>
            </a:r>
            <a:r>
              <a:rPr lang="en-IN" b="1" dirty="0" smtClean="0"/>
              <a:t>, SVDU</a:t>
            </a:r>
            <a:endParaRPr lang="en-US" b="1" dirty="0" smtClean="0"/>
          </a:p>
          <a:p>
            <a:endParaRPr lang="en-IN" dirty="0"/>
          </a:p>
        </p:txBody>
      </p:sp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763" y="279105"/>
            <a:ext cx="1886213" cy="1476581"/>
          </a:xfrm>
          <a:prstGeom prst="rect">
            <a:avLst/>
          </a:prstGeom>
        </p:spPr>
      </p:pic>
      <p:pic>
        <p:nvPicPr>
          <p:cNvPr id="5" name="Picture 4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7083" y="993579"/>
            <a:ext cx="4059413" cy="2608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15819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IRON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Total body content of iron is 3 to 5 gm out of which 75 % is recorded in blood and rest of them are recorded from liver, spleen, bone marrow and muscle. </a:t>
            </a:r>
          </a:p>
          <a:p>
            <a:r>
              <a:rPr lang="en-US" dirty="0" smtClean="0"/>
              <a:t>The normal limit for iron consumption is 20 mg/day for adults, 20-30 mg/day for children and 40 mg/day for pregnant women. </a:t>
            </a:r>
          </a:p>
          <a:p>
            <a:r>
              <a:rPr lang="en-US" dirty="0" smtClean="0"/>
              <a:t>The main source of iron is </a:t>
            </a:r>
            <a:r>
              <a:rPr lang="en-US" dirty="0" err="1" smtClean="0"/>
              <a:t>jaggery</a:t>
            </a:r>
            <a:r>
              <a:rPr lang="en-US" dirty="0" smtClean="0"/>
              <a:t>. </a:t>
            </a:r>
          </a:p>
          <a:p>
            <a:r>
              <a:rPr lang="en-US" dirty="0" smtClean="0"/>
              <a:t>Other source of iron includes leafy vegetables and meat etc., Milk is considered as a poor source of iron.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341208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IRON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Factors influencing absorption of iron</a:t>
            </a:r>
          </a:p>
          <a:p>
            <a:r>
              <a:rPr lang="en-US" dirty="0" smtClean="0"/>
              <a:t>Iron is absorbed by upper part of duodenum and is affected by various factors </a:t>
            </a:r>
          </a:p>
          <a:p>
            <a:r>
              <a:rPr lang="en-US" dirty="0" smtClean="0"/>
              <a:t>(a) Only reduced form of iron (ferrous) is absorbed and ferric form are not absorbed.</a:t>
            </a:r>
          </a:p>
          <a:p>
            <a:r>
              <a:rPr lang="en-US" dirty="0" smtClean="0"/>
              <a:t>(b) Ascorbic acid (Vitamin C) increases the absorption of iron </a:t>
            </a:r>
          </a:p>
          <a:p>
            <a:r>
              <a:rPr lang="en-US" dirty="0" smtClean="0"/>
              <a:t>(c) The interfering substances such as </a:t>
            </a:r>
            <a:r>
              <a:rPr lang="en-US" dirty="0" err="1" smtClean="0"/>
              <a:t>phytic</a:t>
            </a:r>
            <a:r>
              <a:rPr lang="en-US" dirty="0" smtClean="0"/>
              <a:t> acid and oxalic acid decreases absorption of iron</a:t>
            </a:r>
          </a:p>
          <a:p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5536328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IRON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 smtClean="0"/>
              <a:t>Regulation of absorption of Iron</a:t>
            </a:r>
            <a:endParaRPr lang="en-IN" b="1" dirty="0"/>
          </a:p>
          <a:p>
            <a:r>
              <a:rPr lang="en-US" dirty="0" smtClean="0"/>
              <a:t>Absorption of iron is regulated by three main mechanisms, which includes </a:t>
            </a:r>
          </a:p>
          <a:p>
            <a:r>
              <a:rPr lang="en-US" dirty="0" smtClean="0"/>
              <a:t>(a) Mucosal Regulation</a:t>
            </a:r>
          </a:p>
          <a:p>
            <a:r>
              <a:rPr lang="en-US" dirty="0" smtClean="0"/>
              <a:t>(b) </a:t>
            </a:r>
            <a:r>
              <a:rPr lang="en-US" dirty="0" err="1" smtClean="0"/>
              <a:t>Storer</a:t>
            </a:r>
            <a:r>
              <a:rPr lang="en-US" dirty="0" smtClean="0"/>
              <a:t> regulation </a:t>
            </a:r>
          </a:p>
          <a:p>
            <a:r>
              <a:rPr lang="en-US" dirty="0" smtClean="0"/>
              <a:t>(c) </a:t>
            </a:r>
            <a:r>
              <a:rPr lang="en-US" dirty="0" err="1" smtClean="0"/>
              <a:t>Erythropoietic</a:t>
            </a:r>
            <a:r>
              <a:rPr lang="en-US" dirty="0" smtClean="0"/>
              <a:t> regulation </a:t>
            </a:r>
          </a:p>
          <a:p>
            <a:r>
              <a:rPr lang="en-US" dirty="0" smtClean="0"/>
              <a:t>In mucosal regulation absorption of iron requires DM-1 and </a:t>
            </a:r>
            <a:r>
              <a:rPr lang="en-US" dirty="0" err="1" smtClean="0"/>
              <a:t>ferroportin</a:t>
            </a:r>
            <a:r>
              <a:rPr lang="en-US" dirty="0" smtClean="0"/>
              <a:t>. Both the proteins are down regulated by </a:t>
            </a:r>
            <a:r>
              <a:rPr lang="en-US" dirty="0" err="1" smtClean="0"/>
              <a:t>hepcidin</a:t>
            </a:r>
            <a:r>
              <a:rPr lang="en-US" dirty="0" smtClean="0"/>
              <a:t> secreted by liver. The above regulation occurs when the body irons reserves are adequate. When the body iron content gets felled, </a:t>
            </a:r>
            <a:r>
              <a:rPr lang="en-US" dirty="0" err="1" smtClean="0"/>
              <a:t>storer</a:t>
            </a:r>
            <a:r>
              <a:rPr lang="en-US" dirty="0" smtClean="0"/>
              <a:t> regulation takes place. In </a:t>
            </a:r>
            <a:r>
              <a:rPr lang="en-US" dirty="0" err="1" smtClean="0"/>
              <a:t>storer</a:t>
            </a:r>
            <a:r>
              <a:rPr lang="en-US" dirty="0" smtClean="0"/>
              <a:t> regulation the mucosal is signaled for increase in iron absorption. The </a:t>
            </a:r>
            <a:r>
              <a:rPr lang="en-US" dirty="0" err="1" smtClean="0"/>
              <a:t>erythropoietic</a:t>
            </a:r>
            <a:r>
              <a:rPr lang="en-US" dirty="0" smtClean="0"/>
              <a:t> regulation occurs in response to anemia. Here the </a:t>
            </a:r>
            <a:r>
              <a:rPr lang="en-US" dirty="0" err="1" smtClean="0"/>
              <a:t>erythroid</a:t>
            </a:r>
            <a:r>
              <a:rPr lang="en-US" dirty="0" smtClean="0"/>
              <a:t> cells will signal the mucosa to increase the iron absorption.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061619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COPPER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Total human body contains about 100 mg of copper and are encountered in muscle, liver, bone marrow, brain, kidney, heart and in hairs. </a:t>
            </a:r>
          </a:p>
          <a:p>
            <a:r>
              <a:rPr lang="en-US" dirty="0" smtClean="0"/>
              <a:t>Enzymes such as cytochrome oxidase, </a:t>
            </a:r>
            <a:r>
              <a:rPr lang="en-US" dirty="0" err="1" smtClean="0"/>
              <a:t>tyrosinase</a:t>
            </a:r>
            <a:r>
              <a:rPr lang="en-US" dirty="0" smtClean="0"/>
              <a:t>, </a:t>
            </a:r>
            <a:r>
              <a:rPr lang="en-US" dirty="0" err="1" smtClean="0"/>
              <a:t>lysyl</a:t>
            </a:r>
            <a:r>
              <a:rPr lang="en-US" dirty="0" smtClean="0"/>
              <a:t> oxidase, </a:t>
            </a:r>
            <a:r>
              <a:rPr lang="en-US" dirty="0" err="1" smtClean="0"/>
              <a:t>allanine</a:t>
            </a:r>
            <a:r>
              <a:rPr lang="en-US" dirty="0" smtClean="0"/>
              <a:t> synthase, monoamine oxidase, superoxide dismutase and phenol oxidase contains copper. </a:t>
            </a:r>
          </a:p>
          <a:p>
            <a:r>
              <a:rPr lang="en-US" dirty="0" smtClean="0"/>
              <a:t>The normal copper limit for human are 1.5 to 3 mg/day. T</a:t>
            </a:r>
          </a:p>
          <a:p>
            <a:r>
              <a:rPr lang="en-US" dirty="0" smtClean="0"/>
              <a:t>he main sources of copper are cereals, meat, liver, nuts and green leafy vegetables. </a:t>
            </a:r>
          </a:p>
          <a:p>
            <a:r>
              <a:rPr lang="en-US" dirty="0" smtClean="0"/>
              <a:t>From the total dietary copper only 10% are absorbed. C</a:t>
            </a:r>
          </a:p>
          <a:p>
            <a:r>
              <a:rPr lang="en-US" dirty="0" err="1" smtClean="0"/>
              <a:t>opper</a:t>
            </a:r>
            <a:r>
              <a:rPr lang="en-US" dirty="0" smtClean="0"/>
              <a:t> are mainly excreted through bile. </a:t>
            </a:r>
          </a:p>
          <a:p>
            <a:r>
              <a:rPr lang="en-US" dirty="0" smtClean="0"/>
              <a:t>The normal serum level of copper is 25 to 50 mg/dl.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3937378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COPPER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Functions of copper</a:t>
            </a:r>
            <a:r>
              <a:rPr lang="en-US" dirty="0" smtClean="0"/>
              <a:t> </a:t>
            </a:r>
          </a:p>
          <a:p>
            <a:r>
              <a:rPr lang="en-US" dirty="0" smtClean="0"/>
              <a:t>(a) Copper is necessary for iron absorption and incorporation of iron into hemoglobin. </a:t>
            </a:r>
          </a:p>
          <a:p>
            <a:r>
              <a:rPr lang="en-US" dirty="0" smtClean="0"/>
              <a:t>(b) It is very essential for </a:t>
            </a:r>
            <a:r>
              <a:rPr lang="en-US" dirty="0" err="1" smtClean="0"/>
              <a:t>tyrosinase</a:t>
            </a:r>
            <a:r>
              <a:rPr lang="en-US" dirty="0" smtClean="0"/>
              <a:t> activity </a:t>
            </a:r>
          </a:p>
          <a:p>
            <a:r>
              <a:rPr lang="en-US" dirty="0" smtClean="0"/>
              <a:t>(c) It is the co-factor for vitamin C requiring hydroxylation </a:t>
            </a:r>
          </a:p>
          <a:p>
            <a:r>
              <a:rPr lang="en-US" dirty="0" smtClean="0"/>
              <a:t>(d) Copper increases the level of high density </a:t>
            </a:r>
            <a:r>
              <a:rPr lang="en-US" dirty="0" err="1" smtClean="0"/>
              <a:t>lipo</a:t>
            </a:r>
            <a:r>
              <a:rPr lang="en-US" dirty="0" smtClean="0"/>
              <a:t> protein and protects the heart</a:t>
            </a:r>
            <a:endParaRPr lang="en-IN" b="1" dirty="0"/>
          </a:p>
        </p:txBody>
      </p:sp>
    </p:spTree>
    <p:extLst>
      <p:ext uri="{BB962C8B-B14F-4D97-AF65-F5344CB8AC3E}">
        <p14:creationId xmlns:p14="http://schemas.microsoft.com/office/powerpoint/2010/main" val="16561038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ZINC</a:t>
            </a:r>
            <a:endParaRPr lang="en-IN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574877"/>
            <a:ext cx="10515600" cy="478131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daily requirement of Zinc for human consumption ranges 10mg /day. </a:t>
            </a:r>
          </a:p>
          <a:p>
            <a:r>
              <a:rPr lang="en-US" dirty="0" smtClean="0"/>
              <a:t>The major sources of Zinc includes grains, beans, nuts cheese, meat and shellfish. </a:t>
            </a:r>
          </a:p>
          <a:p>
            <a:r>
              <a:rPr lang="en-US" dirty="0" smtClean="0"/>
              <a:t>The normal serum level of Zinc in human is 100mg/day. In the human total body the content of Zinc is 2gm, out of which 60 % is encountered in skeletal muscle and 30% in bones highest concentration is seen in hippocampus area of brain and prostatic secretion. </a:t>
            </a:r>
          </a:p>
          <a:p>
            <a:r>
              <a:rPr lang="en-US" dirty="0" smtClean="0"/>
              <a:t>More than 300 enzymes in human body are zinc-dependent; some of them are </a:t>
            </a:r>
            <a:r>
              <a:rPr lang="en-US" dirty="0" err="1" smtClean="0"/>
              <a:t>carboxypeptidase</a:t>
            </a:r>
            <a:r>
              <a:rPr lang="en-US" dirty="0" smtClean="0"/>
              <a:t>, carbonic anhydrase, alkaline phosphatase, lactate dehydrogenase, alcohol </a:t>
            </a:r>
            <a:r>
              <a:rPr lang="en-US" dirty="0" err="1" smtClean="0"/>
              <a:t>dehydragenase</a:t>
            </a:r>
            <a:r>
              <a:rPr lang="en-US" dirty="0" smtClean="0"/>
              <a:t>. T</a:t>
            </a:r>
          </a:p>
          <a:p>
            <a:r>
              <a:rPr lang="en-US" dirty="0" smtClean="0"/>
              <a:t>he enzyme RNA polymerase, which is required for transcription, contains zinc and it is essential for protein bio synthesis.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742276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5456" y="1512269"/>
            <a:ext cx="7541739" cy="3950434"/>
          </a:xfrm>
        </p:spPr>
      </p:pic>
    </p:spTree>
    <p:extLst>
      <p:ext uri="{BB962C8B-B14F-4D97-AF65-F5344CB8AC3E}">
        <p14:creationId xmlns:p14="http://schemas.microsoft.com/office/powerpoint/2010/main" val="3942974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600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PowerPoint Presentation</vt:lpstr>
      <vt:lpstr>IRON</vt:lpstr>
      <vt:lpstr>IRON</vt:lpstr>
      <vt:lpstr>IRON</vt:lpstr>
      <vt:lpstr>COPPER</vt:lpstr>
      <vt:lpstr>COPPER</vt:lpstr>
      <vt:lpstr>ZINC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2</cp:revision>
  <dcterms:created xsi:type="dcterms:W3CDTF">2025-01-05T09:27:57Z</dcterms:created>
  <dcterms:modified xsi:type="dcterms:W3CDTF">2025-01-05T09:49:46Z</dcterms:modified>
</cp:coreProperties>
</file>