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74" r:id="rId5"/>
    <p:sldId id="258" r:id="rId6"/>
    <p:sldId id="259" r:id="rId7"/>
    <p:sldId id="260" r:id="rId8"/>
    <p:sldId id="261" r:id="rId9"/>
    <p:sldId id="262" r:id="rId10"/>
    <p:sldId id="263" r:id="rId11"/>
    <p:sldId id="264" r:id="rId12"/>
    <p:sldId id="265" r:id="rId13"/>
    <p:sldId id="266" r:id="rId14"/>
    <p:sldId id="275" r:id="rId15"/>
    <p:sldId id="267"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3" d="100"/>
          <a:sy n="43" d="100"/>
        </p:scale>
        <p:origin x="6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4583733-79A4-47C2-A4D8-010C9C1C61A4}"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6C79F0-2825-4E40-9666-609B5DA0FC74}" type="slidenum">
              <a:rPr lang="en-IN" smtClean="0"/>
              <a:t>‹#›</a:t>
            </a:fld>
            <a:endParaRPr lang="en-IN"/>
          </a:p>
        </p:txBody>
      </p:sp>
    </p:spTree>
    <p:extLst>
      <p:ext uri="{BB962C8B-B14F-4D97-AF65-F5344CB8AC3E}">
        <p14:creationId xmlns:p14="http://schemas.microsoft.com/office/powerpoint/2010/main" val="2091286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4583733-79A4-47C2-A4D8-010C9C1C61A4}"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6C79F0-2825-4E40-9666-609B5DA0FC74}" type="slidenum">
              <a:rPr lang="en-IN" smtClean="0"/>
              <a:t>‹#›</a:t>
            </a:fld>
            <a:endParaRPr lang="en-IN"/>
          </a:p>
        </p:txBody>
      </p:sp>
    </p:spTree>
    <p:extLst>
      <p:ext uri="{BB962C8B-B14F-4D97-AF65-F5344CB8AC3E}">
        <p14:creationId xmlns:p14="http://schemas.microsoft.com/office/powerpoint/2010/main" val="3011993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4583733-79A4-47C2-A4D8-010C9C1C61A4}"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6C79F0-2825-4E40-9666-609B5DA0FC74}" type="slidenum">
              <a:rPr lang="en-IN" smtClean="0"/>
              <a:t>‹#›</a:t>
            </a:fld>
            <a:endParaRPr lang="en-IN"/>
          </a:p>
        </p:txBody>
      </p:sp>
    </p:spTree>
    <p:extLst>
      <p:ext uri="{BB962C8B-B14F-4D97-AF65-F5344CB8AC3E}">
        <p14:creationId xmlns:p14="http://schemas.microsoft.com/office/powerpoint/2010/main" val="3709276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4583733-79A4-47C2-A4D8-010C9C1C61A4}"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6C79F0-2825-4E40-9666-609B5DA0FC74}" type="slidenum">
              <a:rPr lang="en-IN" smtClean="0"/>
              <a:t>‹#›</a:t>
            </a:fld>
            <a:endParaRPr lang="en-IN"/>
          </a:p>
        </p:txBody>
      </p:sp>
    </p:spTree>
    <p:extLst>
      <p:ext uri="{BB962C8B-B14F-4D97-AF65-F5344CB8AC3E}">
        <p14:creationId xmlns:p14="http://schemas.microsoft.com/office/powerpoint/2010/main" val="987743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583733-79A4-47C2-A4D8-010C9C1C61A4}"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6C79F0-2825-4E40-9666-609B5DA0FC74}" type="slidenum">
              <a:rPr lang="en-IN" smtClean="0"/>
              <a:t>‹#›</a:t>
            </a:fld>
            <a:endParaRPr lang="en-IN"/>
          </a:p>
        </p:txBody>
      </p:sp>
    </p:spTree>
    <p:extLst>
      <p:ext uri="{BB962C8B-B14F-4D97-AF65-F5344CB8AC3E}">
        <p14:creationId xmlns:p14="http://schemas.microsoft.com/office/powerpoint/2010/main" val="1280207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4583733-79A4-47C2-A4D8-010C9C1C61A4}" type="datetimeFigureOut">
              <a:rPr lang="en-IN" smtClean="0"/>
              <a:t>05-01-2025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B6C79F0-2825-4E40-9666-609B5DA0FC74}" type="slidenum">
              <a:rPr lang="en-IN" smtClean="0"/>
              <a:t>‹#›</a:t>
            </a:fld>
            <a:endParaRPr lang="en-IN"/>
          </a:p>
        </p:txBody>
      </p:sp>
    </p:spTree>
    <p:extLst>
      <p:ext uri="{BB962C8B-B14F-4D97-AF65-F5344CB8AC3E}">
        <p14:creationId xmlns:p14="http://schemas.microsoft.com/office/powerpoint/2010/main" val="1914024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4583733-79A4-47C2-A4D8-010C9C1C61A4}" type="datetimeFigureOut">
              <a:rPr lang="en-IN" smtClean="0"/>
              <a:t>05-01-2025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B6C79F0-2825-4E40-9666-609B5DA0FC74}" type="slidenum">
              <a:rPr lang="en-IN" smtClean="0"/>
              <a:t>‹#›</a:t>
            </a:fld>
            <a:endParaRPr lang="en-IN"/>
          </a:p>
        </p:txBody>
      </p:sp>
    </p:spTree>
    <p:extLst>
      <p:ext uri="{BB962C8B-B14F-4D97-AF65-F5344CB8AC3E}">
        <p14:creationId xmlns:p14="http://schemas.microsoft.com/office/powerpoint/2010/main" val="2937567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4583733-79A4-47C2-A4D8-010C9C1C61A4}" type="datetimeFigureOut">
              <a:rPr lang="en-IN" smtClean="0"/>
              <a:t>05-01-2025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B6C79F0-2825-4E40-9666-609B5DA0FC74}" type="slidenum">
              <a:rPr lang="en-IN" smtClean="0"/>
              <a:t>‹#›</a:t>
            </a:fld>
            <a:endParaRPr lang="en-IN"/>
          </a:p>
        </p:txBody>
      </p:sp>
    </p:spTree>
    <p:extLst>
      <p:ext uri="{BB962C8B-B14F-4D97-AF65-F5344CB8AC3E}">
        <p14:creationId xmlns:p14="http://schemas.microsoft.com/office/powerpoint/2010/main" val="2957750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583733-79A4-47C2-A4D8-010C9C1C61A4}" type="datetimeFigureOut">
              <a:rPr lang="en-IN" smtClean="0"/>
              <a:t>05-01-2025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B6C79F0-2825-4E40-9666-609B5DA0FC74}" type="slidenum">
              <a:rPr lang="en-IN" smtClean="0"/>
              <a:t>‹#›</a:t>
            </a:fld>
            <a:endParaRPr lang="en-IN"/>
          </a:p>
        </p:txBody>
      </p:sp>
    </p:spTree>
    <p:extLst>
      <p:ext uri="{BB962C8B-B14F-4D97-AF65-F5344CB8AC3E}">
        <p14:creationId xmlns:p14="http://schemas.microsoft.com/office/powerpoint/2010/main" val="3086070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583733-79A4-47C2-A4D8-010C9C1C61A4}" type="datetimeFigureOut">
              <a:rPr lang="en-IN" smtClean="0"/>
              <a:t>05-01-2025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B6C79F0-2825-4E40-9666-609B5DA0FC74}" type="slidenum">
              <a:rPr lang="en-IN" smtClean="0"/>
              <a:t>‹#›</a:t>
            </a:fld>
            <a:endParaRPr lang="en-IN"/>
          </a:p>
        </p:txBody>
      </p:sp>
    </p:spTree>
    <p:extLst>
      <p:ext uri="{BB962C8B-B14F-4D97-AF65-F5344CB8AC3E}">
        <p14:creationId xmlns:p14="http://schemas.microsoft.com/office/powerpoint/2010/main" val="3715752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583733-79A4-47C2-A4D8-010C9C1C61A4}" type="datetimeFigureOut">
              <a:rPr lang="en-IN" smtClean="0"/>
              <a:t>05-01-2025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B6C79F0-2825-4E40-9666-609B5DA0FC74}" type="slidenum">
              <a:rPr lang="en-IN" smtClean="0"/>
              <a:t>‹#›</a:t>
            </a:fld>
            <a:endParaRPr lang="en-IN"/>
          </a:p>
        </p:txBody>
      </p:sp>
    </p:spTree>
    <p:extLst>
      <p:ext uri="{BB962C8B-B14F-4D97-AF65-F5344CB8AC3E}">
        <p14:creationId xmlns:p14="http://schemas.microsoft.com/office/powerpoint/2010/main" val="1536643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583733-79A4-47C2-A4D8-010C9C1C61A4}" type="datetimeFigureOut">
              <a:rPr lang="en-IN" smtClean="0"/>
              <a:t>05-01-2025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6C79F0-2825-4E40-9666-609B5DA0FC74}" type="slidenum">
              <a:rPr lang="en-IN" smtClean="0"/>
              <a:t>‹#›</a:t>
            </a:fld>
            <a:endParaRPr lang="en-IN"/>
          </a:p>
        </p:txBody>
      </p:sp>
    </p:spTree>
    <p:extLst>
      <p:ext uri="{BB962C8B-B14F-4D97-AF65-F5344CB8AC3E}">
        <p14:creationId xmlns:p14="http://schemas.microsoft.com/office/powerpoint/2010/main" val="1876842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1.xml"/><Relationship Id="rId4" Type="http://schemas.openxmlformats.org/officeDocument/2006/relationships/image" Target="../media/image3.tm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3051" y="4404926"/>
            <a:ext cx="9144000" cy="1655762"/>
          </a:xfrm>
        </p:spPr>
        <p:txBody>
          <a:bodyPr>
            <a:normAutofit lnSpcReduction="10000"/>
          </a:bodyPr>
          <a:lstStyle/>
          <a:p>
            <a:r>
              <a:rPr lang="en-US" b="1" dirty="0" smtClean="0"/>
              <a:t>By -</a:t>
            </a:r>
          </a:p>
          <a:p>
            <a:r>
              <a:rPr lang="en-US" b="1" dirty="0" smtClean="0"/>
              <a:t>Ms. </a:t>
            </a:r>
            <a:r>
              <a:rPr lang="en-US" b="1" dirty="0" err="1" smtClean="0"/>
              <a:t>Darshi</a:t>
            </a:r>
            <a:r>
              <a:rPr lang="en-US" b="1" dirty="0" smtClean="0"/>
              <a:t> Jain,</a:t>
            </a:r>
          </a:p>
          <a:p>
            <a:r>
              <a:rPr lang="en-US" b="1" dirty="0" smtClean="0"/>
              <a:t>Assistant Professor,</a:t>
            </a:r>
          </a:p>
          <a:p>
            <a:r>
              <a:rPr lang="en-US" b="1" dirty="0" smtClean="0"/>
              <a:t>Department of Paramedical Sciences</a:t>
            </a:r>
            <a:r>
              <a:rPr lang="en-IN" b="1" dirty="0" smtClean="0"/>
              <a:t>, SVDU</a:t>
            </a:r>
            <a:endParaRPr lang="en-US" b="1" dirty="0" smtClean="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6947" y="3400421"/>
            <a:ext cx="38105" cy="57158"/>
          </a:xfrm>
          <a:prstGeom prst="rect">
            <a:avLst/>
          </a:prstGeo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8819" y="880416"/>
            <a:ext cx="5316255" cy="3279183"/>
          </a:xfrm>
          <a:prstGeom prst="rect">
            <a:avLst/>
          </a:prstGeom>
        </p:spPr>
      </p:pic>
      <p:pic>
        <p:nvPicPr>
          <p:cNvPr id="6" name="Picture 5"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1763" y="279105"/>
            <a:ext cx="1886213" cy="1476581"/>
          </a:xfrm>
          <a:prstGeom prst="rect">
            <a:avLst/>
          </a:prstGeom>
        </p:spPr>
      </p:pic>
    </p:spTree>
    <p:extLst>
      <p:ext uri="{BB962C8B-B14F-4D97-AF65-F5344CB8AC3E}">
        <p14:creationId xmlns:p14="http://schemas.microsoft.com/office/powerpoint/2010/main" val="2826194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MACRO-ELEMENTS (MAJOR ELEMENTS)</a:t>
            </a:r>
          </a:p>
        </p:txBody>
      </p:sp>
      <p:sp>
        <p:nvSpPr>
          <p:cNvPr id="3" name="Content Placeholder 2"/>
          <p:cNvSpPr>
            <a:spLocks noGrp="1"/>
          </p:cNvSpPr>
          <p:nvPr>
            <p:ph idx="1"/>
          </p:nvPr>
        </p:nvSpPr>
        <p:spPr/>
        <p:txBody>
          <a:bodyPr>
            <a:normAutofit fontScale="70000" lnSpcReduction="20000"/>
          </a:bodyPr>
          <a:lstStyle/>
          <a:p>
            <a:r>
              <a:rPr lang="en-US" b="1" dirty="0"/>
              <a:t> Sodium:- </a:t>
            </a:r>
            <a:endParaRPr lang="en-US" b="1" dirty="0" smtClean="0"/>
          </a:p>
          <a:p>
            <a:r>
              <a:rPr lang="en-US" dirty="0" smtClean="0"/>
              <a:t>The body contains 0.2% sodium. </a:t>
            </a:r>
          </a:p>
          <a:p>
            <a:r>
              <a:rPr lang="en-US" dirty="0" smtClean="0"/>
              <a:t>It is major </a:t>
            </a:r>
            <a:r>
              <a:rPr lang="en-US" dirty="0" err="1" smtClean="0"/>
              <a:t>Cation</a:t>
            </a:r>
            <a:r>
              <a:rPr lang="en-US" dirty="0" smtClean="0"/>
              <a:t>.</a:t>
            </a:r>
          </a:p>
          <a:p>
            <a:r>
              <a:rPr lang="en-US" dirty="0" smtClean="0"/>
              <a:t> It is mostly extracellular and makes up 93% of the bases of the blood serum, (i.e. major </a:t>
            </a:r>
            <a:r>
              <a:rPr lang="en-US" dirty="0" err="1" smtClean="0"/>
              <a:t>cation</a:t>
            </a:r>
            <a:r>
              <a:rPr lang="en-US" dirty="0" smtClean="0"/>
              <a:t> in ECF) but little is present in the blood cells. </a:t>
            </a:r>
          </a:p>
          <a:p>
            <a:r>
              <a:rPr lang="en-US" dirty="0" smtClean="0"/>
              <a:t>Sodium </a:t>
            </a:r>
            <a:r>
              <a:rPr lang="en-US" dirty="0"/>
              <a:t>occurs in considerable amounts in the muscles, where it is associated with their contraction. </a:t>
            </a:r>
          </a:p>
          <a:p>
            <a:r>
              <a:rPr lang="en-US" dirty="0" smtClean="0"/>
              <a:t>Amino </a:t>
            </a:r>
            <a:r>
              <a:rPr lang="en-US" dirty="0"/>
              <a:t>acid and glucose uptake are dependent on sodium</a:t>
            </a:r>
            <a:r>
              <a:rPr lang="en-US" dirty="0" smtClean="0"/>
              <a:t>.</a:t>
            </a:r>
          </a:p>
          <a:p>
            <a:r>
              <a:rPr lang="en-US" b="1" dirty="0" smtClean="0"/>
              <a:t>Potassium:-</a:t>
            </a:r>
            <a:endParaRPr lang="en-US" b="1" dirty="0"/>
          </a:p>
          <a:p>
            <a:r>
              <a:rPr lang="en-US" dirty="0" smtClean="0"/>
              <a:t>It exists primarily </a:t>
            </a:r>
            <a:r>
              <a:rPr lang="en-US" dirty="0"/>
              <a:t>as cellular constituent. </a:t>
            </a:r>
            <a:endParaRPr lang="en-US" dirty="0" smtClean="0"/>
          </a:p>
          <a:p>
            <a:r>
              <a:rPr lang="en-US" dirty="0" smtClean="0"/>
              <a:t>It </a:t>
            </a:r>
            <a:r>
              <a:rPr lang="en-US" dirty="0"/>
              <a:t>Plays a vital role in muscle, where its content is six times that of sodium. </a:t>
            </a:r>
            <a:endParaRPr lang="en-US" dirty="0" smtClean="0"/>
          </a:p>
          <a:p>
            <a:r>
              <a:rPr lang="en-US" dirty="0" smtClean="0"/>
              <a:t>During </a:t>
            </a:r>
            <a:r>
              <a:rPr lang="en-US" dirty="0"/>
              <a:t>nerve transmission and muscle contraction, potassium m then moves back moves out of the cell and sodium enters. The potassium then move back into the cell when the sodium is removed. Thus Na and K are interrelated in metabolism.</a:t>
            </a:r>
          </a:p>
          <a:p>
            <a:endParaRPr lang="en-US" dirty="0" smtClean="0"/>
          </a:p>
        </p:txBody>
      </p:sp>
    </p:spTree>
    <p:extLst>
      <p:ext uri="{BB962C8B-B14F-4D97-AF65-F5344CB8AC3E}">
        <p14:creationId xmlns:p14="http://schemas.microsoft.com/office/powerpoint/2010/main" val="2733365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MACRO-ELEMENTS (MAJOR ELEMENTS)</a:t>
            </a:r>
          </a:p>
        </p:txBody>
      </p:sp>
      <p:sp>
        <p:nvSpPr>
          <p:cNvPr id="3" name="Content Placeholder 2"/>
          <p:cNvSpPr>
            <a:spLocks noGrp="1"/>
          </p:cNvSpPr>
          <p:nvPr>
            <p:ph idx="1"/>
          </p:nvPr>
        </p:nvSpPr>
        <p:spPr/>
        <p:txBody>
          <a:bodyPr>
            <a:normAutofit fontScale="92500" lnSpcReduction="10000"/>
          </a:bodyPr>
          <a:lstStyle/>
          <a:p>
            <a:r>
              <a:rPr lang="en-US" b="1" dirty="0"/>
              <a:t>Chlorine:- </a:t>
            </a:r>
            <a:endParaRPr lang="en-US" b="1" dirty="0" smtClean="0"/>
          </a:p>
          <a:p>
            <a:r>
              <a:rPr lang="en-US" dirty="0" smtClean="0"/>
              <a:t>Chlorine </a:t>
            </a:r>
            <a:r>
              <a:rPr lang="en-US" dirty="0"/>
              <a:t>is found both within the cells and in the body fluids, including the gastric secretions. Less than 15% of the chlorine in the body is found in the cells. Chloride ion is the major anion of the extracellular fluids (ECF). </a:t>
            </a:r>
          </a:p>
          <a:p>
            <a:r>
              <a:rPr lang="en-US" dirty="0" smtClean="0"/>
              <a:t>About </a:t>
            </a:r>
            <a:r>
              <a:rPr lang="en-US" dirty="0"/>
              <a:t>15 to 20% of the chlorine of the body appears to be in organic combination. </a:t>
            </a:r>
            <a:endParaRPr lang="en-US" dirty="0" smtClean="0"/>
          </a:p>
          <a:p>
            <a:r>
              <a:rPr lang="en-US" dirty="0" smtClean="0"/>
              <a:t>The </a:t>
            </a:r>
            <a:r>
              <a:rPr lang="en-US" dirty="0"/>
              <a:t>gastric secretion contains chlorine as free acid and in the form of </a:t>
            </a:r>
            <a:r>
              <a:rPr lang="en-US" dirty="0" smtClean="0"/>
              <a:t>salts.</a:t>
            </a:r>
          </a:p>
          <a:p>
            <a:r>
              <a:rPr lang="en-US" dirty="0" smtClean="0"/>
              <a:t>Chlorides </a:t>
            </a:r>
            <a:r>
              <a:rPr lang="en-US" dirty="0"/>
              <a:t>play a key role in regulating the pH of body fluids. The movement of chlorine from body fluid to erythrocytes in what is known as "chloride shift" is a primary mechanism in regulating pH and </a:t>
            </a:r>
            <a:r>
              <a:rPr lang="en-US" dirty="0" err="1"/>
              <a:t>osmolarity</a:t>
            </a:r>
            <a:r>
              <a:rPr lang="en-US" dirty="0"/>
              <a:t> of tissue fluids.</a:t>
            </a:r>
            <a:endParaRPr lang="en-IN" dirty="0"/>
          </a:p>
        </p:txBody>
      </p:sp>
    </p:spTree>
    <p:extLst>
      <p:ext uri="{BB962C8B-B14F-4D97-AF65-F5344CB8AC3E}">
        <p14:creationId xmlns:p14="http://schemas.microsoft.com/office/powerpoint/2010/main" val="2365088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MACRO-ELEMENTS (MAJOR ELEMENTS)</a:t>
            </a:r>
          </a:p>
        </p:txBody>
      </p:sp>
      <p:sp>
        <p:nvSpPr>
          <p:cNvPr id="3" name="Content Placeholder 2"/>
          <p:cNvSpPr>
            <a:spLocks noGrp="1"/>
          </p:cNvSpPr>
          <p:nvPr>
            <p:ph idx="1"/>
          </p:nvPr>
        </p:nvSpPr>
        <p:spPr/>
        <p:txBody>
          <a:bodyPr>
            <a:normAutofit fontScale="85000" lnSpcReduction="20000"/>
          </a:bodyPr>
          <a:lstStyle/>
          <a:p>
            <a:r>
              <a:rPr lang="en-US" b="1" dirty="0" err="1"/>
              <a:t>Sulphur</a:t>
            </a:r>
            <a:r>
              <a:rPr lang="en-US" b="1" dirty="0"/>
              <a:t>:-</a:t>
            </a:r>
            <a:r>
              <a:rPr lang="en-US" dirty="0"/>
              <a:t> </a:t>
            </a:r>
          </a:p>
          <a:p>
            <a:r>
              <a:rPr lang="en-US" dirty="0" err="1" smtClean="0"/>
              <a:t>Sulphur</a:t>
            </a:r>
            <a:r>
              <a:rPr lang="en-US" dirty="0" smtClean="0"/>
              <a:t> </a:t>
            </a:r>
            <a:r>
              <a:rPr lang="en-US" dirty="0"/>
              <a:t>occurs entirely in organic compounds, notably in proteins in which it is present as the </a:t>
            </a:r>
            <a:r>
              <a:rPr lang="en-US" dirty="0" err="1"/>
              <a:t>sulphur</a:t>
            </a:r>
            <a:r>
              <a:rPr lang="en-US" dirty="0"/>
              <a:t> containing amino acids cysteine and methionine</a:t>
            </a:r>
            <a:r>
              <a:rPr lang="en-US" dirty="0" smtClean="0"/>
              <a:t>.</a:t>
            </a:r>
          </a:p>
          <a:p>
            <a:r>
              <a:rPr lang="en-US" dirty="0" smtClean="0"/>
              <a:t> </a:t>
            </a:r>
            <a:r>
              <a:rPr lang="en-US" dirty="0"/>
              <a:t>Wool contains approximately 4% of </a:t>
            </a:r>
            <a:r>
              <a:rPr lang="en-US" dirty="0" err="1"/>
              <a:t>sulphur</a:t>
            </a:r>
            <a:r>
              <a:rPr lang="en-US" dirty="0"/>
              <a:t>. </a:t>
            </a:r>
          </a:p>
          <a:p>
            <a:r>
              <a:rPr lang="en-US" dirty="0" smtClean="0"/>
              <a:t>Thiamin </a:t>
            </a:r>
            <a:r>
              <a:rPr lang="en-US" dirty="0"/>
              <a:t>and biotin contain </a:t>
            </a:r>
            <a:r>
              <a:rPr lang="en-US" dirty="0" err="1"/>
              <a:t>sulphur</a:t>
            </a:r>
            <a:r>
              <a:rPr lang="en-US" dirty="0" smtClean="0"/>
              <a:t>. </a:t>
            </a:r>
          </a:p>
          <a:p>
            <a:r>
              <a:rPr lang="en-US" dirty="0" err="1" smtClean="0"/>
              <a:t>Sulphur</a:t>
            </a:r>
            <a:r>
              <a:rPr lang="en-US" dirty="0" smtClean="0"/>
              <a:t> </a:t>
            </a:r>
            <a:r>
              <a:rPr lang="en-US" dirty="0"/>
              <a:t>is present in inorganic form in chondroitin </a:t>
            </a:r>
            <a:r>
              <a:rPr lang="en-US" dirty="0" err="1"/>
              <a:t>sulphate</a:t>
            </a:r>
            <a:r>
              <a:rPr lang="en-US" dirty="0"/>
              <a:t>, a constituent of cartilage.</a:t>
            </a:r>
          </a:p>
          <a:p>
            <a:r>
              <a:rPr lang="en-US" dirty="0" smtClean="0"/>
              <a:t>The </a:t>
            </a:r>
            <a:r>
              <a:rPr lang="en-US" dirty="0" err="1" smtClean="0"/>
              <a:t>Sulphur</a:t>
            </a:r>
            <a:r>
              <a:rPr lang="en-US" b="1" dirty="0" smtClean="0"/>
              <a:t> </a:t>
            </a:r>
            <a:r>
              <a:rPr lang="en-US" dirty="0" smtClean="0"/>
              <a:t>is </a:t>
            </a:r>
            <a:r>
              <a:rPr lang="en-US" dirty="0"/>
              <a:t>excreted through the </a:t>
            </a:r>
            <a:r>
              <a:rPr lang="en-US" dirty="0" err="1"/>
              <a:t>faeces</a:t>
            </a:r>
            <a:r>
              <a:rPr lang="en-US" dirty="0"/>
              <a:t> and urine. </a:t>
            </a:r>
          </a:p>
          <a:p>
            <a:r>
              <a:rPr lang="en-US" dirty="0" err="1" smtClean="0"/>
              <a:t>Sulphur</a:t>
            </a:r>
            <a:r>
              <a:rPr lang="en-US" dirty="0" smtClean="0"/>
              <a:t> </a:t>
            </a:r>
            <a:r>
              <a:rPr lang="en-US" dirty="0"/>
              <a:t>deficiency in ruminant diets may result in reduced feed intake and reduced cellulose digestion. </a:t>
            </a:r>
          </a:p>
          <a:p>
            <a:r>
              <a:rPr lang="en-US" dirty="0" smtClean="0"/>
              <a:t>It </a:t>
            </a:r>
            <a:r>
              <a:rPr lang="en-US" dirty="0"/>
              <a:t>is recommended that the nitrogen </a:t>
            </a:r>
            <a:r>
              <a:rPr lang="en-US" dirty="0" err="1"/>
              <a:t>sulphur</a:t>
            </a:r>
            <a:r>
              <a:rPr lang="en-US" dirty="0"/>
              <a:t> ratio of ruminant diets should be approximately 10:1 to 15:1. </a:t>
            </a:r>
          </a:p>
        </p:txBody>
      </p:sp>
    </p:spTree>
    <p:extLst>
      <p:ext uri="{BB962C8B-B14F-4D97-AF65-F5344CB8AC3E}">
        <p14:creationId xmlns:p14="http://schemas.microsoft.com/office/powerpoint/2010/main" val="1102842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0520"/>
            <a:ext cx="10684727" cy="1325563"/>
          </a:xfrm>
        </p:spPr>
        <p:txBody>
          <a:bodyPr/>
          <a:lstStyle/>
          <a:p>
            <a:r>
              <a:rPr lang="en-IN" dirty="0" smtClean="0"/>
              <a:t>MICRO-ELEMENTS </a:t>
            </a:r>
            <a:r>
              <a:rPr lang="en-IN" dirty="0"/>
              <a:t>(</a:t>
            </a:r>
            <a:r>
              <a:rPr lang="en-IN" dirty="0" smtClean="0"/>
              <a:t>MINOR/TRACE </a:t>
            </a:r>
            <a:r>
              <a:rPr lang="en-IN" dirty="0"/>
              <a:t>ELEMENTS)</a:t>
            </a:r>
          </a:p>
        </p:txBody>
      </p:sp>
      <p:sp>
        <p:nvSpPr>
          <p:cNvPr id="3" name="Content Placeholder 2"/>
          <p:cNvSpPr>
            <a:spLocks noGrp="1"/>
          </p:cNvSpPr>
          <p:nvPr>
            <p:ph idx="1"/>
          </p:nvPr>
        </p:nvSpPr>
        <p:spPr/>
        <p:txBody>
          <a:bodyPr>
            <a:normAutofit/>
          </a:bodyPr>
          <a:lstStyle/>
          <a:p>
            <a:r>
              <a:rPr lang="en-IN" b="1" dirty="0"/>
              <a:t>Iron (</a:t>
            </a:r>
            <a:r>
              <a:rPr lang="en-IN" b="1" dirty="0" smtClean="0"/>
              <a:t>Fe) - Functions</a:t>
            </a:r>
          </a:p>
          <a:p>
            <a:r>
              <a:rPr lang="en-IN" dirty="0" smtClean="0"/>
              <a:t>1.Component </a:t>
            </a:r>
            <a:r>
              <a:rPr lang="en-IN" dirty="0"/>
              <a:t>of </a:t>
            </a:r>
            <a:r>
              <a:rPr lang="en-IN" dirty="0" err="1"/>
              <a:t>Hb</a:t>
            </a:r>
            <a:r>
              <a:rPr lang="en-IN" dirty="0"/>
              <a:t> </a:t>
            </a:r>
            <a:endParaRPr lang="en-IN" dirty="0" smtClean="0"/>
          </a:p>
          <a:p>
            <a:r>
              <a:rPr lang="en-IN" dirty="0" smtClean="0"/>
              <a:t>2</a:t>
            </a:r>
            <a:r>
              <a:rPr lang="en-IN" dirty="0"/>
              <a:t>. component of certain enzymes Ex. </a:t>
            </a:r>
            <a:r>
              <a:rPr lang="en-IN" dirty="0" err="1"/>
              <a:t>Celluloplasmin</a:t>
            </a:r>
            <a:r>
              <a:rPr lang="en-IN" dirty="0"/>
              <a:t> , cytochrome </a:t>
            </a:r>
            <a:r>
              <a:rPr lang="en-IN" dirty="0" smtClean="0"/>
              <a:t>oxidase</a:t>
            </a:r>
            <a:endParaRPr lang="en-IN" dirty="0"/>
          </a:p>
          <a:p>
            <a:r>
              <a:rPr lang="en-IN" b="1" dirty="0" smtClean="0"/>
              <a:t>Copper </a:t>
            </a:r>
            <a:r>
              <a:rPr lang="en-IN" b="1" dirty="0"/>
              <a:t>(Cu</a:t>
            </a:r>
            <a:r>
              <a:rPr lang="en-IN" b="1" dirty="0" smtClean="0"/>
              <a:t>) – Functions</a:t>
            </a:r>
            <a:endParaRPr lang="en-IN" b="1" dirty="0"/>
          </a:p>
          <a:p>
            <a:r>
              <a:rPr lang="en-IN" dirty="0"/>
              <a:t>1.Necessary for formation for </a:t>
            </a:r>
            <a:r>
              <a:rPr lang="en-IN" dirty="0" err="1"/>
              <a:t>Hb</a:t>
            </a:r>
            <a:r>
              <a:rPr lang="en-IN" dirty="0"/>
              <a:t> and RBC maturation </a:t>
            </a:r>
            <a:endParaRPr lang="en-IN" dirty="0" smtClean="0"/>
          </a:p>
          <a:p>
            <a:r>
              <a:rPr lang="en-IN" dirty="0" smtClean="0"/>
              <a:t>2</a:t>
            </a:r>
            <a:r>
              <a:rPr lang="en-IN" dirty="0"/>
              <a:t>. component of certain enzymes like cytochrome C oxidase, </a:t>
            </a:r>
            <a:r>
              <a:rPr lang="en-IN" dirty="0" err="1"/>
              <a:t>Tyronsinase</a:t>
            </a:r>
            <a:r>
              <a:rPr lang="en-IN" dirty="0"/>
              <a:t> </a:t>
            </a:r>
            <a:endParaRPr lang="en-IN" dirty="0" smtClean="0"/>
          </a:p>
          <a:p>
            <a:r>
              <a:rPr lang="en-IN" dirty="0" smtClean="0"/>
              <a:t>3</a:t>
            </a:r>
            <a:r>
              <a:rPr lang="en-IN" dirty="0"/>
              <a:t>. Required for normal pigmentation of wool and </a:t>
            </a:r>
            <a:r>
              <a:rPr lang="en-IN" dirty="0" smtClean="0"/>
              <a:t>hairs</a:t>
            </a:r>
            <a:endParaRPr lang="en-IN" b="1" dirty="0"/>
          </a:p>
        </p:txBody>
      </p:sp>
    </p:spTree>
    <p:extLst>
      <p:ext uri="{BB962C8B-B14F-4D97-AF65-F5344CB8AC3E}">
        <p14:creationId xmlns:p14="http://schemas.microsoft.com/office/powerpoint/2010/main" val="3262942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0520"/>
            <a:ext cx="10684727" cy="1325563"/>
          </a:xfrm>
        </p:spPr>
        <p:txBody>
          <a:bodyPr/>
          <a:lstStyle/>
          <a:p>
            <a:r>
              <a:rPr lang="en-IN" dirty="0" smtClean="0"/>
              <a:t>MICRO-ELEMENTS </a:t>
            </a:r>
            <a:r>
              <a:rPr lang="en-IN" dirty="0"/>
              <a:t>(</a:t>
            </a:r>
            <a:r>
              <a:rPr lang="en-IN" dirty="0" smtClean="0"/>
              <a:t>MINOR/TRACE </a:t>
            </a:r>
            <a:r>
              <a:rPr lang="en-IN" dirty="0"/>
              <a:t>ELEMENTS)</a:t>
            </a:r>
          </a:p>
        </p:txBody>
      </p:sp>
      <p:sp>
        <p:nvSpPr>
          <p:cNvPr id="3" name="Content Placeholder 2"/>
          <p:cNvSpPr>
            <a:spLocks noGrp="1"/>
          </p:cNvSpPr>
          <p:nvPr>
            <p:ph idx="1"/>
          </p:nvPr>
        </p:nvSpPr>
        <p:spPr/>
        <p:txBody>
          <a:bodyPr>
            <a:normAutofit fontScale="92500" lnSpcReduction="20000"/>
          </a:bodyPr>
          <a:lstStyle/>
          <a:p>
            <a:r>
              <a:rPr lang="en-US" b="1" dirty="0" smtClean="0"/>
              <a:t>Cobalt (Co) - Functions</a:t>
            </a:r>
          </a:p>
          <a:p>
            <a:r>
              <a:rPr lang="en-IN" dirty="0"/>
              <a:t>1.Component of </a:t>
            </a:r>
            <a:r>
              <a:rPr lang="en-IN" dirty="0" err="1"/>
              <a:t>vit</a:t>
            </a:r>
            <a:r>
              <a:rPr lang="en-IN" dirty="0"/>
              <a:t>. </a:t>
            </a:r>
            <a:r>
              <a:rPr lang="en-IN" dirty="0" smtClean="0"/>
              <a:t>B12</a:t>
            </a:r>
          </a:p>
          <a:p>
            <a:r>
              <a:rPr lang="en-IN" dirty="0"/>
              <a:t>2. Component of </a:t>
            </a:r>
            <a:r>
              <a:rPr lang="en-IN" dirty="0" err="1"/>
              <a:t>cobamide</a:t>
            </a:r>
            <a:r>
              <a:rPr lang="en-IN" dirty="0"/>
              <a:t> enzyme</a:t>
            </a:r>
            <a:endParaRPr lang="en-IN" b="1" dirty="0" smtClean="0"/>
          </a:p>
          <a:p>
            <a:r>
              <a:rPr lang="en-IN" b="1" dirty="0" smtClean="0"/>
              <a:t>Iodine </a:t>
            </a:r>
            <a:r>
              <a:rPr lang="en-IN" b="1" dirty="0"/>
              <a:t>(I</a:t>
            </a:r>
            <a:r>
              <a:rPr lang="en-IN" b="1" dirty="0" smtClean="0"/>
              <a:t>) - Functions</a:t>
            </a:r>
            <a:r>
              <a:rPr lang="en-IN" dirty="0" smtClean="0"/>
              <a:t> </a:t>
            </a:r>
          </a:p>
          <a:p>
            <a:r>
              <a:rPr lang="en-US" dirty="0" smtClean="0"/>
              <a:t>Component of </a:t>
            </a:r>
            <a:r>
              <a:rPr lang="en-US" dirty="0" err="1" smtClean="0"/>
              <a:t>thyroxine</a:t>
            </a:r>
            <a:r>
              <a:rPr lang="en-US" dirty="0" smtClean="0"/>
              <a:t> hormone which is required for BMR</a:t>
            </a:r>
            <a:endParaRPr lang="en-IN" dirty="0"/>
          </a:p>
          <a:p>
            <a:r>
              <a:rPr lang="en-IN" b="1" dirty="0" smtClean="0"/>
              <a:t>Manganese </a:t>
            </a:r>
            <a:r>
              <a:rPr lang="en-IN" b="1" dirty="0"/>
              <a:t>(</a:t>
            </a:r>
            <a:r>
              <a:rPr lang="en-IN" b="1" dirty="0" err="1"/>
              <a:t>Mn</a:t>
            </a:r>
            <a:r>
              <a:rPr lang="en-IN" b="1" dirty="0" smtClean="0"/>
              <a:t>) – Functions </a:t>
            </a:r>
            <a:endParaRPr lang="en-IN" dirty="0"/>
          </a:p>
          <a:p>
            <a:r>
              <a:rPr lang="en-IN" dirty="0" smtClean="0"/>
              <a:t>Required for normal </a:t>
            </a:r>
            <a:r>
              <a:rPr lang="en-IN" dirty="0"/>
              <a:t>development of bone and cartilage </a:t>
            </a:r>
            <a:endParaRPr lang="en-IN" dirty="0" smtClean="0"/>
          </a:p>
          <a:p>
            <a:r>
              <a:rPr lang="en-IN" b="1" dirty="0"/>
              <a:t>Zinc (Zn) </a:t>
            </a:r>
            <a:r>
              <a:rPr lang="en-IN" b="1" dirty="0" smtClean="0"/>
              <a:t>– Functions </a:t>
            </a:r>
          </a:p>
          <a:p>
            <a:r>
              <a:rPr lang="en-IN" dirty="0" smtClean="0"/>
              <a:t>Component </a:t>
            </a:r>
            <a:r>
              <a:rPr lang="en-IN" dirty="0"/>
              <a:t>of carbonic anhydrase, lactic dehydrogenase </a:t>
            </a:r>
            <a:r>
              <a:rPr lang="en-IN" dirty="0" smtClean="0"/>
              <a:t> </a:t>
            </a:r>
          </a:p>
          <a:p>
            <a:r>
              <a:rPr lang="en-IN" dirty="0" smtClean="0"/>
              <a:t>Required </a:t>
            </a:r>
            <a:r>
              <a:rPr lang="en-IN" dirty="0"/>
              <a:t>for protein </a:t>
            </a:r>
            <a:r>
              <a:rPr lang="en-IN" dirty="0" smtClean="0"/>
              <a:t>digestion</a:t>
            </a:r>
            <a:endParaRPr lang="en-IN" b="1" dirty="0"/>
          </a:p>
        </p:txBody>
      </p:sp>
    </p:spTree>
    <p:extLst>
      <p:ext uri="{BB962C8B-B14F-4D97-AF65-F5344CB8AC3E}">
        <p14:creationId xmlns:p14="http://schemas.microsoft.com/office/powerpoint/2010/main" val="3141371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714463" cy="1325563"/>
          </a:xfrm>
        </p:spPr>
        <p:txBody>
          <a:bodyPr/>
          <a:lstStyle/>
          <a:p>
            <a:r>
              <a:rPr lang="en-IN" dirty="0"/>
              <a:t>MICRO-ELEMENTS (MINOR/TRACE ELEMENTS)</a:t>
            </a:r>
          </a:p>
        </p:txBody>
      </p:sp>
      <p:sp>
        <p:nvSpPr>
          <p:cNvPr id="3" name="Content Placeholder 2"/>
          <p:cNvSpPr>
            <a:spLocks noGrp="1"/>
          </p:cNvSpPr>
          <p:nvPr>
            <p:ph idx="1"/>
          </p:nvPr>
        </p:nvSpPr>
        <p:spPr/>
        <p:txBody>
          <a:bodyPr/>
          <a:lstStyle/>
          <a:p>
            <a:r>
              <a:rPr lang="en-IN" b="1" dirty="0"/>
              <a:t>Selenium (Se) </a:t>
            </a:r>
            <a:r>
              <a:rPr lang="en-IN" b="1" dirty="0" smtClean="0"/>
              <a:t> - Functions</a:t>
            </a:r>
            <a:endParaRPr lang="en-IN" dirty="0" smtClean="0"/>
          </a:p>
          <a:p>
            <a:r>
              <a:rPr lang="en-IN" dirty="0" smtClean="0"/>
              <a:t>1.Antioxidant </a:t>
            </a:r>
            <a:r>
              <a:rPr lang="en-IN" dirty="0"/>
              <a:t>property </a:t>
            </a:r>
            <a:endParaRPr lang="en-IN" dirty="0" smtClean="0"/>
          </a:p>
          <a:p>
            <a:r>
              <a:rPr lang="en-IN" dirty="0" smtClean="0"/>
              <a:t>2</a:t>
            </a:r>
            <a:r>
              <a:rPr lang="en-IN" dirty="0"/>
              <a:t>. Role in absorption and retention of </a:t>
            </a:r>
            <a:r>
              <a:rPr lang="en-IN" dirty="0" err="1" smtClean="0"/>
              <a:t>vit.E</a:t>
            </a:r>
            <a:endParaRPr lang="en-IN" b="1" dirty="0"/>
          </a:p>
        </p:txBody>
      </p:sp>
    </p:spTree>
    <p:extLst>
      <p:ext uri="{BB962C8B-B14F-4D97-AF65-F5344CB8AC3E}">
        <p14:creationId xmlns:p14="http://schemas.microsoft.com/office/powerpoint/2010/main" val="305245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95681" y="2497874"/>
            <a:ext cx="6277646" cy="2444392"/>
          </a:xfrm>
        </p:spPr>
      </p:pic>
    </p:spTree>
    <p:extLst>
      <p:ext uri="{BB962C8B-B14F-4D97-AF65-F5344CB8AC3E}">
        <p14:creationId xmlns:p14="http://schemas.microsoft.com/office/powerpoint/2010/main" val="1858876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idx="1"/>
          </p:nvPr>
        </p:nvSpPr>
        <p:spPr/>
        <p:txBody>
          <a:bodyPr/>
          <a:lstStyle/>
          <a:p>
            <a:r>
              <a:rPr lang="en-US" dirty="0"/>
              <a:t> </a:t>
            </a:r>
            <a:r>
              <a:rPr lang="en-US" dirty="0" smtClean="0"/>
              <a:t>Minerals </a:t>
            </a:r>
            <a:r>
              <a:rPr lang="en-US" dirty="0"/>
              <a:t>are elements of the periodic table </a:t>
            </a:r>
            <a:endParaRPr lang="en-US" dirty="0" smtClean="0"/>
          </a:p>
          <a:p>
            <a:r>
              <a:rPr lang="en-US" dirty="0" smtClean="0"/>
              <a:t>More </a:t>
            </a:r>
            <a:r>
              <a:rPr lang="en-US" dirty="0"/>
              <a:t>than 25 have been isolated </a:t>
            </a:r>
            <a:endParaRPr lang="en-US" dirty="0" smtClean="0"/>
          </a:p>
          <a:p>
            <a:r>
              <a:rPr lang="en-US" dirty="0" smtClean="0"/>
              <a:t>21 </a:t>
            </a:r>
            <a:r>
              <a:rPr lang="en-US" dirty="0"/>
              <a:t>elements have been shown to be essential (excluding C,H, and O) </a:t>
            </a:r>
            <a:endParaRPr lang="en-US" dirty="0" smtClean="0"/>
          </a:p>
          <a:p>
            <a:r>
              <a:rPr lang="en-US" dirty="0" smtClean="0"/>
              <a:t>Minerals </a:t>
            </a:r>
            <a:r>
              <a:rPr lang="en-US" dirty="0"/>
              <a:t>make up about 4 to 5% of body weight (for a 70 kg individual: 2.8 kg) </a:t>
            </a:r>
            <a:endParaRPr lang="en-US" dirty="0" smtClean="0"/>
          </a:p>
          <a:p>
            <a:r>
              <a:rPr lang="en-US" dirty="0" smtClean="0"/>
              <a:t>Many </a:t>
            </a:r>
            <a:r>
              <a:rPr lang="en-US" dirty="0"/>
              <a:t>minerals are found in ionic form (others as ligands or covalent compounds)</a:t>
            </a:r>
            <a:endParaRPr lang="en-IN" dirty="0"/>
          </a:p>
        </p:txBody>
      </p:sp>
    </p:spTree>
    <p:extLst>
      <p:ext uri="{BB962C8B-B14F-4D97-AF65-F5344CB8AC3E}">
        <p14:creationId xmlns:p14="http://schemas.microsoft.com/office/powerpoint/2010/main" val="1380329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idx="1"/>
          </p:nvPr>
        </p:nvSpPr>
        <p:spPr/>
        <p:txBody>
          <a:bodyPr/>
          <a:lstStyle/>
          <a:p>
            <a:pPr algn="ctr"/>
            <a:r>
              <a:rPr lang="en-US" dirty="0"/>
              <a:t> Two categories: </a:t>
            </a:r>
            <a:endParaRPr lang="en-US" dirty="0" smtClean="0"/>
          </a:p>
          <a:p>
            <a:pPr algn="ctr"/>
            <a:r>
              <a:rPr lang="en-US" dirty="0" err="1" smtClean="0"/>
              <a:t>Macrominerals</a:t>
            </a:r>
            <a:r>
              <a:rPr lang="en-US" dirty="0" smtClean="0"/>
              <a:t> </a:t>
            </a:r>
            <a:r>
              <a:rPr lang="en-US" dirty="0"/>
              <a:t>&gt; 0.005% </a:t>
            </a:r>
            <a:endParaRPr lang="en-US" dirty="0" smtClean="0"/>
          </a:p>
          <a:p>
            <a:pPr algn="ctr"/>
            <a:r>
              <a:rPr lang="en-US" dirty="0" err="1" smtClean="0"/>
              <a:t>Microminerals</a:t>
            </a:r>
            <a:r>
              <a:rPr lang="en-US" dirty="0" smtClean="0"/>
              <a:t> </a:t>
            </a:r>
            <a:r>
              <a:rPr lang="en-US" dirty="0"/>
              <a:t>&lt; 0.005% </a:t>
            </a:r>
            <a:endParaRPr lang="en-US" dirty="0" smtClean="0"/>
          </a:p>
          <a:p>
            <a:r>
              <a:rPr lang="en-US" dirty="0" err="1" smtClean="0"/>
              <a:t>Macrominerals</a:t>
            </a:r>
            <a:r>
              <a:rPr lang="en-US" dirty="0" smtClean="0"/>
              <a:t> . are </a:t>
            </a:r>
            <a:r>
              <a:rPr lang="en-US" dirty="0"/>
              <a:t>essential at levels of 100mg or more per day for human </a:t>
            </a:r>
            <a:r>
              <a:rPr lang="en-US" dirty="0" smtClean="0"/>
              <a:t>adults. </a:t>
            </a:r>
            <a:r>
              <a:rPr lang="en-IN" dirty="0"/>
              <a:t> </a:t>
            </a:r>
            <a:r>
              <a:rPr lang="en-IN" dirty="0" smtClean="0"/>
              <a:t>ex</a:t>
            </a:r>
            <a:r>
              <a:rPr lang="en-IN" dirty="0"/>
              <a:t>. Ca</a:t>
            </a:r>
            <a:r>
              <a:rPr lang="en-IN" dirty="0" smtClean="0"/>
              <a:t>, P, Na, K, Cl, Mg, S</a:t>
            </a:r>
            <a:r>
              <a:rPr lang="en-US" dirty="0" smtClean="0"/>
              <a:t> </a:t>
            </a:r>
            <a:endParaRPr lang="en-US" dirty="0"/>
          </a:p>
          <a:p>
            <a:r>
              <a:rPr lang="en-US" dirty="0" err="1" smtClean="0"/>
              <a:t>Microminerals</a:t>
            </a:r>
            <a:r>
              <a:rPr lang="en-US" dirty="0" smtClean="0"/>
              <a:t> </a:t>
            </a:r>
            <a:r>
              <a:rPr lang="en-US" dirty="0"/>
              <a:t>are often referred to as trace </a:t>
            </a:r>
            <a:r>
              <a:rPr lang="en-US" dirty="0" smtClean="0"/>
              <a:t>elements. </a:t>
            </a:r>
            <a:r>
              <a:rPr lang="en-IN" dirty="0"/>
              <a:t>e</a:t>
            </a:r>
            <a:r>
              <a:rPr lang="en-IN" dirty="0" smtClean="0"/>
              <a:t>x</a:t>
            </a:r>
            <a:r>
              <a:rPr lang="en-IN" dirty="0"/>
              <a:t>. Fe.,</a:t>
            </a:r>
            <a:r>
              <a:rPr lang="en-IN" dirty="0" err="1"/>
              <a:t>Cu,Co</a:t>
            </a:r>
            <a:r>
              <a:rPr lang="en-IN" dirty="0"/>
              <a:t>, </a:t>
            </a:r>
            <a:r>
              <a:rPr lang="en-IN" dirty="0" err="1"/>
              <a:t>Mn</a:t>
            </a:r>
            <a:r>
              <a:rPr lang="en-IN" dirty="0" smtClean="0"/>
              <a:t>, I, Mo, Zn, Cr</a:t>
            </a:r>
            <a:endParaRPr lang="en-IN" dirty="0"/>
          </a:p>
        </p:txBody>
      </p:sp>
    </p:spTree>
    <p:extLst>
      <p:ext uri="{BB962C8B-B14F-4D97-AF65-F5344CB8AC3E}">
        <p14:creationId xmlns:p14="http://schemas.microsoft.com/office/powerpoint/2010/main" val="661337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idx="1"/>
          </p:nvPr>
        </p:nvSpPr>
        <p:spPr/>
        <p:txBody>
          <a:bodyPr/>
          <a:lstStyle/>
          <a:p>
            <a:pPr algn="ctr"/>
            <a:r>
              <a:rPr lang="en-US" b="1" dirty="0" smtClean="0"/>
              <a:t>Essential </a:t>
            </a:r>
            <a:r>
              <a:rPr lang="en-US" b="1" dirty="0"/>
              <a:t>mineral </a:t>
            </a:r>
            <a:r>
              <a:rPr lang="en-US" b="1" dirty="0" smtClean="0"/>
              <a:t>elements:- </a:t>
            </a:r>
            <a:r>
              <a:rPr lang="en-US" dirty="0" smtClean="0"/>
              <a:t>These </a:t>
            </a:r>
            <a:r>
              <a:rPr lang="en-US" dirty="0"/>
              <a:t>are those minerals, which have been proved to have a metabolic role in the animal body. </a:t>
            </a:r>
            <a:endParaRPr lang="en-US" dirty="0" smtClean="0"/>
          </a:p>
          <a:p>
            <a:pPr algn="ctr"/>
            <a:r>
              <a:rPr lang="en-US" b="1" dirty="0" smtClean="0"/>
              <a:t>Non- </a:t>
            </a:r>
            <a:r>
              <a:rPr lang="en-US" b="1" dirty="0"/>
              <a:t>essential mineral elements:-</a:t>
            </a:r>
            <a:r>
              <a:rPr lang="en-US" dirty="0"/>
              <a:t> Most of mineral elements are simply components of animal tissues since they are present in the diet and are considered to be non-essential, as they do not play any essential metabolic role in the plant or animal body.</a:t>
            </a:r>
            <a:endParaRPr lang="en-IN" dirty="0"/>
          </a:p>
        </p:txBody>
      </p:sp>
    </p:spTree>
    <p:extLst>
      <p:ext uri="{BB962C8B-B14F-4D97-AF65-F5344CB8AC3E}">
        <p14:creationId xmlns:p14="http://schemas.microsoft.com/office/powerpoint/2010/main" val="3560732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MINERALS</a:t>
            </a:r>
            <a:endParaRPr lang="en-IN" dirty="0"/>
          </a:p>
        </p:txBody>
      </p:sp>
      <p:sp>
        <p:nvSpPr>
          <p:cNvPr id="3" name="Content Placeholder 2"/>
          <p:cNvSpPr>
            <a:spLocks noGrp="1"/>
          </p:cNvSpPr>
          <p:nvPr>
            <p:ph idx="1"/>
          </p:nvPr>
        </p:nvSpPr>
        <p:spPr/>
        <p:txBody>
          <a:bodyPr>
            <a:normAutofit lnSpcReduction="10000"/>
          </a:bodyPr>
          <a:lstStyle/>
          <a:p>
            <a:r>
              <a:rPr lang="en-US" dirty="0"/>
              <a:t>P</a:t>
            </a:r>
            <a:r>
              <a:rPr lang="en-US" dirty="0" smtClean="0"/>
              <a:t>rovide </a:t>
            </a:r>
            <a:r>
              <a:rPr lang="en-US" dirty="0"/>
              <a:t>a suitable medium for cellular activity </a:t>
            </a:r>
            <a:endParaRPr lang="en-US" dirty="0" smtClean="0"/>
          </a:p>
          <a:p>
            <a:r>
              <a:rPr lang="en-US" dirty="0" smtClean="0"/>
              <a:t>Permeability </a:t>
            </a:r>
            <a:r>
              <a:rPr lang="en-US" dirty="0"/>
              <a:t>of membranes </a:t>
            </a:r>
          </a:p>
          <a:p>
            <a:r>
              <a:rPr lang="en-US" dirty="0" smtClean="0"/>
              <a:t>Irritability </a:t>
            </a:r>
            <a:r>
              <a:rPr lang="en-US" dirty="0"/>
              <a:t>of muscles and nerve cells </a:t>
            </a:r>
          </a:p>
          <a:p>
            <a:r>
              <a:rPr lang="en-US" dirty="0" smtClean="0"/>
              <a:t>Play </a:t>
            </a:r>
            <a:r>
              <a:rPr lang="en-US" dirty="0"/>
              <a:t>a primary role in osmotic phenomenon </a:t>
            </a:r>
          </a:p>
          <a:p>
            <a:r>
              <a:rPr lang="en-US" dirty="0" smtClean="0"/>
              <a:t>Involved </a:t>
            </a:r>
            <a:r>
              <a:rPr lang="en-US" dirty="0"/>
              <a:t>in acid base-balance </a:t>
            </a:r>
          </a:p>
          <a:p>
            <a:r>
              <a:rPr lang="en-US" dirty="0" smtClean="0"/>
              <a:t>Confer </a:t>
            </a:r>
            <a:r>
              <a:rPr lang="en-US" dirty="0"/>
              <a:t>rigidity and hardness to certain tissues (bones and teeth) </a:t>
            </a:r>
            <a:endParaRPr lang="en-US" dirty="0" smtClean="0"/>
          </a:p>
          <a:p>
            <a:r>
              <a:rPr lang="en-US" dirty="0" smtClean="0"/>
              <a:t>Become </a:t>
            </a:r>
            <a:r>
              <a:rPr lang="en-US" dirty="0"/>
              <a:t>part of specialized </a:t>
            </a:r>
            <a:r>
              <a:rPr lang="en-US" dirty="0" smtClean="0"/>
              <a:t>compounds</a:t>
            </a:r>
          </a:p>
          <a:p>
            <a:r>
              <a:rPr lang="en-US" dirty="0"/>
              <a:t>They act as a component or an activator of enzymes and or other biological systems.</a:t>
            </a:r>
            <a:endParaRPr lang="en-IN" dirty="0"/>
          </a:p>
        </p:txBody>
      </p:sp>
    </p:spTree>
    <p:extLst>
      <p:ext uri="{BB962C8B-B14F-4D97-AF65-F5344CB8AC3E}">
        <p14:creationId xmlns:p14="http://schemas.microsoft.com/office/powerpoint/2010/main" val="3246469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MACRO-ELEMENTS (MAJOR ELEMENTS)</a:t>
            </a:r>
          </a:p>
        </p:txBody>
      </p:sp>
      <p:sp>
        <p:nvSpPr>
          <p:cNvPr id="3" name="Content Placeholder 2"/>
          <p:cNvSpPr>
            <a:spLocks noGrp="1"/>
          </p:cNvSpPr>
          <p:nvPr>
            <p:ph idx="1"/>
          </p:nvPr>
        </p:nvSpPr>
        <p:spPr/>
        <p:txBody>
          <a:bodyPr>
            <a:normAutofit/>
          </a:bodyPr>
          <a:lstStyle/>
          <a:p>
            <a:r>
              <a:rPr lang="en-US" dirty="0"/>
              <a:t>1</a:t>
            </a:r>
            <a:r>
              <a:rPr lang="en-US" b="1" dirty="0"/>
              <a:t>. Calcium: </a:t>
            </a:r>
            <a:endParaRPr lang="en-US" b="1" dirty="0" smtClean="0"/>
          </a:p>
          <a:p>
            <a:r>
              <a:rPr lang="en-US" dirty="0" smtClean="0"/>
              <a:t>Calcium </a:t>
            </a:r>
            <a:r>
              <a:rPr lang="en-US" dirty="0"/>
              <a:t>and phosphorus serve as the major structural elements of skeletal tissue, with more than 99 per cent of the total body calcium being found in the bone and teeth. </a:t>
            </a:r>
            <a:endParaRPr lang="en-US" dirty="0" smtClean="0"/>
          </a:p>
          <a:p>
            <a:r>
              <a:rPr lang="en-US" dirty="0" smtClean="0"/>
              <a:t>The </a:t>
            </a:r>
            <a:r>
              <a:rPr lang="en-US" dirty="0"/>
              <a:t>normal level of blood calcium in animals ranges from 9 to 11 mg per 100 ml of serum. </a:t>
            </a:r>
            <a:endParaRPr lang="en-US" dirty="0" smtClean="0"/>
          </a:p>
          <a:p>
            <a:r>
              <a:rPr lang="en-US" dirty="0" smtClean="0"/>
              <a:t>The </a:t>
            </a:r>
            <a:r>
              <a:rPr lang="en-US" dirty="0"/>
              <a:t>cell contains negligible amounts. </a:t>
            </a:r>
            <a:endParaRPr lang="en-US" dirty="0" smtClean="0"/>
          </a:p>
          <a:p>
            <a:r>
              <a:rPr lang="en-US" dirty="0" smtClean="0"/>
              <a:t>The </a:t>
            </a:r>
            <a:r>
              <a:rPr lang="en-US" dirty="0"/>
              <a:t>plasma of laying hens contains 30 to 40 mg calcium per 100 ml of blood. </a:t>
            </a:r>
            <a:endParaRPr lang="en-IN" dirty="0"/>
          </a:p>
        </p:txBody>
      </p:sp>
    </p:spTree>
    <p:extLst>
      <p:ext uri="{BB962C8B-B14F-4D97-AF65-F5344CB8AC3E}">
        <p14:creationId xmlns:p14="http://schemas.microsoft.com/office/powerpoint/2010/main" val="1047715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MACRO-ELEMENTS (MAJOR ELEMENTS)</a:t>
            </a:r>
          </a:p>
        </p:txBody>
      </p:sp>
      <p:sp>
        <p:nvSpPr>
          <p:cNvPr id="3" name="Content Placeholder 2"/>
          <p:cNvSpPr>
            <a:spLocks noGrp="1"/>
          </p:cNvSpPr>
          <p:nvPr>
            <p:ph idx="1"/>
          </p:nvPr>
        </p:nvSpPr>
        <p:spPr/>
        <p:txBody>
          <a:bodyPr/>
          <a:lstStyle/>
          <a:p>
            <a:r>
              <a:rPr lang="en-US" b="1" dirty="0"/>
              <a:t>Functions of Calcium: </a:t>
            </a:r>
            <a:endParaRPr lang="en-US" b="1" dirty="0" smtClean="0"/>
          </a:p>
          <a:p>
            <a:pPr marL="514350" indent="-514350">
              <a:buAutoNum type="arabicPeriod"/>
            </a:pPr>
            <a:r>
              <a:rPr lang="en-US" dirty="0" smtClean="0"/>
              <a:t>Calcium </a:t>
            </a:r>
            <a:r>
              <a:rPr lang="en-US" dirty="0"/>
              <a:t>provides a strong; skeleton for supporting and protecting delicate organs, jointed to allow movement and malleable to allow growth. Bones grow in length by the proliferation of cartilaginous plates at the ends of bones. Bones grow in width as well. </a:t>
            </a:r>
            <a:endParaRPr lang="en-US" dirty="0" smtClean="0"/>
          </a:p>
          <a:p>
            <a:pPr marL="514350" indent="-514350">
              <a:buAutoNum type="arabicPeriod"/>
            </a:pPr>
            <a:r>
              <a:rPr lang="en-US" dirty="0" smtClean="0"/>
              <a:t>The </a:t>
            </a:r>
            <a:r>
              <a:rPr lang="en-US" dirty="0"/>
              <a:t>ionized plasma calcium performs several non-skeletal functions.</a:t>
            </a:r>
            <a:endParaRPr lang="en-IN" dirty="0"/>
          </a:p>
        </p:txBody>
      </p:sp>
    </p:spTree>
    <p:extLst>
      <p:ext uri="{BB962C8B-B14F-4D97-AF65-F5344CB8AC3E}">
        <p14:creationId xmlns:p14="http://schemas.microsoft.com/office/powerpoint/2010/main" val="3757361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MACRO-ELEMENTS (MAJOR ELEMENTS)</a:t>
            </a:r>
          </a:p>
        </p:txBody>
      </p:sp>
      <p:sp>
        <p:nvSpPr>
          <p:cNvPr id="3" name="Content Placeholder 2"/>
          <p:cNvSpPr>
            <a:spLocks noGrp="1"/>
          </p:cNvSpPr>
          <p:nvPr>
            <p:ph idx="1"/>
          </p:nvPr>
        </p:nvSpPr>
        <p:spPr>
          <a:xfrm>
            <a:off x="838200" y="1690688"/>
            <a:ext cx="10515600" cy="4933135"/>
          </a:xfrm>
        </p:spPr>
        <p:txBody>
          <a:bodyPr>
            <a:normAutofit fontScale="92500" lnSpcReduction="20000"/>
          </a:bodyPr>
          <a:lstStyle/>
          <a:p>
            <a:r>
              <a:rPr lang="en-US" b="1" dirty="0"/>
              <a:t>Phosphorous</a:t>
            </a:r>
            <a:r>
              <a:rPr lang="en-US" b="1" dirty="0" smtClean="0"/>
              <a:t>: </a:t>
            </a:r>
          </a:p>
          <a:p>
            <a:r>
              <a:rPr lang="en-US" dirty="0" smtClean="0"/>
              <a:t>Major </a:t>
            </a:r>
            <a:r>
              <a:rPr lang="en-US" dirty="0"/>
              <a:t>portion of phosphorus in the animal body is distributed in the bones. </a:t>
            </a:r>
            <a:endParaRPr lang="en-US" dirty="0" smtClean="0"/>
          </a:p>
          <a:p>
            <a:r>
              <a:rPr lang="en-US" dirty="0" smtClean="0"/>
              <a:t>The </a:t>
            </a:r>
            <a:r>
              <a:rPr lang="en-US" dirty="0"/>
              <a:t>content of inorganic phosphorus in the blood is 4-9 mg per 100ml depending upon the species and age. </a:t>
            </a:r>
            <a:endParaRPr lang="en-US" dirty="0" smtClean="0"/>
          </a:p>
          <a:p>
            <a:r>
              <a:rPr lang="en-US" dirty="0" smtClean="0"/>
              <a:t>Whole </a:t>
            </a:r>
            <a:r>
              <a:rPr lang="en-US" dirty="0"/>
              <a:t>blood contain about 35-40 mg Phosphorus per 100 ml. </a:t>
            </a:r>
            <a:endParaRPr lang="en-US" dirty="0" smtClean="0"/>
          </a:p>
          <a:p>
            <a:r>
              <a:rPr lang="en-US" b="1" dirty="0" smtClean="0"/>
              <a:t>Functions </a:t>
            </a:r>
            <a:r>
              <a:rPr lang="en-US" b="1" dirty="0"/>
              <a:t>of Phosphorus:</a:t>
            </a:r>
            <a:r>
              <a:rPr lang="en-US" dirty="0"/>
              <a:t> </a:t>
            </a:r>
            <a:endParaRPr lang="en-US" dirty="0" smtClean="0"/>
          </a:p>
          <a:p>
            <a:pPr marL="514350" indent="-514350">
              <a:buAutoNum type="arabicPeriod"/>
            </a:pPr>
            <a:r>
              <a:rPr lang="en-US" dirty="0" smtClean="0"/>
              <a:t>The </a:t>
            </a:r>
            <a:r>
              <a:rPr lang="en-US" dirty="0"/>
              <a:t>most important function is the formation and maintenance of bone, similar to calcium. </a:t>
            </a:r>
            <a:endParaRPr lang="en-US" dirty="0" smtClean="0"/>
          </a:p>
          <a:p>
            <a:pPr marL="514350" indent="-514350">
              <a:buAutoNum type="arabicPeriod"/>
            </a:pPr>
            <a:r>
              <a:rPr lang="en-US" dirty="0" smtClean="0"/>
              <a:t>The </a:t>
            </a:r>
            <a:r>
              <a:rPr lang="en-US" dirty="0"/>
              <a:t>20% of phosphorus widely distributed in the fluids and soft tissues of the body serves a range of essential functions. </a:t>
            </a:r>
            <a:endParaRPr lang="en-US" dirty="0" smtClean="0"/>
          </a:p>
          <a:p>
            <a:pPr marL="0" indent="0">
              <a:buNone/>
            </a:pPr>
            <a:r>
              <a:rPr lang="en-US" b="1" dirty="0" smtClean="0"/>
              <a:t>Ca </a:t>
            </a:r>
            <a:r>
              <a:rPr lang="en-US" b="1" dirty="0"/>
              <a:t>and P in Bones:</a:t>
            </a:r>
            <a:r>
              <a:rPr lang="en-US" dirty="0"/>
              <a:t>- </a:t>
            </a:r>
            <a:r>
              <a:rPr lang="en-US" dirty="0" smtClean="0"/>
              <a:t>About </a:t>
            </a:r>
            <a:r>
              <a:rPr lang="en-US" dirty="0"/>
              <a:t>3% of the animal body consists of minerals. </a:t>
            </a:r>
            <a:r>
              <a:rPr lang="en-US" dirty="0" smtClean="0"/>
              <a:t>Over </a:t>
            </a:r>
            <a:r>
              <a:rPr lang="en-US" dirty="0"/>
              <a:t>70% of the ash of the body consists of calcium and phosphorus. Majority of the calcium (99%) and phosphorus (80%) are present in bones and teeth.</a:t>
            </a:r>
            <a:endParaRPr lang="en-IN" dirty="0"/>
          </a:p>
        </p:txBody>
      </p:sp>
    </p:spTree>
    <p:extLst>
      <p:ext uri="{BB962C8B-B14F-4D97-AF65-F5344CB8AC3E}">
        <p14:creationId xmlns:p14="http://schemas.microsoft.com/office/powerpoint/2010/main" val="2447590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MACRO-ELEMENTS (MAJOR ELEMENTS)</a:t>
            </a:r>
          </a:p>
        </p:txBody>
      </p:sp>
      <p:sp>
        <p:nvSpPr>
          <p:cNvPr id="3" name="Content Placeholder 2"/>
          <p:cNvSpPr>
            <a:spLocks noGrp="1"/>
          </p:cNvSpPr>
          <p:nvPr>
            <p:ph idx="1"/>
          </p:nvPr>
        </p:nvSpPr>
        <p:spPr>
          <a:xfrm>
            <a:off x="838200" y="1409700"/>
            <a:ext cx="10515600" cy="4767263"/>
          </a:xfrm>
        </p:spPr>
        <p:txBody>
          <a:bodyPr>
            <a:normAutofit fontScale="62500" lnSpcReduction="20000"/>
          </a:bodyPr>
          <a:lstStyle/>
          <a:p>
            <a:r>
              <a:rPr lang="en-US" b="1" dirty="0"/>
              <a:t>Magnesium :- </a:t>
            </a:r>
            <a:endParaRPr lang="en-US" b="1" dirty="0" smtClean="0"/>
          </a:p>
          <a:p>
            <a:r>
              <a:rPr lang="en-US" dirty="0" smtClean="0"/>
              <a:t>Magnesium </a:t>
            </a:r>
            <a:r>
              <a:rPr lang="en-US" dirty="0"/>
              <a:t>is closely related to calcium and phosphorus in its distribution and metabolism</a:t>
            </a:r>
            <a:r>
              <a:rPr lang="en-US" dirty="0" smtClean="0"/>
              <a:t>.</a:t>
            </a:r>
          </a:p>
          <a:p>
            <a:r>
              <a:rPr lang="en-US" dirty="0" smtClean="0"/>
              <a:t>70</a:t>
            </a:r>
            <a:r>
              <a:rPr lang="en-US" dirty="0"/>
              <a:t>% </a:t>
            </a:r>
            <a:r>
              <a:rPr lang="en-US" dirty="0" smtClean="0"/>
              <a:t>is</a:t>
            </a:r>
            <a:r>
              <a:rPr lang="en-US" b="1" dirty="0"/>
              <a:t> </a:t>
            </a:r>
            <a:r>
              <a:rPr lang="en-US" b="1" dirty="0" smtClean="0"/>
              <a:t>i</a:t>
            </a:r>
            <a:r>
              <a:rPr lang="en-US" dirty="0" smtClean="0"/>
              <a:t>n </a:t>
            </a:r>
            <a:r>
              <a:rPr lang="en-US" dirty="0"/>
              <a:t>the skeleton and the rest is distributed in other soft tissues (29%) and various fluids (1%). </a:t>
            </a:r>
          </a:p>
          <a:p>
            <a:r>
              <a:rPr lang="en-US" dirty="0" smtClean="0"/>
              <a:t>The </a:t>
            </a:r>
            <a:r>
              <a:rPr lang="en-US" dirty="0"/>
              <a:t>ratio of </a:t>
            </a:r>
            <a:r>
              <a:rPr lang="en-US" dirty="0" err="1"/>
              <a:t>Ca:Mg</a:t>
            </a:r>
            <a:r>
              <a:rPr lang="en-US" dirty="0"/>
              <a:t> in bone is about 50:1. </a:t>
            </a:r>
            <a:endParaRPr lang="en-US" dirty="0" smtClean="0"/>
          </a:p>
          <a:p>
            <a:r>
              <a:rPr lang="en-US" dirty="0" smtClean="0"/>
              <a:t>Approximately </a:t>
            </a:r>
            <a:r>
              <a:rPr lang="en-US" dirty="0"/>
              <a:t>one-third of the supply in the bones is subject to mobilization for soft-tissue use when the intake is inadequate</a:t>
            </a:r>
            <a:r>
              <a:rPr lang="en-US" dirty="0" smtClean="0"/>
              <a:t>.</a:t>
            </a:r>
          </a:p>
          <a:p>
            <a:r>
              <a:rPr lang="en-US" dirty="0" smtClean="0"/>
              <a:t>In </a:t>
            </a:r>
            <a:r>
              <a:rPr lang="en-US" dirty="0"/>
              <a:t>the young animal up to 60% of the total bone magnesium may be mobilized during times of inadequate intake. </a:t>
            </a:r>
          </a:p>
          <a:p>
            <a:r>
              <a:rPr lang="en-US" dirty="0" smtClean="0"/>
              <a:t>Blood </a:t>
            </a:r>
            <a:r>
              <a:rPr lang="en-US" dirty="0"/>
              <a:t>serum contains about 2-5 mg/100 ml and its level varies with the phosphorus conte0nt. </a:t>
            </a:r>
            <a:endParaRPr lang="en-US" dirty="0" smtClean="0"/>
          </a:p>
          <a:p>
            <a:r>
              <a:rPr lang="en-US" b="1" dirty="0" smtClean="0"/>
              <a:t>Essential functions:</a:t>
            </a:r>
          </a:p>
          <a:p>
            <a:pPr marL="0" indent="0">
              <a:buNone/>
            </a:pPr>
            <a:r>
              <a:rPr lang="en-US" dirty="0" smtClean="0"/>
              <a:t>1</a:t>
            </a:r>
            <a:r>
              <a:rPr lang="en-US" dirty="0"/>
              <a:t>. It is an essential constituent of bones and teeth. </a:t>
            </a:r>
            <a:endParaRPr lang="en-US" dirty="0" smtClean="0"/>
          </a:p>
          <a:p>
            <a:pPr marL="0" indent="0">
              <a:buNone/>
            </a:pPr>
            <a:r>
              <a:rPr lang="en-US" dirty="0" smtClean="0"/>
              <a:t>2</a:t>
            </a:r>
            <a:r>
              <a:rPr lang="en-US" dirty="0"/>
              <a:t>. It is regarded as an activator of various enzymes transferring phosphate from ATP to ADP. </a:t>
            </a:r>
            <a:endParaRPr lang="en-US" dirty="0" smtClean="0"/>
          </a:p>
          <a:p>
            <a:pPr marL="0" indent="0">
              <a:buNone/>
            </a:pPr>
            <a:r>
              <a:rPr lang="en-US" dirty="0" smtClean="0"/>
              <a:t>3</a:t>
            </a:r>
            <a:r>
              <a:rPr lang="en-US" dirty="0"/>
              <a:t>. It is a cofactor for decarboxylation for certain peptidases and for alkaline and acid phosphatases. </a:t>
            </a:r>
            <a:endParaRPr lang="en-US" dirty="0" smtClean="0"/>
          </a:p>
          <a:p>
            <a:pPr marL="0" indent="0">
              <a:buNone/>
            </a:pPr>
            <a:r>
              <a:rPr lang="en-US" dirty="0" smtClean="0"/>
              <a:t>4</a:t>
            </a:r>
            <a:r>
              <a:rPr lang="en-US" dirty="0"/>
              <a:t>. It is a constituent of chlorophyll, a </a:t>
            </a:r>
            <a:r>
              <a:rPr lang="en-US" dirty="0" err="1"/>
              <a:t>metalloprotein</a:t>
            </a:r>
            <a:r>
              <a:rPr lang="en-US" dirty="0"/>
              <a:t> complex essential for photosynthesis. </a:t>
            </a:r>
            <a:endParaRPr lang="en-US" dirty="0" smtClean="0"/>
          </a:p>
          <a:p>
            <a:pPr marL="0" indent="0">
              <a:buNone/>
            </a:pPr>
            <a:r>
              <a:rPr lang="en-US" dirty="0" smtClean="0"/>
              <a:t>5</a:t>
            </a:r>
            <a:r>
              <a:rPr lang="en-US" dirty="0"/>
              <a:t>. It is required for oxidative phosphorylation, 13-oxidation of fatty acids and </a:t>
            </a:r>
            <a:r>
              <a:rPr lang="en-US" dirty="0" err="1"/>
              <a:t>transketolase</a:t>
            </a:r>
            <a:r>
              <a:rPr lang="en-US" dirty="0"/>
              <a:t> reaction of the pentose monophosphate shunt. </a:t>
            </a:r>
            <a:endParaRPr lang="en-IN" dirty="0"/>
          </a:p>
        </p:txBody>
      </p:sp>
    </p:spTree>
    <p:extLst>
      <p:ext uri="{BB962C8B-B14F-4D97-AF65-F5344CB8AC3E}">
        <p14:creationId xmlns:p14="http://schemas.microsoft.com/office/powerpoint/2010/main" val="13845447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2697</TotalTime>
  <Words>977</Words>
  <Application>Microsoft Office PowerPoint</Application>
  <PresentationFormat>Widescreen</PresentationFormat>
  <Paragraphs>110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Introduction</vt:lpstr>
      <vt:lpstr>Introduction</vt:lpstr>
      <vt:lpstr>Introduction</vt:lpstr>
      <vt:lpstr>FUNCTIONS OF MINERALS</vt:lpstr>
      <vt:lpstr>MACRO-ELEMENTS (MAJOR ELEMENTS)</vt:lpstr>
      <vt:lpstr>MACRO-ELEMENTS (MAJOR ELEMENTS)</vt:lpstr>
      <vt:lpstr>MACRO-ELEMENTS (MAJOR ELEMENTS)</vt:lpstr>
      <vt:lpstr>MACRO-ELEMENTS (MAJOR ELEMENTS)</vt:lpstr>
      <vt:lpstr>MACRO-ELEMENTS (MAJOR ELEMENTS)</vt:lpstr>
      <vt:lpstr>MACRO-ELEMENTS (MAJOR ELEMENTS)</vt:lpstr>
      <vt:lpstr>MACRO-ELEMENTS (MAJOR ELEMENTS)</vt:lpstr>
      <vt:lpstr>MICRO-ELEMENTS (MINOR/TRACE ELEMENTS)</vt:lpstr>
      <vt:lpstr>MICRO-ELEMENTS (MINOR/TRACE ELEMENTS)</vt:lpstr>
      <vt:lpstr>MICRO-ELEMENTS (MINOR/TRACE ELEMENTS)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9</cp:revision>
  <dcterms:created xsi:type="dcterms:W3CDTF">2025-01-03T11:10:24Z</dcterms:created>
  <dcterms:modified xsi:type="dcterms:W3CDTF">2025-01-05T09:36:16Z</dcterms:modified>
</cp:coreProperties>
</file>