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46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19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30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328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929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57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95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099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35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937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9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547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CA5A-5EE3-4262-BB75-5C82AD06F9E4}" type="datetimeFigureOut">
              <a:rPr lang="en-IN" smtClean="0"/>
              <a:t>05-01-2025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FBA-82C0-4889-A3C8-299854AF62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7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lideshow/vitamins-final/48197942#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24" y="1101030"/>
            <a:ext cx="6018100" cy="3313100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tile tx="0" ty="0" sx="100000" sy="100000" flip="none" algn="tl"/>
          </a:blip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084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By -</a:t>
            </a:r>
          </a:p>
          <a:p>
            <a:r>
              <a:rPr lang="en-US" b="1" dirty="0" smtClean="0"/>
              <a:t>Ms. </a:t>
            </a:r>
            <a:r>
              <a:rPr lang="en-US" b="1" dirty="0" err="1" smtClean="0"/>
              <a:t>Darshi</a:t>
            </a:r>
            <a:r>
              <a:rPr lang="en-US" b="1" dirty="0" smtClean="0"/>
              <a:t> Jain,</a:t>
            </a:r>
          </a:p>
          <a:p>
            <a:r>
              <a:rPr lang="en-US" b="1" dirty="0" smtClean="0"/>
              <a:t>Assistant Professor,</a:t>
            </a:r>
          </a:p>
          <a:p>
            <a:r>
              <a:rPr lang="en-US" b="1" dirty="0" smtClean="0"/>
              <a:t>Department of Paramedical Sciences</a:t>
            </a:r>
            <a:r>
              <a:rPr lang="en-IN" b="1" dirty="0" smtClean="0"/>
              <a:t>, SVDU</a:t>
            </a:r>
            <a:endParaRPr lang="en-US" b="1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3" y="279105"/>
            <a:ext cx="1886213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1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42" y="1048619"/>
            <a:ext cx="7129877" cy="4438277"/>
          </a:xfrm>
        </p:spPr>
      </p:pic>
    </p:spTree>
    <p:extLst>
      <p:ext uri="{BB962C8B-B14F-4D97-AF65-F5344CB8AC3E}">
        <p14:creationId xmlns:p14="http://schemas.microsoft.com/office/powerpoint/2010/main" val="303706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  <a:endParaRPr lang="en-IN" sz="4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Introduction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General </a:t>
            </a:r>
            <a:r>
              <a:rPr lang="en-US" sz="3600" b="1" dirty="0">
                <a:solidFill>
                  <a:srgbClr val="FF0000"/>
                </a:solidFill>
              </a:rPr>
              <a:t>characteristics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General </a:t>
            </a:r>
            <a:r>
              <a:rPr lang="en-US" sz="3600" b="1" dirty="0">
                <a:solidFill>
                  <a:srgbClr val="FF0000"/>
                </a:solidFill>
              </a:rPr>
              <a:t>Functions </a:t>
            </a:r>
            <a:endParaRPr lang="en-IN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Classification</a:t>
            </a:r>
            <a:endParaRPr lang="en-I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8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"vitamin</a:t>
            </a:r>
            <a:r>
              <a:rPr lang="en-US" dirty="0"/>
              <a:t>" comes from the Latin word “vita”, means "life</a:t>
            </a:r>
            <a:r>
              <a:rPr lang="en-US" dirty="0" smtClean="0"/>
              <a:t>".</a:t>
            </a:r>
          </a:p>
          <a:p>
            <a:r>
              <a:rPr lang="en-US" dirty="0" smtClean="0"/>
              <a:t>Vitamins </a:t>
            </a:r>
            <a:r>
              <a:rPr lang="en-US" dirty="0"/>
              <a:t>are organic components in food that are needed in very small amounts for growth and for maintaining good health. </a:t>
            </a:r>
          </a:p>
          <a:p>
            <a:r>
              <a:rPr lang="en-US" dirty="0" smtClean="0"/>
              <a:t>Everybody </a:t>
            </a:r>
            <a:r>
              <a:rPr lang="en-US" dirty="0"/>
              <a:t>must eat a certain amount of vitamins to stay healthy. </a:t>
            </a:r>
          </a:p>
          <a:p>
            <a:r>
              <a:rPr lang="en-US" dirty="0" smtClean="0"/>
              <a:t>Vitamins </a:t>
            </a:r>
            <a:r>
              <a:rPr lang="en-US" dirty="0"/>
              <a:t>are chemicals found in very small amounts in many different foods.</a:t>
            </a:r>
            <a:endParaRPr lang="en-IN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89" y="4550533"/>
            <a:ext cx="3875006" cy="17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8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 </a:t>
            </a:r>
            <a:r>
              <a:rPr lang="en-US" dirty="0" smtClean="0"/>
              <a:t>Vitamins are required </a:t>
            </a:r>
            <a:r>
              <a:rPr lang="en-US" dirty="0"/>
              <a:t>in small quantities in the diet because they cannot be synthesized by the body. </a:t>
            </a:r>
          </a:p>
          <a:p>
            <a:r>
              <a:rPr lang="en-US" dirty="0" smtClean="0"/>
              <a:t>Water </a:t>
            </a:r>
            <a:r>
              <a:rPr lang="en-US" dirty="0"/>
              <a:t>soluble vitamins cannot be stored in human tissues. Their excess is excreted with urine. </a:t>
            </a:r>
          </a:p>
          <a:p>
            <a:r>
              <a:rPr lang="en-US" dirty="0" smtClean="0"/>
              <a:t>Significant </a:t>
            </a:r>
            <a:r>
              <a:rPr lang="en-US" dirty="0"/>
              <a:t>amounts of fat soluble vitamins can be stored in adipose tissue and the liver. </a:t>
            </a:r>
          </a:p>
          <a:p>
            <a:r>
              <a:rPr lang="en-US" dirty="0" smtClean="0"/>
              <a:t>Synthetic </a:t>
            </a:r>
            <a:r>
              <a:rPr lang="en-US" dirty="0"/>
              <a:t>vitamins are identical to natural vitamins. </a:t>
            </a:r>
          </a:p>
          <a:p>
            <a:r>
              <a:rPr lang="en-US" dirty="0" smtClean="0"/>
              <a:t>Once </a:t>
            </a:r>
            <a:r>
              <a:rPr lang="en-US" dirty="0"/>
              <a:t>growth and development are completed, vitamins remain essential nutrients for the healthy maintenance of the cells, tissues, and organs.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962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dirty="0"/>
              <a:t>FUNCTIONS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 are</a:t>
            </a:r>
            <a:r>
              <a:rPr lang="en-US" b="1" dirty="0" smtClean="0"/>
              <a:t> </a:t>
            </a:r>
            <a:r>
              <a:rPr lang="en-US" dirty="0" smtClean="0"/>
              <a:t>helpful </a:t>
            </a:r>
            <a:r>
              <a:rPr lang="en-US" dirty="0"/>
              <a:t>for the health and life of the body in the following respects: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a) They build up the resistance of the body against diseases.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b) Prevent and cure various diseases caused by deficiency.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c) Help the digestion and utilization of mineral salts and Carbohydrates in the body.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d) Stimulate and give strength to digestive and nervous system.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e) Help health protection.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f) Help maintenance of proper health and normal growth.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018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dirty="0" smtClean="0"/>
              <a:t>On the basis </a:t>
            </a:r>
            <a:r>
              <a:rPr lang="en-US" dirty="0"/>
              <a:t>of their solubility vitamins are mainly 2 types- </a:t>
            </a:r>
            <a:endParaRPr lang="en-US" dirty="0" smtClean="0"/>
          </a:p>
          <a:p>
            <a:r>
              <a:rPr lang="en-US" sz="3600" b="1" i="1" u="sng" dirty="0" smtClean="0">
                <a:solidFill>
                  <a:srgbClr val="C00000"/>
                </a:solidFill>
              </a:rPr>
              <a:t>Fat </a:t>
            </a:r>
            <a:r>
              <a:rPr lang="en-US" sz="3600" b="1" i="1" u="sng" dirty="0">
                <a:solidFill>
                  <a:srgbClr val="C00000"/>
                </a:solidFill>
              </a:rPr>
              <a:t>soluble vitamins: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Vitamins that dissolve in fat. Because fat is easily stored on our body, fat-soluble vitamins can be stored within our fat. This means they can accumulate and be saved for later use. The fat-soluble vitamins are A, D, E and K.</a:t>
            </a:r>
            <a:endParaRPr lang="en-IN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70046"/>
            <a:ext cx="3907904" cy="23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1" u="sng" dirty="0">
                <a:solidFill>
                  <a:srgbClr val="C00000"/>
                </a:solidFill>
              </a:rPr>
              <a:t> </a:t>
            </a:r>
            <a:r>
              <a:rPr lang="en-US" sz="3600" b="1" i="1" u="sng" dirty="0" smtClean="0">
                <a:solidFill>
                  <a:srgbClr val="C00000"/>
                </a:solidFill>
              </a:rPr>
              <a:t>Water soluble vitamins: </a:t>
            </a:r>
            <a:r>
              <a:rPr lang="en-US" sz="3200" dirty="0" smtClean="0"/>
              <a:t>Vitamins </a:t>
            </a:r>
            <a:r>
              <a:rPr lang="en-US" sz="3200" dirty="0"/>
              <a:t>that dissolve in water. Because our body is a watery environment, these vitamins can move through our body pretty easily, and they can also be flushed out by the kidneys. Water-soluble vitamins include the B-complex vitamins and vitamin C. There are eight B vitamins, including vitamin B1, B2, B3, B5, B6, B7, B9 and B12.</a:t>
            </a:r>
            <a:endParaRPr lang="en-IN" sz="32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95" y="4600409"/>
            <a:ext cx="3261579" cy="20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4" y="-4"/>
            <a:ext cx="9010185" cy="6888279"/>
          </a:xfrm>
        </p:spPr>
      </p:pic>
    </p:spTree>
    <p:extLst>
      <p:ext uri="{BB962C8B-B14F-4D97-AF65-F5344CB8AC3E}">
        <p14:creationId xmlns:p14="http://schemas.microsoft.com/office/powerpoint/2010/main" val="284941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Soluble vs Fat Soluble Vitamins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93653"/>
              </p:ext>
            </p:extLst>
          </p:nvPr>
        </p:nvGraphicFramePr>
        <p:xfrm>
          <a:off x="996671" y="1690688"/>
          <a:ext cx="10159008" cy="4720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336"/>
                <a:gridCol w="3386336"/>
                <a:gridCol w="3386336"/>
              </a:tblGrid>
              <a:tr h="6496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Criteria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Soluble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Fat soluble</a:t>
                      </a:r>
                      <a:endParaRPr lang="en-IN" sz="2400" dirty="0"/>
                    </a:p>
                  </a:txBody>
                  <a:tcPr/>
                </a:tc>
              </a:tr>
              <a:tr h="6496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Absorption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Directly to blood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Lymph via CM</a:t>
                      </a:r>
                      <a:endParaRPr lang="en-IN" sz="2400" dirty="0"/>
                    </a:p>
                  </a:txBody>
                  <a:tcPr/>
                </a:tc>
              </a:tr>
              <a:tr h="6496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Transport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Require carrier</a:t>
                      </a:r>
                      <a:endParaRPr lang="en-IN" sz="2400" dirty="0"/>
                    </a:p>
                  </a:txBody>
                  <a:tcPr/>
                </a:tc>
              </a:tr>
              <a:tr h="6496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Storage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Circulate</a:t>
                      </a:r>
                      <a:r>
                        <a:rPr lang="en-US" sz="2400" baseline="0" dirty="0" smtClean="0"/>
                        <a:t> freely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</a:t>
                      </a:r>
                      <a:r>
                        <a:rPr lang="en-US" sz="2400" baseline="0" dirty="0" smtClean="0"/>
                        <a:t> cells with fat</a:t>
                      </a:r>
                      <a:endParaRPr lang="en-IN" sz="2400" dirty="0"/>
                    </a:p>
                  </a:txBody>
                  <a:tcPr/>
                </a:tc>
              </a:tr>
              <a:tr h="6496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Excretion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 Urine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Stored with fat</a:t>
                      </a:r>
                      <a:endParaRPr lang="en-IN" sz="2400" dirty="0"/>
                    </a:p>
                  </a:txBody>
                  <a:tcPr/>
                </a:tc>
              </a:tr>
              <a:tr h="6496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Toxicity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Possible</a:t>
                      </a:r>
                      <a:r>
                        <a:rPr lang="en-US" sz="2400" baseline="0" dirty="0" smtClean="0"/>
                        <a:t> with supplements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Likely with supplements</a:t>
                      </a:r>
                      <a:endParaRPr lang="en-IN" sz="2400" dirty="0"/>
                    </a:p>
                  </a:txBody>
                  <a:tcPr/>
                </a:tc>
              </a:tr>
              <a:tr h="6496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Requirements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Every 2-3 days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Every week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80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227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OBJECTIVES</vt:lpstr>
      <vt:lpstr>INTRODUCTION</vt:lpstr>
      <vt:lpstr>CHARACTERISTICS</vt:lpstr>
      <vt:lpstr> FUNCTIONS</vt:lpstr>
      <vt:lpstr>Classification</vt:lpstr>
      <vt:lpstr>PowerPoint Presentation</vt:lpstr>
      <vt:lpstr>PowerPoint Presentation</vt:lpstr>
      <vt:lpstr>Water Soluble vs Fat Soluble Vitamins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</cp:revision>
  <dcterms:created xsi:type="dcterms:W3CDTF">2025-01-03T09:19:04Z</dcterms:created>
  <dcterms:modified xsi:type="dcterms:W3CDTF">2025-01-05T09:36:06Z</dcterms:modified>
</cp:coreProperties>
</file>